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3" autoAdjust="0"/>
    <p:restoredTop sz="86444" autoAdjust="0"/>
  </p:normalViewPr>
  <p:slideViewPr>
    <p:cSldViewPr>
      <p:cViewPr varScale="1">
        <p:scale>
          <a:sx n="79" d="100"/>
          <a:sy n="79" d="100"/>
        </p:scale>
        <p:origin x="-90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03/06/2014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665088" y="2636838"/>
                <a:ext cx="77724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r>
                  <a:rPr lang="fr-FR" altLang="fr-FR" sz="7800" kern="0" dirty="0" smtClean="0"/>
                  <a:t>2</a:t>
                </a:r>
                <a:r>
                  <a:rPr lang="fr-FR" sz="8000" dirty="0"/>
                  <a:t> </a:t>
                </a:r>
                <a14:m>
                  <m:oMath xmlns:m="http://schemas.openxmlformats.org/officeDocument/2006/math">
                    <m:r>
                      <a:rPr lang="fr-FR" sz="80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fr-FR" altLang="fr-FR" sz="7800" kern="0" dirty="0" smtClean="0"/>
                  <a:t> +1= 17</a:t>
                </a:r>
              </a:p>
            </p:txBody>
          </p:sp>
        </mc:Choice>
        <mc:Fallback xmlns=""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5088" y="2636838"/>
                <a:ext cx="7772400" cy="1470025"/>
              </a:xfrm>
              <a:prstGeom prst="rect">
                <a:avLst/>
              </a:prstGeom>
              <a:blipFill rotWithShape="1">
                <a:blip r:embed="rId3"/>
                <a:stretch>
                  <a:fillRect t="-10788" b="-319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Résoudre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0" y="2372980"/>
            <a:ext cx="43487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dirty="0"/>
              <a:t>69 : 3</a:t>
            </a:r>
            <a:endParaRPr lang="fr-FR" sz="7200" dirty="0"/>
          </a:p>
        </p:txBody>
      </p:sp>
    </p:spTree>
  </p:cSld>
  <p:clrMapOvr>
    <a:masterClrMapping/>
  </p:clrMapOvr>
  <p:transition spd="slow" advClick="0" advTm="2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just" eaLnBrk="1" hangingPunct="1">
              <a:spcBef>
                <a:spcPts val="200"/>
              </a:spcBef>
              <a:buFontTx/>
              <a:buNone/>
              <a:defRPr/>
            </a:pPr>
            <a:r>
              <a:rPr lang="fr-FR" sz="3600" dirty="0" smtClean="0">
                <a:latin typeface="+mj-lt"/>
                <a:cs typeface="Times New Roman" pitchFamily="18" charset="0"/>
              </a:rPr>
              <a:t>Un collège a reçu 105 livrets scolaires. On les range dans des cartons pouvant contenir chacun 25 livrets. </a:t>
            </a:r>
            <a:r>
              <a:rPr lang="fr-FR" sz="3600" b="1" i="1" dirty="0" smtClean="0">
                <a:latin typeface="+mj-lt"/>
                <a:cs typeface="Times New Roman" pitchFamily="18" charset="0"/>
              </a:rPr>
              <a:t>Combien faut-il prévoir de cartons ?</a:t>
            </a:r>
          </a:p>
        </p:txBody>
      </p:sp>
    </p:spTree>
  </p:cSld>
  <p:clrMapOvr>
    <a:masterClrMapping/>
  </p:clrMapOvr>
  <p:transition spd="slow" advClick="0" advTm="5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2"/>
              <p:cNvSpPr txBox="1">
                <a:spLocks noChangeArrowheads="1"/>
              </p:cNvSpPr>
              <p:nvPr/>
            </p:nvSpPr>
            <p:spPr bwMode="auto">
              <a:xfrm>
                <a:off x="285750" y="2492375"/>
                <a:ext cx="85725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7800" b="0" i="1" kern="0" smtClean="0">
                          <a:latin typeface="Cambria Math"/>
                        </a:rPr>
                        <m:t>3+</m:t>
                      </m:r>
                      <m:f>
                        <m:fPr>
                          <m:ctrlPr>
                            <a:rPr lang="fr-FR" altLang="fr-FR" sz="7800" b="0" i="1" kern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altLang="fr-FR" sz="7800" b="0" i="1" kern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altLang="fr-FR" sz="7800" b="0" i="1" kern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altLang="fr-FR" sz="7800" kern="0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6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750" y="2492375"/>
                <a:ext cx="8572500" cy="1470025"/>
              </a:xfrm>
              <a:prstGeom prst="rect">
                <a:avLst/>
              </a:prstGeom>
              <a:blipFill rotWithShape="1">
                <a:blip r:embed="rId2"/>
                <a:stretch>
                  <a:fillRect t="-16598" b="-257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re 6"/>
          <p:cNvSpPr txBox="1">
            <a:spLocks/>
          </p:cNvSpPr>
          <p:nvPr/>
        </p:nvSpPr>
        <p:spPr bwMode="auto">
          <a:xfrm>
            <a:off x="395288" y="10223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</p:spTree>
  </p:cSld>
  <p:clrMapOvr>
    <a:masterClrMapping/>
  </p:clrMapOvr>
  <p:transition spd="slow" advClick="0" advTm="2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539552" y="213285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/>
              <a:t>Par quel nombre faut-il </a:t>
            </a:r>
          </a:p>
          <a:p>
            <a:pPr eaLnBrk="1" hangingPunct="1"/>
            <a:r>
              <a:rPr lang="fr-FR" altLang="fr-FR" sz="5400" dirty="0"/>
              <a:t>multiplier 5 pour obtenir 30 ? 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Compléter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427129" y="2463968"/>
                <a:ext cx="5109091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000" i="1" smtClean="0">
                          <a:latin typeface="Cambria Math"/>
                        </a:rPr>
                        <m:t>5</m:t>
                      </m:r>
                      <m:r>
                        <a:rPr lang="fr-FR" sz="6000" b="0" i="1" smtClean="0">
                          <a:latin typeface="Cambria Math"/>
                        </a:rPr>
                        <m:t>8+…=100</m:t>
                      </m:r>
                    </m:oMath>
                  </m:oMathPara>
                </a14:m>
                <a:endParaRPr lang="fr-FR" sz="60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129" y="2463968"/>
                <a:ext cx="5109091" cy="10156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/>
              <a:t>Calcule</a:t>
            </a: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542268"/>
              </p:ext>
            </p:extLst>
          </p:nvPr>
        </p:nvGraphicFramePr>
        <p:xfrm>
          <a:off x="3194050" y="1760538"/>
          <a:ext cx="1903413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Équation" r:id="rId3" imgW="317160" imgH="457200" progId="Equation.3">
                  <p:embed/>
                </p:oleObj>
              </mc:Choice>
              <mc:Fallback>
                <p:oleObj name="Équation" r:id="rId3" imgW="31716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1760538"/>
                        <a:ext cx="1903413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Simplifie la fraction</a:t>
            </a: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199057"/>
              </p:ext>
            </p:extLst>
          </p:nvPr>
        </p:nvGraphicFramePr>
        <p:xfrm>
          <a:off x="4004853" y="2378075"/>
          <a:ext cx="864766" cy="1945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508000" imgH="1143000" progId="Equation.3">
                  <p:embed/>
                </p:oleObj>
              </mc:Choice>
              <mc:Fallback>
                <p:oleObj name="Equation" r:id="rId3" imgW="508000" imgH="1143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4853" y="2378075"/>
                        <a:ext cx="864766" cy="1945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139700" y="2204864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la relation de Pythagore </a:t>
            </a:r>
            <a:r>
              <a:rPr lang="fr-FR" altLang="fr-FR" sz="4800" dirty="0" smtClean="0"/>
              <a:t>dans </a:t>
            </a:r>
            <a:r>
              <a:rPr lang="fr-FR" altLang="fr-FR" sz="4800" dirty="0"/>
              <a:t>le triangle ABC rectangle en </a:t>
            </a:r>
            <a:r>
              <a:rPr lang="fr-FR" altLang="fr-FR" sz="4800" dirty="0" smtClean="0"/>
              <a:t>A.</a:t>
            </a:r>
            <a:endParaRPr lang="fr-FR" altLang="fr-FR" sz="4800" dirty="0"/>
          </a:p>
          <a:p>
            <a:pPr algn="l">
              <a:defRPr/>
            </a:pPr>
            <a:endParaRPr lang="fr-FR" altLang="fr-FR" sz="4800" kern="0" dirty="0" smtClean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11267" name="Titre 6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772400" cy="1470025"/>
          </a:xfrm>
        </p:spPr>
        <p:txBody>
          <a:bodyPr/>
          <a:lstStyle/>
          <a:p>
            <a:pPr marL="0" indent="0" eaLnBrk="1" hangingPunct="1">
              <a:spcBef>
                <a:spcPts val="200"/>
              </a:spcBef>
              <a:defRPr/>
            </a:pPr>
            <a:r>
              <a:rPr lang="fr-FR" sz="4000" b="1" i="1" dirty="0">
                <a:cs typeface="Times New Roman" pitchFamily="18" charset="0"/>
              </a:rPr>
              <a:t>Combien peut-on remplir </a:t>
            </a:r>
            <a:br>
              <a:rPr lang="fr-FR" sz="4000" b="1" i="1" dirty="0">
                <a:cs typeface="Times New Roman" pitchFamily="18" charset="0"/>
              </a:rPr>
            </a:br>
            <a:r>
              <a:rPr lang="fr-FR" sz="4000" b="1" i="1" dirty="0">
                <a:cs typeface="Times New Roman" pitchFamily="18" charset="0"/>
              </a:rPr>
              <a:t>de pots de 250 g avec </a:t>
            </a:r>
            <a:r>
              <a:rPr lang="fr-FR" sz="4000" b="1" i="1" dirty="0" smtClean="0">
                <a:cs typeface="Times New Roman" pitchFamily="18" charset="0"/>
              </a:rPr>
              <a:t>3kg </a:t>
            </a:r>
            <a:r>
              <a:rPr lang="fr-FR" sz="4000" b="1" i="1" dirty="0">
                <a:cs typeface="Times New Roman" pitchFamily="18" charset="0"/>
              </a:rPr>
              <a:t/>
            </a:r>
            <a:br>
              <a:rPr lang="fr-FR" sz="4000" b="1" i="1" dirty="0">
                <a:cs typeface="Times New Roman" pitchFamily="18" charset="0"/>
              </a:rPr>
            </a:br>
            <a:r>
              <a:rPr lang="fr-FR" sz="4000" b="1" i="1" dirty="0">
                <a:cs typeface="Times New Roman" pitchFamily="18" charset="0"/>
              </a:rPr>
              <a:t>de confiture de </a:t>
            </a:r>
            <a:r>
              <a:rPr lang="fr-FR" sz="4000" b="1" i="1" dirty="0" smtClean="0">
                <a:cs typeface="Times New Roman" pitchFamily="18" charset="0"/>
              </a:rPr>
              <a:t>papayes</a:t>
            </a:r>
            <a:r>
              <a:rPr lang="fr-FR" b="1" i="1" dirty="0" smtClean="0">
                <a:cs typeface="Times New Roman" pitchFamily="18" charset="0"/>
              </a:rPr>
              <a:t>?</a:t>
            </a:r>
            <a:endParaRPr lang="fr-FR" b="1" i="1" dirty="0"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105</Words>
  <Application>Microsoft Office PowerPoint</Application>
  <PresentationFormat>Affichage à l'écran (4:3)</PresentationFormat>
  <Paragraphs>30</Paragraphs>
  <Slides>12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Modèle par défaut</vt:lpstr>
      <vt:lpstr>Équation</vt:lpstr>
      <vt:lpstr>Equation</vt:lpstr>
      <vt:lpstr>Calcul mental</vt:lpstr>
      <vt:lpstr>Un collège a reçu 105 livrets scolaires. On les range dans des cartons pouvant contenir chacun 25 livrets. Combien faut-il prévoir de cartons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Combien peut-on remplir  de pots de 250 g avec 3kg  de confiture de papayes?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bayle</dc:creator>
  <cp:lastModifiedBy>ivan zaborowski</cp:lastModifiedBy>
  <cp:revision>61</cp:revision>
  <dcterms:created xsi:type="dcterms:W3CDTF">2007-09-09T21:06:10Z</dcterms:created>
  <dcterms:modified xsi:type="dcterms:W3CDTF">2014-06-02T20:44:39Z</dcterms:modified>
</cp:coreProperties>
</file>