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67" r:id="rId3"/>
    <p:sldId id="272" r:id="rId4"/>
    <p:sldId id="261" r:id="rId5"/>
    <p:sldId id="262" r:id="rId6"/>
    <p:sldId id="263" r:id="rId7"/>
    <p:sldId id="259" r:id="rId8"/>
    <p:sldId id="260" r:id="rId9"/>
    <p:sldId id="258" r:id="rId10"/>
    <p:sldId id="271" r:id="rId11"/>
    <p:sldId id="269" r:id="rId12"/>
    <p:sldId id="268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9C9"/>
    <a:srgbClr val="FF8585"/>
    <a:srgbClr val="14F04E"/>
    <a:srgbClr val="FF4B4B"/>
    <a:srgbClr val="097D27"/>
    <a:srgbClr val="C1FBD0"/>
    <a:srgbClr val="0A882B"/>
    <a:srgbClr val="0B9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78" autoAdjust="0"/>
    <p:restoredTop sz="86444" autoAdjust="0"/>
  </p:normalViewPr>
  <p:slideViewPr>
    <p:cSldViewPr>
      <p:cViewPr>
        <p:scale>
          <a:sx n="70" d="100"/>
          <a:sy n="70" d="100"/>
        </p:scale>
        <p:origin x="-810" y="-8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B970C2A-D4F1-48C1-AE6E-A7D0BA983A97}" type="datetimeFigureOut">
              <a:rPr lang="fr-FR"/>
              <a:pPr>
                <a:defRPr/>
              </a:pPr>
              <a:t>28/08/2014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9B7ECC2-3FCD-4AAB-AB67-878C9CA541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23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4CC3C3-A46D-443C-8575-C33EBC30CD2D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4CC3C3-A46D-443C-8575-C33EBC30CD2D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63A01E5-26E8-4F01-B943-5269B4D15827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E0FF341-205F-469E-8494-0247E747D3A4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5B651-221B-40B3-85BA-C19D2CAACBE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88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4908C-711A-4104-9A85-C0B53EA346F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247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2F863-1723-4010-AF74-FDFDEB29FC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012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2DFB9-744F-4702-BEA1-FBBA58D02DF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510766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139C4-19A7-4359-9DB4-45D7860A946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831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72307-D33A-4C59-991B-3FADAEB81DD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717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A3EC8-006F-4965-8A47-5CC53FF826C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6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5242B-8C94-41F6-B4EC-5EBFE1F111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5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69D8A-C258-494F-BE26-0850081315E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202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2575D-07B6-474B-8CED-EBEA526F7C5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784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04FC3-3B6A-4D98-940E-E5DFA79B43B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05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25E86-0E25-4FD7-965A-DD448603675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255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6AD91CF-6CB9-4B55-B4FD-B0FBE63D77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924175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sz="8800" dirty="0" smtClean="0">
                <a:solidFill>
                  <a:srgbClr val="FF0000"/>
                </a:solidFill>
              </a:rPr>
              <a:t>Calcul réfléchi</a:t>
            </a:r>
            <a:br>
              <a:rPr lang="fr-FR" altLang="fr-FR" sz="8800" dirty="0" smtClean="0">
                <a:solidFill>
                  <a:srgbClr val="FF0000"/>
                </a:solidFill>
              </a:rPr>
            </a:br>
            <a:r>
              <a:rPr lang="fr-FR" altLang="fr-FR" sz="4800" dirty="0">
                <a:solidFill>
                  <a:srgbClr val="FF0000"/>
                </a:solidFill>
              </a:rPr>
              <a:t>(</a:t>
            </a:r>
            <a:r>
              <a:rPr lang="fr-FR" altLang="fr-FR" sz="4800" dirty="0" smtClean="0">
                <a:solidFill>
                  <a:srgbClr val="FF0000"/>
                </a:solidFill>
              </a:rPr>
              <a:t>avec </a:t>
            </a:r>
            <a:r>
              <a:rPr lang="fr-FR" altLang="fr-FR" sz="4800" smtClean="0">
                <a:solidFill>
                  <a:srgbClr val="FF0000"/>
                </a:solidFill>
              </a:rPr>
              <a:t>calculatrice et avec </a:t>
            </a:r>
            <a:r>
              <a:rPr lang="fr-FR" altLang="fr-FR" sz="4800" dirty="0" smtClean="0">
                <a:solidFill>
                  <a:srgbClr val="FF0000"/>
                </a:solidFill>
              </a:rPr>
              <a:t>un brouillon)</a:t>
            </a:r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n°9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Triangle rectangle 6"/>
          <p:cNvSpPr/>
          <p:nvPr/>
        </p:nvSpPr>
        <p:spPr>
          <a:xfrm rot="20595262">
            <a:off x="3995852" y="2014436"/>
            <a:ext cx="3283169" cy="1329822"/>
          </a:xfrm>
          <a:prstGeom prst="rtTriangle">
            <a:avLst/>
          </a:prstGeom>
          <a:solidFill>
            <a:srgbClr val="FFC9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7400984" y="2515963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C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3292713" y="2033016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A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4179728" y="4005064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R</a:t>
            </a:r>
            <a:endParaRPr lang="fr-FR" dirty="0"/>
          </a:p>
        </p:txBody>
      </p:sp>
      <p:sp>
        <p:nvSpPr>
          <p:cNvPr id="14" name="Arc 13"/>
          <p:cNvSpPr/>
          <p:nvPr/>
        </p:nvSpPr>
        <p:spPr>
          <a:xfrm rot="16200000">
            <a:off x="6381658" y="2916360"/>
            <a:ext cx="692223" cy="333058"/>
          </a:xfrm>
          <a:prstGeom prst="arc">
            <a:avLst>
              <a:gd name="adj1" fmla="val 16592727"/>
              <a:gd name="adj2" fmla="val 20740449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itre 6"/>
              <p:cNvSpPr txBox="1">
                <a:spLocks/>
              </p:cNvSpPr>
              <p:nvPr/>
            </p:nvSpPr>
            <p:spPr bwMode="auto">
              <a:xfrm>
                <a:off x="139700" y="725125"/>
                <a:ext cx="8864600" cy="1470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9pPr>
              </a:lstStyle>
              <a:p>
                <a:pPr algn="l">
                  <a:defRPr/>
                </a:pPr>
                <a:r>
                  <a:rPr lang="fr-FR" altLang="fr-FR" sz="4800" kern="0" dirty="0" smtClean="0"/>
                  <a:t> C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r-FR" altLang="fr-FR" sz="4800" b="0" i="0" kern="0" smtClean="0">
                        <a:latin typeface="Cambria Math"/>
                      </a:rPr>
                      <m:t>alculer</m:t>
                    </m:r>
                    <m:r>
                      <a:rPr lang="fr-FR" altLang="fr-FR" sz="4800" b="0" i="0" kern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fr-FR" altLang="fr-FR" sz="4800" b="0" i="0" kern="0" smtClean="0">
                        <a:latin typeface="Cambria Math"/>
                      </a:rPr>
                      <m:t>la</m:t>
                    </m:r>
                    <m:r>
                      <a:rPr lang="fr-FR" altLang="fr-FR" sz="4800" b="0" i="0" kern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fr-FR" altLang="fr-FR" sz="4800" b="0" i="0" kern="0" smtClean="0">
                        <a:latin typeface="Cambria Math"/>
                      </a:rPr>
                      <m:t>mesure</m:t>
                    </m:r>
                    <m:r>
                      <a:rPr lang="fr-FR" altLang="fr-FR" sz="4800" b="0" i="0" kern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fr-FR" altLang="fr-FR" sz="4800" b="0" i="0" kern="0" smtClean="0">
                        <a:latin typeface="Cambria Math"/>
                      </a:rPr>
                      <m:t>de</m:t>
                    </m:r>
                    <m:r>
                      <a:rPr lang="fr-FR" altLang="fr-FR" sz="4800" b="0" i="0" kern="0" smtClean="0">
                        <a:latin typeface="Cambria Math"/>
                      </a:rPr>
                      <m:t> </m:t>
                    </m:r>
                    <m:acc>
                      <m:accPr>
                        <m:chr m:val="̂"/>
                        <m:ctrlPr>
                          <a:rPr lang="fr-FR" altLang="fr-FR" sz="4800" i="1" kern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fr-FR" altLang="fr-FR" sz="4800" b="0" i="1" kern="0" smtClean="0">
                            <a:latin typeface="Cambria Math"/>
                          </a:rPr>
                          <m:t>𝐶</m:t>
                        </m:r>
                      </m:e>
                    </m:acc>
                  </m:oMath>
                </a14:m>
                <a:endParaRPr lang="fr-FR" altLang="fr-FR" sz="4800" kern="0" dirty="0" smtClean="0"/>
              </a:p>
            </p:txBody>
          </p:sp>
        </mc:Choice>
        <mc:Fallback xmlns="">
          <p:sp>
            <p:nvSpPr>
              <p:cNvPr id="15" name="Titr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9700" y="725125"/>
                <a:ext cx="8864600" cy="1470025"/>
              </a:xfrm>
              <a:prstGeom prst="rect">
                <a:avLst/>
              </a:prstGeom>
              <a:blipFill rotWithShape="1">
                <a:blip r:embed="rId3"/>
                <a:stretch>
                  <a:fillRect l="-1238" b="-41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 rot="9766673">
            <a:off x="4191547" y="3276714"/>
            <a:ext cx="432047" cy="43204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559853" y="3427911"/>
            <a:ext cx="1184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6 cm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4916726" y="2089946"/>
            <a:ext cx="14414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10 cm</a:t>
            </a:r>
            <a:endParaRPr lang="fr-FR" dirty="0"/>
          </a:p>
        </p:txBody>
      </p:sp>
      <p:sp>
        <p:nvSpPr>
          <p:cNvPr id="19" name="Rectangle 18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ransition spd="slow" advClick="0" advTm="6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9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9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58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n°10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9616" y="1236355"/>
            <a:ext cx="83448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fr-FR" sz="7200" b="1" dirty="0" smtClean="0">
                <a:cs typeface="Times New Roman" pitchFamily="18" charset="0"/>
              </a:rPr>
              <a:t>Si </a:t>
            </a:r>
            <a:r>
              <a:rPr lang="fr-FR" altLang="fr-FR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= -5, Calcule </a:t>
            </a:r>
            <a:r>
              <a:rPr lang="fr-FR" altLang="fr-FR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fr-FR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827584" y="3212976"/>
                <a:ext cx="690872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7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fr-FR" sz="7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14:m>
                  <m:oMath xmlns:m="http://schemas.openxmlformats.org/officeDocument/2006/math">
                    <m:r>
                      <a:rPr lang="fr-FR" sz="7200" b="0" i="1" smtClean="0">
                        <a:latin typeface="Cambria Math"/>
                        <a:cs typeface="Times New Roman" panose="02020603050405020304" pitchFamily="18" charset="0"/>
                      </a:rPr>
                      <m:t>3</m:t>
                    </m:r>
                    <m:r>
                      <a:rPr lang="fr-FR" sz="7200" b="0" i="1" smtClean="0">
                        <a:latin typeface="Cambria Math"/>
                        <a:cs typeface="Times New Roman" panose="02020603050405020304" pitchFamily="18" charset="0"/>
                      </a:rPr>
                      <m:t>𝑥</m:t>
                    </m:r>
                    <m:r>
                      <a:rPr lang="fr-FR" sz="7200" b="0" i="1" smtClean="0">
                        <a:latin typeface="Cambria Math"/>
                        <a:cs typeface="Times New Roman" panose="02020603050405020304" pitchFamily="18" charset="0"/>
                      </a:rPr>
                      <m:t>²−8</m:t>
                    </m:r>
                    <m:r>
                      <a:rPr lang="fr-FR" sz="7200" b="0" i="1" smtClean="0">
                        <a:latin typeface="Cambria Math"/>
                        <a:cs typeface="Times New Roman" panose="02020603050405020304" pitchFamily="18" charset="0"/>
                      </a:rPr>
                      <m:t>𝑥</m:t>
                    </m:r>
                    <m:r>
                      <a:rPr lang="fr-FR" sz="7200" b="0" i="1" smtClean="0">
                        <a:latin typeface="Cambria Math"/>
                        <a:cs typeface="Times New Roman" panose="02020603050405020304" pitchFamily="18" charset="0"/>
                      </a:rPr>
                      <m:t>+9</m:t>
                    </m:r>
                  </m:oMath>
                </a14:m>
                <a:endParaRPr lang="fr-FR" sz="7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3212976"/>
                <a:ext cx="6908720" cy="1200329"/>
              </a:xfrm>
              <a:prstGeom prst="rect">
                <a:avLst/>
              </a:prstGeom>
              <a:blipFill rotWithShape="1">
                <a:blip r:embed="rId3"/>
                <a:stretch>
                  <a:fillRect l="-6708" t="-19289" b="-411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4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128963" y="1714500"/>
            <a:ext cx="345757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9600">
                <a:solidFill>
                  <a:schemeClr val="tx2"/>
                </a:solidFill>
              </a:rPr>
              <a:t>FIN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500313" y="3643313"/>
            <a:ext cx="47148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4400">
                <a:solidFill>
                  <a:schemeClr val="tx2"/>
                </a:solidFill>
              </a:rPr>
              <a:t>Posez les stylos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itre 6"/>
              <p:cNvSpPr txBox="1">
                <a:spLocks/>
              </p:cNvSpPr>
              <p:nvPr/>
            </p:nvSpPr>
            <p:spPr bwMode="auto">
              <a:xfrm>
                <a:off x="139700" y="349889"/>
                <a:ext cx="8864600" cy="1470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9pPr>
              </a:lstStyle>
              <a:p>
                <a:pPr algn="l">
                  <a:defRPr/>
                </a:pPr>
                <a:r>
                  <a:rPr lang="fr-FR" altLang="fr-FR" sz="4800" kern="0" dirty="0" smtClean="0"/>
                  <a:t> Calculer la mesure de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altLang="fr-FR" sz="4800" i="1" kern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fr-FR" altLang="fr-FR" sz="4800" b="0" i="1" kern="0" smtClean="0">
                            <a:latin typeface="Cambria Math"/>
                          </a:rPr>
                          <m:t>𝐴</m:t>
                        </m:r>
                      </m:e>
                    </m:acc>
                  </m:oMath>
                </a14:m>
                <a:endParaRPr lang="fr-FR" altLang="fr-FR" sz="4800" kern="0" dirty="0" smtClean="0"/>
              </a:p>
            </p:txBody>
          </p:sp>
        </mc:Choice>
        <mc:Fallback xmlns="">
          <p:sp>
            <p:nvSpPr>
              <p:cNvPr id="7" name="Titr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9700" y="349889"/>
                <a:ext cx="8864600" cy="1470025"/>
              </a:xfrm>
              <a:prstGeom prst="rect">
                <a:avLst/>
              </a:prstGeom>
              <a:blipFill rotWithShape="1">
                <a:blip r:embed="rId3"/>
                <a:stretch>
                  <a:fillRect l="-123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riangle rectangle 7"/>
          <p:cNvSpPr/>
          <p:nvPr/>
        </p:nvSpPr>
        <p:spPr>
          <a:xfrm>
            <a:off x="3059832" y="2060092"/>
            <a:ext cx="5112568" cy="201622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" name="Groupe 2"/>
          <p:cNvGrpSpPr/>
          <p:nvPr/>
        </p:nvGrpSpPr>
        <p:grpSpPr>
          <a:xfrm>
            <a:off x="2387005" y="1975597"/>
            <a:ext cx="6375494" cy="2533944"/>
            <a:chOff x="2387005" y="1975597"/>
            <a:chExt cx="6375494" cy="2533944"/>
          </a:xfrm>
        </p:grpSpPr>
        <p:sp>
          <p:nvSpPr>
            <p:cNvPr id="9" name="ZoneTexte 8"/>
            <p:cNvSpPr txBox="1"/>
            <p:nvPr/>
          </p:nvSpPr>
          <p:spPr>
            <a:xfrm>
              <a:off x="2495282" y="1975597"/>
              <a:ext cx="4924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600" dirty="0" smtClean="0"/>
                <a:t>A</a:t>
              </a:r>
              <a:endParaRPr lang="fr-FR" dirty="0"/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8244408" y="3753150"/>
              <a:ext cx="51809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600" dirty="0" smtClean="0"/>
                <a:t>R</a:t>
              </a:r>
              <a:endParaRPr lang="fr-FR" dirty="0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2387005" y="3863210"/>
              <a:ext cx="56938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600" dirty="0" smtClean="0"/>
                <a:t>M</a:t>
              </a:r>
              <a:endParaRPr lang="fr-FR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059832" y="3648953"/>
              <a:ext cx="432047" cy="432047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2447131" y="2683483"/>
            <a:ext cx="49885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altLang="fr-FR" sz="4400" kern="0" dirty="0" smtClean="0"/>
              <a:t>8</a:t>
            </a:r>
            <a:endParaRPr lang="fr-FR" altLang="fr-FR" sz="4400" kern="0" dirty="0"/>
          </a:p>
        </p:txBody>
      </p:sp>
      <p:sp>
        <p:nvSpPr>
          <p:cNvPr id="16" name="Rectangle 15"/>
          <p:cNvSpPr/>
          <p:nvPr/>
        </p:nvSpPr>
        <p:spPr>
          <a:xfrm>
            <a:off x="5796136" y="2298763"/>
            <a:ext cx="81304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altLang="fr-FR" sz="4400" kern="0" dirty="0" smtClean="0"/>
              <a:t>10</a:t>
            </a:r>
            <a:endParaRPr lang="fr-FR" altLang="fr-FR" sz="4400" kern="0" dirty="0"/>
          </a:p>
        </p:txBody>
      </p:sp>
      <p:sp>
        <p:nvSpPr>
          <p:cNvPr id="17" name="Rectangle 16"/>
          <p:cNvSpPr/>
          <p:nvPr/>
        </p:nvSpPr>
        <p:spPr>
          <a:xfrm>
            <a:off x="5024499" y="4186376"/>
            <a:ext cx="49885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altLang="fr-FR" sz="4400" kern="0" dirty="0" smtClean="0"/>
              <a:t>6</a:t>
            </a:r>
            <a:endParaRPr lang="fr-FR" altLang="fr-FR" sz="4400" kern="0" dirty="0"/>
          </a:p>
        </p:txBody>
      </p:sp>
    </p:spTree>
  </p:cSld>
  <p:clrMapOvr>
    <a:masterClrMapping/>
  </p:clrMapOvr>
  <p:transition spd="slow" advClick="0" advTm="6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9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9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58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n°2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itre 6"/>
              <p:cNvSpPr txBox="1">
                <a:spLocks/>
              </p:cNvSpPr>
              <p:nvPr/>
            </p:nvSpPr>
            <p:spPr bwMode="auto">
              <a:xfrm>
                <a:off x="162275" y="908720"/>
                <a:ext cx="8864600" cy="1470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9pPr>
              </a:lstStyle>
              <a:p>
                <a:pPr algn="l">
                  <a:defRPr/>
                </a:pPr>
                <a:r>
                  <a:rPr lang="fr-FR" altLang="fr-FR" sz="4800" kern="0" dirty="0" smtClean="0"/>
                  <a:t> Ecrire le Sinus de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altLang="fr-FR" sz="4800" i="1" kern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fr-FR" altLang="fr-FR" sz="4800" b="0" i="1" kern="0" smtClean="0">
                            <a:latin typeface="Cambria Math"/>
                          </a:rPr>
                          <m:t>𝐵</m:t>
                        </m:r>
                      </m:e>
                    </m:acc>
                  </m:oMath>
                </a14:m>
                <a:endParaRPr lang="fr-FR" altLang="fr-FR" sz="4800" kern="0" dirty="0" smtClean="0"/>
              </a:p>
            </p:txBody>
          </p:sp>
        </mc:Choice>
        <mc:Fallback xmlns="">
          <p:sp>
            <p:nvSpPr>
              <p:cNvPr id="7" name="Titr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2275" y="908720"/>
                <a:ext cx="8864600" cy="1470025"/>
              </a:xfrm>
              <a:prstGeom prst="rect">
                <a:avLst/>
              </a:prstGeom>
              <a:blipFill rotWithShape="1">
                <a:blip r:embed="rId3"/>
                <a:stretch>
                  <a:fillRect l="-1238" b="-83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riangle rectangle 7"/>
          <p:cNvSpPr/>
          <p:nvPr/>
        </p:nvSpPr>
        <p:spPr>
          <a:xfrm>
            <a:off x="1619672" y="2636912"/>
            <a:ext cx="5112568" cy="201622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1127229" y="2060092"/>
            <a:ext cx="4667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T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6876256" y="4221088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B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1047235" y="4329970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R</a:t>
            </a:r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1619672" y="4221088"/>
            <a:ext cx="432047" cy="43204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478420" y="2378041"/>
                <a:ext cx="2644057" cy="7921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fr-FR" altLang="fr-FR" sz="4400" kern="0" dirty="0" smtClean="0"/>
                  <a:t>Sin 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altLang="fr-FR" sz="4400" i="1" kern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fr-FR" altLang="fr-FR" sz="4400" b="0" i="1" kern="0" smtClean="0">
                            <a:latin typeface="Cambria Math"/>
                          </a:rPr>
                          <m:t>𝐵</m:t>
                        </m:r>
                        <m:r>
                          <a:rPr lang="fr-FR" altLang="fr-FR" sz="4400" b="0" i="1" kern="0" smtClean="0">
                            <a:latin typeface="Cambria Math"/>
                          </a:rPr>
                          <m:t> </m:t>
                        </m:r>
                      </m:e>
                    </m:acc>
                    <m:r>
                      <a:rPr lang="fr-FR" altLang="fr-FR" sz="4400" b="0" i="1" kern="0" smtClean="0">
                        <a:latin typeface="Cambria Math"/>
                      </a:rPr>
                      <m:t>)=</m:t>
                    </m:r>
                  </m:oMath>
                </a14:m>
                <a:endParaRPr lang="fr-FR" altLang="fr-FR" sz="4400" kern="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8420" y="2378041"/>
                <a:ext cx="2644057" cy="792140"/>
              </a:xfrm>
              <a:prstGeom prst="rect">
                <a:avLst/>
              </a:prstGeom>
              <a:blipFill rotWithShape="1">
                <a:blip r:embed="rId4"/>
                <a:stretch>
                  <a:fillRect l="-9469" t="-13846" b="-346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7549418"/>
      </p:ext>
    </p:extLst>
  </p:cSld>
  <p:clrMapOvr>
    <a:masterClrMapping/>
  </p:clrMapOvr>
  <p:transition spd="slow" advClick="0" advTm="6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9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9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58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itre 6"/>
              <p:cNvSpPr txBox="1">
                <a:spLocks/>
              </p:cNvSpPr>
              <p:nvPr/>
            </p:nvSpPr>
            <p:spPr bwMode="auto">
              <a:xfrm>
                <a:off x="139700" y="725125"/>
                <a:ext cx="8864600" cy="1470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9pPr>
              </a:lstStyle>
              <a:p>
                <a:pPr algn="l">
                  <a:defRPr/>
                </a:pPr>
                <a:r>
                  <a:rPr lang="fr-FR" altLang="fr-FR" sz="4800" kern="0" dirty="0" smtClean="0"/>
                  <a:t> C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r-FR" altLang="fr-FR" sz="4800" b="0" i="0" kern="0" smtClean="0">
                        <a:latin typeface="Cambria Math"/>
                      </a:rPr>
                      <m:t>alculer</m:t>
                    </m:r>
                    <m:r>
                      <a:rPr lang="fr-FR" altLang="fr-FR" sz="4800" b="0" i="0" kern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fr-FR" altLang="fr-FR" sz="4800" b="0" i="0" kern="0" smtClean="0">
                        <a:latin typeface="Cambria Math"/>
                      </a:rPr>
                      <m:t>la</m:t>
                    </m:r>
                    <m:r>
                      <a:rPr lang="fr-FR" altLang="fr-FR" sz="4800" b="0" i="0" kern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fr-FR" altLang="fr-FR" sz="4800" b="0" i="0" kern="0" smtClean="0">
                        <a:latin typeface="Cambria Math"/>
                      </a:rPr>
                      <m:t>mesure</m:t>
                    </m:r>
                    <m:r>
                      <a:rPr lang="fr-FR" altLang="fr-FR" sz="4800" b="0" i="0" kern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fr-FR" altLang="fr-FR" sz="4800" b="0" i="0" kern="0" smtClean="0">
                        <a:latin typeface="Cambria Math"/>
                      </a:rPr>
                      <m:t>de</m:t>
                    </m:r>
                    <m:r>
                      <a:rPr lang="fr-FR" altLang="fr-FR" sz="4800" b="0" i="0" kern="0" smtClean="0">
                        <a:latin typeface="Cambria Math"/>
                      </a:rPr>
                      <m:t> </m:t>
                    </m:r>
                    <m:acc>
                      <m:accPr>
                        <m:chr m:val="̂"/>
                        <m:ctrlPr>
                          <a:rPr lang="fr-FR" altLang="fr-FR" sz="4800" i="1" kern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fr-FR" altLang="fr-FR" sz="4800" b="0" i="1" kern="0" smtClean="0">
                            <a:latin typeface="Cambria Math"/>
                          </a:rPr>
                          <m:t>𝐶</m:t>
                        </m:r>
                      </m:e>
                    </m:acc>
                  </m:oMath>
                </a14:m>
                <a:endParaRPr lang="fr-FR" altLang="fr-FR" sz="4800" kern="0" dirty="0" smtClean="0"/>
              </a:p>
            </p:txBody>
          </p:sp>
        </mc:Choice>
        <mc:Fallback xmlns="">
          <p:sp>
            <p:nvSpPr>
              <p:cNvPr id="7" name="Titr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9700" y="725125"/>
                <a:ext cx="8864600" cy="1470025"/>
              </a:xfrm>
              <a:prstGeom prst="rect">
                <a:avLst/>
              </a:prstGeom>
              <a:blipFill rotWithShape="1">
                <a:blip r:embed="rId2"/>
                <a:stretch>
                  <a:fillRect l="-1238" b="-41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riangle rectangle 8"/>
          <p:cNvSpPr/>
          <p:nvPr/>
        </p:nvSpPr>
        <p:spPr>
          <a:xfrm rot="10136593">
            <a:off x="1619672" y="2636912"/>
            <a:ext cx="5112568" cy="201622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955694" y="2924944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C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6876256" y="4221088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B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6631905" y="1674657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A</a:t>
            </a:r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 rot="21020186">
            <a:off x="6125266" y="2228347"/>
            <a:ext cx="432047" cy="43204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491880" y="1936267"/>
            <a:ext cx="49885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altLang="fr-FR" sz="4400" kern="0" dirty="0" smtClean="0"/>
              <a:t>6</a:t>
            </a:r>
            <a:endParaRPr lang="fr-FR" altLang="fr-FR" sz="4400" kern="0" dirty="0"/>
          </a:p>
        </p:txBody>
      </p:sp>
      <p:sp>
        <p:nvSpPr>
          <p:cNvPr id="17" name="Rectangle 16"/>
          <p:cNvSpPr/>
          <p:nvPr/>
        </p:nvSpPr>
        <p:spPr>
          <a:xfrm>
            <a:off x="6859841" y="2714230"/>
            <a:ext cx="49885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altLang="fr-FR" sz="4400" kern="0" dirty="0" smtClean="0"/>
              <a:t>3</a:t>
            </a:r>
            <a:endParaRPr lang="fr-FR" altLang="fr-FR" sz="4400" kern="0" dirty="0"/>
          </a:p>
        </p:txBody>
      </p:sp>
      <p:sp>
        <p:nvSpPr>
          <p:cNvPr id="14" name="Rectangle 1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ransition advClick="0" advTm="6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9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9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58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n°4</a:t>
            </a:r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250824" y="761692"/>
            <a:ext cx="8713663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 la longueur du côté OE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406555"/>
            <a:ext cx="3076575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ransition spd="slow" advClick="0" advTm="6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9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9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58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n°5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44824"/>
            <a:ext cx="4707780" cy="2972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itre 6"/>
              <p:cNvSpPr txBox="1">
                <a:spLocks/>
              </p:cNvSpPr>
              <p:nvPr/>
            </p:nvSpPr>
            <p:spPr bwMode="auto">
              <a:xfrm>
                <a:off x="250824" y="761692"/>
                <a:ext cx="8713663" cy="1470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9pPr>
              </a:lstStyle>
              <a:p>
                <a:pPr algn="l">
                  <a:defRPr/>
                </a:pPr>
                <a:r>
                  <a:rPr lang="fr-FR" altLang="fr-FR" sz="4800" kern="0" dirty="0" smtClean="0"/>
                  <a:t>Calcule la mesure de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altLang="fr-FR" sz="4800" i="1" kern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fr-FR" altLang="fr-FR" sz="4800" b="0" i="1" kern="0" smtClean="0">
                            <a:latin typeface="Cambria Math"/>
                          </a:rPr>
                          <m:t>𝑁</m:t>
                        </m:r>
                      </m:e>
                    </m:acc>
                  </m:oMath>
                </a14:m>
                <a:endParaRPr lang="fr-FR" altLang="fr-FR" sz="4800" kern="0" dirty="0" smtClean="0"/>
              </a:p>
            </p:txBody>
          </p:sp>
        </mc:Choice>
        <mc:Fallback xmlns="">
          <p:sp>
            <p:nvSpPr>
              <p:cNvPr id="7" name="Titr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0824" y="761692"/>
                <a:ext cx="8713663" cy="1470025"/>
              </a:xfrm>
              <a:prstGeom prst="rect">
                <a:avLst/>
              </a:prstGeom>
              <a:blipFill rotWithShape="1">
                <a:blip r:embed="rId3"/>
                <a:stretch>
                  <a:fillRect l="-3147" b="-41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6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n°6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274745" y="1412776"/>
            <a:ext cx="838850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smtClean="0"/>
              <a:t>Une voiture roule à la vitesse constante de </a:t>
            </a:r>
            <a:r>
              <a:rPr lang="fr-FR" sz="4800" dirty="0" smtClean="0">
                <a:solidFill>
                  <a:srgbClr val="FF0000"/>
                </a:solidFill>
              </a:rPr>
              <a:t>90 km/h.</a:t>
            </a:r>
            <a:r>
              <a:rPr lang="fr-FR" sz="4800" dirty="0" smtClean="0"/>
              <a:t> Quelle distance parcourt elle en </a:t>
            </a:r>
            <a:r>
              <a:rPr lang="fr-FR" sz="4800" dirty="0" smtClean="0">
                <a:solidFill>
                  <a:srgbClr val="FF0000"/>
                </a:solidFill>
              </a:rPr>
              <a:t>2h30min</a:t>
            </a:r>
            <a:r>
              <a:rPr lang="fr-FR" sz="4800" dirty="0" smtClean="0"/>
              <a:t> ?</a:t>
            </a:r>
            <a:endParaRPr lang="fr-FR" sz="4800" dirty="0"/>
          </a:p>
        </p:txBody>
      </p:sp>
    </p:spTree>
  </p:cSld>
  <p:clrMapOvr>
    <a:masterClrMapping/>
  </p:clrMapOvr>
  <p:transition spd="slow" advClick="0" advTm="45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n°7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632619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250825" y="1268760"/>
            <a:ext cx="835362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/>
              <a:t>Dans une recette de cuisine on utilise </a:t>
            </a:r>
            <a:r>
              <a:rPr lang="fr-FR" sz="4400" dirty="0" smtClean="0">
                <a:solidFill>
                  <a:srgbClr val="FF0000"/>
                </a:solidFill>
              </a:rPr>
              <a:t>500 g</a:t>
            </a:r>
            <a:r>
              <a:rPr lang="fr-FR" sz="4400" dirty="0" smtClean="0"/>
              <a:t> de farine pour </a:t>
            </a:r>
            <a:r>
              <a:rPr lang="fr-FR" sz="4400" dirty="0" smtClean="0">
                <a:solidFill>
                  <a:srgbClr val="FF0000"/>
                </a:solidFill>
              </a:rPr>
              <a:t>4 personnes</a:t>
            </a:r>
            <a:r>
              <a:rPr lang="fr-FR" sz="4400" dirty="0" smtClean="0"/>
              <a:t>, Quelle quantité de farine faut-il pour appliquer cette recette pour </a:t>
            </a:r>
            <a:r>
              <a:rPr lang="fr-FR" sz="4400" dirty="0" smtClean="0">
                <a:solidFill>
                  <a:srgbClr val="FF0000"/>
                </a:solidFill>
              </a:rPr>
              <a:t>10 personnes </a:t>
            </a:r>
            <a:r>
              <a:rPr lang="fr-FR" sz="4400" dirty="0" smtClean="0"/>
              <a:t>?</a:t>
            </a:r>
            <a:endParaRPr lang="fr-FR" sz="4400" dirty="0"/>
          </a:p>
        </p:txBody>
      </p:sp>
    </p:spTree>
  </p:cSld>
  <p:clrMapOvr>
    <a:masterClrMapping/>
  </p:clrMapOvr>
  <p:transition spd="slow" advClick="0" advTm="4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n°8</a:t>
            </a:r>
          </a:p>
        </p:txBody>
      </p:sp>
      <p:sp>
        <p:nvSpPr>
          <p:cNvPr id="12" name="Titre 6"/>
          <p:cNvSpPr txBox="1">
            <a:spLocks/>
          </p:cNvSpPr>
          <p:nvPr/>
        </p:nvSpPr>
        <p:spPr bwMode="auto">
          <a:xfrm>
            <a:off x="-26902" y="993742"/>
            <a:ext cx="88646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 OP</a:t>
            </a:r>
          </a:p>
        </p:txBody>
      </p:sp>
      <p:sp>
        <p:nvSpPr>
          <p:cNvPr id="6" name="Triangle rectangle 5"/>
          <p:cNvSpPr/>
          <p:nvPr/>
        </p:nvSpPr>
        <p:spPr>
          <a:xfrm rot="9211527">
            <a:off x="2447131" y="2410133"/>
            <a:ext cx="5112568" cy="2016224"/>
          </a:xfrm>
          <a:prstGeom prst="rt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 rot="9211527">
            <a:off x="6517857" y="1449908"/>
            <a:ext cx="432047" cy="43204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298419" y="729928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P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1619672" y="3284984"/>
            <a:ext cx="543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O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7741045" y="3284983"/>
            <a:ext cx="4667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T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7462628" y="1826307"/>
            <a:ext cx="1184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5 cm</a:t>
            </a:r>
            <a:endParaRPr lang="fr-FR" dirty="0"/>
          </a:p>
        </p:txBody>
      </p:sp>
      <p:sp>
        <p:nvSpPr>
          <p:cNvPr id="2" name="Arc 1"/>
          <p:cNvSpPr/>
          <p:nvPr/>
        </p:nvSpPr>
        <p:spPr>
          <a:xfrm rot="16200000">
            <a:off x="7212678" y="2846408"/>
            <a:ext cx="857365" cy="666115"/>
          </a:xfrm>
          <a:prstGeom prst="arc">
            <a:avLst>
              <a:gd name="adj1" fmla="val 16090908"/>
              <a:gd name="adj2" fmla="val 20740449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6715833" y="2476613"/>
            <a:ext cx="881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45°</a:t>
            </a:r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ransition spd="slow" advClick="0" advTm="6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9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9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58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1023</TotalTime>
  <Words>173</Words>
  <Application>Microsoft Office PowerPoint</Application>
  <PresentationFormat>Affichage à l'écran (4:3)</PresentationFormat>
  <Paragraphs>53</Paragraphs>
  <Slides>12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Modèle par défaut</vt:lpstr>
      <vt:lpstr>Calcul réfléchi (avec calculatrice et avec un brouillon)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x 4</dc:title>
  <dc:creator>ivan zaborowski</dc:creator>
  <cp:lastModifiedBy>ivan zaborowski</cp:lastModifiedBy>
  <cp:revision>102</cp:revision>
  <dcterms:created xsi:type="dcterms:W3CDTF">2007-09-09T21:06:10Z</dcterms:created>
  <dcterms:modified xsi:type="dcterms:W3CDTF">2014-08-28T02:08:49Z</dcterms:modified>
</cp:coreProperties>
</file>