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67" r:id="rId3"/>
    <p:sldId id="257" r:id="rId4"/>
    <p:sldId id="261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68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585"/>
    <a:srgbClr val="14F04E"/>
    <a:srgbClr val="FF4B4B"/>
    <a:srgbClr val="097D27"/>
    <a:srgbClr val="FFC9C9"/>
    <a:srgbClr val="C1FBD0"/>
    <a:srgbClr val="0A882B"/>
    <a:srgbClr val="0B9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6444" autoAdjust="0"/>
  </p:normalViewPr>
  <p:slideViewPr>
    <p:cSldViewPr>
      <p:cViewPr varScale="1">
        <p:scale>
          <a:sx n="88" d="100"/>
          <a:sy n="88" d="100"/>
        </p:scale>
        <p:origin x="-30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B970C2A-D4F1-48C1-AE6E-A7D0BA983A97}" type="datetimeFigureOut">
              <a:rPr lang="fr-FR"/>
              <a:pPr>
                <a:defRPr/>
              </a:pPr>
              <a:t>06/08/2014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9B7ECC2-3FCD-4AAB-AB67-878C9CA541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23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4CC3C3-A46D-443C-8575-C33EBC30CD2D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5B651-221B-40B3-85BA-C19D2CAACBE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88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4908C-711A-4104-9A85-C0B53EA346F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247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2F863-1723-4010-AF74-FDFDEB29FC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012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139C4-19A7-4359-9DB4-45D7860A946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831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72307-D33A-4C59-991B-3FADAEB81DD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717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A3EC8-006F-4965-8A47-5CC53FF826C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6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5242B-8C94-41F6-B4EC-5EBFE1F111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5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69D8A-C258-494F-BE26-0850081315E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202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2575D-07B6-474B-8CED-EBEA526F7C5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784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04FC3-3B6A-4D98-940E-E5DFA79B43B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05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25E86-0E25-4FD7-965A-DD448603675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255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6AD91CF-6CB9-4B55-B4FD-B0FBE63D77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924175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sz="8800" smtClean="0">
                <a:solidFill>
                  <a:srgbClr val="FF0000"/>
                </a:solidFill>
              </a:rPr>
              <a:t>Calcul mental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n°9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391080" y="795338"/>
            <a:ext cx="8248236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Sachant que 56×29=1624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96360" y="2636912"/>
                <a:ext cx="8837676" cy="22159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𝐸𝑐𝑟𝑖𝑟𝑒</m:t>
                      </m:r>
                      <m:r>
                        <a:rPr lang="fr-FR" sz="7200" b="0" i="1" smtClean="0">
                          <a:latin typeface="Cambria Math"/>
                        </a:rPr>
                        <m:t> </m:t>
                      </m:r>
                      <m:r>
                        <a:rPr lang="fr-FR" sz="7200" b="0" i="1" smtClean="0">
                          <a:latin typeface="Cambria Math"/>
                        </a:rPr>
                        <m:t>𝑙𝑒</m:t>
                      </m:r>
                      <m:r>
                        <a:rPr lang="fr-FR" sz="7200" b="0" i="1" smtClean="0">
                          <a:latin typeface="Cambria Math"/>
                        </a:rPr>
                        <m:t> </m:t>
                      </m:r>
                      <m:r>
                        <a:rPr lang="fr-FR" sz="7200" b="0" i="1" smtClean="0">
                          <a:latin typeface="Cambria Math"/>
                        </a:rPr>
                        <m:t>𝑟</m:t>
                      </m:r>
                      <m:r>
                        <a:rPr lang="fr-FR" sz="7200" b="0" i="1" smtClean="0">
                          <a:latin typeface="Cambria Math"/>
                        </a:rPr>
                        <m:t>é</m:t>
                      </m:r>
                      <m:r>
                        <a:rPr lang="fr-FR" sz="7200" b="0" i="1" smtClean="0">
                          <a:latin typeface="Cambria Math"/>
                        </a:rPr>
                        <m:t>𝑠𝑢𝑙𝑡𝑎𝑡</m:t>
                      </m:r>
                      <m:r>
                        <a:rPr lang="fr-FR" sz="7200" b="0" i="1" smtClean="0">
                          <a:latin typeface="Cambria Math"/>
                        </a:rPr>
                        <m:t> </m:t>
                      </m:r>
                      <m:r>
                        <a:rPr lang="fr-FR" sz="7200" b="0" i="1" smtClean="0">
                          <a:latin typeface="Cambria Math"/>
                        </a:rPr>
                        <m:t>𝑑𝑒</m:t>
                      </m:r>
                    </m:oMath>
                  </m:oMathPara>
                </a14:m>
                <a:endParaRPr lang="fr-FR" sz="7200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altLang="fr-FR" sz="6600" b="0" i="0" dirty="0" smtClean="0">
                          <a:latin typeface="Cambria Math"/>
                        </a:rPr>
                        <m:t>5,6</m:t>
                      </m:r>
                      <m:r>
                        <a:rPr lang="fr-FR" altLang="fr-FR" sz="6600" b="0" i="1" dirty="0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fr-FR" altLang="fr-FR" sz="6600" b="0" i="0" dirty="0" smtClean="0">
                          <a:latin typeface="Cambria Math"/>
                          <a:ea typeface="Cambria Math"/>
                        </a:rPr>
                        <m:t>0</m:t>
                      </m:r>
                      <m:r>
                        <a:rPr lang="fr-FR" altLang="fr-FR" sz="6600" b="0" i="0" dirty="0" smtClean="0">
                          <a:latin typeface="Cambria Math"/>
                        </a:rPr>
                        <m:t>,2</m:t>
                      </m:r>
                      <m:r>
                        <m:rPr>
                          <m:nor/>
                        </m:rPr>
                        <a:rPr lang="fr-FR" altLang="fr-FR" sz="6600" b="0" i="0" dirty="0" smtClean="0">
                          <a:latin typeface="Cambria Math"/>
                        </a:rPr>
                        <m:t>9</m:t>
                      </m:r>
                    </m:oMath>
                  </m:oMathPara>
                </a14:m>
                <a:endParaRPr lang="fr-FR" sz="1100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60" y="2636912"/>
                <a:ext cx="8837676" cy="221599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4728356"/>
      </p:ext>
    </p:extLst>
  </p:cSld>
  <p:clrMapOvr>
    <a:masterClrMapping/>
  </p:clrMapOvr>
  <p:transition spd="slow" advClick="0" advTm="4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n°10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</a:t>
            </a:r>
            <a:endParaRPr lang="fr-FR" altLang="fr-FR" sz="5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2428624" y="2780928"/>
                <a:ext cx="4286751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10−4,25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8624" y="2780928"/>
                <a:ext cx="4286751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8261967"/>
      </p:ext>
    </p:extLst>
  </p:cSld>
  <p:clrMapOvr>
    <a:masterClrMapping/>
  </p:clrMapOvr>
  <p:transition spd="slow" advClick="0" advTm="4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128963" y="1714500"/>
            <a:ext cx="345757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9600">
                <a:solidFill>
                  <a:schemeClr val="tx2"/>
                </a:solidFill>
              </a:rPr>
              <a:t>FIN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500313" y="3643313"/>
            <a:ext cx="47148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4400">
                <a:solidFill>
                  <a:schemeClr val="tx2"/>
                </a:solidFill>
              </a:rPr>
              <a:t>Posez les stylos</a:t>
            </a:r>
          </a:p>
        </p:txBody>
      </p:sp>
    </p:spTree>
  </p:cSld>
  <p:clrMapOvr>
    <a:masterClrMapping/>
  </p:clrMapOvr>
  <p:transition advTm="3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816365"/>
            <a:ext cx="8748464" cy="1514599"/>
          </a:xfrm>
        </p:spPr>
        <p:txBody>
          <a:bodyPr/>
          <a:lstStyle/>
          <a:p>
            <a:pPr algn="l"/>
            <a:r>
              <a:rPr lang="fr-FR" sz="6000" b="1" dirty="0" smtClean="0"/>
              <a:t>Calculer</a:t>
            </a:r>
            <a:endParaRPr lang="fr-FR" sz="6000" b="1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627784" y="2498512"/>
            <a:ext cx="4374232" cy="1514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fr-FR" sz="6000" b="1" kern="0" dirty="0" smtClean="0"/>
              <a:t>0, 5 </a:t>
            </a:r>
            <a:r>
              <a:rPr lang="fr-FR" sz="6000" b="1" kern="0" dirty="0" smtClean="0"/>
              <a:t>× </a:t>
            </a:r>
            <a:r>
              <a:rPr lang="fr-FR" sz="6000" b="1" kern="0" dirty="0"/>
              <a:t>12 </a:t>
            </a:r>
            <a:r>
              <a:rPr lang="fr-FR" sz="6000" b="1" kern="0" dirty="0" smtClean="0"/>
              <a:t>×4</a:t>
            </a:r>
            <a:endParaRPr lang="fr-FR" sz="6000" b="1" kern="0" dirty="0"/>
          </a:p>
        </p:txBody>
      </p:sp>
    </p:spTree>
  </p:cSld>
  <p:clrMapOvr>
    <a:masterClrMapping/>
  </p:clrMapOvr>
  <p:transition spd="slow" advClick="0" advTm="4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17834" y="357189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n°2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816365"/>
            <a:ext cx="8748464" cy="1514599"/>
          </a:xfrm>
        </p:spPr>
        <p:txBody>
          <a:bodyPr/>
          <a:lstStyle/>
          <a:p>
            <a:pPr algn="l"/>
            <a:r>
              <a:rPr lang="fr-FR" sz="6000" b="1" dirty="0" smtClean="0"/>
              <a:t>Calculer</a:t>
            </a:r>
            <a:endParaRPr lang="fr-FR" sz="6000" b="1" dirty="0"/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2627784" y="2498512"/>
            <a:ext cx="4374232" cy="1514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fr-FR" sz="6000" b="1" kern="0" dirty="0"/>
              <a:t>4 </a:t>
            </a:r>
            <a:r>
              <a:rPr lang="fr-FR" sz="6000" b="1" kern="0" dirty="0" smtClean="0"/>
              <a:t>× 2,7 × 5</a:t>
            </a:r>
            <a:endParaRPr lang="fr-FR" sz="6000" b="1" kern="0" dirty="0"/>
          </a:p>
        </p:txBody>
      </p:sp>
    </p:spTree>
  </p:cSld>
  <p:clrMapOvr>
    <a:masterClrMapping/>
  </p:clrMapOvr>
  <p:transition spd="slow" advClick="0" advTm="4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388276" y="2276872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Calculer le </a:t>
            </a:r>
            <a:r>
              <a:rPr lang="fr-FR" altLang="fr-FR" sz="5400" dirty="0" smtClean="0"/>
              <a:t>double </a:t>
            </a:r>
            <a:r>
              <a:rPr lang="fr-FR" altLang="fr-FR" sz="5400" dirty="0" smtClean="0"/>
              <a:t>de </a:t>
            </a:r>
            <a:r>
              <a:rPr lang="fr-FR" altLang="fr-FR" sz="5400" dirty="0" smtClean="0"/>
              <a:t>4,25</a:t>
            </a:r>
            <a:endParaRPr lang="fr-FR" altLang="fr-FR" sz="5400" dirty="0"/>
          </a:p>
        </p:txBody>
      </p:sp>
    </p:spTree>
  </p:cSld>
  <p:clrMapOvr>
    <a:masterClrMapping/>
  </p:clrMapOvr>
  <p:transition spd="slow" advClick="0" advTm="45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n°4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Complète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250825" y="2420888"/>
                <a:ext cx="8497639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0" smtClean="0">
                          <a:latin typeface="Cambria Math"/>
                        </a:rPr>
                        <m:t>85,12</m:t>
                      </m:r>
                      <m:r>
                        <a:rPr lang="fr-FR" sz="7200" b="0" i="0">
                          <a:latin typeface="Cambria Math"/>
                        </a:rPr>
                        <m:t>=…×</m:t>
                      </m:r>
                      <m:r>
                        <a:rPr lang="fr-FR" sz="7200" b="0" i="0" smtClean="0">
                          <a:latin typeface="Cambria Math"/>
                        </a:rPr>
                        <m:t>0,1</m:t>
                      </m:r>
                    </m:oMath>
                  </m:oMathPara>
                </a14:m>
                <a:endParaRPr lang="fr-FR" sz="7200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825" y="2420888"/>
                <a:ext cx="8497639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3774762"/>
      </p:ext>
    </p:extLst>
  </p:cSld>
  <p:clrMapOvr>
    <a:masterClrMapping/>
  </p:clrMapOvr>
  <p:transition spd="slow" advClick="0" advTm="45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n°5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2447131" y="2492896"/>
                <a:ext cx="4971233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71 </m:t>
                      </m:r>
                      <m:r>
                        <a:rPr lang="fr-FR" sz="7200" b="0" i="1" smtClean="0">
                          <a:latin typeface="Cambria Math"/>
                          <a:ea typeface="Cambria Math"/>
                        </a:rPr>
                        <m:t>×0,001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131" y="2492896"/>
                <a:ext cx="4971233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9552" y="692696"/>
            <a:ext cx="8748464" cy="1514599"/>
          </a:xfrm>
        </p:spPr>
        <p:txBody>
          <a:bodyPr/>
          <a:lstStyle/>
          <a:p>
            <a:pPr algn="l"/>
            <a:r>
              <a:rPr lang="fr-FR" sz="6000" b="1" dirty="0" smtClean="0"/>
              <a:t>Calculer</a:t>
            </a:r>
            <a:endParaRPr lang="fr-FR" sz="6000" b="1" dirty="0"/>
          </a:p>
        </p:txBody>
      </p:sp>
    </p:spTree>
    <p:extLst>
      <p:ext uri="{BB962C8B-B14F-4D97-AF65-F5344CB8AC3E}">
        <p14:creationId xmlns:p14="http://schemas.microsoft.com/office/powerpoint/2010/main" val="3759572728"/>
      </p:ext>
    </p:extLst>
  </p:cSld>
  <p:clrMapOvr>
    <a:masterClrMapping/>
  </p:clrMapOvr>
  <p:transition spd="slow" advClick="0" advTm="45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n°6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1616" y="2132856"/>
            <a:ext cx="8748464" cy="1514599"/>
          </a:xfrm>
        </p:spPr>
        <p:txBody>
          <a:bodyPr/>
          <a:lstStyle/>
          <a:p>
            <a:pPr algn="l"/>
            <a:r>
              <a:rPr lang="fr-FR" sz="3600" b="1" dirty="0" smtClean="0"/>
              <a:t>Une voiture consomme </a:t>
            </a:r>
            <a:r>
              <a:rPr lang="fr-FR" sz="3600" b="1" dirty="0" smtClean="0">
                <a:solidFill>
                  <a:srgbClr val="FF0000"/>
                </a:solidFill>
              </a:rPr>
              <a:t>4,25</a:t>
            </a:r>
            <a:r>
              <a:rPr lang="fr-FR" sz="3600" b="1" dirty="0" smtClean="0"/>
              <a:t> litres pour parcourir </a:t>
            </a:r>
            <a:r>
              <a:rPr lang="fr-FR" sz="3600" b="1" dirty="0" smtClean="0">
                <a:solidFill>
                  <a:srgbClr val="FF0000"/>
                </a:solidFill>
              </a:rPr>
              <a:t>100</a:t>
            </a:r>
            <a:r>
              <a:rPr lang="fr-FR" sz="3600" b="1" dirty="0" smtClean="0"/>
              <a:t> km</a:t>
            </a:r>
            <a:r>
              <a:rPr lang="fr-FR" sz="3600" dirty="0" smtClean="0"/>
              <a:t>. </a:t>
            </a:r>
            <a:br>
              <a:rPr lang="fr-FR" sz="3600" dirty="0" smtClean="0"/>
            </a:br>
            <a:r>
              <a:rPr lang="fr-FR" sz="3600" b="1" dirty="0" smtClean="0"/>
              <a:t>Combien </a:t>
            </a:r>
            <a:r>
              <a:rPr lang="fr-FR" sz="3600" b="1" dirty="0"/>
              <a:t>consomme-t-elle pour parcourir </a:t>
            </a:r>
            <a:r>
              <a:rPr lang="fr-FR" sz="3600" b="1" dirty="0">
                <a:solidFill>
                  <a:srgbClr val="FF0000"/>
                </a:solidFill>
              </a:rPr>
              <a:t>200</a:t>
            </a:r>
            <a:r>
              <a:rPr lang="fr-FR" sz="3600" b="1" dirty="0"/>
              <a:t> </a:t>
            </a:r>
            <a:r>
              <a:rPr lang="fr-FR" sz="3600" b="1" dirty="0" smtClean="0"/>
              <a:t>km ?</a:t>
            </a: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1276534012"/>
      </p:ext>
    </p:extLst>
  </p:cSld>
  <p:clrMapOvr>
    <a:masterClrMapping/>
  </p:clrMapOvr>
  <p:transition spd="slow" advClick="0" advTm="4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n°7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395536" y="1988840"/>
            <a:ext cx="8640960" cy="1470025"/>
          </a:xfrm>
        </p:spPr>
        <p:txBody>
          <a:bodyPr/>
          <a:lstStyle/>
          <a:p>
            <a:pPr algn="l"/>
            <a:r>
              <a:rPr lang="fr-FR" sz="3600" b="1" dirty="0"/>
              <a:t>Les cotés d’un terrain triangulaire mesurent </a:t>
            </a:r>
            <a:r>
              <a:rPr lang="fr-FR" sz="3600" b="1" dirty="0">
                <a:solidFill>
                  <a:srgbClr val="FF0000"/>
                </a:solidFill>
              </a:rPr>
              <a:t>12,5</a:t>
            </a:r>
            <a:r>
              <a:rPr lang="fr-FR" sz="3600" b="1" dirty="0"/>
              <a:t>m; </a:t>
            </a:r>
            <a:r>
              <a:rPr lang="fr-FR" sz="3600" b="1" dirty="0">
                <a:solidFill>
                  <a:srgbClr val="FF0000"/>
                </a:solidFill>
              </a:rPr>
              <a:t>13,5</a:t>
            </a:r>
            <a:r>
              <a:rPr lang="fr-FR" sz="3600" b="1" dirty="0"/>
              <a:t> m et </a:t>
            </a:r>
            <a:r>
              <a:rPr lang="fr-FR" sz="3600" b="1" dirty="0">
                <a:solidFill>
                  <a:srgbClr val="FF0000"/>
                </a:solidFill>
              </a:rPr>
              <a:t>40</a:t>
            </a:r>
            <a:r>
              <a:rPr lang="fr-FR" sz="3600" b="1" dirty="0"/>
              <a:t> m, Quel est le périmètre du terrain ?</a:t>
            </a: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2760372263"/>
      </p:ext>
    </p:extLst>
  </p:cSld>
  <p:clrMapOvr>
    <a:masterClrMapping/>
  </p:clrMapOvr>
  <p:transition spd="slow" advClick="0" advTm="45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n°8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245508" y="828915"/>
            <a:ext cx="8718979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fr-FR" altLang="fr-FR" sz="4000" dirty="0" smtClean="0"/>
              <a:t>Calcul en regroupant astucieusement</a:t>
            </a:r>
            <a:endParaRPr lang="fr-FR" altLang="fr-FR" sz="4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395535" y="2852936"/>
                <a:ext cx="8021747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5400" b="0" i="1" smtClean="0">
                          <a:latin typeface="Cambria Math"/>
                        </a:rPr>
                        <m:t>35,01+4,2+14,99+5,8</m:t>
                      </m:r>
                    </m:oMath>
                  </m:oMathPara>
                </a14:m>
                <a:endParaRPr lang="fr-FR" sz="1200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5" y="2852936"/>
                <a:ext cx="8021747" cy="92333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1231884"/>
      </p:ext>
    </p:extLst>
  </p:cSld>
  <p:clrMapOvr>
    <a:masterClrMapping/>
  </p:clrMapOvr>
  <p:transition spd="slow" advClick="0" advTm="45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3613</TotalTime>
  <Words>104</Words>
  <Application>Microsoft Office PowerPoint</Application>
  <PresentationFormat>Affichage à l'écran (4:3)</PresentationFormat>
  <Paragraphs>32</Paragraphs>
  <Slides>12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Modèle par défaut</vt:lpstr>
      <vt:lpstr>Calcul mental</vt:lpstr>
      <vt:lpstr>Calculer</vt:lpstr>
      <vt:lpstr>Calculer</vt:lpstr>
      <vt:lpstr>Présentation PowerPoint</vt:lpstr>
      <vt:lpstr>Présentation PowerPoint</vt:lpstr>
      <vt:lpstr>Calculer</vt:lpstr>
      <vt:lpstr>Une voiture consomme 4,25 litres pour parcourir 100 km.  Combien consomme-t-elle pour parcourir 200 km ?</vt:lpstr>
      <vt:lpstr>Les cotés d’un terrain triangulaire mesurent 12,5m; 13,5 m et 40 m, Quel est le périmètre du terrain ?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x 4</dc:title>
  <dc:creator>zaborowski; ivan zaborowski</dc:creator>
  <cp:lastModifiedBy>ivan zaborowski</cp:lastModifiedBy>
  <cp:revision>83</cp:revision>
  <dcterms:created xsi:type="dcterms:W3CDTF">2007-09-09T21:06:10Z</dcterms:created>
  <dcterms:modified xsi:type="dcterms:W3CDTF">2014-08-06T00:27:52Z</dcterms:modified>
</cp:coreProperties>
</file>