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66" r:id="rId2"/>
    <p:sldId id="267" r:id="rId3"/>
    <p:sldId id="257" r:id="rId4"/>
    <p:sldId id="261" r:id="rId5"/>
    <p:sldId id="262" r:id="rId6"/>
    <p:sldId id="263" r:id="rId7"/>
    <p:sldId id="259" r:id="rId8"/>
    <p:sldId id="260" r:id="rId9"/>
    <p:sldId id="258" r:id="rId10"/>
    <p:sldId id="271" r:id="rId11"/>
    <p:sldId id="269" r:id="rId12"/>
    <p:sldId id="268" r:id="rId13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8585"/>
    <a:srgbClr val="14F04E"/>
    <a:srgbClr val="FF4B4B"/>
    <a:srgbClr val="097D27"/>
    <a:srgbClr val="FFC9C9"/>
    <a:srgbClr val="C1FBD0"/>
    <a:srgbClr val="0A882B"/>
    <a:srgbClr val="0B993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34578" autoAdjust="0"/>
    <p:restoredTop sz="86444" autoAdjust="0"/>
  </p:normalViewPr>
  <p:slideViewPr>
    <p:cSldViewPr>
      <p:cViewPr>
        <p:scale>
          <a:sx n="70" d="100"/>
          <a:sy n="70" d="100"/>
        </p:scale>
        <p:origin x="-150" y="-86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BB970C2A-D4F1-48C1-AE6E-A7D0BA983A97}" type="datetimeFigureOut">
              <a:rPr lang="fr-FR"/>
              <a:pPr>
                <a:defRPr/>
              </a:pPr>
              <a:t>07/07/2014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 smtClean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09B7ECC2-3FCD-4AAB-AB67-878C9CA5411C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18234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7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altLang="fr-FR" smtClean="0"/>
          </a:p>
        </p:txBody>
      </p:sp>
      <p:sp>
        <p:nvSpPr>
          <p:cNvPr id="16388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084CC3C3-A46D-443C-8575-C33EBC30CD2D}" type="slidenum">
              <a:rPr lang="fr-FR" altLang="fr-FR" smtClean="0">
                <a:latin typeface="Arial" charset="0"/>
              </a:rPr>
              <a:pPr eaLnBrk="1" hangingPunct="1">
                <a:spcBef>
                  <a:spcPct val="0"/>
                </a:spcBef>
              </a:pPr>
              <a:t>2</a:t>
            </a:fld>
            <a:endParaRPr lang="fr-FR" altLang="fr-FR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altLang="fr-FR" smtClean="0"/>
          </a:p>
        </p:txBody>
      </p:sp>
      <p:sp>
        <p:nvSpPr>
          <p:cNvPr id="17412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263A01E5-26E8-4F01-B943-5269B4D15827}" type="slidenum">
              <a:rPr lang="fr-FR" altLang="fr-FR" smtClean="0">
                <a:latin typeface="Arial" charset="0"/>
              </a:rPr>
              <a:pPr eaLnBrk="1" hangingPunct="1">
                <a:spcBef>
                  <a:spcPct val="0"/>
                </a:spcBef>
              </a:pPr>
              <a:t>10</a:t>
            </a:fld>
            <a:endParaRPr lang="fr-FR" altLang="fr-FR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altLang="fr-FR" smtClean="0"/>
          </a:p>
        </p:txBody>
      </p:sp>
      <p:sp>
        <p:nvSpPr>
          <p:cNvPr id="18436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AE0FF341-205F-469E-8494-0247E747D3A4}" type="slidenum">
              <a:rPr lang="fr-FR" altLang="fr-FR" smtClean="0">
                <a:latin typeface="Arial" charset="0"/>
              </a:rPr>
              <a:pPr eaLnBrk="1" hangingPunct="1">
                <a:spcBef>
                  <a:spcPct val="0"/>
                </a:spcBef>
              </a:pPr>
              <a:t>11</a:t>
            </a:fld>
            <a:endParaRPr lang="fr-FR" altLang="fr-FR" smtClean="0">
              <a:latin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35B651-221B-40B3-85BA-C19D2CAACBE0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98829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44908C-711A-4104-9A85-C0B53EA346F3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524755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72F863-1723-4010-AF74-FDFDEB29FC9A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640128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re. Text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C2DFB9-744F-4702-BEA1-FBBA58D02DF6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52510766"/>
      </p:ext>
    </p:extLst>
  </p:cSld>
  <p:clrMapOvr>
    <a:masterClrMapping/>
  </p:clrMapOvr>
  <p:transition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3139C4-19A7-4359-9DB4-45D7860A9467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128315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E72307-D33A-4C59-991B-3FADAEB81DD6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517174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0A3EC8-006F-4965-8A47-5CC53FF826CB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20665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55242B-8C94-41F6-B4EC-5EBFE1F1113D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49507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D69D8A-C258-494F-BE26-0850081315EF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920250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72575D-07B6-474B-8CED-EBEA526F7C52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277844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204FC3-3B6A-4D98-940E-E5DFA79B43BD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340593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225E86-0E25-4FD7-965A-DD4486036759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132554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Cliquez pour modifier les styles du texte du masque</a:t>
            </a:r>
          </a:p>
          <a:p>
            <a:pPr lvl="1"/>
            <a:r>
              <a:rPr lang="fr-FR" altLang="fr-FR" smtClean="0"/>
              <a:t>Deuxième niveau</a:t>
            </a:r>
          </a:p>
          <a:p>
            <a:pPr lvl="2"/>
            <a:r>
              <a:rPr lang="fr-FR" altLang="fr-FR" smtClean="0"/>
              <a:t>Troisième niveau</a:t>
            </a:r>
          </a:p>
          <a:p>
            <a:pPr lvl="3"/>
            <a:r>
              <a:rPr lang="fr-FR" altLang="fr-FR" smtClean="0"/>
              <a:t>Quatrième niveau</a:t>
            </a:r>
          </a:p>
          <a:p>
            <a:pPr lvl="4"/>
            <a:r>
              <a:rPr lang="fr-FR" altLang="fr-FR" smtClean="0"/>
              <a:t>Cinquième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A6AD91CF-6CB9-4B55-B4FD-B0FBE63D779C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03" r:id="rId3"/>
    <p:sldLayoutId id="2147483704" r:id="rId4"/>
    <p:sldLayoutId id="2147483705" r:id="rId5"/>
    <p:sldLayoutId id="2147483706" r:id="rId6"/>
    <p:sldLayoutId id="2147483707" r:id="rId7"/>
    <p:sldLayoutId id="2147483708" r:id="rId8"/>
    <p:sldLayoutId id="2147483709" r:id="rId9"/>
    <p:sldLayoutId id="2147483710" r:id="rId10"/>
    <p:sldLayoutId id="2147483711" r:id="rId11"/>
    <p:sldLayoutId id="2147483712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55650" y="2924175"/>
            <a:ext cx="7772400" cy="1470025"/>
          </a:xfrm>
        </p:spPr>
        <p:txBody>
          <a:bodyPr/>
          <a:lstStyle/>
          <a:p>
            <a:pPr eaLnBrk="1" hangingPunct="1"/>
            <a:r>
              <a:rPr lang="fr-FR" altLang="fr-FR" sz="8800" smtClean="0">
                <a:solidFill>
                  <a:srgbClr val="FF0000"/>
                </a:solidFill>
              </a:rPr>
              <a:t>Calcul mental</a:t>
            </a:r>
          </a:p>
        </p:txBody>
      </p:sp>
    </p:spTree>
  </p:cSld>
  <p:clrMapOvr>
    <a:masterClrMapping/>
  </p:clrMapOvr>
  <p:transition advTm="800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5157788"/>
            <a:ext cx="9144000" cy="93503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itre 6"/>
              <p:cNvSpPr txBox="1">
                <a:spLocks/>
              </p:cNvSpPr>
              <p:nvPr/>
            </p:nvSpPr>
            <p:spPr bwMode="auto">
              <a:xfrm>
                <a:off x="179512" y="2636838"/>
                <a:ext cx="8257976" cy="14700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+mj-lt"/>
                    <a:ea typeface="+mj-ea"/>
                    <a:cs typeface="+mj-cs"/>
                  </a:defRPr>
                </a:lvl1pPr>
                <a:lvl2pPr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Arial" charset="0"/>
                  </a:defRPr>
                </a:lvl2pPr>
                <a:lvl3pPr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Arial" charset="0"/>
                  </a:defRPr>
                </a:lvl3pPr>
                <a:lvl4pPr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Arial" charset="0"/>
                  </a:defRPr>
                </a:lvl4pPr>
                <a:lvl5pPr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Arial" charset="0"/>
                  </a:defRPr>
                </a:lvl5pPr>
                <a:lvl6pPr marL="457200"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Arial" charset="0"/>
                  </a:defRPr>
                </a:lvl6pPr>
                <a:lvl7pPr marL="914400"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Arial" charset="0"/>
                  </a:defRPr>
                </a:lvl7pPr>
                <a:lvl8pPr marL="1371600"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Arial" charset="0"/>
                  </a:defRPr>
                </a:lvl8pPr>
                <a:lvl9pPr marL="1828800"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Arial" charset="0"/>
                  </a:defRPr>
                </a:lvl9pPr>
              </a:lstStyle>
              <a:p>
                <a:pPr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altLang="fr-FR" sz="7800" b="0" i="1" kern="0" smtClean="0">
                          <a:latin typeface="Cambria Math"/>
                        </a:rPr>
                        <m:t>12</m:t>
                      </m:r>
                      <m:r>
                        <a:rPr lang="fr-FR" altLang="fr-FR" sz="7800" b="0" i="1" kern="0" smtClean="0">
                          <a:latin typeface="Cambria Math"/>
                        </a:rPr>
                        <m:t>−</m:t>
                      </m:r>
                      <m:r>
                        <a:rPr lang="fr-FR" altLang="fr-FR" sz="7800" b="0" i="1" kern="0" smtClean="0">
                          <a:latin typeface="Cambria Math"/>
                        </a:rPr>
                        <m:t>14</m:t>
                      </m:r>
                      <m:r>
                        <a:rPr lang="fr-FR" altLang="fr-FR" sz="7800" b="0" i="1" kern="0" smtClean="0">
                          <a:latin typeface="Cambria Math"/>
                        </a:rPr>
                        <m:t>+</m:t>
                      </m:r>
                      <m:r>
                        <a:rPr lang="fr-FR" altLang="fr-FR" sz="7800" b="0" i="1" kern="0" smtClean="0">
                          <a:latin typeface="Cambria Math"/>
                        </a:rPr>
                        <m:t>5</m:t>
                      </m:r>
                    </m:oMath>
                  </m:oMathPara>
                </a14:m>
                <a:endParaRPr lang="fr-FR" altLang="fr-FR" sz="7800" kern="0" dirty="0" smtClean="0"/>
              </a:p>
            </p:txBody>
          </p:sp>
        </mc:Choice>
        <mc:Fallback>
          <p:sp>
            <p:nvSpPr>
              <p:cNvPr id="10" name="Titre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79512" y="2636838"/>
                <a:ext cx="8257976" cy="1470025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itre 6"/>
          <p:cNvSpPr txBox="1">
            <a:spLocks/>
          </p:cNvSpPr>
          <p:nvPr/>
        </p:nvSpPr>
        <p:spPr bwMode="auto">
          <a:xfrm>
            <a:off x="539750" y="1052513"/>
            <a:ext cx="77724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>
              <a:defRPr/>
            </a:pPr>
            <a:r>
              <a:rPr lang="fr-FR" altLang="fr-FR" sz="4800" kern="0" dirty="0" smtClean="0"/>
              <a:t>Calcule</a:t>
            </a:r>
            <a:endParaRPr lang="fr-FR" altLang="fr-FR" sz="4800" kern="0" dirty="0"/>
          </a:p>
        </p:txBody>
      </p:sp>
      <p:sp>
        <p:nvSpPr>
          <p:cNvPr id="12" name="Text Box 3"/>
          <p:cNvSpPr txBox="1">
            <a:spLocks noChangeArrowheads="1"/>
          </p:cNvSpPr>
          <p:nvPr/>
        </p:nvSpPr>
        <p:spPr bwMode="auto">
          <a:xfrm>
            <a:off x="403225" y="485775"/>
            <a:ext cx="43926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fr-FR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Diapositive </a:t>
            </a:r>
            <a:r>
              <a:rPr lang="fr-FR" sz="2400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n°9</a:t>
            </a:r>
            <a:endParaRPr lang="fr-FR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p:transition spd="slow" advClick="0" advTm="30000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8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30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30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29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5157788"/>
            <a:ext cx="9144000" cy="93503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403225" y="485775"/>
            <a:ext cx="43926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fr-FR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Diapositive </a:t>
            </a:r>
            <a:r>
              <a:rPr lang="fr-FR" sz="2400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n°10</a:t>
            </a:r>
            <a:endParaRPr lang="fr-FR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59616" y="1205368"/>
            <a:ext cx="755274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altLang="fr-FR" sz="7200" b="1" dirty="0" smtClean="0">
                <a:cs typeface="Times New Roman" pitchFamily="18" charset="0"/>
              </a:rPr>
              <a:t>Si </a:t>
            </a:r>
            <a:r>
              <a:rPr lang="fr-FR" altLang="fr-FR" sz="7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 = 5, Calcule </a:t>
            </a:r>
            <a:r>
              <a:rPr lang="fr-FR" altLang="fr-FR" sz="7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lang="fr-FR" sz="7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ZoneTexte 1"/>
          <p:cNvSpPr txBox="1"/>
          <p:nvPr/>
        </p:nvSpPr>
        <p:spPr>
          <a:xfrm>
            <a:off x="1331640" y="2996952"/>
            <a:ext cx="57606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7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fr-FR" sz="7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fr-FR" sz="7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fr-FR" sz="7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² +2</a:t>
            </a:r>
            <a:r>
              <a:rPr lang="fr-FR" sz="7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fr-FR" sz="7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+1 </a:t>
            </a:r>
            <a:endParaRPr lang="fr-FR" sz="7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slow" advClick="0" advTm="30000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8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30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30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29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2"/>
          <p:cNvSpPr txBox="1">
            <a:spLocks noChangeArrowheads="1"/>
          </p:cNvSpPr>
          <p:nvPr/>
        </p:nvSpPr>
        <p:spPr bwMode="auto">
          <a:xfrm>
            <a:off x="3128963" y="1714500"/>
            <a:ext cx="3457575" cy="155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fr-FR" altLang="fr-FR" sz="9600">
                <a:solidFill>
                  <a:schemeClr val="tx2"/>
                </a:solidFill>
              </a:rPr>
              <a:t>FIN</a:t>
            </a:r>
          </a:p>
        </p:txBody>
      </p:sp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2500313" y="3643313"/>
            <a:ext cx="4714875" cy="769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fr-FR" altLang="fr-FR" sz="4400">
                <a:solidFill>
                  <a:schemeClr val="tx2"/>
                </a:solidFill>
              </a:rPr>
              <a:t>Posez les stylos</a:t>
            </a:r>
          </a:p>
        </p:txBody>
      </p:sp>
    </p:spTree>
  </p:cSld>
  <p:clrMapOvr>
    <a:masterClrMapping/>
  </p:clrMapOvr>
  <p:transition advTm="800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250825" y="333375"/>
            <a:ext cx="43926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fr-FR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Diapositive </a:t>
            </a:r>
            <a:r>
              <a:rPr lang="fr-FR" sz="2400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n°1</a:t>
            </a:r>
          </a:p>
        </p:txBody>
      </p:sp>
      <p:sp>
        <p:nvSpPr>
          <p:cNvPr id="2" name="Rectangle 1"/>
          <p:cNvSpPr/>
          <p:nvPr/>
        </p:nvSpPr>
        <p:spPr>
          <a:xfrm>
            <a:off x="0" y="5157788"/>
            <a:ext cx="9144000" cy="93503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242251" y="1196752"/>
            <a:ext cx="8497639" cy="1470025"/>
          </a:xfrm>
        </p:spPr>
        <p:txBody>
          <a:bodyPr/>
          <a:lstStyle/>
          <a:p>
            <a:r>
              <a:rPr lang="fr-FR" sz="4800" dirty="0" smtClean="0"/>
              <a:t>Donne le résultat sous forme décimale</a:t>
            </a:r>
            <a:endParaRPr lang="fr-FR" sz="48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ZoneTexte 2"/>
              <p:cNvSpPr txBox="1"/>
              <p:nvPr/>
            </p:nvSpPr>
            <p:spPr>
              <a:xfrm>
                <a:off x="1475656" y="3359932"/>
                <a:ext cx="6192688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fr-FR" sz="540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fr-FR" sz="5400" b="0" i="1" smtClean="0">
                              <a:latin typeface="Cambria Math"/>
                            </a:rPr>
                            <m:t>10</m:t>
                          </m:r>
                        </m:e>
                        <m:sup>
                          <m:r>
                            <a:rPr lang="fr-FR" sz="5400" b="0" i="1" smtClean="0">
                              <a:latin typeface="Cambria Math"/>
                            </a:rPr>
                            <m:t>−</m:t>
                          </m:r>
                          <m:r>
                            <a:rPr lang="fr-FR" sz="5400" b="0" i="1" smtClean="0">
                              <a:latin typeface="Cambria Math"/>
                            </a:rPr>
                            <m:t>1</m:t>
                          </m:r>
                        </m:sup>
                      </m:sSup>
                      <m:r>
                        <a:rPr lang="fr-FR" sz="5400" i="1" smtClean="0">
                          <a:latin typeface="Cambria Math"/>
                          <a:ea typeface="Cambria Math"/>
                        </a:rPr>
                        <m:t>×</m:t>
                      </m:r>
                      <m:sSup>
                        <m:sSupPr>
                          <m:ctrlPr>
                            <a:rPr lang="fr-FR" sz="5400" i="1" smtClean="0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fr-FR" sz="5400" b="0" i="1" smtClean="0">
                              <a:latin typeface="Cambria Math"/>
                              <a:ea typeface="Cambria Math"/>
                            </a:rPr>
                            <m:t>10</m:t>
                          </m:r>
                        </m:e>
                        <m:sup>
                          <m:r>
                            <a:rPr lang="fr-FR" sz="5400" b="0" i="1" smtClean="0">
                              <a:latin typeface="Cambria Math"/>
                              <a:ea typeface="Cambria Math"/>
                            </a:rPr>
                            <m:t>−</m:t>
                          </m:r>
                          <m:r>
                            <a:rPr lang="fr-FR" sz="5400" b="0" i="1" smtClean="0">
                              <a:latin typeface="Cambria Math"/>
                              <a:ea typeface="Cambria Math"/>
                            </a:rPr>
                            <m:t>1</m:t>
                          </m:r>
                        </m:sup>
                      </m:sSup>
                      <m:r>
                        <a:rPr lang="fr-FR" sz="5400" i="1" smtClean="0">
                          <a:latin typeface="Cambria Math"/>
                          <a:ea typeface="Cambria Math"/>
                        </a:rPr>
                        <m:t>×</m:t>
                      </m:r>
                      <m:sSup>
                        <m:sSupPr>
                          <m:ctrlPr>
                            <a:rPr lang="fr-FR" sz="5400" i="1" smtClean="0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fr-FR" sz="5400" b="0" i="1" smtClean="0">
                              <a:latin typeface="Cambria Math"/>
                              <a:ea typeface="Cambria Math"/>
                            </a:rPr>
                            <m:t>10</m:t>
                          </m:r>
                        </m:e>
                        <m:sup>
                          <m:r>
                            <a:rPr lang="fr-FR" sz="5400" b="0" i="1" smtClean="0">
                              <a:latin typeface="Cambria Math"/>
                              <a:ea typeface="Cambria Math"/>
                            </a:rPr>
                            <m:t>−</m:t>
                          </m:r>
                          <m:r>
                            <a:rPr lang="fr-FR" sz="5400" b="0" i="1" smtClean="0">
                              <a:latin typeface="Cambria Math"/>
                              <a:ea typeface="Cambria Math"/>
                            </a:rPr>
                            <m:t>1</m:t>
                          </m:r>
                        </m:sup>
                      </m:sSup>
                    </m:oMath>
                  </m:oMathPara>
                </a14:m>
                <a:endParaRPr lang="fr-FR" sz="2400" dirty="0"/>
              </a:p>
            </p:txBody>
          </p:sp>
        </mc:Choice>
        <mc:Fallback>
          <p:sp>
            <p:nvSpPr>
              <p:cNvPr id="3" name="ZoneTexte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75656" y="3359932"/>
                <a:ext cx="6192688" cy="923330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ransition spd="slow" advClick="0" advTm="25000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8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25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25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24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317834" y="357189"/>
            <a:ext cx="43926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fr-FR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Diapositive </a:t>
            </a:r>
            <a:r>
              <a:rPr lang="fr-FR" sz="2400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n°2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5157788"/>
            <a:ext cx="9144000" cy="93503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8" name="Titre 6"/>
          <p:cNvSpPr txBox="1">
            <a:spLocks/>
          </p:cNvSpPr>
          <p:nvPr/>
        </p:nvSpPr>
        <p:spPr bwMode="auto">
          <a:xfrm>
            <a:off x="250825" y="590823"/>
            <a:ext cx="77724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>
              <a:defRPr/>
            </a:pPr>
            <a:r>
              <a:rPr lang="fr-FR" altLang="fr-FR" sz="4800" kern="0" dirty="0" smtClean="0"/>
              <a:t>Calculer</a:t>
            </a:r>
            <a:endParaRPr lang="fr-FR" altLang="fr-FR" sz="4800" kern="0" dirty="0" smtClean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ZoneTexte 1"/>
              <p:cNvSpPr txBox="1"/>
              <p:nvPr/>
            </p:nvSpPr>
            <p:spPr>
              <a:xfrm>
                <a:off x="2411760" y="2060848"/>
                <a:ext cx="3848105" cy="18269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fr-FR" sz="60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fr-FR" sz="6000" b="0" i="1" smtClean="0">
                              <a:latin typeface="Cambria Math"/>
                            </a:rPr>
                            <m:t>30</m:t>
                          </m:r>
                        </m:num>
                        <m:den>
                          <m:r>
                            <a:rPr lang="fr-FR" sz="6000" b="0" i="1" smtClean="0">
                              <a:latin typeface="Cambria Math"/>
                            </a:rPr>
                            <m:t>100</m:t>
                          </m:r>
                        </m:den>
                      </m:f>
                      <m:r>
                        <a:rPr lang="fr-FR" sz="6000" i="1" smtClean="0">
                          <a:latin typeface="Cambria Math"/>
                          <a:ea typeface="Cambria Math"/>
                        </a:rPr>
                        <m:t>×</m:t>
                      </m:r>
                      <m:r>
                        <a:rPr lang="fr-FR" sz="6000" b="0" i="1" smtClean="0">
                          <a:latin typeface="Cambria Math"/>
                          <a:ea typeface="Cambria Math"/>
                        </a:rPr>
                        <m:t>600</m:t>
                      </m:r>
                    </m:oMath>
                  </m:oMathPara>
                </a14:m>
                <a:endParaRPr lang="fr-FR" sz="6000" dirty="0"/>
              </a:p>
            </p:txBody>
          </p:sp>
        </mc:Choice>
        <mc:Fallback>
          <p:sp>
            <p:nvSpPr>
              <p:cNvPr id="2" name="ZoneText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11760" y="2060848"/>
                <a:ext cx="3848105" cy="1826975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ransition spd="slow" advClick="0" advTm="35000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8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35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35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34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250825" y="333375"/>
            <a:ext cx="43926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fr-FR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Diapositive </a:t>
            </a:r>
            <a:r>
              <a:rPr lang="fr-FR" sz="2400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n°3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5157788"/>
            <a:ext cx="9144000" cy="93503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8" name="Titre 6"/>
          <p:cNvSpPr txBox="1">
            <a:spLocks/>
          </p:cNvSpPr>
          <p:nvPr/>
        </p:nvSpPr>
        <p:spPr bwMode="auto">
          <a:xfrm>
            <a:off x="685800" y="795338"/>
            <a:ext cx="77724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/>
            <a:r>
              <a:rPr lang="fr-FR" altLang="fr-FR" sz="5400" dirty="0" smtClean="0"/>
              <a:t>Résoudre l’équation </a:t>
            </a:r>
            <a:endParaRPr lang="fr-FR" altLang="fr-FR" sz="54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ZoneTexte 1"/>
              <p:cNvSpPr txBox="1"/>
              <p:nvPr/>
            </p:nvSpPr>
            <p:spPr>
              <a:xfrm>
                <a:off x="1388829" y="2577677"/>
                <a:ext cx="5997860" cy="120032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7200" b="0" i="1" smtClean="0">
                          <a:latin typeface="Cambria Math"/>
                        </a:rPr>
                        <m:t>2</m:t>
                      </m:r>
                      <m:r>
                        <a:rPr lang="fr-FR" sz="7200" b="0" i="1" smtClean="0">
                          <a:latin typeface="Cambria Math"/>
                        </a:rPr>
                        <m:t>𝑥</m:t>
                      </m:r>
                      <m:r>
                        <a:rPr lang="fr-FR" sz="7200" b="0" i="1" smtClean="0">
                          <a:latin typeface="Cambria Math"/>
                        </a:rPr>
                        <m:t>−10=−4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>
          <p:sp>
            <p:nvSpPr>
              <p:cNvPr id="2" name="ZoneText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88829" y="2577677"/>
                <a:ext cx="5997860" cy="1200329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ransition advClick="0" advTm="3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8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30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30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29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250825" y="333375"/>
            <a:ext cx="43926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fr-FR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Diapositive </a:t>
            </a:r>
            <a:r>
              <a:rPr lang="fr-FR" sz="2400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n°4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5157788"/>
            <a:ext cx="9144000" cy="93503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7" name="Titre 6"/>
          <p:cNvSpPr txBox="1">
            <a:spLocks/>
          </p:cNvSpPr>
          <p:nvPr/>
        </p:nvSpPr>
        <p:spPr bwMode="auto">
          <a:xfrm>
            <a:off x="279400" y="908050"/>
            <a:ext cx="77724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>
              <a:defRPr/>
            </a:pPr>
            <a:r>
              <a:rPr lang="fr-FR" altLang="fr-FR" sz="4800" kern="0" dirty="0" smtClean="0"/>
              <a:t>Mettre sous forme de fraction irréductible,</a:t>
            </a:r>
            <a:endParaRPr lang="fr-FR" altLang="fr-FR" sz="4800" kern="0" dirty="0" smtClean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ZoneTexte 1"/>
              <p:cNvSpPr txBox="1"/>
              <p:nvPr/>
            </p:nvSpPr>
            <p:spPr>
              <a:xfrm>
                <a:off x="5004048" y="2564904"/>
                <a:ext cx="3312368" cy="18269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fr-FR" sz="60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fr-FR" sz="6000" b="0" i="1" smtClean="0">
                              <a:latin typeface="Cambria Math"/>
                            </a:rPr>
                            <m:t>30</m:t>
                          </m:r>
                        </m:num>
                        <m:den>
                          <m:r>
                            <a:rPr lang="fr-FR" sz="6000" b="0" i="1" smtClean="0">
                              <a:latin typeface="Cambria Math"/>
                            </a:rPr>
                            <m:t>45</m:t>
                          </m:r>
                        </m:den>
                      </m:f>
                    </m:oMath>
                  </m:oMathPara>
                </a14:m>
                <a:endParaRPr lang="fr-FR" sz="6000" dirty="0"/>
              </a:p>
            </p:txBody>
          </p:sp>
        </mc:Choice>
        <mc:Fallback>
          <p:sp>
            <p:nvSpPr>
              <p:cNvPr id="2" name="ZoneText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04048" y="2564904"/>
                <a:ext cx="3312368" cy="1826975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ransition spd="slow" advClick="0" advTm="30000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8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30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30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29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250825" y="333375"/>
            <a:ext cx="43926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fr-FR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Diapositive </a:t>
            </a:r>
            <a:r>
              <a:rPr lang="fr-FR" sz="2400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n°5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5157788"/>
            <a:ext cx="9144000" cy="93503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6" name="Titre 6"/>
          <p:cNvSpPr txBox="1">
            <a:spLocks/>
          </p:cNvSpPr>
          <p:nvPr/>
        </p:nvSpPr>
        <p:spPr bwMode="auto">
          <a:xfrm>
            <a:off x="259616" y="935672"/>
            <a:ext cx="77724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>
              <a:defRPr/>
            </a:pPr>
            <a:r>
              <a:rPr lang="fr-FR" altLang="fr-FR" sz="4800" kern="0" dirty="0" smtClean="0"/>
              <a:t>Développe</a:t>
            </a:r>
            <a:endParaRPr lang="fr-FR" altLang="fr-FR" sz="4800" kern="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ZoneTexte 1"/>
              <p:cNvSpPr txBox="1"/>
              <p:nvPr/>
            </p:nvSpPr>
            <p:spPr>
              <a:xfrm>
                <a:off x="2254899" y="2413718"/>
                <a:ext cx="5685018" cy="120032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7200" b="0" i="1" smtClean="0">
                          <a:latin typeface="Cambria Math"/>
                        </a:rPr>
                        <m:t>3</m:t>
                      </m:r>
                      <m:r>
                        <a:rPr lang="fr-FR" sz="7200" b="0" i="1" smtClean="0">
                          <a:latin typeface="Cambria Math"/>
                        </a:rPr>
                        <m:t> (2−</m:t>
                      </m:r>
                      <m:r>
                        <a:rPr lang="fr-FR" sz="7200" b="0" i="1" smtClean="0">
                          <a:latin typeface="Cambria Math"/>
                        </a:rPr>
                        <m:t>𝑥</m:t>
                      </m:r>
                      <m:r>
                        <a:rPr lang="fr-FR" sz="7200" b="0" i="1" smtClean="0">
                          <a:latin typeface="Cambria Math"/>
                        </a:rPr>
                        <m:t>+</m:t>
                      </m:r>
                      <m:r>
                        <a:rPr lang="fr-FR" sz="7200" b="0" i="1" smtClean="0">
                          <a:latin typeface="Cambria Math"/>
                        </a:rPr>
                        <m:t>𝑦</m:t>
                      </m:r>
                      <m:r>
                        <a:rPr lang="fr-FR" sz="7200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>
          <p:sp>
            <p:nvSpPr>
              <p:cNvPr id="2" name="ZoneText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54899" y="2413718"/>
                <a:ext cx="5685018" cy="1200329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ransition spd="slow" advClick="0" advTm="30000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8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30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30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29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250825" y="333375"/>
            <a:ext cx="43926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fr-FR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Diapositive </a:t>
            </a:r>
            <a:r>
              <a:rPr lang="fr-FR" sz="2400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n°6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5157788"/>
            <a:ext cx="9144000" cy="93503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5" name="Titre 6"/>
          <p:cNvSpPr txBox="1">
            <a:spLocks/>
          </p:cNvSpPr>
          <p:nvPr/>
        </p:nvSpPr>
        <p:spPr bwMode="auto">
          <a:xfrm>
            <a:off x="4936" y="908050"/>
            <a:ext cx="88646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>
              <a:defRPr/>
            </a:pPr>
            <a:r>
              <a:rPr lang="fr-FR" altLang="fr-FR" sz="4800" kern="0" dirty="0" smtClean="0"/>
              <a:t>Calcule</a:t>
            </a:r>
            <a:endParaRPr lang="fr-FR" altLang="fr-FR" sz="4800" kern="0" dirty="0" smtClean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ZoneTexte 1"/>
              <p:cNvSpPr txBox="1"/>
              <p:nvPr/>
            </p:nvSpPr>
            <p:spPr>
              <a:xfrm>
                <a:off x="2938700" y="2132856"/>
                <a:ext cx="3266600" cy="199381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fr-FR" sz="66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fr-FR" sz="6600" b="0" i="1" smtClean="0">
                              <a:latin typeface="Cambria Math"/>
                            </a:rPr>
                            <m:t>3</m:t>
                          </m:r>
                        </m:num>
                        <m:den>
                          <m:r>
                            <a:rPr lang="fr-FR" sz="6600" b="0" i="1" smtClean="0">
                              <a:latin typeface="Cambria Math"/>
                            </a:rPr>
                            <m:t>4</m:t>
                          </m:r>
                        </m:den>
                      </m:f>
                      <m:r>
                        <a:rPr lang="fr-FR" sz="6600" b="0" i="1" smtClean="0">
                          <a:latin typeface="Cambria Math"/>
                        </a:rPr>
                        <m:t> </m:t>
                      </m:r>
                      <m:r>
                        <a:rPr lang="fr-FR" sz="6600" b="0" i="1" smtClean="0">
                          <a:latin typeface="Cambria Math"/>
                        </a:rPr>
                        <m:t>𝑑𝑒</m:t>
                      </m:r>
                      <m:r>
                        <a:rPr lang="fr-FR" sz="6600" b="0" i="1" smtClean="0">
                          <a:latin typeface="Cambria Math"/>
                        </a:rPr>
                        <m:t> 24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>
          <p:sp>
            <p:nvSpPr>
              <p:cNvPr id="2" name="ZoneText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38700" y="2132856"/>
                <a:ext cx="3266600" cy="1993816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ransition spd="slow" advClick="0" advTm="30000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8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30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30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29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250825" y="333375"/>
            <a:ext cx="43926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fr-FR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Diapositive </a:t>
            </a:r>
            <a:r>
              <a:rPr lang="fr-FR" sz="2400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n°7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5632619"/>
            <a:ext cx="9144000" cy="93503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Titre 6"/>
              <p:cNvSpPr txBox="1">
                <a:spLocks/>
              </p:cNvSpPr>
              <p:nvPr/>
            </p:nvSpPr>
            <p:spPr bwMode="auto">
              <a:xfrm>
                <a:off x="162275" y="908720"/>
                <a:ext cx="8864600" cy="14700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+mj-lt"/>
                    <a:ea typeface="+mj-ea"/>
                    <a:cs typeface="+mj-cs"/>
                  </a:defRPr>
                </a:lvl1pPr>
                <a:lvl2pPr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Arial" charset="0"/>
                  </a:defRPr>
                </a:lvl2pPr>
                <a:lvl3pPr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Arial" charset="0"/>
                  </a:defRPr>
                </a:lvl3pPr>
                <a:lvl4pPr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Arial" charset="0"/>
                  </a:defRPr>
                </a:lvl4pPr>
                <a:lvl5pPr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Arial" charset="0"/>
                  </a:defRPr>
                </a:lvl5pPr>
                <a:lvl6pPr marL="457200"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Arial" charset="0"/>
                  </a:defRPr>
                </a:lvl6pPr>
                <a:lvl7pPr marL="914400"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Arial" charset="0"/>
                  </a:defRPr>
                </a:lvl7pPr>
                <a:lvl8pPr marL="1371600"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Arial" charset="0"/>
                  </a:defRPr>
                </a:lvl8pPr>
                <a:lvl9pPr marL="1828800"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Arial" charset="0"/>
                  </a:defRPr>
                </a:lvl9pPr>
              </a:lstStyle>
              <a:p>
                <a:pPr algn="l">
                  <a:defRPr/>
                </a:pPr>
                <a:r>
                  <a:rPr lang="fr-FR" altLang="fr-FR" sz="4800" kern="0" dirty="0" smtClean="0"/>
                  <a:t> Ecrire le cosinus de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fr-FR" altLang="fr-FR" sz="4800" i="1" kern="0" smtClean="0">
                            <a:latin typeface="Cambria Math"/>
                          </a:rPr>
                        </m:ctrlPr>
                      </m:accPr>
                      <m:e>
                        <m:r>
                          <a:rPr lang="fr-FR" altLang="fr-FR" sz="4800" b="0" i="1" kern="0" smtClean="0">
                            <a:latin typeface="Cambria Math"/>
                          </a:rPr>
                          <m:t>𝐶</m:t>
                        </m:r>
                      </m:e>
                    </m:acc>
                  </m:oMath>
                </a14:m>
                <a:endParaRPr lang="fr-FR" altLang="fr-FR" sz="4800" kern="0" dirty="0" smtClean="0"/>
              </a:p>
            </p:txBody>
          </p:sp>
        </mc:Choice>
        <mc:Fallback>
          <p:sp>
            <p:nvSpPr>
              <p:cNvPr id="6" name="Titre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62275" y="908720"/>
                <a:ext cx="8864600" cy="1470025"/>
              </a:xfrm>
              <a:prstGeom prst="rect">
                <a:avLst/>
              </a:prstGeom>
              <a:blipFill rotWithShape="1">
                <a:blip r:embed="rId2"/>
                <a:stretch>
                  <a:fillRect l="-1238" b="-415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riangle rectangle 1"/>
          <p:cNvSpPr/>
          <p:nvPr/>
        </p:nvSpPr>
        <p:spPr>
          <a:xfrm>
            <a:off x="1619672" y="2636912"/>
            <a:ext cx="5112568" cy="2016224"/>
          </a:xfrm>
          <a:prstGeom prst="rt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ZoneTexte 2"/>
          <p:cNvSpPr txBox="1"/>
          <p:nvPr/>
        </p:nvSpPr>
        <p:spPr>
          <a:xfrm>
            <a:off x="1127229" y="2060092"/>
            <a:ext cx="51809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 smtClean="0"/>
              <a:t>C</a:t>
            </a:r>
            <a:endParaRPr lang="fr-FR" dirty="0"/>
          </a:p>
        </p:txBody>
      </p:sp>
      <p:sp>
        <p:nvSpPr>
          <p:cNvPr id="8" name="ZoneTexte 7"/>
          <p:cNvSpPr txBox="1"/>
          <p:nvPr/>
        </p:nvSpPr>
        <p:spPr>
          <a:xfrm>
            <a:off x="6876256" y="4221088"/>
            <a:ext cx="49244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 smtClean="0"/>
              <a:t>B</a:t>
            </a:r>
            <a:endParaRPr lang="fr-FR" dirty="0"/>
          </a:p>
        </p:txBody>
      </p:sp>
      <p:sp>
        <p:nvSpPr>
          <p:cNvPr id="9" name="ZoneTexte 8"/>
          <p:cNvSpPr txBox="1"/>
          <p:nvPr/>
        </p:nvSpPr>
        <p:spPr>
          <a:xfrm>
            <a:off x="1047235" y="4329970"/>
            <a:ext cx="49244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 smtClean="0"/>
              <a:t>A</a:t>
            </a:r>
            <a:endParaRPr lang="fr-FR" dirty="0"/>
          </a:p>
        </p:txBody>
      </p:sp>
      <p:sp>
        <p:nvSpPr>
          <p:cNvPr id="5" name="Rectangle 4"/>
          <p:cNvSpPr/>
          <p:nvPr/>
        </p:nvSpPr>
        <p:spPr>
          <a:xfrm>
            <a:off x="1619672" y="4221088"/>
            <a:ext cx="432047" cy="432047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2" name="Rectangle 11"/>
              <p:cNvSpPr/>
              <p:nvPr/>
            </p:nvSpPr>
            <p:spPr>
              <a:xfrm>
                <a:off x="4087732" y="2443535"/>
                <a:ext cx="2831609" cy="79214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fr-FR" altLang="fr-FR" sz="4400" kern="0" dirty="0" smtClean="0"/>
                  <a:t>Cos (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fr-FR" altLang="fr-FR" sz="4400" i="1" kern="0" smtClean="0">
                            <a:latin typeface="Cambria Math"/>
                          </a:rPr>
                        </m:ctrlPr>
                      </m:accPr>
                      <m:e>
                        <m:r>
                          <a:rPr lang="fr-FR" altLang="fr-FR" sz="4400" b="0" i="1" kern="0" smtClean="0">
                            <a:latin typeface="Cambria Math"/>
                          </a:rPr>
                          <m:t>𝐶</m:t>
                        </m:r>
                        <m:r>
                          <a:rPr lang="fr-FR" altLang="fr-FR" sz="4400" b="0" i="1" kern="0" smtClean="0">
                            <a:latin typeface="Cambria Math"/>
                          </a:rPr>
                          <m:t> </m:t>
                        </m:r>
                      </m:e>
                    </m:acc>
                    <m:r>
                      <a:rPr lang="fr-FR" altLang="fr-FR" sz="4400" b="0" i="1" kern="0" smtClean="0">
                        <a:latin typeface="Cambria Math"/>
                      </a:rPr>
                      <m:t>)=</m:t>
                    </m:r>
                  </m:oMath>
                </a14:m>
                <a:endParaRPr lang="fr-FR" altLang="fr-FR" sz="4400" kern="0" dirty="0"/>
              </a:p>
            </p:txBody>
          </p:sp>
        </mc:Choice>
        <mc:Fallback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87732" y="2443535"/>
                <a:ext cx="2831609" cy="792140"/>
              </a:xfrm>
              <a:prstGeom prst="rect">
                <a:avLst/>
              </a:prstGeom>
              <a:blipFill rotWithShape="1">
                <a:blip r:embed="rId3"/>
                <a:stretch>
                  <a:fillRect l="-8836" t="-13077" b="-35385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ransition spd="slow" advClick="0" advTm="30000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8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30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30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29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250825" y="333375"/>
            <a:ext cx="43926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fr-FR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Diapositive </a:t>
            </a:r>
            <a:r>
              <a:rPr lang="fr-FR" sz="2400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n°8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5157788"/>
            <a:ext cx="9144000" cy="93503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6" name="Triangle rectangle 5"/>
          <p:cNvSpPr/>
          <p:nvPr/>
        </p:nvSpPr>
        <p:spPr>
          <a:xfrm>
            <a:off x="4860032" y="1412776"/>
            <a:ext cx="3744416" cy="2520280"/>
          </a:xfrm>
          <a:prstGeom prst="rt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" name="Triangle rectangle 21"/>
          <p:cNvSpPr/>
          <p:nvPr/>
        </p:nvSpPr>
        <p:spPr>
          <a:xfrm flipH="1">
            <a:off x="2792075" y="1412419"/>
            <a:ext cx="2067957" cy="2520280"/>
          </a:xfrm>
          <a:prstGeom prst="rt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Rectangle 7"/>
          <p:cNvSpPr/>
          <p:nvPr/>
        </p:nvSpPr>
        <p:spPr>
          <a:xfrm>
            <a:off x="4860032" y="3573016"/>
            <a:ext cx="360040" cy="35968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8" name="ZoneTexte 27"/>
          <p:cNvSpPr txBox="1"/>
          <p:nvPr/>
        </p:nvSpPr>
        <p:spPr>
          <a:xfrm>
            <a:off x="4562390" y="766088"/>
            <a:ext cx="56938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 smtClean="0"/>
              <a:t>M</a:t>
            </a:r>
            <a:endParaRPr lang="fr-FR" dirty="0"/>
          </a:p>
        </p:txBody>
      </p:sp>
      <p:sp>
        <p:nvSpPr>
          <p:cNvPr id="29" name="ZoneTexte 28"/>
          <p:cNvSpPr txBox="1"/>
          <p:nvPr/>
        </p:nvSpPr>
        <p:spPr>
          <a:xfrm>
            <a:off x="2212772" y="3573016"/>
            <a:ext cx="49244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 smtClean="0"/>
              <a:t>A</a:t>
            </a:r>
            <a:endParaRPr lang="fr-FR" dirty="0"/>
          </a:p>
        </p:txBody>
      </p:sp>
      <p:sp>
        <p:nvSpPr>
          <p:cNvPr id="30" name="ZoneTexte 29"/>
          <p:cNvSpPr txBox="1"/>
          <p:nvPr/>
        </p:nvSpPr>
        <p:spPr>
          <a:xfrm>
            <a:off x="4527428" y="3945984"/>
            <a:ext cx="51809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 smtClean="0"/>
              <a:t>R</a:t>
            </a:r>
            <a:endParaRPr lang="fr-FR" dirty="0"/>
          </a:p>
        </p:txBody>
      </p:sp>
      <p:sp>
        <p:nvSpPr>
          <p:cNvPr id="31" name="ZoneTexte 30"/>
          <p:cNvSpPr txBox="1"/>
          <p:nvPr/>
        </p:nvSpPr>
        <p:spPr>
          <a:xfrm>
            <a:off x="8358226" y="3986207"/>
            <a:ext cx="49244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 smtClean="0"/>
              <a:t>E</a:t>
            </a:r>
            <a:endParaRPr lang="fr-FR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0" name="Rectangle 9"/>
              <p:cNvSpPr/>
              <p:nvPr/>
            </p:nvSpPr>
            <p:spPr>
              <a:xfrm>
                <a:off x="-56607" y="1089253"/>
                <a:ext cx="4211409" cy="126675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fr-FR" altLang="fr-FR" sz="3600" kern="0" dirty="0" smtClean="0"/>
                  <a:t>Ecrire le cosinus de</a:t>
                </a:r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̂"/>
                          <m:ctrlPr>
                            <a:rPr lang="fr-FR" sz="3600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fr-FR" sz="3600" b="0" i="1" smtClean="0">
                              <a:latin typeface="Cambria Math"/>
                            </a:rPr>
                            <m:t>𝐴𝑀𝑅</m:t>
                          </m:r>
                        </m:e>
                      </m:acc>
                    </m:oMath>
                  </m:oMathPara>
                </a14:m>
                <a:endParaRPr lang="fr-FR" sz="3600" dirty="0"/>
              </a:p>
            </p:txBody>
          </p:sp>
        </mc:Choice>
        <mc:Fallback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6607" y="1089253"/>
                <a:ext cx="4211409" cy="1266757"/>
              </a:xfrm>
              <a:prstGeom prst="rect">
                <a:avLst/>
              </a:prstGeom>
              <a:blipFill rotWithShape="1">
                <a:blip r:embed="rId2"/>
                <a:stretch>
                  <a:fillRect l="-4486" t="-7246" r="-3473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ransition spd="slow" advClick="0" advTm="40000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8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40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40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39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theme/theme1.xml><?xml version="1.0" encoding="utf-8"?>
<a:theme xmlns:a="http://schemas.openxmlformats.org/drawingml/2006/main" name="Modèle par défaut">
  <a:themeElements>
    <a:clrScheme name="Modèle par défau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Modèle par défau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odèle par défau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830</TotalTime>
  <Words>140</Words>
  <Application>Microsoft Office PowerPoint</Application>
  <PresentationFormat>Affichage à l'écran (4:3)</PresentationFormat>
  <Paragraphs>43</Paragraphs>
  <Slides>12</Slides>
  <Notes>3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12</vt:i4>
      </vt:variant>
    </vt:vector>
  </HeadingPairs>
  <TitlesOfParts>
    <vt:vector size="13" baseType="lpstr">
      <vt:lpstr>Modèle par défaut</vt:lpstr>
      <vt:lpstr>Calcul mental</vt:lpstr>
      <vt:lpstr>Donne le résultat sous forme décimale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 x 4</dc:title>
  <dc:creator>ivan zaborowski</dc:creator>
  <cp:lastModifiedBy>ivan zaborowski</cp:lastModifiedBy>
  <cp:revision>78</cp:revision>
  <dcterms:created xsi:type="dcterms:W3CDTF">2007-09-09T21:06:10Z</dcterms:created>
  <dcterms:modified xsi:type="dcterms:W3CDTF">2014-07-07T03:36:41Z</dcterms:modified>
</cp:coreProperties>
</file>