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59" r:id="rId3"/>
    <p:sldId id="275" r:id="rId4"/>
    <p:sldId id="258" r:id="rId5"/>
    <p:sldId id="282" r:id="rId6"/>
    <p:sldId id="263" r:id="rId7"/>
    <p:sldId id="261" r:id="rId8"/>
    <p:sldId id="264" r:id="rId9"/>
    <p:sldId id="262" r:id="rId10"/>
    <p:sldId id="281" r:id="rId11"/>
    <p:sldId id="265" r:id="rId12"/>
    <p:sldId id="267" r:id="rId13"/>
    <p:sldId id="278" r:id="rId14"/>
    <p:sldId id="260" r:id="rId15"/>
    <p:sldId id="266" r:id="rId16"/>
    <p:sldId id="273" r:id="rId17"/>
    <p:sldId id="271" r:id="rId18"/>
    <p:sldId id="276" r:id="rId19"/>
    <p:sldId id="279" r:id="rId20"/>
    <p:sldId id="280" r:id="rId21"/>
    <p:sldId id="283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gray" scaleToFitPaper="1"/>
  <p:clrMru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194" autoAdjust="0"/>
    <p:restoredTop sz="94660"/>
  </p:normalViewPr>
  <p:slideViewPr>
    <p:cSldViewPr>
      <p:cViewPr>
        <p:scale>
          <a:sx n="183" d="100"/>
          <a:sy n="183" d="100"/>
        </p:scale>
        <p:origin x="-56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4B4BA-A330-4082-8C9E-FD59156759D5}" type="datetimeFigureOut">
              <a:rPr lang="fr-FR" smtClean="0"/>
              <a:t>23/aoû/2011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5B1ED-D831-4594-9BAF-A73BB4CDD0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227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Dans le grand bain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5B1ED-D831-4594-9BAF-A73BB4CDD073}" type="slidenum">
              <a:rPr lang="fr-FR" smtClean="0"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Dans le grand bain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5B1ED-D831-4594-9BAF-A73BB4CDD073}" type="slidenum">
              <a:rPr lang="fr-FR" smtClean="0"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L’amour en cage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5B1ED-D831-4594-9BAF-A73BB4CDD073}" type="slidenum">
              <a:rPr lang="fr-FR" smtClean="0"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217-54B1-4560-9EB9-2A349C600404}" type="datetimeFigureOut">
              <a:rPr lang="fr-FR" smtClean="0"/>
              <a:pPr/>
              <a:t>23/aoû/2011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677E0-53EA-4B9C-A806-B61BD80BD69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4376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217-54B1-4560-9EB9-2A349C600404}" type="datetimeFigureOut">
              <a:rPr lang="fr-FR" smtClean="0"/>
              <a:pPr/>
              <a:t>23/aoû/2011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677E0-53EA-4B9C-A806-B61BD80BD69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703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217-54B1-4560-9EB9-2A349C600404}" type="datetimeFigureOut">
              <a:rPr lang="fr-FR" smtClean="0"/>
              <a:pPr/>
              <a:t>23/aoû/2011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677E0-53EA-4B9C-A806-B61BD80BD69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24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217-54B1-4560-9EB9-2A349C600404}" type="datetimeFigureOut">
              <a:rPr lang="fr-FR" smtClean="0"/>
              <a:pPr/>
              <a:t>23/aoû/2011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677E0-53EA-4B9C-A806-B61BD80BD69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6145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217-54B1-4560-9EB9-2A349C600404}" type="datetimeFigureOut">
              <a:rPr lang="fr-FR" smtClean="0"/>
              <a:pPr/>
              <a:t>23/aoû/2011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677E0-53EA-4B9C-A806-B61BD80BD69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722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217-54B1-4560-9EB9-2A349C600404}" type="datetimeFigureOut">
              <a:rPr lang="fr-FR" smtClean="0"/>
              <a:pPr/>
              <a:t>23/aoû/2011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677E0-53EA-4B9C-A806-B61BD80BD69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777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217-54B1-4560-9EB9-2A349C600404}" type="datetimeFigureOut">
              <a:rPr lang="fr-FR" smtClean="0"/>
              <a:pPr/>
              <a:t>23/aoû/2011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677E0-53EA-4B9C-A806-B61BD80BD69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733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217-54B1-4560-9EB9-2A349C600404}" type="datetimeFigureOut">
              <a:rPr lang="fr-FR" smtClean="0"/>
              <a:pPr/>
              <a:t>23/aoû/2011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677E0-53EA-4B9C-A806-B61BD80BD69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80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217-54B1-4560-9EB9-2A349C600404}" type="datetimeFigureOut">
              <a:rPr lang="fr-FR" smtClean="0"/>
              <a:pPr/>
              <a:t>23/aoû/2011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677E0-53EA-4B9C-A806-B61BD80BD69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626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217-54B1-4560-9EB9-2A349C600404}" type="datetimeFigureOut">
              <a:rPr lang="fr-FR" smtClean="0"/>
              <a:pPr/>
              <a:t>23/aoû/2011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677E0-53EA-4B9C-A806-B61BD80BD69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0408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39217-54B1-4560-9EB9-2A349C600404}" type="datetimeFigureOut">
              <a:rPr lang="fr-FR" smtClean="0"/>
              <a:pPr/>
              <a:t>23/aoû/2011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677E0-53EA-4B9C-A806-B61BD80BD69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0333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39217-54B1-4560-9EB9-2A349C600404}" type="datetimeFigureOut">
              <a:rPr lang="fr-FR" smtClean="0"/>
              <a:pPr/>
              <a:t>23/aoû/2011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677E0-53EA-4B9C-A806-B61BD80BD69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52185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wmf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Relationship Id="rId11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3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563888" y="3886200"/>
            <a:ext cx="4208512" cy="982960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Algerian" pitchFamily="82" charset="0"/>
              </a:rPr>
              <a:t>2011 Collège de Plum</a:t>
            </a:r>
            <a:endParaRPr lang="fr-FR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907704" y="5229200"/>
            <a:ext cx="6912767" cy="122413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9900CC"/>
                </a:solidFill>
                <a:latin typeface="Curlz MT" pitchFamily="82" charset="0"/>
              </a:rPr>
              <a:t>La 6ème E et le CM2 de Maître </a:t>
            </a:r>
            <a:r>
              <a:rPr lang="fr-FR" sz="3600" b="1" dirty="0" err="1" smtClean="0">
                <a:solidFill>
                  <a:srgbClr val="9900CC"/>
                </a:solidFill>
                <a:latin typeface="Curlz MT" pitchFamily="82" charset="0"/>
              </a:rPr>
              <a:t>Legoff</a:t>
            </a:r>
            <a:r>
              <a:rPr lang="fr-FR" sz="3600" b="1" dirty="0" smtClean="0">
                <a:solidFill>
                  <a:srgbClr val="9900CC"/>
                </a:solidFill>
                <a:latin typeface="Curlz MT" pitchFamily="82" charset="0"/>
              </a:rPr>
              <a:t> jouent avec vous…</a:t>
            </a:r>
            <a:endParaRPr lang="fr-FR" sz="3600" b="1" dirty="0">
              <a:solidFill>
                <a:srgbClr val="9900CC"/>
              </a:solidFill>
              <a:latin typeface="Curlz MT" pitchFamily="82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412776"/>
            <a:ext cx="5184656" cy="130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12776"/>
            <a:ext cx="2578702" cy="379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push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-1143000"/>
            <a:ext cx="8229600" cy="114300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1089020" cy="1438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620688"/>
            <a:ext cx="1238250" cy="851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C:\Users\sar.bog\AppData\Local\Microsoft\Windows\Temporary Internet Files\Content.IE5\XF0CDDFW\MC900297941[1].wm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132856"/>
            <a:ext cx="79057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251520" y="11247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F3661"/>
                </a:solidFill>
              </a:rPr>
              <a:t>L’</a:t>
            </a:r>
            <a:endParaRPr lang="fr-FR" dirty="0">
              <a:solidFill>
                <a:srgbClr val="0F366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051720" y="1268760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F3661"/>
                </a:solidFill>
              </a:rPr>
              <a:t>MNO.?.QRST</a:t>
            </a:r>
          </a:p>
        </p:txBody>
      </p:sp>
      <p:cxnSp>
        <p:nvCxnSpPr>
          <p:cNvPr id="11" name="Connecteur droit avec flèche 10"/>
          <p:cNvCxnSpPr/>
          <p:nvPr/>
        </p:nvCxnSpPr>
        <p:spPr>
          <a:xfrm rot="10800000" flipV="1">
            <a:off x="971600" y="404664"/>
            <a:ext cx="115212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2" name="Image 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836712"/>
            <a:ext cx="1555809" cy="69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llipse 12"/>
          <p:cNvSpPr/>
          <p:nvPr/>
        </p:nvSpPr>
        <p:spPr>
          <a:xfrm>
            <a:off x="6084168" y="1052736"/>
            <a:ext cx="144016" cy="216024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avec flèche 14"/>
          <p:cNvCxnSpPr>
            <a:endCxn id="13" idx="7"/>
          </p:cNvCxnSpPr>
          <p:nvPr/>
        </p:nvCxnSpPr>
        <p:spPr>
          <a:xfrm rot="5400000">
            <a:off x="6129813" y="553953"/>
            <a:ext cx="607700" cy="4531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6732240" y="980728"/>
            <a:ext cx="18722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F3661"/>
                </a:solidFill>
              </a:rPr>
              <a:t> </a:t>
            </a:r>
            <a:r>
              <a:rPr lang="fr-FR" sz="1200" dirty="0">
                <a:solidFill>
                  <a:srgbClr val="0F3661"/>
                </a:solidFill>
              </a:rPr>
              <a:t>Je, tu, il, elle, </a:t>
            </a:r>
            <a:r>
              <a:rPr lang="fr-FR" sz="1500" dirty="0">
                <a:solidFill>
                  <a:srgbClr val="0F3661"/>
                </a:solidFill>
              </a:rPr>
              <a:t>?</a:t>
            </a:r>
            <a:r>
              <a:rPr lang="fr-FR" sz="1200" dirty="0">
                <a:solidFill>
                  <a:srgbClr val="0F3661"/>
                </a:solidFill>
              </a:rPr>
              <a:t>  , nous … </a:t>
            </a:r>
          </a:p>
        </p:txBody>
      </p:sp>
      <p:pic>
        <p:nvPicPr>
          <p:cNvPr id="17" name="Image 16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1844824"/>
            <a:ext cx="1343025" cy="1896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Ellipse 17"/>
          <p:cNvSpPr/>
          <p:nvPr/>
        </p:nvSpPr>
        <p:spPr>
          <a:xfrm>
            <a:off x="2339752" y="2708920"/>
            <a:ext cx="216024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avec flèche 19"/>
          <p:cNvCxnSpPr>
            <a:endCxn id="18" idx="3"/>
          </p:cNvCxnSpPr>
          <p:nvPr/>
        </p:nvCxnSpPr>
        <p:spPr>
          <a:xfrm flipV="1">
            <a:off x="1835696" y="2954771"/>
            <a:ext cx="535692" cy="2582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1" name="Image 20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198884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ZoneTexte 21"/>
          <p:cNvSpPr txBox="1"/>
          <p:nvPr/>
        </p:nvSpPr>
        <p:spPr>
          <a:xfrm>
            <a:off x="5220072" y="2996952"/>
            <a:ext cx="6480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-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F3661"/>
                </a:solidFill>
              </a:rPr>
              <a:t>ME</a:t>
            </a:r>
            <a:endParaRPr lang="fr-FR" dirty="0">
              <a:solidFill>
                <a:srgbClr val="0F3661"/>
              </a:solidFill>
            </a:endParaRPr>
          </a:p>
        </p:txBody>
      </p:sp>
      <p:pic>
        <p:nvPicPr>
          <p:cNvPr id="23" name="Image 22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2060848"/>
            <a:ext cx="1257300" cy="132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Connecteur droit avec flèche 24"/>
          <p:cNvCxnSpPr/>
          <p:nvPr/>
        </p:nvCxnSpPr>
        <p:spPr>
          <a:xfrm rot="10800000" flipV="1">
            <a:off x="6660232" y="2996952"/>
            <a:ext cx="1008112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7596336" y="3068960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F3661"/>
                </a:solidFill>
              </a:rPr>
              <a:t>TE</a:t>
            </a:r>
            <a:endParaRPr lang="fr-FR" dirty="0">
              <a:solidFill>
                <a:srgbClr val="0F3661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395536" y="46531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F3661"/>
                </a:solidFill>
              </a:rPr>
              <a:t>1 </a:t>
            </a:r>
          </a:p>
        </p:txBody>
      </p:sp>
      <p:pic>
        <p:nvPicPr>
          <p:cNvPr id="29" name="Image 28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75656" y="4293096"/>
            <a:ext cx="1656184" cy="133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Connecteur droit avec flèche 32"/>
          <p:cNvCxnSpPr/>
          <p:nvPr/>
        </p:nvCxnSpPr>
        <p:spPr>
          <a:xfrm rot="10800000" flipV="1">
            <a:off x="2267744" y="4653136"/>
            <a:ext cx="1296144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4" name="Image 33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79912" y="4149080"/>
            <a:ext cx="129614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Image 34" descr="C:\Users\sar.bog\AppData\Local\Microsoft\Windows\Temporary Internet Files\Content.IE5\9YN9PGJB\MC900389294[1].wmf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80112" y="4725144"/>
            <a:ext cx="8001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ZoneTexte 35"/>
          <p:cNvSpPr txBox="1"/>
          <p:nvPr/>
        </p:nvSpPr>
        <p:spPr>
          <a:xfrm>
            <a:off x="6660232" y="5085184"/>
            <a:ext cx="22322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/>
              <a:t> </a:t>
            </a:r>
            <a:r>
              <a:rPr lang="fr-FR" sz="1500" dirty="0">
                <a:solidFill>
                  <a:srgbClr val="0F3661"/>
                </a:solidFill>
              </a:rPr>
              <a:t>Quoi, que, qui, quand… ?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251520" y="623731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Sarah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FR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Questions</a:t>
            </a:r>
            <a:endParaRPr lang="fr-FR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solidFill>
            <a:schemeClr val="bg2">
              <a:lumMod val="25000"/>
              <a:lumOff val="75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 lvl="0">
              <a:buNone/>
            </a:pPr>
            <a:r>
              <a:rPr lang="fr-FR" dirty="0" smtClean="0"/>
              <a:t>Comment s’appelle la petite tresseuse kanak?</a:t>
            </a:r>
          </a:p>
          <a:p>
            <a:pPr>
              <a:buNone/>
            </a:pPr>
            <a:r>
              <a:rPr lang="fr-FR" dirty="0" smtClean="0"/>
              <a:t> </a:t>
            </a:r>
          </a:p>
          <a:p>
            <a:pPr marL="514350" lvl="0" indent="-514350">
              <a:buFont typeface="+mj-lt"/>
              <a:buAutoNum type="arabicParenR"/>
            </a:pPr>
            <a:r>
              <a:rPr lang="fr-FR" dirty="0" err="1" smtClean="0"/>
              <a:t>Cémé</a:t>
            </a:r>
            <a:endParaRPr lang="fr-FR" dirty="0" smtClean="0"/>
          </a:p>
          <a:p>
            <a:pPr marL="514350" lvl="0" indent="-514350">
              <a:buFont typeface="+mj-lt"/>
              <a:buAutoNum type="arabicParenR"/>
            </a:pPr>
            <a:r>
              <a:rPr lang="fr-FR" dirty="0" err="1" smtClean="0"/>
              <a:t>Léma</a:t>
            </a:r>
            <a:endParaRPr lang="fr-FR" dirty="0" smtClean="0"/>
          </a:p>
          <a:p>
            <a:pPr marL="514350" lvl="0" indent="-514350">
              <a:buFont typeface="+mj-lt"/>
              <a:buAutoNum type="arabicParenR"/>
            </a:pPr>
            <a:r>
              <a:rPr lang="fr-FR" dirty="0" err="1" smtClean="0"/>
              <a:t>Lémé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 </a:t>
            </a:r>
          </a:p>
          <a:p>
            <a:pPr>
              <a:buNone/>
            </a:pPr>
            <a:r>
              <a:rPr lang="fr-FR" dirty="0" smtClean="0"/>
              <a:t> </a:t>
            </a:r>
          </a:p>
          <a:p>
            <a:pPr lvl="0">
              <a:buNone/>
            </a:pPr>
            <a:r>
              <a:rPr lang="fr-FR" dirty="0" smtClean="0"/>
              <a:t>Pourquoi la petite tresseuse kanak passe du monde des apparences à celui des origines ?</a:t>
            </a:r>
          </a:p>
          <a:p>
            <a:pPr>
              <a:buNone/>
            </a:pPr>
            <a:r>
              <a:rPr lang="fr-FR" dirty="0" smtClean="0"/>
              <a:t> </a:t>
            </a:r>
          </a:p>
          <a:p>
            <a:pPr marL="514350" lvl="0" indent="-514350">
              <a:buFont typeface="+mj-lt"/>
              <a:buAutoNum type="arabicParenR"/>
            </a:pPr>
            <a:r>
              <a:rPr lang="fr-FR" dirty="0" smtClean="0"/>
              <a:t>parce qu’elle ne veut plus tresser</a:t>
            </a:r>
          </a:p>
          <a:p>
            <a:pPr marL="514350" lvl="0" indent="-514350">
              <a:buFont typeface="+mj-lt"/>
              <a:buAutoNum type="arabicParenR"/>
            </a:pPr>
            <a:r>
              <a:rPr lang="fr-FR" dirty="0" smtClean="0"/>
              <a:t>parce qu’elle veut partir mais son père refuse</a:t>
            </a:r>
          </a:p>
          <a:p>
            <a:pPr marL="514350" indent="-514350">
              <a:buFont typeface="+mj-lt"/>
              <a:buAutoNum type="arabicParenR"/>
            </a:pPr>
            <a:r>
              <a:rPr lang="fr-FR" dirty="0" smtClean="0"/>
              <a:t>parce qu’elle est triste</a:t>
            </a:r>
          </a:p>
          <a:p>
            <a:pPr marL="514350" indent="-514350">
              <a:buFont typeface="+mj-lt"/>
              <a:buAutoNum type="arabicParenR"/>
            </a:pPr>
            <a:r>
              <a:rPr lang="fr-FR" dirty="0" smtClean="0"/>
              <a:t>parce qu’elle ne veut pas épouser un homme qu’elle ne connaît pas</a:t>
            </a:r>
          </a:p>
          <a:p>
            <a:pPr>
              <a:buNone/>
            </a:pPr>
            <a:r>
              <a:rPr lang="fr-FR" dirty="0" smtClean="0"/>
              <a:t> </a:t>
            </a:r>
          </a:p>
          <a:p>
            <a:pPr lvl="0">
              <a:buNone/>
            </a:pPr>
            <a:r>
              <a:rPr lang="fr-FR" dirty="0" smtClean="0"/>
              <a:t>Qu’est-ce que les femmes ont le droit de faire depuis la légende de </a:t>
            </a:r>
            <a:r>
              <a:rPr lang="fr-FR" dirty="0" err="1" smtClean="0"/>
              <a:t>Lémé</a:t>
            </a:r>
            <a:r>
              <a:rPr lang="fr-FR" dirty="0" smtClean="0"/>
              <a:t> ?</a:t>
            </a:r>
          </a:p>
          <a:p>
            <a:pPr>
              <a:buNone/>
            </a:pPr>
            <a:r>
              <a:rPr lang="fr-FR" dirty="0" smtClean="0"/>
              <a:t> </a:t>
            </a:r>
          </a:p>
          <a:p>
            <a:pPr marL="514350" lvl="0" indent="-514350">
              <a:buFont typeface="+mj-lt"/>
              <a:buAutoNum type="arabicParenR"/>
            </a:pPr>
            <a:r>
              <a:rPr lang="fr-FR" dirty="0" smtClean="0"/>
              <a:t>Se marier</a:t>
            </a:r>
          </a:p>
          <a:p>
            <a:pPr marL="514350" lvl="0" indent="-514350">
              <a:buFont typeface="+mj-lt"/>
              <a:buAutoNum type="arabicParenR"/>
            </a:pPr>
            <a:r>
              <a:rPr lang="fr-FR" dirty="0" smtClean="0"/>
              <a:t>Travailler</a:t>
            </a:r>
          </a:p>
          <a:p>
            <a:pPr marL="514350" lvl="0" indent="-514350">
              <a:buFont typeface="+mj-lt"/>
              <a:buAutoNum type="arabicParenR"/>
            </a:pPr>
            <a:r>
              <a:rPr lang="fr-FR" dirty="0" smtClean="0"/>
              <a:t>Choisir son mari</a:t>
            </a:r>
          </a:p>
          <a:p>
            <a:pPr marL="514350" lvl="0" indent="-514350">
              <a:buFont typeface="+mj-lt"/>
              <a:buAutoNum type="arabicParenR"/>
            </a:pPr>
            <a:r>
              <a:rPr lang="fr-FR" dirty="0" smtClean="0"/>
              <a:t>Danser toute la nuit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0811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fr-FR" dirty="0" smtClean="0">
                <a:latin typeface="Algerian" pitchFamily="82" charset="0"/>
              </a:rPr>
              <a:t>trouve le titre!!</a:t>
            </a:r>
            <a:endParaRPr lang="fr-FR" dirty="0">
              <a:latin typeface="Algerian" pitchFamily="82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280920" cy="518457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47500" lnSpcReduction="20000"/>
          </a:bodyPr>
          <a:lstStyle/>
          <a:p>
            <a:r>
              <a:rPr lang="fr-FR" dirty="0" smtClean="0"/>
              <a:t>                         </a:t>
            </a:r>
            <a:endParaRPr lang="fr-FR" dirty="0"/>
          </a:p>
          <a:p>
            <a:r>
              <a:rPr lang="fr-FR" b="1" dirty="0"/>
              <a:t>Charade :</a:t>
            </a:r>
            <a:endParaRPr lang="fr-FR" dirty="0"/>
          </a:p>
          <a:p>
            <a:r>
              <a:rPr lang="fr-FR" dirty="0"/>
              <a:t> </a:t>
            </a:r>
          </a:p>
          <a:p>
            <a:r>
              <a:rPr lang="fr-FR" dirty="0"/>
              <a:t>Mon premier est une note de musique.</a:t>
            </a:r>
          </a:p>
          <a:p>
            <a:r>
              <a:rPr lang="fr-FR" dirty="0"/>
              <a:t>Mon deuxième est le synonyme de bataille.</a:t>
            </a:r>
          </a:p>
          <a:p>
            <a:r>
              <a:rPr lang="fr-FR" dirty="0"/>
              <a:t>On lance mon troisième quand on joue au Monopoly.</a:t>
            </a:r>
          </a:p>
          <a:p>
            <a:r>
              <a:rPr lang="fr-FR" dirty="0"/>
              <a:t>Mon quatrième se trouve en abondance au CDI.</a:t>
            </a:r>
          </a:p>
          <a:p>
            <a:r>
              <a:rPr lang="fr-FR" dirty="0"/>
              <a:t>Mon tout est un titre d’un roman fantastique de « livre mon ami ».</a:t>
            </a:r>
          </a:p>
          <a:p>
            <a:r>
              <a:rPr lang="fr-FR" dirty="0"/>
              <a:t>Qui suis-je ?</a:t>
            </a:r>
          </a:p>
          <a:p>
            <a:r>
              <a:rPr lang="fr-FR" dirty="0"/>
              <a:t> </a:t>
            </a:r>
          </a:p>
          <a:p>
            <a:r>
              <a:rPr lang="fr-FR" b="1" i="1" dirty="0"/>
              <a:t>Si tu n’as pas trouvé, voici un rébus qui va t’aider : </a:t>
            </a:r>
            <a:endParaRPr lang="fr-FR" dirty="0"/>
          </a:p>
          <a:p>
            <a:r>
              <a:rPr lang="fr-FR" dirty="0"/>
              <a:t> </a:t>
            </a:r>
          </a:p>
          <a:p>
            <a:r>
              <a:rPr lang="fr-FR" b="1" dirty="0"/>
              <a:t>Rébus :</a:t>
            </a:r>
            <a:endParaRPr lang="fr-FR" dirty="0"/>
          </a:p>
          <a:p>
            <a:r>
              <a:rPr lang="fr-FR" dirty="0"/>
              <a:t>                         </a:t>
            </a:r>
          </a:p>
          <a:p>
            <a:r>
              <a:rPr lang="fr-FR" dirty="0"/>
              <a:t> </a:t>
            </a:r>
          </a:p>
          <a:p>
            <a:r>
              <a:rPr lang="fr-FR" dirty="0"/>
              <a:t>                                                             </a:t>
            </a:r>
            <a:br>
              <a:rPr lang="fr-FR" dirty="0"/>
            </a:br>
            <a:endParaRPr lang="fr-FR" dirty="0"/>
          </a:p>
          <a:p>
            <a:r>
              <a:rPr lang="fr-FR" dirty="0"/>
              <a:t> </a:t>
            </a:r>
          </a:p>
          <a:p>
            <a:r>
              <a:rPr lang="fr-FR" dirty="0"/>
              <a:t>                                                             </a:t>
            </a:r>
            <a:br>
              <a:rPr lang="fr-FR" dirty="0"/>
            </a:br>
            <a:endParaRPr lang="fr-FR" dirty="0"/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869160"/>
            <a:ext cx="1024128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941168"/>
            <a:ext cx="11715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5157192"/>
            <a:ext cx="1489789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 1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653136"/>
            <a:ext cx="24860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26" name="AutoShape 2"/>
          <p:cNvCxnSpPr>
            <a:cxnSpLocks noChangeShapeType="1"/>
          </p:cNvCxnSpPr>
          <p:nvPr/>
        </p:nvCxnSpPr>
        <p:spPr bwMode="auto">
          <a:xfrm rot="5400000">
            <a:off x="1331826" y="4364918"/>
            <a:ext cx="1079748" cy="64807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68759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chemeClr val="accent4"/>
                </a:solidFill>
              </a:rPr>
              <a:t>MON PETIT CŒUR IMBECILE</a:t>
            </a:r>
            <a:endParaRPr lang="fr-FR" dirty="0">
              <a:solidFill>
                <a:schemeClr val="accent4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71600" y="1196752"/>
            <a:ext cx="7128792" cy="54726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fr-FR" dirty="0" smtClean="0">
                <a:solidFill>
                  <a:srgbClr val="002060"/>
                </a:solidFill>
              </a:rPr>
              <a:t>QUESTIONS     « Mon petit cœur imbécile »</a:t>
            </a:r>
          </a:p>
          <a:p>
            <a:r>
              <a:rPr lang="fr-FR" dirty="0">
                <a:solidFill>
                  <a:srgbClr val="002060"/>
                </a:solidFill>
              </a:rPr>
              <a:t> </a:t>
            </a:r>
          </a:p>
          <a:p>
            <a:r>
              <a:rPr lang="fr-FR" dirty="0">
                <a:solidFill>
                  <a:srgbClr val="002060"/>
                </a:solidFill>
              </a:rPr>
              <a:t>1-</a:t>
            </a:r>
            <a:r>
              <a:rPr lang="fr-FR" b="1" dirty="0">
                <a:solidFill>
                  <a:srgbClr val="002060"/>
                </a:solidFill>
              </a:rPr>
              <a:t>Quelle est la date du marathon ?</a:t>
            </a:r>
            <a:endParaRPr lang="fr-FR" dirty="0">
              <a:solidFill>
                <a:srgbClr val="002060"/>
              </a:solidFill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fr-FR" dirty="0">
                <a:solidFill>
                  <a:srgbClr val="002060"/>
                </a:solidFill>
              </a:rPr>
              <a:t>12mars</a:t>
            </a:r>
          </a:p>
          <a:p>
            <a:pPr marL="514350" lvl="0" indent="-514350">
              <a:buFont typeface="+mj-lt"/>
              <a:buAutoNum type="alphaUcPeriod"/>
            </a:pPr>
            <a:r>
              <a:rPr lang="fr-FR" dirty="0">
                <a:solidFill>
                  <a:srgbClr val="002060"/>
                </a:solidFill>
              </a:rPr>
              <a:t>28 octobre</a:t>
            </a:r>
          </a:p>
          <a:p>
            <a:pPr marL="514350" lvl="0" indent="-514350">
              <a:buFont typeface="+mj-lt"/>
              <a:buAutoNum type="alphaUcPeriod"/>
            </a:pPr>
            <a:r>
              <a:rPr lang="fr-FR" dirty="0">
                <a:solidFill>
                  <a:srgbClr val="002060"/>
                </a:solidFill>
              </a:rPr>
              <a:t>1decembre</a:t>
            </a:r>
          </a:p>
          <a:p>
            <a:r>
              <a:rPr lang="fr-FR" dirty="0">
                <a:solidFill>
                  <a:srgbClr val="002060"/>
                </a:solidFill>
              </a:rPr>
              <a:t> </a:t>
            </a:r>
          </a:p>
          <a:p>
            <a:r>
              <a:rPr lang="fr-FR" b="1" dirty="0">
                <a:solidFill>
                  <a:srgbClr val="002060"/>
                </a:solidFill>
              </a:rPr>
              <a:t>2-Qu’est-ce que </a:t>
            </a:r>
            <a:r>
              <a:rPr lang="fr-FR" b="1" dirty="0" err="1">
                <a:solidFill>
                  <a:srgbClr val="002060"/>
                </a:solidFill>
              </a:rPr>
              <a:t>Maswala</a:t>
            </a:r>
            <a:r>
              <a:rPr lang="fr-FR" b="1" dirty="0">
                <a:solidFill>
                  <a:srgbClr val="002060"/>
                </a:solidFill>
              </a:rPr>
              <a:t> fait pour gagner de l’argent ?</a:t>
            </a:r>
            <a:endParaRPr lang="fr-FR" dirty="0">
              <a:solidFill>
                <a:srgbClr val="002060"/>
              </a:solidFill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fr-FR" dirty="0">
                <a:solidFill>
                  <a:srgbClr val="002060"/>
                </a:solidFill>
              </a:rPr>
              <a:t>elle va travailler</a:t>
            </a:r>
          </a:p>
          <a:p>
            <a:pPr marL="514350" lvl="0" indent="-514350">
              <a:buFont typeface="+mj-lt"/>
              <a:buAutoNum type="alphaUcPeriod"/>
            </a:pPr>
            <a:r>
              <a:rPr lang="fr-FR" dirty="0">
                <a:solidFill>
                  <a:srgbClr val="002060"/>
                </a:solidFill>
              </a:rPr>
              <a:t>elle va </a:t>
            </a:r>
            <a:r>
              <a:rPr lang="fr-FR" dirty="0" smtClean="0">
                <a:solidFill>
                  <a:srgbClr val="002060"/>
                </a:solidFill>
              </a:rPr>
              <a:t>courir</a:t>
            </a:r>
          </a:p>
          <a:p>
            <a:pPr marL="514350" lvl="0" indent="-514350">
              <a:buFont typeface="+mj-lt"/>
              <a:buAutoNum type="alphaUcPeriod"/>
            </a:pPr>
            <a:r>
              <a:rPr lang="fr-FR" dirty="0" smtClean="0">
                <a:solidFill>
                  <a:srgbClr val="002060"/>
                </a:solidFill>
              </a:rPr>
              <a:t>elle </a:t>
            </a:r>
            <a:r>
              <a:rPr lang="fr-FR" dirty="0">
                <a:solidFill>
                  <a:srgbClr val="002060"/>
                </a:solidFill>
              </a:rPr>
              <a:t>fait un vide grenier</a:t>
            </a:r>
          </a:p>
          <a:p>
            <a:r>
              <a:rPr lang="fr-FR" dirty="0">
                <a:solidFill>
                  <a:srgbClr val="002060"/>
                </a:solidFill>
              </a:rPr>
              <a:t> </a:t>
            </a:r>
          </a:p>
          <a:p>
            <a:r>
              <a:rPr lang="fr-FR" b="1" dirty="0">
                <a:solidFill>
                  <a:srgbClr val="002060"/>
                </a:solidFill>
              </a:rPr>
              <a:t>3. Qu’est ce que </a:t>
            </a:r>
            <a:r>
              <a:rPr lang="fr-FR" b="1" dirty="0" err="1">
                <a:solidFill>
                  <a:srgbClr val="002060"/>
                </a:solidFill>
              </a:rPr>
              <a:t>Maswala</a:t>
            </a:r>
            <a:r>
              <a:rPr lang="fr-FR" b="1" dirty="0">
                <a:solidFill>
                  <a:srgbClr val="002060"/>
                </a:solidFill>
              </a:rPr>
              <a:t> fait tout les matin ?</a:t>
            </a:r>
            <a:endParaRPr lang="fr-FR" dirty="0">
              <a:solidFill>
                <a:srgbClr val="002060"/>
              </a:solidFill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fr-FR" dirty="0">
                <a:solidFill>
                  <a:srgbClr val="002060"/>
                </a:solidFill>
              </a:rPr>
              <a:t>elle part en bateau</a:t>
            </a:r>
          </a:p>
          <a:p>
            <a:pPr marL="514350" lvl="0" indent="-514350">
              <a:buFont typeface="+mj-lt"/>
              <a:buAutoNum type="alphaUcPeriod"/>
            </a:pPr>
            <a:r>
              <a:rPr lang="fr-FR" dirty="0">
                <a:solidFill>
                  <a:srgbClr val="002060"/>
                </a:solidFill>
              </a:rPr>
              <a:t>elle emmène sa fille à l’école</a:t>
            </a:r>
          </a:p>
          <a:p>
            <a:pPr marL="514350" lvl="0" indent="-514350">
              <a:buFont typeface="+mj-lt"/>
              <a:buAutoNum type="alphaUcPeriod"/>
            </a:pPr>
            <a:r>
              <a:rPr lang="fr-FR" dirty="0">
                <a:solidFill>
                  <a:srgbClr val="002060"/>
                </a:solidFill>
              </a:rPr>
              <a:t>elle court</a:t>
            </a:r>
          </a:p>
          <a:p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9" name="Étoile à 5 branches 8"/>
          <p:cNvSpPr/>
          <p:nvPr/>
        </p:nvSpPr>
        <p:spPr>
          <a:xfrm>
            <a:off x="5580112" y="3933056"/>
            <a:ext cx="360040" cy="28803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Étoile à 5 branches 9"/>
          <p:cNvSpPr/>
          <p:nvPr/>
        </p:nvSpPr>
        <p:spPr>
          <a:xfrm>
            <a:off x="5436096" y="2348880"/>
            <a:ext cx="36004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Étoile à 5 branches 10"/>
          <p:cNvSpPr/>
          <p:nvPr/>
        </p:nvSpPr>
        <p:spPr>
          <a:xfrm>
            <a:off x="5364088" y="5661248"/>
            <a:ext cx="36004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Question : </a:t>
            </a:r>
            <a:endParaRPr lang="fr-FR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u="sng" dirty="0" smtClean="0">
                <a:solidFill>
                  <a:srgbClr val="0F3661"/>
                </a:solidFill>
              </a:rPr>
              <a:t>Quel est le métier du papa d’</a:t>
            </a:r>
            <a:r>
              <a:rPr lang="fr-FR" u="sng" dirty="0" err="1" smtClean="0">
                <a:solidFill>
                  <a:srgbClr val="0F3661"/>
                </a:solidFill>
              </a:rPr>
              <a:t>Aïssatou</a:t>
            </a:r>
            <a:r>
              <a:rPr lang="fr-FR" u="sng" dirty="0" smtClean="0">
                <a:solidFill>
                  <a:srgbClr val="0F3661"/>
                </a:solidFill>
              </a:rPr>
              <a:t> ?</a:t>
            </a:r>
            <a:endParaRPr lang="fr-FR" dirty="0" smtClean="0">
              <a:solidFill>
                <a:srgbClr val="0F3661"/>
              </a:solidFill>
            </a:endParaRPr>
          </a:p>
          <a:p>
            <a:endParaRPr lang="fr-FR" dirty="0" smtClean="0">
              <a:solidFill>
                <a:srgbClr val="0F3661"/>
              </a:solidFill>
            </a:endParaRPr>
          </a:p>
          <a:p>
            <a:pPr lvl="0"/>
            <a:r>
              <a:rPr lang="fr-FR" dirty="0" smtClean="0">
                <a:solidFill>
                  <a:srgbClr val="0F3661"/>
                </a:solidFill>
              </a:rPr>
              <a:t>1-Sorcier</a:t>
            </a:r>
          </a:p>
          <a:p>
            <a:pPr lvl="0"/>
            <a:r>
              <a:rPr lang="fr-FR" dirty="0" smtClean="0">
                <a:solidFill>
                  <a:srgbClr val="0F3661"/>
                </a:solidFill>
              </a:rPr>
              <a:t>2-Musicien</a:t>
            </a:r>
          </a:p>
          <a:p>
            <a:pPr lvl="0"/>
            <a:r>
              <a:rPr lang="fr-FR" dirty="0" smtClean="0">
                <a:solidFill>
                  <a:srgbClr val="0F3661"/>
                </a:solidFill>
              </a:rPr>
              <a:t>3-Médecin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FR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Charade</a:t>
            </a:r>
            <a:endParaRPr lang="fr-FR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solidFill>
            <a:srgbClr val="9FC6F0"/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fr-FR" dirty="0" smtClean="0"/>
              <a:t> </a:t>
            </a:r>
          </a:p>
          <a:p>
            <a:r>
              <a:rPr lang="fr-FR" dirty="0" smtClean="0"/>
              <a:t>Mon premier est ce qu’on obtient de la vache</a:t>
            </a:r>
          </a:p>
          <a:p>
            <a:r>
              <a:rPr lang="fr-FR" dirty="0" smtClean="0"/>
              <a:t>Mon 2</a:t>
            </a:r>
            <a:r>
              <a:rPr lang="fr-FR" baseline="30000" dirty="0" smtClean="0"/>
              <a:t>ème</a:t>
            </a:r>
            <a:r>
              <a:rPr lang="fr-FR" dirty="0" smtClean="0"/>
              <a:t> est une conjonction de coordination</a:t>
            </a:r>
          </a:p>
          <a:p>
            <a:r>
              <a:rPr lang="fr-FR" dirty="0" smtClean="0"/>
              <a:t>Mon 3</a:t>
            </a:r>
            <a:r>
              <a:rPr lang="fr-FR" baseline="30000" dirty="0" smtClean="0"/>
              <a:t>ème</a:t>
            </a:r>
            <a:r>
              <a:rPr lang="fr-FR" dirty="0" smtClean="0"/>
              <a:t> est le synonyme de la natte, la coiffure</a:t>
            </a:r>
          </a:p>
          <a:p>
            <a:r>
              <a:rPr lang="fr-FR" dirty="0" smtClean="0"/>
              <a:t>Mon 4</a:t>
            </a:r>
            <a:r>
              <a:rPr lang="fr-FR" baseline="30000" dirty="0" smtClean="0"/>
              <a:t>ème</a:t>
            </a:r>
            <a:r>
              <a:rPr lang="fr-FR" dirty="0" smtClean="0"/>
              <a:t> est le premier chiffre</a:t>
            </a:r>
          </a:p>
          <a:p>
            <a:r>
              <a:rPr lang="fr-FR" dirty="0" smtClean="0"/>
              <a:t>Mon 5</a:t>
            </a:r>
            <a:r>
              <a:rPr lang="fr-FR" baseline="30000" dirty="0" smtClean="0"/>
              <a:t>ème</a:t>
            </a:r>
            <a:r>
              <a:rPr lang="fr-FR" dirty="0" smtClean="0"/>
              <a:t> est synonyme de joli</a:t>
            </a:r>
          </a:p>
          <a:p>
            <a:r>
              <a:rPr lang="fr-FR" dirty="0" smtClean="0"/>
              <a:t>Mon 6</a:t>
            </a:r>
            <a:r>
              <a:rPr lang="fr-FR" baseline="30000" dirty="0" smtClean="0"/>
              <a:t>ème</a:t>
            </a:r>
            <a:r>
              <a:rPr lang="fr-FR" dirty="0" smtClean="0"/>
              <a:t> est une note de musique</a:t>
            </a:r>
          </a:p>
          <a:p>
            <a:r>
              <a:rPr lang="fr-FR" dirty="0" smtClean="0"/>
              <a:t>Mon 7</a:t>
            </a:r>
            <a:r>
              <a:rPr lang="fr-FR" baseline="30000" dirty="0" smtClean="0"/>
              <a:t>ème</a:t>
            </a:r>
            <a:r>
              <a:rPr lang="fr-FR" dirty="0" smtClean="0"/>
              <a:t> est un poteau sur un bateau</a:t>
            </a:r>
          </a:p>
          <a:p>
            <a:r>
              <a:rPr lang="fr-FR" dirty="0" smtClean="0"/>
              <a:t>Mon 8</a:t>
            </a:r>
            <a:r>
              <a:rPr lang="fr-FR" baseline="30000" dirty="0" smtClean="0"/>
              <a:t>ème</a:t>
            </a:r>
            <a:r>
              <a:rPr lang="fr-FR" dirty="0" smtClean="0"/>
              <a:t> est la 10</a:t>
            </a:r>
            <a:r>
              <a:rPr lang="fr-FR" baseline="30000" dirty="0" smtClean="0"/>
              <a:t>ème</a:t>
            </a:r>
            <a:r>
              <a:rPr lang="fr-FR" dirty="0" smtClean="0"/>
              <a:t> lettre de l’alphabet</a:t>
            </a:r>
          </a:p>
          <a:p>
            <a:r>
              <a:rPr lang="fr-FR" dirty="0" smtClean="0"/>
              <a:t>Le chien remue mon 9</a:t>
            </a:r>
            <a:r>
              <a:rPr lang="fr-FR" baseline="30000" dirty="0" smtClean="0"/>
              <a:t>ème</a:t>
            </a:r>
            <a:r>
              <a:rPr lang="fr-FR" dirty="0" smtClean="0"/>
              <a:t> quand il est content</a:t>
            </a:r>
          </a:p>
          <a:p>
            <a:r>
              <a:rPr lang="fr-FR" dirty="0" smtClean="0"/>
              <a:t>Mon tout est ce que fait </a:t>
            </a:r>
            <a:r>
              <a:rPr lang="fr-FR" dirty="0" err="1" smtClean="0"/>
              <a:t>Lémé</a:t>
            </a:r>
            <a:r>
              <a:rPr lang="fr-FR" dirty="0" smtClean="0"/>
              <a:t> dans « La petite tresseuse kanak »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FR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Questions</a:t>
            </a:r>
            <a:endParaRPr lang="fr-FR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fr-FR" sz="5800" b="1" u="sng" dirty="0" smtClean="0"/>
              <a:t>Joyeux ornithorynque !</a:t>
            </a:r>
            <a:endParaRPr lang="fr-FR" sz="5800" dirty="0" smtClean="0"/>
          </a:p>
          <a:p>
            <a:pPr>
              <a:buNone/>
            </a:pPr>
            <a:r>
              <a:rPr lang="fr-FR" b="1" dirty="0" smtClean="0"/>
              <a:t> </a:t>
            </a:r>
            <a:endParaRPr lang="fr-FR" dirty="0" smtClean="0"/>
          </a:p>
          <a:p>
            <a:pPr lvl="0">
              <a:buNone/>
            </a:pPr>
            <a:r>
              <a:rPr lang="fr-FR" b="1" u="sng" dirty="0" smtClean="0"/>
              <a:t>De quelle couleur est le combi du papa ?</a:t>
            </a:r>
            <a:endParaRPr lang="fr-FR" dirty="0" smtClean="0"/>
          </a:p>
          <a:p>
            <a:pPr marL="514350" lvl="0" indent="-514350">
              <a:buFont typeface="+mj-lt"/>
              <a:buAutoNum type="alphaUcPeriod"/>
            </a:pPr>
            <a:r>
              <a:rPr lang="fr-FR" dirty="0" smtClean="0"/>
              <a:t>Bleu</a:t>
            </a:r>
          </a:p>
          <a:p>
            <a:pPr marL="514350" lvl="0" indent="-514350">
              <a:buFont typeface="+mj-lt"/>
              <a:buAutoNum type="alphaUcPeriod"/>
            </a:pPr>
            <a:r>
              <a:rPr lang="fr-FR" dirty="0" smtClean="0"/>
              <a:t>Blanc </a:t>
            </a:r>
          </a:p>
          <a:p>
            <a:pPr marL="514350" lvl="0" indent="-514350">
              <a:buFont typeface="+mj-lt"/>
              <a:buAutoNum type="alphaUcPeriod"/>
            </a:pPr>
            <a:r>
              <a:rPr lang="fr-FR" dirty="0" smtClean="0"/>
              <a:t>Rouge</a:t>
            </a:r>
          </a:p>
          <a:p>
            <a:pPr>
              <a:buNone/>
            </a:pPr>
            <a:r>
              <a:rPr lang="fr-FR" dirty="0" smtClean="0"/>
              <a:t> </a:t>
            </a:r>
          </a:p>
          <a:p>
            <a:pPr lvl="0">
              <a:buNone/>
            </a:pPr>
            <a:r>
              <a:rPr lang="fr-FR" b="1" u="sng" dirty="0" smtClean="0"/>
              <a:t>Quel est le jour que toute la famille n’aime pas ?</a:t>
            </a:r>
            <a:endParaRPr lang="fr-FR" dirty="0" smtClean="0"/>
          </a:p>
          <a:p>
            <a:pPr marL="514350" lvl="0" indent="-514350">
              <a:buFont typeface="+mj-lt"/>
              <a:buAutoNum type="alphaUcPeriod"/>
            </a:pPr>
            <a:r>
              <a:rPr lang="fr-FR" dirty="0" smtClean="0"/>
              <a:t>11 septembre</a:t>
            </a:r>
          </a:p>
          <a:p>
            <a:pPr marL="514350" lvl="0" indent="-514350">
              <a:buFont typeface="+mj-lt"/>
              <a:buAutoNum type="alphaUcPeriod"/>
            </a:pPr>
            <a:r>
              <a:rPr lang="fr-FR" dirty="0" smtClean="0"/>
              <a:t>14 juillet</a:t>
            </a:r>
          </a:p>
          <a:p>
            <a:pPr marL="514350" lvl="0" indent="-514350">
              <a:buFont typeface="+mj-lt"/>
              <a:buAutoNum type="alphaUcPeriod"/>
            </a:pPr>
            <a:r>
              <a:rPr lang="fr-FR" dirty="0" smtClean="0"/>
              <a:t>4 juin</a:t>
            </a:r>
          </a:p>
          <a:p>
            <a:pPr>
              <a:buNone/>
            </a:pPr>
            <a:r>
              <a:rPr lang="fr-FR" dirty="0" smtClean="0"/>
              <a:t> </a:t>
            </a:r>
          </a:p>
          <a:p>
            <a:pPr lvl="0">
              <a:buNone/>
            </a:pPr>
            <a:r>
              <a:rPr lang="fr-FR" b="1" u="sng" dirty="0" smtClean="0"/>
              <a:t>Quel âge a la maman ? </a:t>
            </a:r>
            <a:endParaRPr lang="fr-FR" dirty="0" smtClean="0"/>
          </a:p>
          <a:p>
            <a:pPr marL="514350" lvl="0" indent="-514350">
              <a:buFont typeface="+mj-lt"/>
              <a:buAutoNum type="alphaUcPeriod"/>
            </a:pPr>
            <a:r>
              <a:rPr lang="fr-FR" dirty="0" smtClean="0"/>
              <a:t>35</a:t>
            </a:r>
          </a:p>
          <a:p>
            <a:pPr marL="514350" lvl="0" indent="-514350">
              <a:buFont typeface="+mj-lt"/>
              <a:buAutoNum type="alphaUcPeriod"/>
            </a:pPr>
            <a:r>
              <a:rPr lang="fr-FR" dirty="0" smtClean="0"/>
              <a:t>50</a:t>
            </a:r>
          </a:p>
          <a:p>
            <a:pPr marL="514350" lvl="0" indent="-514350">
              <a:buFont typeface="+mj-lt"/>
              <a:buAutoNum type="alphaUcPeriod"/>
            </a:pPr>
            <a:r>
              <a:rPr lang="fr-FR" dirty="0" smtClean="0"/>
              <a:t>40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FR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Charade</a:t>
            </a:r>
            <a:endParaRPr lang="fr-FR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solidFill>
            <a:srgbClr val="9FC6F0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dirty="0" smtClean="0"/>
          </a:p>
          <a:p>
            <a:r>
              <a:rPr lang="fr-FR" dirty="0" smtClean="0"/>
              <a:t>Mon 1</a:t>
            </a:r>
            <a:r>
              <a:rPr lang="fr-FR" baseline="30000" dirty="0" smtClean="0"/>
              <a:t>er</a:t>
            </a:r>
            <a:r>
              <a:rPr lang="fr-FR" dirty="0" smtClean="0"/>
              <a:t> est un homophone de dent</a:t>
            </a:r>
          </a:p>
          <a:p>
            <a:r>
              <a:rPr lang="fr-FR" dirty="0" smtClean="0"/>
              <a:t>Mon 2</a:t>
            </a:r>
            <a:r>
              <a:rPr lang="fr-FR" baseline="30000" dirty="0" smtClean="0"/>
              <a:t>ème</a:t>
            </a:r>
            <a:r>
              <a:rPr lang="fr-FR" dirty="0" smtClean="0"/>
              <a:t> est un article défini masculin </a:t>
            </a:r>
          </a:p>
          <a:p>
            <a:r>
              <a:rPr lang="fr-FR" dirty="0" smtClean="0"/>
              <a:t>Mon 3</a:t>
            </a:r>
            <a:r>
              <a:rPr lang="fr-FR" baseline="30000" dirty="0" smtClean="0"/>
              <a:t>ème  </a:t>
            </a:r>
            <a:r>
              <a:rPr lang="fr-FR" dirty="0" smtClean="0"/>
              <a:t>est le contraire de petit</a:t>
            </a:r>
          </a:p>
          <a:p>
            <a:r>
              <a:rPr lang="fr-FR" dirty="0" smtClean="0"/>
              <a:t>On prend mon 4</a:t>
            </a:r>
            <a:r>
              <a:rPr lang="fr-FR" baseline="30000" dirty="0" smtClean="0"/>
              <a:t>ème</a:t>
            </a:r>
            <a:r>
              <a:rPr lang="fr-FR" dirty="0" smtClean="0"/>
              <a:t> le soir avant de se coucher </a:t>
            </a:r>
          </a:p>
          <a:p>
            <a:r>
              <a:rPr lang="fr-FR" dirty="0" smtClean="0"/>
              <a:t>Et mon tout est un livre mon ami 2011</a:t>
            </a:r>
          </a:p>
          <a:p>
            <a:r>
              <a:rPr lang="fr-FR" dirty="0" smtClean="0"/>
              <a:t>Qui suis-je ?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512167"/>
          </a:xfrm>
        </p:spPr>
        <p:txBody>
          <a:bodyPr/>
          <a:lstStyle/>
          <a:p>
            <a:r>
              <a:rPr lang="fr-FR" i="1" u="sng" dirty="0" smtClean="0">
                <a:solidFill>
                  <a:srgbClr val="92D050"/>
                </a:solidFill>
              </a:rPr>
              <a:t>Mon sorcier bien-aimé</a:t>
            </a:r>
            <a:endParaRPr lang="fr-FR" i="1" u="sng" dirty="0">
              <a:solidFill>
                <a:srgbClr val="92D05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468052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1100" b="1" dirty="0" smtClean="0">
                <a:solidFill>
                  <a:srgbClr val="FF0000"/>
                </a:solidFill>
              </a:rPr>
              <a:t>1) Que veut faire </a:t>
            </a:r>
            <a:r>
              <a:rPr lang="fr-FR" sz="1100" b="1" dirty="0" err="1" smtClean="0">
                <a:solidFill>
                  <a:srgbClr val="FF0000"/>
                </a:solidFill>
              </a:rPr>
              <a:t>Amazir</a:t>
            </a:r>
            <a:r>
              <a:rPr lang="fr-FR" sz="1100" b="1" dirty="0" smtClean="0">
                <a:solidFill>
                  <a:srgbClr val="FF0000"/>
                </a:solidFill>
              </a:rPr>
              <a:t>?</a:t>
            </a:r>
          </a:p>
          <a:p>
            <a:pPr>
              <a:buFont typeface="Wingdings" pitchFamily="2" charset="2"/>
              <a:buChar char="v"/>
            </a:pPr>
            <a:r>
              <a:rPr lang="fr-FR" sz="1100" dirty="0" smtClean="0">
                <a:solidFill>
                  <a:srgbClr val="FF0000"/>
                </a:solidFill>
              </a:rPr>
              <a:t>Il veut enlever ses pouvoirs.</a:t>
            </a:r>
          </a:p>
          <a:p>
            <a:pPr>
              <a:buFont typeface="Wingdings" pitchFamily="2" charset="2"/>
              <a:buChar char="v"/>
            </a:pPr>
            <a:r>
              <a:rPr lang="fr-FR" sz="1100" dirty="0" smtClean="0">
                <a:solidFill>
                  <a:srgbClr val="FF0000"/>
                </a:solidFill>
              </a:rPr>
              <a:t>Il veut manger un gâteau.</a:t>
            </a:r>
          </a:p>
          <a:p>
            <a:pPr>
              <a:buFont typeface="Wingdings" pitchFamily="2" charset="2"/>
              <a:buChar char="v"/>
            </a:pPr>
            <a:r>
              <a:rPr lang="fr-FR" sz="1100" dirty="0" smtClean="0">
                <a:solidFill>
                  <a:srgbClr val="FF0000"/>
                </a:solidFill>
              </a:rPr>
              <a:t>Il  veut gagner au loto .</a:t>
            </a:r>
          </a:p>
          <a:p>
            <a:endParaRPr lang="fr-FR" sz="1100" dirty="0" smtClean="0"/>
          </a:p>
          <a:p>
            <a:r>
              <a:rPr lang="fr-FR" sz="1100" b="1" dirty="0" smtClean="0">
                <a:solidFill>
                  <a:srgbClr val="0070C0"/>
                </a:solidFill>
              </a:rPr>
              <a:t>2) Où est caché le grand livre des pouvoirs  magiques?</a:t>
            </a:r>
          </a:p>
          <a:p>
            <a:endParaRPr lang="fr-FR" sz="1100" dirty="0" smtClean="0"/>
          </a:p>
          <a:p>
            <a:r>
              <a:rPr lang="fr-FR" sz="1100" b="1" dirty="0" smtClean="0">
                <a:solidFill>
                  <a:srgbClr val="7030A0"/>
                </a:solidFill>
              </a:rPr>
              <a:t>3) Comment la baby-sitter  a failli mourir ?</a:t>
            </a:r>
          </a:p>
          <a:p>
            <a:pPr>
              <a:buFont typeface="Wingdings" pitchFamily="2" charset="2"/>
              <a:buChar char="v"/>
            </a:pPr>
            <a:r>
              <a:rPr lang="fr-FR" sz="1100" dirty="0" smtClean="0">
                <a:solidFill>
                  <a:srgbClr val="7030A0"/>
                </a:solidFill>
              </a:rPr>
              <a:t>En mangeant  du poison.</a:t>
            </a:r>
          </a:p>
          <a:p>
            <a:pPr>
              <a:buFont typeface="Wingdings" pitchFamily="2" charset="2"/>
              <a:buChar char="v"/>
            </a:pPr>
            <a:r>
              <a:rPr lang="fr-FR" sz="1100" dirty="0" smtClean="0">
                <a:solidFill>
                  <a:srgbClr val="7030A0"/>
                </a:solidFill>
              </a:rPr>
              <a:t>En regardant la télé.</a:t>
            </a:r>
          </a:p>
          <a:p>
            <a:pPr>
              <a:buFont typeface="Wingdings" pitchFamily="2" charset="2"/>
              <a:buChar char="v"/>
            </a:pPr>
            <a:r>
              <a:rPr lang="fr-FR" sz="1100" dirty="0" smtClean="0">
                <a:solidFill>
                  <a:srgbClr val="7030A0"/>
                </a:solidFill>
              </a:rPr>
              <a:t>En buvant trop de café.</a:t>
            </a:r>
          </a:p>
          <a:p>
            <a:endParaRPr lang="fr-FR" sz="1100" dirty="0"/>
          </a:p>
          <a:p>
            <a:r>
              <a:rPr lang="fr-FR" sz="1100" dirty="0" smtClean="0">
                <a:solidFill>
                  <a:srgbClr val="FF0000"/>
                </a:solidFill>
              </a:rPr>
              <a:t>4) Comment s’appelle le frère  d’</a:t>
            </a:r>
            <a:r>
              <a:rPr lang="fr-FR" sz="1100" dirty="0" err="1" smtClean="0">
                <a:solidFill>
                  <a:srgbClr val="FF0000"/>
                </a:solidFill>
              </a:rPr>
              <a:t>Amazir</a:t>
            </a:r>
            <a:r>
              <a:rPr lang="fr-FR" sz="1100" dirty="0" smtClean="0">
                <a:solidFill>
                  <a:srgbClr val="FF0000"/>
                </a:solidFill>
              </a:rPr>
              <a:t>?</a:t>
            </a:r>
          </a:p>
          <a:p>
            <a:pPr>
              <a:buFont typeface="Wingdings" pitchFamily="2" charset="2"/>
              <a:buChar char="v"/>
            </a:pPr>
            <a:r>
              <a:rPr lang="fr-FR" sz="1100" dirty="0" err="1" smtClean="0">
                <a:solidFill>
                  <a:srgbClr val="FF0000"/>
                </a:solidFill>
              </a:rPr>
              <a:t>Obert</a:t>
            </a:r>
            <a:endParaRPr lang="fr-FR" sz="11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fr-FR" sz="1100" dirty="0" smtClean="0">
                <a:solidFill>
                  <a:srgbClr val="FF0000"/>
                </a:solidFill>
              </a:rPr>
              <a:t>Robert</a:t>
            </a:r>
          </a:p>
          <a:p>
            <a:pPr>
              <a:buFont typeface="Wingdings" pitchFamily="2" charset="2"/>
              <a:buChar char="v"/>
            </a:pPr>
            <a:r>
              <a:rPr lang="fr-FR" sz="1100" dirty="0" smtClean="0">
                <a:solidFill>
                  <a:srgbClr val="FF0000"/>
                </a:solidFill>
              </a:rPr>
              <a:t>Hubert</a:t>
            </a:r>
          </a:p>
          <a:p>
            <a:endParaRPr lang="fr-FR" sz="1100" dirty="0"/>
          </a:p>
          <a:p>
            <a:pPr marL="228600" indent="-228600">
              <a:buAutoNum type="arabicParenR" startAt="5"/>
            </a:pPr>
            <a:r>
              <a:rPr lang="fr-FR" sz="1100" b="1" dirty="0" smtClean="0">
                <a:solidFill>
                  <a:srgbClr val="0070C0"/>
                </a:solidFill>
              </a:rPr>
              <a:t>Le balai de </a:t>
            </a:r>
            <a:r>
              <a:rPr lang="fr-FR" sz="1100" b="1" dirty="0" err="1" smtClean="0">
                <a:solidFill>
                  <a:srgbClr val="0070C0"/>
                </a:solidFill>
              </a:rPr>
              <a:t>Amazir</a:t>
            </a:r>
            <a:r>
              <a:rPr lang="fr-FR" sz="1100" b="1" dirty="0" smtClean="0">
                <a:solidFill>
                  <a:srgbClr val="0070C0"/>
                </a:solidFill>
              </a:rPr>
              <a:t>  s’appelle t-il Virgile?</a:t>
            </a:r>
          </a:p>
          <a:p>
            <a:pPr marL="228600" indent="-228600">
              <a:buFont typeface="Wingdings" pitchFamily="2" charset="2"/>
              <a:buChar char="q"/>
            </a:pPr>
            <a:r>
              <a:rPr lang="fr-FR" sz="1100" b="1" dirty="0" smtClean="0">
                <a:solidFill>
                  <a:srgbClr val="0070C0"/>
                </a:solidFill>
              </a:rPr>
              <a:t>Vrai</a:t>
            </a:r>
          </a:p>
          <a:p>
            <a:pPr marL="228600" indent="-228600">
              <a:buFont typeface="Wingdings" pitchFamily="2" charset="2"/>
              <a:buChar char="q"/>
            </a:pPr>
            <a:r>
              <a:rPr lang="fr-FR" sz="1100" dirty="0" smtClean="0">
                <a:solidFill>
                  <a:srgbClr val="0070C0"/>
                </a:solidFill>
              </a:rPr>
              <a:t>faux</a:t>
            </a:r>
          </a:p>
          <a:p>
            <a:endParaRPr lang="fr-FR" sz="1100" dirty="0">
              <a:solidFill>
                <a:srgbClr val="0070C0"/>
              </a:solidFill>
            </a:endParaRPr>
          </a:p>
          <a:p>
            <a:endParaRPr lang="fr-FR" sz="1100" dirty="0" smtClean="0"/>
          </a:p>
          <a:p>
            <a:endParaRPr lang="fr-FR" sz="1100" dirty="0"/>
          </a:p>
          <a:p>
            <a:endParaRPr lang="fr-FR" sz="1100" dirty="0"/>
          </a:p>
          <a:p>
            <a:endParaRPr lang="fr-FR" sz="1600" dirty="0"/>
          </a:p>
        </p:txBody>
      </p:sp>
      <p:sp>
        <p:nvSpPr>
          <p:cNvPr id="4" name="ZoneTexte 3"/>
          <p:cNvSpPr txBox="1"/>
          <p:nvPr/>
        </p:nvSpPr>
        <p:spPr>
          <a:xfrm>
            <a:off x="1763688" y="63093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Alizé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6984776" cy="50405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fr-FR" dirty="0" smtClean="0"/>
              <a:t>Mon sorcier bien-aimé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71600" y="980728"/>
            <a:ext cx="6904856" cy="547260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marL="514350" indent="-514350" algn="l"/>
            <a:endParaRPr lang="fr-FR" sz="48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fr-FR" sz="4800" dirty="0" smtClean="0">
                <a:solidFill>
                  <a:schemeClr val="tx1"/>
                </a:solidFill>
              </a:rPr>
              <a:t>Quel âge a </a:t>
            </a:r>
            <a:r>
              <a:rPr lang="fr-FR" sz="4800" dirty="0" err="1" smtClean="0">
                <a:solidFill>
                  <a:schemeClr val="tx1"/>
                </a:solidFill>
              </a:rPr>
              <a:t>Amazir</a:t>
            </a:r>
            <a:r>
              <a:rPr lang="fr-FR" sz="4800" dirty="0" smtClean="0">
                <a:solidFill>
                  <a:schemeClr val="tx1"/>
                </a:solidFill>
              </a:rPr>
              <a:t> ?</a:t>
            </a:r>
            <a:endParaRPr lang="fr-FR" sz="4800" dirty="0">
              <a:solidFill>
                <a:schemeClr val="tx1"/>
              </a:solidFill>
            </a:endParaRPr>
          </a:p>
          <a:p>
            <a:pPr marL="514350" indent="-514350" algn="l">
              <a:buAutoNum type="alphaUcPeriod"/>
            </a:pPr>
            <a:r>
              <a:rPr lang="fr-FR" sz="4800" dirty="0" smtClean="0">
                <a:solidFill>
                  <a:schemeClr val="tx1"/>
                </a:solidFill>
              </a:rPr>
              <a:t>8 ans</a:t>
            </a:r>
          </a:p>
          <a:p>
            <a:pPr marL="514350" indent="-514350" algn="l">
              <a:buAutoNum type="alphaUcPeriod"/>
            </a:pPr>
            <a:r>
              <a:rPr lang="fr-FR" sz="4800" dirty="0" smtClean="0">
                <a:solidFill>
                  <a:schemeClr val="tx1"/>
                </a:solidFill>
              </a:rPr>
              <a:t>9 ans</a:t>
            </a:r>
          </a:p>
          <a:p>
            <a:pPr marL="514350" indent="-514350" algn="l">
              <a:buAutoNum type="alphaUcPeriod"/>
            </a:pPr>
            <a:r>
              <a:rPr lang="fr-FR" sz="4800" dirty="0" smtClean="0">
                <a:solidFill>
                  <a:schemeClr val="tx1"/>
                </a:solidFill>
              </a:rPr>
              <a:t>12 ans</a:t>
            </a:r>
          </a:p>
          <a:p>
            <a:pPr marL="514350" indent="-514350" algn="l"/>
            <a:endParaRPr lang="fr-FR" sz="48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fr-FR" sz="4800" dirty="0" smtClean="0">
                <a:solidFill>
                  <a:schemeClr val="tx1"/>
                </a:solidFill>
              </a:rPr>
              <a:t>Quel est le signe particulier d’</a:t>
            </a:r>
            <a:r>
              <a:rPr lang="fr-FR" sz="4800" dirty="0" err="1" smtClean="0">
                <a:solidFill>
                  <a:schemeClr val="tx1"/>
                </a:solidFill>
              </a:rPr>
              <a:t>Amazir</a:t>
            </a:r>
            <a:r>
              <a:rPr lang="fr-FR" sz="4800" dirty="0" smtClean="0">
                <a:solidFill>
                  <a:schemeClr val="tx1"/>
                </a:solidFill>
              </a:rPr>
              <a:t> ?</a:t>
            </a:r>
          </a:p>
          <a:p>
            <a:pPr marL="514350" indent="-514350" algn="l">
              <a:buFont typeface="+mj-lt"/>
              <a:buAutoNum type="alphaUcPeriod"/>
            </a:pPr>
            <a:r>
              <a:rPr lang="fr-FR" sz="4800" dirty="0" smtClean="0">
                <a:solidFill>
                  <a:schemeClr val="tx1"/>
                </a:solidFill>
              </a:rPr>
              <a:t>Un pompier</a:t>
            </a:r>
          </a:p>
          <a:p>
            <a:pPr marL="514350" indent="-514350" algn="l">
              <a:buFont typeface="+mj-lt"/>
              <a:buAutoNum type="alphaUcPeriod"/>
            </a:pPr>
            <a:r>
              <a:rPr lang="fr-FR" sz="4800" dirty="0" smtClean="0">
                <a:solidFill>
                  <a:schemeClr val="tx1"/>
                </a:solidFill>
              </a:rPr>
              <a:t>Un sorcier</a:t>
            </a:r>
          </a:p>
          <a:p>
            <a:pPr marL="514350" indent="-514350" algn="l">
              <a:buFont typeface="+mj-lt"/>
              <a:buAutoNum type="alphaUcPeriod"/>
            </a:pPr>
            <a:r>
              <a:rPr lang="fr-FR" sz="4800" dirty="0" smtClean="0">
                <a:solidFill>
                  <a:schemeClr val="tx1"/>
                </a:solidFill>
              </a:rPr>
              <a:t>Magicien</a:t>
            </a:r>
          </a:p>
          <a:p>
            <a:pPr marL="514350" indent="-514350" algn="l"/>
            <a:endParaRPr lang="fr-FR" sz="48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fr-FR" sz="48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fr-FR" sz="4800" dirty="0" smtClean="0">
                <a:solidFill>
                  <a:schemeClr val="tx1"/>
                </a:solidFill>
              </a:rPr>
              <a:t>Quel est le titre du premier chapitre ?</a:t>
            </a:r>
          </a:p>
          <a:p>
            <a:pPr marL="514350" indent="-514350" algn="l">
              <a:buFont typeface="+mj-lt"/>
              <a:buAutoNum type="alphaUcPeriod"/>
            </a:pPr>
            <a:r>
              <a:rPr lang="fr-FR" sz="4800" dirty="0" smtClean="0">
                <a:solidFill>
                  <a:schemeClr val="tx1"/>
                </a:solidFill>
              </a:rPr>
              <a:t>L’affreuse sorcière </a:t>
            </a:r>
          </a:p>
          <a:p>
            <a:pPr marL="514350" indent="-514350" algn="l">
              <a:buFont typeface="+mj-lt"/>
              <a:buAutoNum type="alphaUcPeriod"/>
            </a:pPr>
            <a:r>
              <a:rPr lang="fr-FR" sz="4800" dirty="0" smtClean="0">
                <a:solidFill>
                  <a:schemeClr val="tx1"/>
                </a:solidFill>
              </a:rPr>
              <a:t>Les origine s d’un original </a:t>
            </a:r>
          </a:p>
          <a:p>
            <a:pPr marL="514350" indent="-514350" algn="l">
              <a:buFont typeface="+mj-lt"/>
              <a:buAutoNum type="alphaUcPeriod"/>
            </a:pPr>
            <a:r>
              <a:rPr lang="fr-FR" sz="4800" dirty="0" smtClean="0">
                <a:solidFill>
                  <a:schemeClr val="tx1"/>
                </a:solidFill>
              </a:rPr>
              <a:t>Les enfants d’école</a:t>
            </a:r>
          </a:p>
          <a:p>
            <a:pPr marL="514350" indent="-514350" algn="l"/>
            <a:endParaRPr lang="fr-FR" sz="48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fr-FR" sz="4800" dirty="0" smtClean="0">
                <a:solidFill>
                  <a:schemeClr val="tx1"/>
                </a:solidFill>
              </a:rPr>
              <a:t>De quel couleur sont les yeux d’</a:t>
            </a:r>
            <a:r>
              <a:rPr lang="fr-FR" sz="4800" dirty="0" err="1" smtClean="0">
                <a:solidFill>
                  <a:schemeClr val="tx1"/>
                </a:solidFill>
              </a:rPr>
              <a:t>Amazir</a:t>
            </a:r>
            <a:r>
              <a:rPr lang="fr-FR" sz="4800" dirty="0" smtClean="0">
                <a:solidFill>
                  <a:schemeClr val="tx1"/>
                </a:solidFill>
              </a:rPr>
              <a:t> ?</a:t>
            </a:r>
          </a:p>
          <a:p>
            <a:pPr marL="514350" indent="-514350" algn="l">
              <a:buFont typeface="+mj-lt"/>
              <a:buAutoNum type="alphaUcPeriod"/>
            </a:pPr>
            <a:r>
              <a:rPr lang="fr-FR" sz="4800" dirty="0" smtClean="0">
                <a:solidFill>
                  <a:schemeClr val="tx1"/>
                </a:solidFill>
              </a:rPr>
              <a:t>Marron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fr-FR" sz="4800" dirty="0" smtClean="0">
                <a:solidFill>
                  <a:schemeClr val="tx1"/>
                </a:solidFill>
              </a:rPr>
              <a:t>Noir</a:t>
            </a:r>
          </a:p>
          <a:p>
            <a:pPr marL="514350" indent="-514350" algn="l">
              <a:buFont typeface="+mj-lt"/>
              <a:buAutoNum type="alphaUcPeriod"/>
            </a:pPr>
            <a:r>
              <a:rPr lang="fr-FR" sz="4800" dirty="0" smtClean="0">
                <a:solidFill>
                  <a:schemeClr val="tx1"/>
                </a:solidFill>
              </a:rPr>
              <a:t>verts</a:t>
            </a:r>
          </a:p>
          <a:p>
            <a:pPr marL="514350" indent="-514350" algn="l"/>
            <a:endParaRPr lang="fr-FR" sz="4800" dirty="0" smtClean="0">
              <a:solidFill>
                <a:schemeClr val="tx1"/>
              </a:solidFill>
            </a:endParaRPr>
          </a:p>
          <a:p>
            <a:pPr marL="514350" indent="-514350" algn="l">
              <a:buAutoNum type="alphaUcPeriod"/>
            </a:pP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dirty="0" smtClean="0"/>
              <a:t>Rébus</a:t>
            </a:r>
            <a:endParaRPr lang="fr-FR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420888"/>
            <a:ext cx="5919522" cy="310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72400" cy="1728193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QUI SUIS-JE ?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1371600" y="3573016"/>
            <a:ext cx="6400800" cy="2520280"/>
          </a:xfrm>
        </p:spPr>
        <p:txBody>
          <a:bodyPr>
            <a:normAutofit fontScale="62500" lnSpcReduction="20000"/>
          </a:bodyPr>
          <a:lstStyle/>
          <a:p>
            <a:r>
              <a:rPr lang="fr-FR" i="1" dirty="0">
                <a:solidFill>
                  <a:srgbClr val="FF0000"/>
                </a:solidFill>
              </a:rPr>
              <a:t>Mon premier est un article </a:t>
            </a:r>
            <a:r>
              <a:rPr lang="fr-FR" i="1" dirty="0" smtClean="0">
                <a:solidFill>
                  <a:srgbClr val="FF0000"/>
                </a:solidFill>
              </a:rPr>
              <a:t>masculin</a:t>
            </a:r>
            <a:endParaRPr lang="fr-FR" i="1" dirty="0">
              <a:solidFill>
                <a:srgbClr val="FF0000"/>
              </a:solidFill>
            </a:endParaRPr>
          </a:p>
          <a:p>
            <a:r>
              <a:rPr lang="fr-FR" i="1" dirty="0" smtClean="0">
                <a:solidFill>
                  <a:srgbClr val="92D050"/>
                </a:solidFill>
              </a:rPr>
              <a:t>Mon deuxième est la deuxième lettre de l’alphabet</a:t>
            </a:r>
            <a:endParaRPr lang="fr-FR" i="1" dirty="0">
              <a:solidFill>
                <a:srgbClr val="92D050"/>
              </a:solidFill>
            </a:endParaRPr>
          </a:p>
          <a:p>
            <a:r>
              <a:rPr lang="fr-FR" i="1" dirty="0">
                <a:solidFill>
                  <a:srgbClr val="00B050"/>
                </a:solidFill>
              </a:rPr>
              <a:t>Mon troisième est la première syllabe de –Zélande</a:t>
            </a:r>
          </a:p>
          <a:p>
            <a:r>
              <a:rPr lang="fr-FR" i="1" dirty="0">
                <a:solidFill>
                  <a:srgbClr val="00B0F0"/>
                </a:solidFill>
              </a:rPr>
              <a:t>Mon quatrième est la première lettre de l’alphabet</a:t>
            </a:r>
          </a:p>
          <a:p>
            <a:r>
              <a:rPr lang="fr-FR" i="1" dirty="0">
                <a:solidFill>
                  <a:srgbClr val="0070C0"/>
                </a:solidFill>
              </a:rPr>
              <a:t>Mon cinquième est un apprenti matelot</a:t>
            </a:r>
          </a:p>
          <a:p>
            <a:r>
              <a:rPr lang="fr-FR" i="1" dirty="0">
                <a:solidFill>
                  <a:schemeClr val="tx1"/>
                </a:solidFill>
              </a:rPr>
              <a:t>Mon sixième est ce qu’on trouve sur son t-shirt quand on mange comme un cochon </a:t>
            </a:r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67544" y="602128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Nelson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dirty="0" smtClean="0"/>
              <a:t>C’EST FINI 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609415"/>
            <a:ext cx="7934116" cy="4771913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fr-FR" sz="5400" dirty="0" smtClean="0"/>
              <a:t>Et maintenant, découvrons qui a gagné …</a:t>
            </a:r>
            <a:endParaRPr lang="fr-FR" sz="5400" dirty="0"/>
          </a:p>
        </p:txBody>
      </p:sp>
      <p:pic>
        <p:nvPicPr>
          <p:cNvPr id="1026" name="Picture 2" descr="C:\Program Files\Microsoft Office\MEDIA\CAGCAT10\j03029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1" y="3664212"/>
            <a:ext cx="1728192" cy="2421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DANS LE GRAND BAIN</a:t>
            </a:r>
            <a:endParaRPr lang="fr-FR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1844824"/>
            <a:ext cx="8085584" cy="4248472"/>
          </a:xfrm>
          <a:ln w="28575">
            <a:noFill/>
            <a:prstDash val="dash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fr-FR" sz="2800" dirty="0" smtClean="0">
                <a:solidFill>
                  <a:srgbClr val="FF0000"/>
                </a:solidFill>
                <a:latin typeface="Bodoni MT" pitchFamily="18" charset="0"/>
              </a:rPr>
              <a:t>Quel est le nom du parc fermé?</a:t>
            </a:r>
          </a:p>
          <a:p>
            <a:pPr>
              <a:buFontTx/>
              <a:buChar char="-"/>
            </a:pPr>
            <a:r>
              <a:rPr lang="fr-FR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doni MT" pitchFamily="18" charset="0"/>
              </a:rPr>
              <a:t>Le Marinland-Chambier</a:t>
            </a:r>
          </a:p>
          <a:p>
            <a:pPr>
              <a:buFontTx/>
              <a:buChar char="-"/>
            </a:pPr>
            <a:r>
              <a:rPr lang="fr-FR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doni MT" pitchFamily="18" charset="0"/>
              </a:rPr>
              <a:t>Le Marine Land</a:t>
            </a:r>
          </a:p>
          <a:p>
            <a:pPr>
              <a:buFontTx/>
              <a:buChar char="-"/>
            </a:pPr>
            <a:r>
              <a:rPr lang="fr-FR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doni MT" pitchFamily="18" charset="0"/>
              </a:rPr>
              <a:t>Le Marin Land Chambrier</a:t>
            </a:r>
          </a:p>
          <a:p>
            <a:pPr>
              <a:buNone/>
            </a:pPr>
            <a:r>
              <a:rPr lang="fr-FR" sz="2800" dirty="0" smtClean="0">
                <a:solidFill>
                  <a:srgbClr val="FF0000"/>
                </a:solidFill>
                <a:latin typeface="Bodoni MT" pitchFamily="18" charset="0"/>
              </a:rPr>
              <a:t> Qui sont les propriétaires du parc?</a:t>
            </a:r>
          </a:p>
          <a:p>
            <a:pPr>
              <a:buFontTx/>
              <a:buChar char="-"/>
            </a:pPr>
            <a:r>
              <a:rPr lang="fr-FR" sz="2800" dirty="0" smtClean="0">
                <a:solidFill>
                  <a:srgbClr val="FF0000"/>
                </a:solidFill>
                <a:latin typeface="Bodoni MT" pitchFamily="18" charset="0"/>
              </a:rPr>
              <a:t>Les Chambrier</a:t>
            </a:r>
          </a:p>
          <a:p>
            <a:pPr>
              <a:buFontTx/>
              <a:buChar char="-"/>
            </a:pPr>
            <a:r>
              <a:rPr lang="fr-FR" sz="2800" dirty="0" smtClean="0">
                <a:solidFill>
                  <a:srgbClr val="FF0000"/>
                </a:solidFill>
                <a:latin typeface="Bodoni MT" pitchFamily="18" charset="0"/>
              </a:rPr>
              <a:t>Les  Chambier</a:t>
            </a:r>
          </a:p>
          <a:p>
            <a:pPr>
              <a:buFontTx/>
              <a:buChar char="-"/>
            </a:pPr>
            <a:r>
              <a:rPr lang="fr-FR" sz="2800" dirty="0" smtClean="0">
                <a:solidFill>
                  <a:srgbClr val="FF0000"/>
                </a:solidFill>
                <a:latin typeface="Bodoni MT" pitchFamily="18" charset="0"/>
              </a:rPr>
              <a:t>Les Chamribre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3212976"/>
            <a:ext cx="2016224" cy="79208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sz="2800" b="1" dirty="0" smtClean="0"/>
              <a:t>Mots-croisés</a:t>
            </a:r>
            <a:endParaRPr lang="fr-FR" sz="28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548681"/>
            <a:ext cx="5614861" cy="59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1"/>
            <a:ext cx="7772400" cy="112474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Charade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75656" y="1124744"/>
            <a:ext cx="6400800" cy="146051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marL="514350" indent="-514350"/>
            <a:r>
              <a:rPr lang="fr-FR" dirty="0" smtClean="0"/>
              <a:t>Mon premier est un sentiment </a:t>
            </a:r>
          </a:p>
          <a:p>
            <a:pPr marL="514350" indent="-514350"/>
            <a:r>
              <a:rPr lang="fr-FR" dirty="0" smtClean="0"/>
              <a:t>Mon deuxième est un gros bloc à barreaux ou on enferme les prisonnier, animaux etc.…</a:t>
            </a:r>
          </a:p>
        </p:txBody>
      </p:sp>
      <p:pic>
        <p:nvPicPr>
          <p:cNvPr id="1030" name="Picture 6" descr="C:\Users\syl.mar\AppData\Local\Microsoft\Windows\Temporary Internet Files\Content.IE5\XF0CDDFW\MP90043314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56992"/>
            <a:ext cx="3096344" cy="3100192"/>
          </a:xfrm>
          <a:prstGeom prst="rect">
            <a:avLst/>
          </a:prstGeom>
          <a:noFill/>
        </p:spPr>
      </p:pic>
      <p:pic>
        <p:nvPicPr>
          <p:cNvPr id="1031" name="Picture 7" descr="C:\Users\syl.mar\AppData\Local\Microsoft\Windows\Temporary Internet Files\Content.IE5\AJF29ICL\MC90038933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149080"/>
            <a:ext cx="1656184" cy="1944215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4139952" y="638132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Florine CM2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fr-FR" dirty="0" smtClean="0"/>
              <a:t>Questions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 lvl="0"/>
            <a:r>
              <a:rPr lang="fr-FR" b="1" dirty="0" smtClean="0"/>
              <a:t>Le héros Paul est traité de « péquenaud ». Qu’est-ce que cela veut dire ?</a:t>
            </a:r>
            <a:endParaRPr lang="fr-FR" dirty="0" smtClean="0"/>
          </a:p>
          <a:p>
            <a:pPr lvl="0"/>
            <a:r>
              <a:rPr lang="fr-FR" dirty="0" smtClean="0"/>
              <a:t>Un peureux</a:t>
            </a:r>
          </a:p>
          <a:p>
            <a:pPr lvl="0"/>
            <a:r>
              <a:rPr lang="fr-FR" dirty="0" smtClean="0"/>
              <a:t>Un surdoué</a:t>
            </a:r>
          </a:p>
          <a:p>
            <a:pPr lvl="0"/>
            <a:r>
              <a:rPr lang="fr-FR" dirty="0" smtClean="0"/>
              <a:t>Un paysan inculte, qui ne connaît rien</a:t>
            </a:r>
          </a:p>
          <a:p>
            <a:r>
              <a:rPr lang="fr-FR" dirty="0" smtClean="0"/>
              <a:t> </a:t>
            </a:r>
          </a:p>
          <a:p>
            <a:pPr lvl="0"/>
            <a:r>
              <a:rPr lang="fr-FR" b="1" dirty="0" smtClean="0"/>
              <a:t>D’où vient l’amie de Paul ?</a:t>
            </a:r>
            <a:endParaRPr lang="fr-FR" dirty="0" smtClean="0"/>
          </a:p>
          <a:p>
            <a:pPr lvl="0"/>
            <a:r>
              <a:rPr lang="fr-FR" dirty="0" smtClean="0"/>
              <a:t>De Nouvelle-Calédonie</a:t>
            </a:r>
          </a:p>
          <a:p>
            <a:pPr lvl="0"/>
            <a:r>
              <a:rPr lang="fr-FR" dirty="0" smtClean="0"/>
              <a:t>De Brésil</a:t>
            </a:r>
          </a:p>
          <a:p>
            <a:pPr lvl="0"/>
            <a:r>
              <a:rPr lang="fr-FR" dirty="0" smtClean="0"/>
              <a:t>De Guinée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Rébus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-1158" t="-268" r="1158" b="3582"/>
          <a:stretch/>
        </p:blipFill>
        <p:spPr bwMode="auto">
          <a:xfrm>
            <a:off x="539552" y="868466"/>
            <a:ext cx="8064896" cy="5080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fr-FR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Questions</a:t>
            </a:r>
            <a:endParaRPr lang="fr-FR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lvl="0"/>
            <a:r>
              <a:rPr lang="fr-FR" b="1" dirty="0" smtClean="0"/>
              <a:t>Paul et sa famille cultivent les vignes. Comment les appelle </a:t>
            </a:r>
            <a:r>
              <a:rPr lang="fr-FR" b="1" dirty="0" err="1" smtClean="0"/>
              <a:t>t-on</a:t>
            </a:r>
            <a:r>
              <a:rPr lang="fr-FR" b="1" dirty="0" smtClean="0"/>
              <a:t> ?</a:t>
            </a:r>
            <a:endParaRPr lang="fr-FR" dirty="0" smtClean="0"/>
          </a:p>
          <a:p>
            <a:pPr lvl="0"/>
            <a:r>
              <a:rPr lang="fr-FR" dirty="0" smtClean="0"/>
              <a:t>Des vignobles</a:t>
            </a:r>
          </a:p>
          <a:p>
            <a:pPr lvl="0"/>
            <a:r>
              <a:rPr lang="fr-FR" dirty="0" smtClean="0"/>
              <a:t>Des vignerons</a:t>
            </a:r>
          </a:p>
          <a:p>
            <a:pPr lvl="0"/>
            <a:r>
              <a:rPr lang="fr-FR" dirty="0" smtClean="0"/>
              <a:t>Des </a:t>
            </a:r>
            <a:r>
              <a:rPr lang="fr-FR" dirty="0" err="1" smtClean="0"/>
              <a:t>vignards</a:t>
            </a:r>
            <a:endParaRPr lang="fr-FR" dirty="0" smtClean="0"/>
          </a:p>
          <a:p>
            <a:endParaRPr lang="fr-FR" dirty="0" smtClean="0"/>
          </a:p>
          <a:p>
            <a:pPr lvl="0"/>
            <a:r>
              <a:rPr lang="fr-FR" b="1" dirty="0" smtClean="0"/>
              <a:t>Quelle est la langue régionale de Paul ?</a:t>
            </a:r>
            <a:endParaRPr lang="fr-FR" dirty="0" smtClean="0"/>
          </a:p>
          <a:p>
            <a:pPr lvl="0"/>
            <a:r>
              <a:rPr lang="fr-FR" dirty="0" smtClean="0"/>
              <a:t>L’occitan</a:t>
            </a:r>
          </a:p>
          <a:p>
            <a:pPr lvl="0"/>
            <a:r>
              <a:rPr lang="fr-FR" dirty="0" smtClean="0"/>
              <a:t>L’occident</a:t>
            </a:r>
          </a:p>
          <a:p>
            <a:pPr lvl="0"/>
            <a:r>
              <a:rPr lang="fr-FR" dirty="0" smtClean="0"/>
              <a:t>Le latin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Charade</a:t>
            </a:r>
            <a:endParaRPr lang="fr-FR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Mon premier est une note de musique.</a:t>
            </a:r>
          </a:p>
          <a:p>
            <a:r>
              <a:rPr lang="fr-FR" dirty="0" smtClean="0">
                <a:solidFill>
                  <a:srgbClr val="000000"/>
                </a:solidFill>
              </a:rPr>
              <a:t>Mon second est le contraire de dur.</a:t>
            </a:r>
          </a:p>
          <a:p>
            <a:r>
              <a:rPr lang="fr-FR" dirty="0" smtClean="0">
                <a:solidFill>
                  <a:srgbClr val="000000"/>
                </a:solidFill>
              </a:rPr>
              <a:t>Mon troisième est ce que font les élèves avant d’entrer en classe.</a:t>
            </a:r>
          </a:p>
          <a:p>
            <a:r>
              <a:rPr lang="fr-FR" dirty="0" smtClean="0">
                <a:solidFill>
                  <a:srgbClr val="000000"/>
                </a:solidFill>
              </a:rPr>
              <a:t>Au zoo, les animaux sont enfermés dans mon quatrième.</a:t>
            </a:r>
          </a:p>
          <a:p>
            <a:r>
              <a:rPr lang="fr-FR" u="sng" dirty="0" smtClean="0">
                <a:solidFill>
                  <a:srgbClr val="000000"/>
                </a:solidFill>
              </a:rPr>
              <a:t>Mon tout est un livre de la sélection LMA 2011</a:t>
            </a:r>
            <a:r>
              <a:rPr lang="fr-FR" dirty="0" smtClean="0">
                <a:solidFill>
                  <a:srgbClr val="000000"/>
                </a:solidFill>
              </a:rPr>
              <a:t>	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nThème">
  <a:themeElements>
    <a:clrScheme name="Bris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is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is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MonThème.thmx</Template>
  <TotalTime>278</TotalTime>
  <Words>503</Words>
  <Application>Microsoft Macintosh PowerPoint</Application>
  <PresentationFormat>Présentation à l'écran (4:3)</PresentationFormat>
  <Paragraphs>216</Paragraphs>
  <Slides>21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MonThème</vt:lpstr>
      <vt:lpstr>Présentation PowerPoint</vt:lpstr>
      <vt:lpstr>Rébus</vt:lpstr>
      <vt:lpstr>       DANS LE GRAND BAIN</vt:lpstr>
      <vt:lpstr>Mots-croisés</vt:lpstr>
      <vt:lpstr>Charade</vt:lpstr>
      <vt:lpstr>Questions </vt:lpstr>
      <vt:lpstr>Rébus</vt:lpstr>
      <vt:lpstr>Questions</vt:lpstr>
      <vt:lpstr>Charade</vt:lpstr>
      <vt:lpstr>Présentation PowerPoint</vt:lpstr>
      <vt:lpstr>Questions</vt:lpstr>
      <vt:lpstr>trouve le titre!!</vt:lpstr>
      <vt:lpstr>MON PETIT CŒUR IMBECILE</vt:lpstr>
      <vt:lpstr>Question : </vt:lpstr>
      <vt:lpstr>Charade</vt:lpstr>
      <vt:lpstr>Questions</vt:lpstr>
      <vt:lpstr>Charade</vt:lpstr>
      <vt:lpstr>Mon sorcier bien-aimé</vt:lpstr>
      <vt:lpstr>Mon sorcier bien-aimé</vt:lpstr>
      <vt:lpstr>QUI SUIS-JE ?</vt:lpstr>
      <vt:lpstr>C’EST FINI 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Livre mon ami 2011</dc:title>
  <dc:creator>prof</dc:creator>
  <cp:lastModifiedBy>Sylvia Martel</cp:lastModifiedBy>
  <cp:revision>46</cp:revision>
  <cp:lastPrinted>2011-08-16T23:33:55Z</cp:lastPrinted>
  <dcterms:created xsi:type="dcterms:W3CDTF">2010-08-24T09:02:42Z</dcterms:created>
  <dcterms:modified xsi:type="dcterms:W3CDTF">2011-08-23T05:25:28Z</dcterms:modified>
</cp:coreProperties>
</file>