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58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25" d="100"/>
          <a:sy n="125" d="100"/>
        </p:scale>
        <p:origin x="-122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55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40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51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8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08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56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1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99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14A71-E50B-4206-96F7-3EFD901F5B68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2D73-BA83-419B-9E6A-96EBC7A1B1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7.xml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slide" Target="slide5.xml"/><Relationship Id="rId5" Type="http://schemas.openxmlformats.org/officeDocument/2006/relationships/slide" Target="slide8.xml"/><Relationship Id="rId10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355" y="609329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Par  la 3eme option Découverte Professionnelle du collège de Normandie</a:t>
            </a:r>
          </a:p>
          <a:p>
            <a:pPr algn="ctr"/>
            <a:r>
              <a:rPr lang="fr-FR" sz="1400" b="1" u="sng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… Et quelques élèves volontaires « repêchés en étude »</a:t>
            </a:r>
            <a:endParaRPr lang="fr-FR" sz="1400" dirty="0"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763">
            <a:off x="256848" y="5799203"/>
            <a:ext cx="1475461" cy="845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ages.slideplayer.fr/33/10221881/slides/slide_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26460"/>
          <a:stretch/>
        </p:blipFill>
        <p:spPr bwMode="auto">
          <a:xfrm>
            <a:off x="323528" y="1556792"/>
            <a:ext cx="616350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sées 1"/>
          <p:cNvSpPr/>
          <p:nvPr/>
        </p:nvSpPr>
        <p:spPr>
          <a:xfrm>
            <a:off x="4375308" y="24408"/>
            <a:ext cx="4680520" cy="1872208"/>
          </a:xfrm>
          <a:prstGeom prst="cloudCallout">
            <a:avLst>
              <a:gd name="adj1" fmla="val -16110"/>
              <a:gd name="adj2" fmla="val 102473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i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Après la classe de 3eme   ???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040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5E9EFF">
                <a:lumMod val="46000"/>
                <a:lumOff val="54000"/>
                <a:alpha val="6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850683" y="1192802"/>
            <a:ext cx="1699553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Terminale générale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627783" y="1216860"/>
            <a:ext cx="1699553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Terminale technologique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834914" y="2224972"/>
            <a:ext cx="1699553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Première</a:t>
            </a:r>
          </a:p>
          <a:p>
            <a:pPr algn="ctr"/>
            <a:r>
              <a:rPr lang="fr-FR" dirty="0" smtClean="0"/>
              <a:t>générale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2635112" y="2224972"/>
            <a:ext cx="1699553" cy="9361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Première</a:t>
            </a:r>
          </a:p>
          <a:p>
            <a:pPr algn="ctr"/>
            <a:r>
              <a:rPr lang="fr-FR" dirty="0" smtClean="0"/>
              <a:t>technologique</a:t>
            </a:r>
            <a:endParaRPr lang="fr-FR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827583" y="3209026"/>
            <a:ext cx="3486253" cy="10840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Seconde générale et technologique </a:t>
            </a:r>
          </a:p>
          <a:p>
            <a:pPr algn="ctr"/>
            <a:r>
              <a:rPr lang="fr-FR" dirty="0" smtClean="0"/>
              <a:t>ou seconde spécifique</a:t>
            </a:r>
          </a:p>
          <a:p>
            <a:pPr algn="ctr"/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5148064" y="1192802"/>
            <a:ext cx="1699553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Terminale professionnelle</a:t>
            </a:r>
            <a:endParaRPr lang="fr-FR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6948264" y="2200914"/>
            <a:ext cx="1779945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 2</a:t>
            </a:r>
            <a:r>
              <a:rPr lang="fr-FR" baseline="30000" dirty="0" smtClean="0"/>
              <a:t>ème</a:t>
            </a:r>
            <a:r>
              <a:rPr lang="fr-FR" dirty="0" smtClean="0"/>
              <a:t> année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148064" y="2200914"/>
            <a:ext cx="1699553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Première</a:t>
            </a:r>
          </a:p>
          <a:p>
            <a:pPr algn="ctr"/>
            <a:r>
              <a:rPr lang="fr-FR" dirty="0" smtClean="0"/>
              <a:t>professionnelle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948265" y="3209026"/>
            <a:ext cx="1787274" cy="10840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 1</a:t>
            </a:r>
            <a:r>
              <a:rPr lang="fr-FR" baseline="30000" dirty="0" smtClean="0"/>
              <a:t>ère</a:t>
            </a:r>
            <a:r>
              <a:rPr lang="fr-FR" dirty="0" smtClean="0"/>
              <a:t> année</a:t>
            </a:r>
            <a:endParaRPr lang="fr-FR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5122435" y="3209026"/>
            <a:ext cx="1725181" cy="10840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Seconde professionnelle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117303" y="45692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2" action="ppaction://hlinksldjump"/>
              </a:rPr>
              <a:t>Bac général</a:t>
            </a:r>
            <a:endParaRPr lang="fr-F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44885" y="455678"/>
            <a:ext cx="1265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3" action="ppaction://hlinksldjump"/>
              </a:rPr>
              <a:t>Bac techno/BT</a:t>
            </a:r>
            <a:endParaRPr lang="fr-F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www.lyc-lessouriau-les-ulis.ac-versailles.fr/IMG/jpg/remise_diplom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9" y="414743"/>
            <a:ext cx="451038" cy="3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595601" y="452140"/>
            <a:ext cx="743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5" action="ppaction://hlinksldjump"/>
              </a:rPr>
              <a:t>Bac pro</a:t>
            </a:r>
            <a:endParaRPr lang="fr-FR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2" name="Picture 2" descr="http://www.lyc-lessouriau-les-ulis.ac-versailles.fr/IMG/jpg/remise_diplom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76" y="403415"/>
            <a:ext cx="458964" cy="3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lyc-lessouriau-les-ulis.ac-versailles.fr/IMG/jpg/remise_diplom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114" y="409779"/>
            <a:ext cx="429447" cy="3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lèche droite 38"/>
          <p:cNvSpPr/>
          <p:nvPr/>
        </p:nvSpPr>
        <p:spPr>
          <a:xfrm rot="16200000">
            <a:off x="1539090" y="773279"/>
            <a:ext cx="216025" cy="1988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droite 44"/>
          <p:cNvSpPr/>
          <p:nvPr/>
        </p:nvSpPr>
        <p:spPr>
          <a:xfrm rot="16200000">
            <a:off x="3376875" y="773279"/>
            <a:ext cx="216025" cy="19887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droite 45"/>
          <p:cNvSpPr/>
          <p:nvPr/>
        </p:nvSpPr>
        <p:spPr>
          <a:xfrm rot="16200000">
            <a:off x="5889828" y="773279"/>
            <a:ext cx="216025" cy="1988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834914" y="5647916"/>
            <a:ext cx="7900625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Après la 3</a:t>
            </a:r>
            <a:r>
              <a:rPr lang="fr-FR" baseline="30000" dirty="0" smtClean="0"/>
              <a:t>ème</a:t>
            </a:r>
            <a:r>
              <a:rPr lang="fr-FR" dirty="0" smtClean="0"/>
              <a:t> au collège de Normandie</a:t>
            </a:r>
            <a:endParaRPr lang="fr-FR" dirty="0"/>
          </a:p>
        </p:txBody>
      </p:sp>
      <p:sp>
        <p:nvSpPr>
          <p:cNvPr id="50" name="Triangle isocèle 49"/>
          <p:cNvSpPr/>
          <p:nvPr/>
        </p:nvSpPr>
        <p:spPr>
          <a:xfrm>
            <a:off x="5378784" y="5049179"/>
            <a:ext cx="2886412" cy="22892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155827" y="5233846"/>
            <a:ext cx="3587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8" action="ppaction://hlinksldjump"/>
              </a:rPr>
              <a:t>Voie professionnelle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7" name="Triangle isocèle 56"/>
          <p:cNvSpPr/>
          <p:nvPr/>
        </p:nvSpPr>
        <p:spPr>
          <a:xfrm>
            <a:off x="1122343" y="5053826"/>
            <a:ext cx="2880923" cy="22380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970803" y="5278109"/>
            <a:ext cx="314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9" action="ppaction://hlinksldjump"/>
              </a:rPr>
              <a:t>Voie générale et technologique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53542" y="134298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hlinkClick r:id="rId10" action="ppaction://hlinksldjump"/>
              </a:rPr>
              <a:t>CAP</a:t>
            </a:r>
            <a:endParaRPr lang="fr-F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5" name="Picture 2" descr="http://www.lyc-lessouriau-les-ulis.ac-versailles.fr/IMG/jpg/remise_diplom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340768"/>
            <a:ext cx="458964" cy="3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Flèche droite 55"/>
          <p:cNvSpPr/>
          <p:nvPr/>
        </p:nvSpPr>
        <p:spPr>
          <a:xfrm rot="16200000">
            <a:off x="7730222" y="1781390"/>
            <a:ext cx="216025" cy="19887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635112" y="4047117"/>
            <a:ext cx="159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hlinkClick r:id="rId11" action="ppaction://hlinksldjump"/>
              </a:rPr>
              <a:t>Les EE dans les lycées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0499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0"/>
                            </p:stCondLst>
                            <p:childTnLst>
                              <p:par>
                                <p:cTn id="89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0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12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4" grpId="0"/>
      <p:bldP spid="41" grpId="0"/>
      <p:bldP spid="39" grpId="0" animBg="1"/>
      <p:bldP spid="45" grpId="0" animBg="1"/>
      <p:bldP spid="46" grpId="0" animBg="1"/>
      <p:bldP spid="44" grpId="0" animBg="1"/>
      <p:bldP spid="50" grpId="0" animBg="1"/>
      <p:bldP spid="49" grpId="0"/>
      <p:bldP spid="57" grpId="0" animBg="1"/>
      <p:bldP spid="47" grpId="0"/>
      <p:bldP spid="52" grpId="0"/>
      <p:bldP spid="5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540000" y="314784"/>
            <a:ext cx="5616176" cy="1446550"/>
          </a:xfr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b="1" dirty="0">
                <a:solidFill>
                  <a:srgbClr val="5E11A6"/>
                </a:solidFill>
                <a:latin typeface="Lucida Calligraphy" pitchFamily="66"/>
              </a:rPr>
              <a:t>La voie générale </a:t>
            </a:r>
            <a:r>
              <a:rPr lang="fr-FR" b="1" dirty="0" smtClean="0">
                <a:solidFill>
                  <a:srgbClr val="5E11A6"/>
                </a:solidFill>
                <a:latin typeface="Lucida Calligraphy" pitchFamily="66"/>
              </a:rPr>
              <a:t/>
            </a:r>
            <a:br>
              <a:rPr lang="fr-FR" b="1" dirty="0" smtClean="0">
                <a:solidFill>
                  <a:srgbClr val="5E11A6"/>
                </a:solidFill>
                <a:latin typeface="Lucida Calligraphy" pitchFamily="66"/>
              </a:rPr>
            </a:br>
            <a:r>
              <a:rPr lang="fr-FR" b="1" dirty="0" smtClean="0">
                <a:solidFill>
                  <a:srgbClr val="5E11A6"/>
                </a:solidFill>
                <a:latin typeface="Lucida Calligraphy" pitchFamily="66"/>
              </a:rPr>
              <a:t>et </a:t>
            </a:r>
            <a:r>
              <a:rPr lang="fr-FR" b="1" dirty="0">
                <a:solidFill>
                  <a:srgbClr val="5E11A6"/>
                </a:solidFill>
                <a:latin typeface="Lucida Calligraphy" pitchFamily="66"/>
              </a:rPr>
              <a:t>technologique</a:t>
            </a: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208092" y="3068960"/>
            <a:ext cx="8352927" cy="3024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050505"/>
              </a:buClr>
              <a:buSzPct val="25000"/>
              <a:buFont typeface="StarSymbol"/>
              <a:buNone/>
              <a:defRPr lang="fr-FR" sz="32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2"/>
              </a:spcAft>
              <a:buClr>
                <a:srgbClr val="050505"/>
              </a:buClr>
              <a:buSzPct val="25000"/>
              <a:buFont typeface="StarSymbol"/>
              <a:buChar char="●"/>
              <a:defRPr lang="fr-FR" sz="32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 algn="l" defTabSz="914400" rtl="0" eaLnBrk="1" latinLnBrk="0" hangingPunct="1">
              <a:spcBef>
                <a:spcPts val="0"/>
              </a:spcBef>
              <a:spcAft>
                <a:spcPts val="1128"/>
              </a:spcAft>
              <a:buClr>
                <a:srgbClr val="050505"/>
              </a:buClr>
              <a:buSzPct val="25000"/>
              <a:buFont typeface="StarSymbol"/>
              <a:buChar char="–"/>
              <a:defRPr lang="fr-FR" sz="279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 algn="l" defTabSz="914400" rtl="0" eaLnBrk="1" latinLnBrk="0" hangingPunct="1">
              <a:spcBef>
                <a:spcPts val="0"/>
              </a:spcBef>
              <a:spcAft>
                <a:spcPts val="842"/>
              </a:spcAft>
              <a:buClr>
                <a:srgbClr val="050505"/>
              </a:buClr>
              <a:buSzPct val="2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1"/>
              </a:spcAft>
              <a:buClr>
                <a:srgbClr val="050505"/>
              </a:buClr>
              <a:buSzPct val="2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78"/>
              </a:spcAft>
              <a:buClr>
                <a:srgbClr val="050505"/>
              </a:buClr>
              <a:buSzPct val="2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78"/>
              </a:spcAft>
              <a:buClr>
                <a:srgbClr val="050505"/>
              </a:buClr>
              <a:buSzPct val="2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78"/>
              </a:spcAft>
              <a:buClr>
                <a:srgbClr val="050505"/>
              </a:buClr>
              <a:buSzPct val="2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78"/>
              </a:spcAft>
              <a:buClr>
                <a:srgbClr val="050505"/>
              </a:buClr>
              <a:buSzPct val="2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78"/>
              </a:spcAft>
              <a:buClr>
                <a:srgbClr val="050505"/>
              </a:buClr>
              <a:buSzPct val="2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050505"/>
                </a:solidFill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solidFill>
                  <a:srgbClr val="0000FF"/>
                </a:solidFill>
                <a:latin typeface="Arabic Typesetting" pitchFamily="66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latin typeface="Arabic Typesetting" pitchFamily="66"/>
              </a:rPr>
              <a:t>En seconde Générale et Technologique, on retrouve les mêmes enseignements qu'en classe de 3ème</a:t>
            </a:r>
            <a:r>
              <a:rPr lang="fr-FR" sz="2800" dirty="0" smtClean="0">
                <a:solidFill>
                  <a:srgbClr val="0000FF"/>
                </a:solidFill>
                <a:latin typeface="Arabic Typesetting" pitchFamily="66"/>
              </a:rPr>
              <a:t>.</a:t>
            </a:r>
          </a:p>
          <a:p>
            <a:pPr marL="0" indent="0">
              <a:buFont typeface="StarSymbol"/>
              <a:buNone/>
            </a:pPr>
            <a:r>
              <a:rPr lang="fr-FR" sz="2800" dirty="0" smtClean="0">
                <a:solidFill>
                  <a:srgbClr val="0099FF"/>
                </a:solidFill>
                <a:latin typeface="Arabic Typesetting" pitchFamily="66"/>
              </a:rPr>
              <a:t>+ </a:t>
            </a:r>
            <a:r>
              <a:rPr lang="fr-FR" sz="2400" dirty="0" smtClean="0">
                <a:solidFill>
                  <a:srgbClr val="0099FF"/>
                </a:solidFill>
                <a:latin typeface="Arabic Typesetting" pitchFamily="66"/>
              </a:rPr>
              <a:t>2 Enseignements d'Exploration (E.E)</a:t>
            </a:r>
            <a:r>
              <a:rPr lang="fr-FR" sz="2400" dirty="0" smtClean="0">
                <a:latin typeface="Arabic Typesetting" pitchFamily="66"/>
              </a:rPr>
              <a:t> </a:t>
            </a:r>
            <a:r>
              <a:rPr lang="fr-FR" sz="2400" dirty="0" smtClean="0">
                <a:solidFill>
                  <a:srgbClr val="2300DC"/>
                </a:solidFill>
                <a:latin typeface="Arabic Typesetting" pitchFamily="66"/>
              </a:rPr>
              <a:t>dont 1 en économie à choisir</a:t>
            </a:r>
            <a:r>
              <a:rPr lang="fr-FR" sz="2400" dirty="0" smtClean="0">
                <a:latin typeface="Arabic Typesetting" pitchFamily="66"/>
              </a:rPr>
              <a:t> </a:t>
            </a:r>
            <a:r>
              <a:rPr lang="fr-FR" sz="2400" dirty="0" smtClean="0">
                <a:solidFill>
                  <a:srgbClr val="2323DC"/>
                </a:solidFill>
                <a:latin typeface="Arabic Typesetting" pitchFamily="66"/>
              </a:rPr>
              <a:t>parmi</a:t>
            </a:r>
            <a:r>
              <a:rPr lang="fr-FR" sz="2400" dirty="0" smtClean="0">
                <a:latin typeface="Arabic Typesetting" pitchFamily="66"/>
              </a:rPr>
              <a:t> </a:t>
            </a:r>
            <a:r>
              <a:rPr lang="fr-FR" sz="2400" dirty="0" smtClean="0">
                <a:solidFill>
                  <a:srgbClr val="23B8DC"/>
                </a:solidFill>
                <a:latin typeface="Arabic Typesetting" pitchFamily="66"/>
              </a:rPr>
              <a:t>Sciences économiques et sociales (SES)</a:t>
            </a:r>
            <a:r>
              <a:rPr lang="fr-FR" sz="2400" dirty="0" smtClean="0">
                <a:latin typeface="Arabic Typesetting" pitchFamily="66"/>
              </a:rPr>
              <a:t> </a:t>
            </a:r>
            <a:r>
              <a:rPr lang="fr-FR" sz="2400" dirty="0" smtClean="0">
                <a:solidFill>
                  <a:srgbClr val="0000FF"/>
                </a:solidFill>
                <a:latin typeface="Arabic Typesetting" pitchFamily="66"/>
              </a:rPr>
              <a:t>ou </a:t>
            </a:r>
            <a:r>
              <a:rPr lang="fr-FR" sz="2400" dirty="0" smtClean="0">
                <a:solidFill>
                  <a:srgbClr val="0099FF"/>
                </a:solidFill>
                <a:latin typeface="Arabic Typesetting" pitchFamily="66"/>
              </a:rPr>
              <a:t>Principes Fondamentaux de l’Économie et de la Gestion (PFEG)</a:t>
            </a:r>
          </a:p>
          <a:p>
            <a:pPr marL="0" indent="0">
              <a:buFont typeface="StarSymbol"/>
              <a:buNone/>
            </a:pPr>
            <a:r>
              <a:rPr lang="fr-FR" sz="2400" dirty="0" smtClean="0">
                <a:latin typeface="Arabic Typesetting" pitchFamily="66"/>
              </a:rPr>
              <a:t> +</a:t>
            </a:r>
            <a:r>
              <a:rPr lang="fr-FR" sz="2400" dirty="0" smtClean="0">
                <a:solidFill>
                  <a:srgbClr val="2323DC"/>
                </a:solidFill>
                <a:latin typeface="Arabic Typesetting" pitchFamily="66"/>
              </a:rPr>
              <a:t> 1 autre à choisir parmi 14 .</a:t>
            </a:r>
          </a:p>
          <a:p>
            <a:pPr marL="0" indent="0">
              <a:buFont typeface="StarSymbol"/>
              <a:buNone/>
            </a:pPr>
            <a:endParaRPr lang="fr-FR" sz="2400" dirty="0" smtClean="0">
              <a:solidFill>
                <a:srgbClr val="2323DC"/>
              </a:solidFill>
              <a:latin typeface="Arabic Typesetting" pitchFamily="66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rgbClr val="2323DC"/>
                </a:solidFill>
                <a:latin typeface="Arabic Typesetting" pitchFamily="66"/>
              </a:rPr>
              <a:t>Les </a:t>
            </a:r>
            <a:r>
              <a:rPr lang="fr-FR" sz="2400" dirty="0" smtClean="0">
                <a:solidFill>
                  <a:srgbClr val="2323DC"/>
                </a:solidFill>
                <a:latin typeface="Arabic Typesetting" pitchFamily="66"/>
                <a:hlinkClick r:id="rId2" action="ppaction://hlinksldjump"/>
              </a:rPr>
              <a:t>Enseignements d'exploration </a:t>
            </a:r>
            <a:r>
              <a:rPr lang="fr-FR" sz="2400" dirty="0" smtClean="0">
                <a:solidFill>
                  <a:srgbClr val="2323DC"/>
                </a:solidFill>
                <a:latin typeface="Arabic Typesetting" pitchFamily="66"/>
              </a:rPr>
              <a:t>donnent un avant goût des matières en 1ère et terminale pour mieux choisir sa série de Bac.</a:t>
            </a:r>
            <a:endParaRPr lang="fr-FR" sz="2400" dirty="0">
              <a:solidFill>
                <a:srgbClr val="2323DC"/>
              </a:solidFill>
              <a:latin typeface="Arabic Typesetting" pitchFamily="66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96136" y="4365104"/>
            <a:ext cx="2531880" cy="816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e libre 6"/>
          <p:cNvSpPr/>
          <p:nvPr/>
        </p:nvSpPr>
        <p:spPr>
          <a:xfrm>
            <a:off x="7456991" y="360000"/>
            <a:ext cx="1215359" cy="14396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77" h="4000">
                <a:moveTo>
                  <a:pt x="0" y="4000"/>
                </a:moveTo>
                <a:lnTo>
                  <a:pt x="0" y="0"/>
                </a:lnTo>
                <a:lnTo>
                  <a:pt x="3377" y="0"/>
                </a:lnTo>
                <a:lnTo>
                  <a:pt x="3377" y="40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>
              <a:ln>
                <a:noFill/>
              </a:ln>
              <a:solidFill>
                <a:srgbClr val="000000"/>
              </a:solidFill>
              <a:latin typeface="Albany" pitchFamily="34"/>
              <a:ea typeface="Segoe UI" pitchFamily="2"/>
              <a:cs typeface="Tahoma" pitchFamily="2"/>
            </a:endParaRPr>
          </a:p>
        </p:txBody>
      </p:sp>
      <p:sp>
        <p:nvSpPr>
          <p:cNvPr id="9" name="Bouton d'action : Accueil 8">
            <a:hlinkClick r:id="rId5" action="ppaction://hlinksldjump" highlightClick="1"/>
          </p:cNvPr>
          <p:cNvSpPr/>
          <p:nvPr/>
        </p:nvSpPr>
        <p:spPr>
          <a:xfrm>
            <a:off x="8168294" y="5877272"/>
            <a:ext cx="50405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259632" y="1988840"/>
            <a:ext cx="410445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Préparer en 3 ans un bac ouvrant les portes de l’enseignement supérieur mais ne permettant pas l’accès direct à l’emploi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6294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04664"/>
            <a:ext cx="6048672" cy="144655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5E11A6"/>
                </a:solidFill>
                <a:latin typeface="Lucida Calligraphy" pitchFamily="66"/>
              </a:rPr>
              <a:t>La voie professionnelle</a:t>
            </a:r>
            <a:endParaRPr lang="fr-FR" sz="4400" dirty="0"/>
          </a:p>
        </p:txBody>
      </p:sp>
      <p:sp>
        <p:nvSpPr>
          <p:cNvPr id="6" name="Rectangle 5"/>
          <p:cNvSpPr/>
          <p:nvPr/>
        </p:nvSpPr>
        <p:spPr>
          <a:xfrm>
            <a:off x="755576" y="199783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cs typeface="Arial Unicode MS" pitchFamily="2"/>
              </a:rPr>
              <a:t>C’est choisir un domaine professionnel pour préparer un CAP en 2 ans  ou un Bac professionnel en 3 ans.</a:t>
            </a:r>
          </a:p>
          <a:p>
            <a:pPr lvl="0"/>
            <a:r>
              <a:rPr lang="fr-FR" dirty="0" smtClean="0">
                <a:cs typeface="Arial Unicode MS" pitchFamily="2"/>
              </a:rPr>
              <a:t>En lycée professionnel ou en alternance entre l’entreprise et le centre de formation des apprentis à partir de 16 ans.</a:t>
            </a:r>
          </a:p>
          <a:p>
            <a:pPr lvl="0"/>
            <a:r>
              <a:rPr lang="fr-FR" dirty="0" smtClean="0">
                <a:cs typeface="Arial Unicode MS" pitchFamily="2"/>
              </a:rPr>
              <a:t>Avec des cours généraux une moitié du temps et des cours techniques et professionnels pour apprendre les gestes professionnels  et des « stages » obligatoires.</a:t>
            </a:r>
            <a:endParaRPr lang="fr-FR" dirty="0">
              <a:cs typeface="Arial Unicode MS" pitchFamily="2"/>
            </a:endParaRPr>
          </a:p>
        </p:txBody>
      </p:sp>
      <p:pic>
        <p:nvPicPr>
          <p:cNvPr id="4100" name="Picture 4" descr="http://www.btpcfa-rhonealpes.fr/wp-content/uploads/2016/05/slide_1_afr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2" t="3721" r="34829" b="1920"/>
          <a:stretch/>
        </p:blipFill>
        <p:spPr bwMode="auto">
          <a:xfrm>
            <a:off x="7308304" y="459108"/>
            <a:ext cx="974011" cy="14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3.bp.blogspot.com/_vWV7N5sU6lw/SoHiXqC9SOI/AAAAAAAAAJw/NTVxGZOA2wc/s200/SANY1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journal-la-mee.fr/IMG/jpg/choupett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726">
            <a:off x="2945743" y="4157217"/>
            <a:ext cx="1981618" cy="195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formation-et-cours.com/wp-content/uploads/2012/04/CAP-maintenance-automobile-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774">
            <a:off x="1123252" y="4251273"/>
            <a:ext cx="1832207" cy="13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3.ftcdn.net/jpg/00/11/43/70/500_F_11437074_34TlhsqsxodTFtYocPVkpqmCM900o5P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960">
            <a:off x="6631381" y="4352518"/>
            <a:ext cx="1799577" cy="14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uton d'action : Accueil 11">
            <a:hlinkClick r:id="rId7" action="ppaction://hlinksldjump" highlightClick="1"/>
          </p:cNvPr>
          <p:cNvSpPr/>
          <p:nvPr/>
        </p:nvSpPr>
        <p:spPr>
          <a:xfrm>
            <a:off x="8172400" y="5877272"/>
            <a:ext cx="50405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7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over-blog-kiwi.com/0/42/36/40/201302/ob_a042c82a6575728b12dfb389d0d169c1_p11309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6" b="24743"/>
          <a:stretch/>
        </p:blipFill>
        <p:spPr bwMode="auto">
          <a:xfrm>
            <a:off x="9972600" y="620688"/>
            <a:ext cx="7706362" cy="48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4392488" cy="2964775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1800" b="1" dirty="0" smtClean="0"/>
              <a:t>Les Enseignements d’Exploration </a:t>
            </a:r>
          </a:p>
          <a:p>
            <a:pPr marL="0" indent="0" algn="ctr">
              <a:buNone/>
            </a:pPr>
            <a:r>
              <a:rPr lang="fr-FR" sz="1800" b="1" dirty="0" smtClean="0"/>
              <a:t>au lycée du Mont-Dore:</a:t>
            </a:r>
          </a:p>
          <a:p>
            <a:r>
              <a:rPr lang="fr-FR" sz="1600" b="1" dirty="0" smtClean="0"/>
              <a:t>Sciences Economiques et Sociales (SES)</a:t>
            </a:r>
          </a:p>
          <a:p>
            <a:r>
              <a:rPr lang="fr-FR" sz="1600" b="1" dirty="0" smtClean="0"/>
              <a:t>Economique et social (ES)</a:t>
            </a:r>
          </a:p>
          <a:p>
            <a:r>
              <a:rPr lang="fr-FR" sz="1600" b="1" dirty="0" smtClean="0"/>
              <a:t>Principes fondamentaux de l’économie et de la gestion (PFEG)</a:t>
            </a:r>
          </a:p>
          <a:p>
            <a:r>
              <a:rPr lang="fr-FR" sz="1600" b="1" dirty="0" smtClean="0"/>
              <a:t>Création et innovation technologique (CIT)</a:t>
            </a:r>
          </a:p>
          <a:p>
            <a:r>
              <a:rPr lang="fr-FR" sz="1600" b="1" dirty="0" smtClean="0"/>
              <a:t>littérature et société (LS)</a:t>
            </a:r>
          </a:p>
          <a:p>
            <a:r>
              <a:rPr lang="fr-FR" sz="1600" b="1" dirty="0" smtClean="0"/>
              <a:t>Méthodes et Pratiques Scientifiques (MPS)</a:t>
            </a:r>
          </a:p>
          <a:p>
            <a:r>
              <a:rPr lang="fr-FR" sz="1600" b="1" dirty="0" smtClean="0"/>
              <a:t> Sciences de l'Ingénieur (SI).</a:t>
            </a:r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313184" y="145495"/>
            <a:ext cx="8229600" cy="626433"/>
          </a:xfrm>
        </p:spPr>
        <p:txBody>
          <a:bodyPr anchor="t">
            <a:no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</a:rPr>
              <a:t>Dans les lycées publics de proximité </a:t>
            </a:r>
            <a:endParaRPr lang="fr-FR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355976" y="3212976"/>
            <a:ext cx="4536504" cy="32501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 smtClean="0"/>
              <a:t>Les Enseignements d’Exploration au lycée </a:t>
            </a:r>
            <a:r>
              <a:rPr lang="fr-FR" b="1" dirty="0" smtClean="0">
                <a:solidFill>
                  <a:prstClr val="black"/>
                </a:solidFill>
              </a:rPr>
              <a:t>du </a:t>
            </a:r>
            <a:r>
              <a:rPr lang="fr-FR" b="1" dirty="0">
                <a:solidFill>
                  <a:prstClr val="black"/>
                </a:solidFill>
              </a:rPr>
              <a:t>Grand Nouméa: </a:t>
            </a:r>
            <a:endParaRPr lang="fr-FR" b="1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/>
              <a:t>Sciences Economiques et Sociales (SES)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/>
              <a:t>Principes fondamentaux de l’économie et de la gestion (PFEG)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Informatique </a:t>
            </a:r>
            <a:r>
              <a:rPr lang="fr-FR" b="1" dirty="0">
                <a:solidFill>
                  <a:prstClr val="black"/>
                </a:solidFill>
              </a:rPr>
              <a:t>et Création </a:t>
            </a:r>
            <a:r>
              <a:rPr lang="fr-FR" b="1" dirty="0" smtClean="0">
                <a:solidFill>
                  <a:prstClr val="black"/>
                </a:solidFill>
              </a:rPr>
              <a:t>Numérique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Littérature </a:t>
            </a:r>
            <a:r>
              <a:rPr lang="fr-FR" b="1" dirty="0">
                <a:solidFill>
                  <a:prstClr val="black"/>
                </a:solidFill>
              </a:rPr>
              <a:t>et Société (</a:t>
            </a:r>
            <a:r>
              <a:rPr lang="fr-FR" b="1" dirty="0" smtClean="0">
                <a:solidFill>
                  <a:prstClr val="black"/>
                </a:solidFill>
              </a:rPr>
              <a:t>LS)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Méthodes </a:t>
            </a:r>
            <a:r>
              <a:rPr lang="fr-FR" b="1" dirty="0">
                <a:solidFill>
                  <a:prstClr val="black"/>
                </a:solidFill>
              </a:rPr>
              <a:t>et Pratiques </a:t>
            </a:r>
            <a:r>
              <a:rPr lang="fr-FR" b="1" dirty="0" smtClean="0">
                <a:solidFill>
                  <a:prstClr val="black"/>
                </a:solidFill>
              </a:rPr>
              <a:t>Scientifiques (MPS)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Santé sociale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fr-FR" b="1" dirty="0" smtClean="0">
                <a:solidFill>
                  <a:prstClr val="black"/>
                </a:solidFill>
              </a:rPr>
              <a:t>Sciences </a:t>
            </a:r>
            <a:r>
              <a:rPr lang="fr-FR" b="1" dirty="0">
                <a:solidFill>
                  <a:prstClr val="black"/>
                </a:solidFill>
              </a:rPr>
              <a:t>de Laboratoire</a:t>
            </a:r>
            <a:r>
              <a:rPr lang="fr-FR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402">
            <a:off x="539552" y="3762493"/>
            <a:ext cx="3582639" cy="2151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111">
            <a:off x="4716017" y="943337"/>
            <a:ext cx="3846958" cy="19078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Bouton d'action : Accueil 10">
            <a:hlinkClick r:id="rId5" action="ppaction://hlinksldjump" highlightClick="1"/>
          </p:cNvPr>
          <p:cNvSpPr/>
          <p:nvPr/>
        </p:nvSpPr>
        <p:spPr>
          <a:xfrm>
            <a:off x="8362235" y="5949280"/>
            <a:ext cx="50405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56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 idx="4294967295"/>
          </p:nvPr>
        </p:nvSpPr>
        <p:spPr>
          <a:xfrm>
            <a:off x="251520" y="281110"/>
            <a:ext cx="8607960" cy="107721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>
              <a:buNone/>
            </a:pPr>
            <a:r>
              <a:rPr lang="fr-FR" dirty="0">
                <a:cs typeface="Arial Unicode MS" pitchFamily="2"/>
              </a:rPr>
              <a:t>Les 3 baccalauréats généraux</a:t>
            </a:r>
            <a:r>
              <a:rPr lang="fr-FR" dirty="0" smtClean="0">
                <a:cs typeface="Arial Unicode MS" pitchFamily="2"/>
              </a:rPr>
              <a:t>:</a:t>
            </a:r>
            <a:br>
              <a:rPr lang="fr-FR" dirty="0" smtClean="0">
                <a:cs typeface="Arial Unicode MS" pitchFamily="2"/>
              </a:rPr>
            </a:br>
            <a:r>
              <a:rPr lang="fr-FR" sz="2000" dirty="0" smtClean="0">
                <a:cs typeface="Arial Unicode MS" pitchFamily="2"/>
              </a:rPr>
              <a:t>Pour </a:t>
            </a:r>
            <a:r>
              <a:rPr lang="fr-FR" sz="2000" dirty="0">
                <a:cs typeface="Arial Unicode MS" pitchFamily="2"/>
              </a:rPr>
              <a:t>ceux qui s'intéressent de façon théorique</a:t>
            </a: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3043321" y="1616656"/>
            <a:ext cx="2710080" cy="933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fr-FR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</a:defRPr>
            </a:defPPr>
            <a:lvl1pPr marL="504000" marR="0" lvl="0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32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1pPr>
            <a:lvl2pPr marL="792000" marR="0" lvl="1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8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2pPr>
            <a:lvl3pPr marL="1080000" marR="0" lvl="2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4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3pPr>
            <a:lvl4pPr marL="1368000" marR="0" lvl="3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4pPr>
            <a:lvl5pPr marL="1656000" marR="0" lvl="4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5pPr>
            <a:lvl6pPr marL="1944000" marR="0" lvl="5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6pPr>
            <a:lvl7pPr marL="2232000" marR="0" lvl="6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7pPr>
            <a:lvl8pPr marL="2520000" marR="0" lvl="7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8pPr>
            <a:lvl9pPr marL="2808000" marR="0" lvl="8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9pPr>
          </a:lstStyle>
          <a:p>
            <a:pPr>
              <a:buFont typeface="StarSymbol" pitchFamily="2"/>
              <a:buNone/>
            </a:pPr>
            <a:endParaRPr lang="fr-FR" sz="1800" dirty="0" smtClean="0">
              <a:cs typeface="Arial Unicode MS" pitchFamily="2"/>
            </a:endParaRPr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6043469" y="1616657"/>
            <a:ext cx="2710080" cy="933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fr-FR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</a:defRPr>
            </a:defPPr>
            <a:lvl1pPr marL="504000" marR="0" lvl="0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32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1pPr>
            <a:lvl2pPr marL="792000" marR="0" lvl="1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8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2pPr>
            <a:lvl3pPr marL="1080000" marR="0" lvl="2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4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3pPr>
            <a:lvl4pPr marL="1368000" marR="0" lvl="3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4pPr>
            <a:lvl5pPr marL="1656000" marR="0" lvl="4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5pPr>
            <a:lvl6pPr marL="1944000" marR="0" lvl="5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6pPr>
            <a:lvl7pPr marL="2232000" marR="0" lvl="6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7pPr>
            <a:lvl8pPr marL="2520000" marR="0" lvl="7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8pPr>
            <a:lvl9pPr marL="2808000" marR="0" lvl="8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9pPr>
          </a:lstStyle>
          <a:p>
            <a:pPr algn="ctr">
              <a:buFont typeface="StarSymbol" pitchFamily="2"/>
              <a:buNone/>
            </a:pPr>
            <a:r>
              <a:rPr lang="fr-FR" sz="1800" dirty="0" smtClean="0">
                <a:cs typeface="Arial Unicode MS" pitchFamily="2"/>
              </a:rPr>
              <a:t>Aux sciences,</a:t>
            </a:r>
          </a:p>
          <a:p>
            <a:pPr algn="ctr">
              <a:buFont typeface="StarSymbol" pitchFamily="2"/>
              <a:buNone/>
            </a:pPr>
            <a:r>
              <a:rPr lang="fr-FR" sz="1800" dirty="0" smtClean="0">
                <a:cs typeface="Arial Unicode MS" pitchFamily="2"/>
              </a:rPr>
              <a:t>à l'informatique</a:t>
            </a:r>
          </a:p>
        </p:txBody>
      </p:sp>
      <p:sp>
        <p:nvSpPr>
          <p:cNvPr id="8" name="Espace réservé du texte 5"/>
          <p:cNvSpPr txBox="1">
            <a:spLocks/>
          </p:cNvSpPr>
          <p:nvPr/>
        </p:nvSpPr>
        <p:spPr>
          <a:xfrm>
            <a:off x="6043468" y="3685752"/>
            <a:ext cx="2710080" cy="22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fr-FR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</a:defRPr>
            </a:defPPr>
            <a:lvl1pPr marL="504000" marR="0" lvl="0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32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1pPr>
            <a:lvl2pPr marL="792000" marR="0" lvl="1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8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2pPr>
            <a:lvl3pPr marL="1080000" marR="0" lvl="2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4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3pPr>
            <a:lvl4pPr marL="1368000" marR="0" lvl="3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4pPr>
            <a:lvl5pPr marL="1656000" marR="0" lvl="4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5pPr>
            <a:lvl6pPr marL="1944000" marR="0" lvl="5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6pPr>
            <a:lvl7pPr marL="2232000" marR="0" lvl="6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7pPr>
            <a:lvl8pPr marL="2520000" marR="0" lvl="7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8pPr>
            <a:lvl9pPr marL="2808000" marR="0" lvl="8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9pPr>
          </a:lstStyle>
          <a:p>
            <a:pPr>
              <a:buFont typeface="StarSymbol" pitchFamily="2"/>
              <a:buNone/>
            </a:pPr>
            <a:r>
              <a:rPr lang="fr-FR" sz="1800" dirty="0" smtClean="0">
                <a:cs typeface="Arial Unicode MS" pitchFamily="2"/>
              </a:rPr>
              <a:t>Après ?</a:t>
            </a:r>
            <a:endParaRPr lang="fr-FR" sz="1800" dirty="0">
              <a:cs typeface="Arial Unicode MS" pitchFamily="2"/>
            </a:endParaRPr>
          </a:p>
        </p:txBody>
      </p:sp>
      <p:sp>
        <p:nvSpPr>
          <p:cNvPr id="9" name="Espace réservé du texte 6"/>
          <p:cNvSpPr txBox="1">
            <a:spLocks/>
          </p:cNvSpPr>
          <p:nvPr/>
        </p:nvSpPr>
        <p:spPr>
          <a:xfrm>
            <a:off x="3043321" y="3685752"/>
            <a:ext cx="2710080" cy="22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fr-FR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</a:defRPr>
            </a:defPPr>
            <a:lvl1pPr marL="504000" marR="0" lvl="0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32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1pPr>
            <a:lvl2pPr marL="792000" marR="0" lvl="1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8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2pPr>
            <a:lvl3pPr marL="1080000" marR="0" lvl="2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4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3pPr>
            <a:lvl4pPr marL="1368000" marR="0" lvl="3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4pPr>
            <a:lvl5pPr marL="1656000" marR="0" lvl="4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5pPr>
            <a:lvl6pPr marL="1944000" marR="0" lvl="5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6pPr>
            <a:lvl7pPr marL="2232000" marR="0" lvl="6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7pPr>
            <a:lvl8pPr marL="2520000" marR="0" lvl="7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8pPr>
            <a:lvl9pPr marL="2808000" marR="0" lvl="8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9pPr>
          </a:lstStyle>
          <a:p>
            <a:pPr>
              <a:buFont typeface="StarSymbol" pitchFamily="2"/>
              <a:buNone/>
            </a:pPr>
            <a:r>
              <a:rPr lang="fr-FR" sz="1800" dirty="0" smtClean="0">
                <a:cs typeface="Arial Unicode MS" pitchFamily="2"/>
              </a:rPr>
              <a:t>Après ?</a:t>
            </a:r>
          </a:p>
          <a:p>
            <a:pPr>
              <a:buFont typeface="StarSymbol" pitchFamily="2"/>
              <a:buNone/>
            </a:pPr>
            <a:endParaRPr lang="fr-FR" sz="1800" dirty="0" smtClean="0">
              <a:cs typeface="Arial Unicode MS" pitchFamily="2"/>
            </a:endParaRPr>
          </a:p>
          <a:p>
            <a:pPr>
              <a:buFont typeface="StarSymbol" pitchFamily="2"/>
              <a:buNone/>
            </a:pPr>
            <a:r>
              <a:rPr lang="fr-FR" sz="1800" dirty="0" smtClean="0">
                <a:cs typeface="Arial Unicode MS" pitchFamily="2"/>
              </a:rPr>
              <a:t> </a:t>
            </a:r>
            <a:endParaRPr lang="fr-FR" sz="1800" dirty="0">
              <a:cs typeface="Arial Unicode MS" pitchFamily="2"/>
            </a:endParaRPr>
          </a:p>
        </p:txBody>
      </p:sp>
      <p:sp>
        <p:nvSpPr>
          <p:cNvPr id="10" name="Espace réservé du texte 7"/>
          <p:cNvSpPr txBox="1">
            <a:spLocks/>
          </p:cNvSpPr>
          <p:nvPr/>
        </p:nvSpPr>
        <p:spPr>
          <a:xfrm>
            <a:off x="251521" y="3685752"/>
            <a:ext cx="2376264" cy="22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defPPr marL="504000" marR="0" lvl="0" indent="-432000" algn="l">
              <a:buClr>
                <a:srgbClr val="99284C"/>
              </a:buClr>
              <a:buSzPct val="75000"/>
              <a:buFont typeface="StarSymbol" pitchFamily="2"/>
              <a:buNone/>
              <a:defRPr lang="fr-FR" sz="32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</a:defRPr>
            </a:defPPr>
            <a:lvl1pPr marL="504000" marR="0" lvl="0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32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1pPr>
            <a:lvl2pPr marL="792000" marR="0" lvl="1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8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2pPr>
            <a:lvl3pPr marL="1080000" marR="0" lvl="2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4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3pPr>
            <a:lvl4pPr marL="1368000" marR="0" lvl="3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4pPr>
            <a:lvl5pPr marL="1656000" marR="0" lvl="4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5pPr>
            <a:lvl6pPr marL="1944000" marR="0" lvl="5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6pPr>
            <a:lvl7pPr marL="2232000" marR="0" lvl="6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7pPr>
            <a:lvl8pPr marL="2520000" marR="0" lvl="7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8pPr>
            <a:lvl9pPr marL="2808000" marR="0" lvl="8" indent="-432000" algn="l" defTabSz="914400" rtl="0" eaLnBrk="1" latinLnBrk="0" hangingPunct="1">
              <a:spcBef>
                <a:spcPct val="20000"/>
              </a:spcBef>
              <a:buClr>
                <a:srgbClr val="99284C"/>
              </a:buClr>
              <a:buSzPct val="75000"/>
              <a:buFont typeface="StarSymbol" pitchFamily="2"/>
              <a:buChar char=""/>
              <a:defRPr lang="fr-FR" sz="2000" b="0" i="0" u="none" strike="noStrike" kern="1200">
                <a:ln>
                  <a:noFill/>
                </a:ln>
                <a:solidFill>
                  <a:srgbClr val="333333"/>
                </a:solidFill>
                <a:latin typeface="Albany" pitchFamily="34"/>
                <a:ea typeface="+mn-ea"/>
                <a:cs typeface="+mn-cs"/>
              </a:defRPr>
            </a:lvl9pPr>
          </a:lstStyle>
          <a:p>
            <a:pPr>
              <a:buFont typeface="StarSymbol" pitchFamily="2"/>
              <a:buNone/>
            </a:pPr>
            <a:r>
              <a:rPr lang="fr-FR" sz="1800" dirty="0" smtClean="0">
                <a:cs typeface="Arial Unicode MS" pitchFamily="2"/>
              </a:rPr>
              <a:t>Après ?</a:t>
            </a:r>
          </a:p>
          <a:p>
            <a:pPr>
              <a:buFont typeface="StarSymbol" pitchFamily="2"/>
              <a:buNone/>
            </a:pPr>
            <a:endParaRPr lang="fr-FR" sz="1800" dirty="0" smtClean="0">
              <a:cs typeface="Arial Unicode MS" pitchFamily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548576"/>
            <a:ext cx="18703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 Unicode MS" pitchFamily="2"/>
              </a:rPr>
              <a:t>baC</a:t>
            </a:r>
            <a:r>
              <a:rPr lang="fr-FR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 Unicode MS" pitchFamily="2"/>
              </a:rPr>
              <a:t> ES</a:t>
            </a:r>
            <a:endParaRPr lang="fr-FR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 Unicode M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616656"/>
            <a:ext cx="25922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À l'actualité</a:t>
            </a:r>
            <a:r>
              <a:rPr lang="fr-FR" dirty="0" smtClean="0">
                <a:solidFill>
                  <a:prstClr val="black"/>
                </a:solidFill>
                <a:cs typeface="Arial Unicode MS" pitchFamily="2"/>
              </a:rPr>
              <a:t>, </a:t>
            </a:r>
            <a:r>
              <a:rPr lang="fr-FR" dirty="0">
                <a:solidFill>
                  <a:prstClr val="black"/>
                </a:solidFill>
                <a:cs typeface="Arial Unicode MS" pitchFamily="2"/>
              </a:rPr>
              <a:t>aux </a:t>
            </a:r>
            <a:r>
              <a:rPr lang="fr-FR" dirty="0" smtClean="0">
                <a:solidFill>
                  <a:prstClr val="black"/>
                </a:solidFill>
                <a:cs typeface="Arial Unicode MS" pitchFamily="2"/>
              </a:rPr>
              <a:t>problèmes </a:t>
            </a:r>
            <a:r>
              <a:rPr lang="fr-FR" dirty="0">
                <a:solidFill>
                  <a:prstClr val="black"/>
                </a:solidFill>
                <a:cs typeface="Arial Unicode MS" pitchFamily="2"/>
              </a:rPr>
              <a:t>économiques et sociaux Contemporains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991572" y="2549951"/>
            <a:ext cx="9939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 Unicode MS" pitchFamily="2"/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7936" y="2636912"/>
            <a:ext cx="6238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 Unicode MS" pitchFamily="2"/>
              </a:rPr>
              <a:t>S</a:t>
            </a:r>
            <a:endParaRPr lang="fr-FR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ial Unicode MS" pitchFamily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4221088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études longues en économie,  droit, </a:t>
            </a:r>
            <a:r>
              <a:rPr lang="fr-FR" dirty="0" smtClean="0">
                <a:solidFill>
                  <a:prstClr val="black"/>
                </a:solidFill>
                <a:cs typeface="Arial Unicode MS" pitchFamily="2"/>
              </a:rPr>
              <a:t>commerce, </a:t>
            </a:r>
            <a:r>
              <a:rPr lang="fr-FR" dirty="0">
                <a:solidFill>
                  <a:prstClr val="black"/>
                </a:solidFill>
                <a:cs typeface="Arial Unicode MS" pitchFamily="2"/>
              </a:rPr>
              <a:t>gestion...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5525" y="429309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études longues en</a:t>
            </a:r>
          </a:p>
          <a:p>
            <a:pPr lvl="0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 lettres, philosophie, sciences humaines, </a:t>
            </a:r>
          </a:p>
          <a:p>
            <a:pPr lvl="0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communication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55508" y="4359587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études longues en </a:t>
            </a:r>
            <a:r>
              <a:rPr lang="fr-FR" dirty="0" smtClean="0">
                <a:solidFill>
                  <a:prstClr val="black"/>
                </a:solidFill>
                <a:cs typeface="Arial Unicode MS" pitchFamily="2"/>
              </a:rPr>
              <a:t>médecine, </a:t>
            </a:r>
            <a:r>
              <a:rPr lang="fr-FR" dirty="0">
                <a:solidFill>
                  <a:prstClr val="black"/>
                </a:solidFill>
                <a:cs typeface="Arial Unicode MS" pitchFamily="2"/>
              </a:rPr>
              <a:t>pharmacie,</a:t>
            </a:r>
          </a:p>
          <a:p>
            <a:pPr lvl="0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sciences..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55361" y="175515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dirty="0">
                <a:solidFill>
                  <a:prstClr val="black"/>
                </a:solidFill>
                <a:cs typeface="Arial Unicode MS" pitchFamily="2"/>
              </a:rPr>
              <a:t>A la littérature , les langues, les arts :</a:t>
            </a:r>
          </a:p>
        </p:txBody>
      </p:sp>
      <p:sp>
        <p:nvSpPr>
          <p:cNvPr id="20" name="Bouton d'action : Accueil 19">
            <a:hlinkClick r:id="rId2" action="ppaction://hlinksldjump" highlightClick="1"/>
          </p:cNvPr>
          <p:cNvSpPr/>
          <p:nvPr/>
        </p:nvSpPr>
        <p:spPr>
          <a:xfrm>
            <a:off x="8268879" y="5842253"/>
            <a:ext cx="50405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http://www.lavoixletudiant.com/wp-content/uploads/2015/09/faux-diplome-bac.jpg"/>
          <p:cNvSpPr>
            <a:spLocks noChangeAspect="1" noChangeArrowheads="1"/>
          </p:cNvSpPr>
          <p:nvPr/>
        </p:nvSpPr>
        <p:spPr bwMode="auto">
          <a:xfrm>
            <a:off x="155575" y="-4770438"/>
            <a:ext cx="15135225" cy="99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8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000">
              <a:srgbClr val="FFEFD1">
                <a:lumMod val="55000"/>
                <a:lumOff val="45000"/>
              </a:srgbClr>
            </a:gs>
            <a:gs pos="84000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819" y="116632"/>
            <a:ext cx="8229600" cy="792088"/>
          </a:xfrm>
        </p:spPr>
        <p:txBody>
          <a:bodyPr/>
          <a:lstStyle/>
          <a:p>
            <a:r>
              <a:rPr lang="fr-FR" dirty="0" smtClean="0"/>
              <a:t>Les bacs technologiques</a:t>
            </a:r>
            <a:endParaRPr lang="fr-FR" dirty="0"/>
          </a:p>
        </p:txBody>
      </p:sp>
      <p:sp>
        <p:nvSpPr>
          <p:cNvPr id="4" name="Bouton d'action : Accueil 3">
            <a:hlinkClick r:id="rId2" action="ppaction://hlinksldjump" highlightClick="1"/>
          </p:cNvPr>
          <p:cNvSpPr/>
          <p:nvPr/>
        </p:nvSpPr>
        <p:spPr>
          <a:xfrm>
            <a:off x="8268879" y="5842253"/>
            <a:ext cx="50405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55576" y="2276872"/>
            <a:ext cx="6912768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fr-FR" sz="1600" dirty="0">
                <a:solidFill>
                  <a:prstClr val="black"/>
                </a:solidFill>
                <a:cs typeface="Arial Unicode MS" pitchFamily="2"/>
              </a:rPr>
              <a:t>Sciences et technologies de l’ hôtellerie et </a:t>
            </a:r>
            <a:r>
              <a:rPr lang="fr-FR" sz="1600" dirty="0" smtClean="0">
                <a:solidFill>
                  <a:prstClr val="black"/>
                </a:solidFill>
                <a:cs typeface="Arial Unicode MS" pitchFamily="2"/>
              </a:rPr>
              <a:t>restauration 	STRH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  <a:cs typeface="Arial Unicode MS" pitchFamily="2"/>
              </a:rPr>
              <a:t>Sciences </a:t>
            </a:r>
            <a:r>
              <a:rPr lang="fr-FR" sz="1600" dirty="0">
                <a:solidFill>
                  <a:prstClr val="black"/>
                </a:solidFill>
                <a:cs typeface="Arial Unicode MS" pitchFamily="2"/>
              </a:rPr>
              <a:t>et technologies de l’agronomie et du </a:t>
            </a:r>
            <a:r>
              <a:rPr lang="fr-FR" sz="1600" dirty="0" smtClean="0">
                <a:solidFill>
                  <a:prstClr val="black"/>
                </a:solidFill>
                <a:cs typeface="Arial Unicode MS" pitchFamily="2"/>
              </a:rPr>
              <a:t>vivant 		STAV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600" dirty="0" smtClean="0">
                <a:solidFill>
                  <a:prstClr val="black"/>
                </a:solidFill>
                <a:cs typeface="Arial Unicode MS" pitchFamily="2"/>
              </a:rPr>
              <a:t>Sciences </a:t>
            </a:r>
            <a:r>
              <a:rPr lang="fr-FR" sz="1600" dirty="0">
                <a:solidFill>
                  <a:prstClr val="black"/>
                </a:solidFill>
                <a:cs typeface="Arial Unicode MS" pitchFamily="2"/>
              </a:rPr>
              <a:t>et technologies et du développement </a:t>
            </a:r>
            <a:r>
              <a:rPr lang="fr-FR" sz="1600" dirty="0" smtClean="0">
                <a:solidFill>
                  <a:prstClr val="black"/>
                </a:solidFill>
                <a:cs typeface="Arial Unicode MS" pitchFamily="2"/>
              </a:rPr>
              <a:t>durable	STI2D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600" dirty="0" smtClean="0"/>
              <a:t>Sciences </a:t>
            </a:r>
            <a:r>
              <a:rPr lang="fr-FR" sz="1600" dirty="0"/>
              <a:t>et technologies de la </a:t>
            </a:r>
            <a:r>
              <a:rPr lang="fr-FR" sz="1600" dirty="0" smtClean="0"/>
              <a:t>santé			ST2D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/>
              <a:t>Sciences et technologies de </a:t>
            </a:r>
            <a:r>
              <a:rPr lang="fr-FR" sz="1600" dirty="0" smtClean="0"/>
              <a:t>laboratoires			STL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600" dirty="0" smtClean="0"/>
              <a:t>Sciences </a:t>
            </a:r>
            <a:r>
              <a:rPr lang="fr-FR" sz="1600" dirty="0"/>
              <a:t>et technologies du management et de la </a:t>
            </a:r>
            <a:r>
              <a:rPr lang="fr-FR" sz="1600" dirty="0" smtClean="0"/>
              <a:t>gestion	STMG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600" dirty="0" smtClean="0"/>
              <a:t>Science </a:t>
            </a:r>
            <a:r>
              <a:rPr lang="fr-FR" sz="1600" dirty="0"/>
              <a:t>et technologies du </a:t>
            </a:r>
            <a:r>
              <a:rPr lang="fr-FR" sz="1600" dirty="0" smtClean="0"/>
              <a:t>design </a:t>
            </a:r>
            <a:r>
              <a:rPr lang="fr-FR" sz="1600" dirty="0"/>
              <a:t>et des arts </a:t>
            </a:r>
            <a:r>
              <a:rPr lang="fr-FR" sz="1600" dirty="0" smtClean="0"/>
              <a:t>appliqués	STD2A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7544" y="1298711"/>
            <a:ext cx="34552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 3 </a:t>
            </a:r>
            <a:r>
              <a:rPr lang="fr-FR" sz="1400" dirty="0" smtClean="0"/>
              <a:t>ans, vers un BTS, MC, CS, , BTSA,DUT,DMA en université ou en lycée</a:t>
            </a:r>
            <a:endParaRPr lang="fr-FR" sz="1400" dirty="0"/>
          </a:p>
        </p:txBody>
      </p:sp>
      <p:pic>
        <p:nvPicPr>
          <p:cNvPr id="3074" name="Picture 2" descr="http://stage-bac.com/wp-content/uploads/2015/06/Stage-Bac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115">
            <a:off x="7370148" y="609702"/>
            <a:ext cx="1388740" cy="9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nas.fr/photo/art/grande/11545076-19274386.jpg?v=14911951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137">
            <a:off x="6491127" y="1036296"/>
            <a:ext cx="1576488" cy="5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000">
              <a:srgbClr val="8488C4"/>
            </a:gs>
            <a:gs pos="49000">
              <a:srgbClr val="D4DEFF"/>
            </a:gs>
            <a:gs pos="20000">
              <a:srgbClr val="D4DEFF">
                <a:lumMod val="52000"/>
                <a:lumOff val="48000"/>
              </a:srgbClr>
            </a:gs>
            <a:gs pos="90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335" y="151175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Les bac pro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61064"/>
            <a:ext cx="8229600" cy="516023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fr-FR" sz="1600" b="1" u="sng" dirty="0">
                <a:solidFill>
                  <a:srgbClr val="00B050"/>
                </a:solidFill>
              </a:rPr>
              <a:t>Dans le secteur agricole: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B050"/>
                </a:solidFill>
              </a:rPr>
              <a:t>Aménagements paysagers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B050"/>
                </a:solidFill>
              </a:rPr>
              <a:t>Gestion des milieux naturels et de la faune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B050"/>
                </a:solidFill>
              </a:rPr>
              <a:t>Conduite et gestion de l’exploitation agricole option système à dominante cultures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B050"/>
                </a:solidFill>
              </a:rPr>
              <a:t>Productions végétales- agroéquipement spécialité productions horticoles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b="1" u="sng" dirty="0">
                <a:solidFill>
                  <a:srgbClr val="0070C0"/>
                </a:solidFill>
              </a:rPr>
              <a:t>Dans le secteur industriel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70C0"/>
                </a:solidFill>
              </a:rPr>
              <a:t>Maintenance de véhicules particuliers (option A)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70C0"/>
                </a:solidFill>
              </a:rPr>
              <a:t>Maintenance de véhicules transports routiers (option B)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70C0"/>
                </a:solidFill>
              </a:rPr>
              <a:t>Maintenance de motocycles (option C)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70C0"/>
                </a:solidFill>
              </a:rPr>
              <a:t>Agencement de l’espace architectural</a:t>
            </a:r>
          </a:p>
          <a:p>
            <a:pPr marL="0" indent="0">
              <a:buNone/>
            </a:pPr>
            <a:r>
              <a:rPr lang="fr-FR" sz="1000" dirty="0">
                <a:solidFill>
                  <a:srgbClr val="0070C0"/>
                </a:solidFill>
              </a:rPr>
              <a:t>Technicien d’études du </a:t>
            </a:r>
            <a:r>
              <a:rPr lang="fr-FR" sz="1000" dirty="0" smtClean="0">
                <a:solidFill>
                  <a:srgbClr val="0070C0"/>
                </a:solidFill>
              </a:rPr>
              <a:t>bâtiment (3 options possibles)</a:t>
            </a:r>
            <a:endParaRPr lang="fr-FR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Technicien Constructeur bois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Technicien menuisier agenceur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Electrotechnique, énergie, équipements communicants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Systèmes numériques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Technicien du froid et du conditionnement de l’air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Technicien en installation des systèmes énergétiques et climatiques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Maintenance des matériels  (2 options possibles)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Maintenance nautique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Maintenance des équipements industriels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Technicien en chaudronnerie industrielle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Ouvrages du bâtiment : métallerie</a:t>
            </a:r>
          </a:p>
          <a:p>
            <a:pPr marL="0" indent="0">
              <a:buNone/>
            </a:pPr>
            <a:r>
              <a:rPr lang="fr-FR" sz="1000" dirty="0" smtClean="0">
                <a:solidFill>
                  <a:srgbClr val="0070C0"/>
                </a:solidFill>
              </a:rPr>
              <a:t>Métiers de la mode / vêtements</a:t>
            </a:r>
          </a:p>
          <a:p>
            <a:pPr marL="0" indent="0">
              <a:buNone/>
            </a:pPr>
            <a:r>
              <a:rPr lang="fr-FR" sz="2400" b="1" u="sng" dirty="0" smtClean="0">
                <a:solidFill>
                  <a:schemeClr val="accent6">
                    <a:lumMod val="75000"/>
                  </a:schemeClr>
                </a:solidFill>
              </a:rPr>
              <a:t>Dans </a:t>
            </a:r>
            <a:r>
              <a:rPr lang="fr-FR" sz="2400" b="1" u="sng" dirty="0">
                <a:solidFill>
                  <a:schemeClr val="accent6">
                    <a:lumMod val="75000"/>
                  </a:schemeClr>
                </a:solidFill>
              </a:rPr>
              <a:t>le secteur tertiaire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Boulanger pâtissier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commerce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Vente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Gestion/administration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Accueil/ relation clients et usagers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Cuisine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Commercialisation et services en restauration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Logistique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Transport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Accompagnement, soins et services à la personne( 2 options possibles)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Gestion de pollution et protection de l’environnement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Hygiène propreté stérilisation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Métiers de la sécurité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Service aux personnes et aux territoires</a:t>
            </a:r>
          </a:p>
          <a:p>
            <a:r>
              <a:rPr lang="fr-FR" sz="1000" dirty="0" smtClean="0">
                <a:solidFill>
                  <a:schemeClr val="accent6">
                    <a:lumMod val="75000"/>
                  </a:schemeClr>
                </a:solidFill>
              </a:rPr>
              <a:t>Services de proximité et vis locale</a:t>
            </a:r>
          </a:p>
          <a:p>
            <a:endParaRPr lang="fr-FR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4" name="Bouton d'action : Accueil 3">
            <a:hlinkClick r:id="rId2" action="ppaction://hlinksldjump" highlightClick="1"/>
          </p:cNvPr>
          <p:cNvSpPr/>
          <p:nvPr/>
        </p:nvSpPr>
        <p:spPr>
          <a:xfrm>
            <a:off x="8268879" y="5842253"/>
            <a:ext cx="50405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764704"/>
            <a:ext cx="345521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 3 ans, ce diplôme offre une qualification reconnue sur  le marché de l’emploi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 rot="21173258">
            <a:off x="4499992" y="4941168"/>
            <a:ext cx="309634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200" dirty="0"/>
              <a:t>Les </a:t>
            </a:r>
            <a:r>
              <a:rPr lang="fr-FR" sz="1200" dirty="0" smtClean="0"/>
              <a:t>Bac pro se </a:t>
            </a:r>
            <a:r>
              <a:rPr lang="fr-FR" sz="1200" dirty="0"/>
              <a:t>préparent de 2 Façons: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/>
              <a:t> soit sous statut scolaire  (en </a:t>
            </a:r>
            <a:r>
              <a:rPr lang="fr-FR" sz="1200" dirty="0" smtClean="0"/>
              <a:t>LP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200" dirty="0" smtClean="0"/>
              <a:t> soit </a:t>
            </a:r>
            <a:r>
              <a:rPr lang="fr-FR" sz="1200" dirty="0"/>
              <a:t>par l’apprentissage dans un centre de formations d’apprenti </a:t>
            </a:r>
            <a:r>
              <a:rPr lang="fr-FR" sz="1200" dirty="0" smtClean="0"/>
              <a:t> (CFA)</a:t>
            </a:r>
            <a:endParaRPr lang="fr-FR" sz="1200" dirty="0"/>
          </a:p>
        </p:txBody>
      </p:sp>
      <p:pic>
        <p:nvPicPr>
          <p:cNvPr id="2052" name="Picture 4" descr="http://dic9nxtrizdhv.cloudfront.net/wp-content/uploads/2015/04/diplome-bac-pr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430">
            <a:off x="7064159" y="317456"/>
            <a:ext cx="145675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">
              <a:srgbClr val="FBEAC7"/>
            </a:gs>
            <a:gs pos="23000">
              <a:srgbClr val="FEE7F2"/>
            </a:gs>
            <a:gs pos="61000">
              <a:srgbClr val="FAC77D"/>
            </a:gs>
            <a:gs pos="67000">
              <a:srgbClr val="FBA97D"/>
            </a:gs>
            <a:gs pos="89000">
              <a:srgbClr val="FBD49C">
                <a:lumMod val="0"/>
                <a:lumOff val="100000"/>
              </a:srgbClr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34605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Les CAP  de spécialité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613" y="1637190"/>
            <a:ext cx="8229600" cy="4853135"/>
          </a:xfrm>
        </p:spPr>
        <p:txBody>
          <a:bodyPr numCol="2">
            <a:normAutofit fontScale="32500" lnSpcReduction="20000"/>
          </a:bodyPr>
          <a:lstStyle/>
          <a:p>
            <a:pPr marL="0" indent="0">
              <a:buNone/>
            </a:pPr>
            <a:r>
              <a:rPr lang="fr-FR" sz="4900" b="1" u="sng" dirty="0" smtClean="0">
                <a:solidFill>
                  <a:srgbClr val="00B050"/>
                </a:solidFill>
              </a:rPr>
              <a:t>Dans le secteur agricole: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CAPA </a:t>
            </a:r>
            <a:r>
              <a:rPr lang="fr-FR" dirty="0">
                <a:solidFill>
                  <a:srgbClr val="00B050"/>
                </a:solidFill>
              </a:rPr>
              <a:t>Jardinier paysagiste</a:t>
            </a:r>
          </a:p>
          <a:p>
            <a:r>
              <a:rPr lang="fr-FR" dirty="0">
                <a:solidFill>
                  <a:srgbClr val="00B050"/>
                </a:solidFill>
              </a:rPr>
              <a:t>CAPA Métiers de L’agriculture : Option Horticulture.</a:t>
            </a:r>
          </a:p>
          <a:p>
            <a:r>
              <a:rPr lang="fr-FR" dirty="0">
                <a:solidFill>
                  <a:srgbClr val="00B050"/>
                </a:solidFill>
              </a:rPr>
              <a:t>CAPA Métiers de l’agriculture : Option Arboriculture.</a:t>
            </a:r>
          </a:p>
          <a:p>
            <a:r>
              <a:rPr lang="fr-FR" dirty="0">
                <a:solidFill>
                  <a:srgbClr val="00B050"/>
                </a:solidFill>
              </a:rPr>
              <a:t>CAPA Agriculture des régions chaudes.</a:t>
            </a:r>
          </a:p>
          <a:p>
            <a:r>
              <a:rPr lang="fr-FR" dirty="0">
                <a:solidFill>
                  <a:srgbClr val="00B050"/>
                </a:solidFill>
              </a:rPr>
              <a:t>CAPA Services en milieu rural</a:t>
            </a:r>
            <a:r>
              <a:rPr lang="fr-FR" dirty="0" smtClean="0">
                <a:solidFill>
                  <a:srgbClr val="00B050"/>
                </a:solidFill>
              </a:rPr>
              <a:t>.</a:t>
            </a:r>
          </a:p>
          <a:p>
            <a:endParaRPr lang="fr-F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FR" sz="4300" b="1" u="sng" dirty="0" smtClean="0">
                <a:solidFill>
                  <a:srgbClr val="0070C0"/>
                </a:solidFill>
              </a:rPr>
              <a:t>Dans le secteur industriel</a:t>
            </a:r>
            <a:endParaRPr lang="fr-FR" sz="4300" b="1" u="sng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CAPA Maintenance de véhicules automobiles .Option A : véhicules particuliers.</a:t>
            </a:r>
          </a:p>
          <a:p>
            <a:r>
              <a:rPr lang="fr-FR" dirty="0">
                <a:solidFill>
                  <a:srgbClr val="0070C0"/>
                </a:solidFill>
              </a:rPr>
              <a:t>CAP Maintenance de véhicule automobile. Option B : véhicules de transports routiers.</a:t>
            </a:r>
          </a:p>
          <a:p>
            <a:r>
              <a:rPr lang="fr-FR" dirty="0">
                <a:solidFill>
                  <a:srgbClr val="0070C0"/>
                </a:solidFill>
              </a:rPr>
              <a:t>CAP Carreleur mosaïste.</a:t>
            </a:r>
          </a:p>
          <a:p>
            <a:r>
              <a:rPr lang="fr-FR" dirty="0">
                <a:solidFill>
                  <a:srgbClr val="0070C0"/>
                </a:solidFill>
              </a:rPr>
              <a:t>CAP Installeur  sanitaire.</a:t>
            </a:r>
          </a:p>
          <a:p>
            <a:r>
              <a:rPr lang="fr-FR" dirty="0">
                <a:solidFill>
                  <a:srgbClr val="0070C0"/>
                </a:solidFill>
              </a:rPr>
              <a:t>CAP Maçon.</a:t>
            </a:r>
          </a:p>
          <a:p>
            <a:r>
              <a:rPr lang="fr-FR" dirty="0">
                <a:solidFill>
                  <a:srgbClr val="0070C0"/>
                </a:solidFill>
              </a:rPr>
              <a:t>CAP Maintenance de bâtiments de collectivités.</a:t>
            </a:r>
          </a:p>
          <a:p>
            <a:r>
              <a:rPr lang="fr-FR" dirty="0">
                <a:solidFill>
                  <a:srgbClr val="0070C0"/>
                </a:solidFill>
              </a:rPr>
              <a:t>CAP Peintre applicateur de revêtements.</a:t>
            </a:r>
          </a:p>
          <a:p>
            <a:r>
              <a:rPr lang="fr-FR" dirty="0">
                <a:solidFill>
                  <a:srgbClr val="0070C0"/>
                </a:solidFill>
              </a:rPr>
              <a:t>CAP Menuisier fabricant de menuiserie, mobilier et agencements. </a:t>
            </a:r>
          </a:p>
          <a:p>
            <a:r>
              <a:rPr lang="fr-FR" dirty="0">
                <a:solidFill>
                  <a:srgbClr val="0070C0"/>
                </a:solidFill>
              </a:rPr>
              <a:t>CAP Constructeur bois.</a:t>
            </a:r>
          </a:p>
          <a:p>
            <a:r>
              <a:rPr lang="fr-FR" dirty="0">
                <a:solidFill>
                  <a:srgbClr val="0070C0"/>
                </a:solidFill>
              </a:rPr>
              <a:t>CAP Préparation de Réalisation d’Ouvrages Electriques.	</a:t>
            </a:r>
          </a:p>
          <a:p>
            <a:r>
              <a:rPr lang="fr-FR" dirty="0">
                <a:solidFill>
                  <a:srgbClr val="0070C0"/>
                </a:solidFill>
              </a:rPr>
              <a:t>CAP Froid et climatisation.</a:t>
            </a:r>
          </a:p>
          <a:p>
            <a:r>
              <a:rPr lang="fr-FR" dirty="0">
                <a:solidFill>
                  <a:srgbClr val="0070C0"/>
                </a:solidFill>
              </a:rPr>
              <a:t>CAP Réparation et Entretien des Embarcations de Plaisance.</a:t>
            </a:r>
          </a:p>
          <a:p>
            <a:r>
              <a:rPr lang="fr-FR" dirty="0">
                <a:solidFill>
                  <a:srgbClr val="0070C0"/>
                </a:solidFill>
              </a:rPr>
              <a:t>CAP Maintenance de matériels options matériels de parcs et jardins.</a:t>
            </a:r>
          </a:p>
          <a:p>
            <a:r>
              <a:rPr lang="fr-FR" dirty="0">
                <a:solidFill>
                  <a:srgbClr val="0070C0"/>
                </a:solidFill>
              </a:rPr>
              <a:t>CAP Maintenance des matériels options tracteurs et matériels agricoles.</a:t>
            </a:r>
          </a:p>
          <a:p>
            <a:r>
              <a:rPr lang="fr-FR" dirty="0">
                <a:solidFill>
                  <a:srgbClr val="0070C0"/>
                </a:solidFill>
              </a:rPr>
              <a:t>CAP Maintenance des matériels options matériels de travaux public et de manutention.</a:t>
            </a:r>
          </a:p>
          <a:p>
            <a:r>
              <a:rPr lang="fr-FR" dirty="0">
                <a:solidFill>
                  <a:srgbClr val="0070C0"/>
                </a:solidFill>
              </a:rPr>
              <a:t>CAP Réalisation en chaudronnerie industrielle. </a:t>
            </a:r>
          </a:p>
          <a:p>
            <a:r>
              <a:rPr lang="fr-FR" dirty="0">
                <a:solidFill>
                  <a:srgbClr val="0070C0"/>
                </a:solidFill>
              </a:rPr>
              <a:t>CAP Serrurier Métallier.</a:t>
            </a:r>
          </a:p>
          <a:p>
            <a:r>
              <a:rPr lang="fr-FR" dirty="0">
                <a:solidFill>
                  <a:srgbClr val="0070C0"/>
                </a:solidFill>
              </a:rPr>
              <a:t>CAP Métier de la mode-vêtements flou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4300" b="1" u="sng" dirty="0" smtClean="0">
                <a:solidFill>
                  <a:schemeClr val="accent6">
                    <a:lumMod val="75000"/>
                  </a:schemeClr>
                </a:solidFill>
              </a:rPr>
              <a:t>Dans le secteur tertiaire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Boulanger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viennoiseries.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Boucher.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Charcutier-traiteur.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Pâtissier.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Employé de commerce multi-spécialités.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Employé de vente spécialisé option A : Produits alimentaires.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Vendeurs magasinier en pièces de recharge et d’équipements automobiles.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Agents polyvalent de restauration.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Cuisine.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Restaurant.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Services en brasserie –café.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Operateur/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trice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logistique.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Agent de propreté et d’hygiène.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Assistant technique en milieux familial et collectif.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Petite enfance.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Propreté de l’environnement urbain – collecte et recyclage.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Agent de sécurité.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Coiffure.</a:t>
            </a: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CAP Esthétique, Cosmétique, Parfumerie.</a:t>
            </a:r>
          </a:p>
          <a:p>
            <a:endParaRPr lang="fr-FR" dirty="0"/>
          </a:p>
        </p:txBody>
      </p:sp>
      <p:sp>
        <p:nvSpPr>
          <p:cNvPr id="4" name="Bouton d'action : Accueil 3">
            <a:hlinkClick r:id="rId2" action="ppaction://hlinksldjump" highlightClick="1"/>
          </p:cNvPr>
          <p:cNvSpPr/>
          <p:nvPr/>
        </p:nvSpPr>
        <p:spPr>
          <a:xfrm>
            <a:off x="8268879" y="5842253"/>
            <a:ext cx="504056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908720"/>
            <a:ext cx="39604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 2 ans, La formation vise  l’acquisition de techniques précises pour apprendre un métier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 rot="21269616">
            <a:off x="4967776" y="5048457"/>
            <a:ext cx="3211804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Les CAP se préparent de 2 Façons: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 soit sous statut scolaire  (en LP, en ALP, ou en SEGPA)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soit par l’apprentissage dans un centre de formation d’apprenti (CFA) ou en MFR</a:t>
            </a:r>
            <a:endParaRPr lang="fr-FR" sz="1400" dirty="0"/>
          </a:p>
        </p:txBody>
      </p:sp>
      <p:pic>
        <p:nvPicPr>
          <p:cNvPr id="1026" name="Picture 2" descr="http://img.over-blog-kiwi.com/1/93/59/85/20160128/ob_9bc05b_cap-patiss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10019" r="15269" b="22774"/>
          <a:stretch/>
        </p:blipFill>
        <p:spPr bwMode="auto">
          <a:xfrm rot="1087022">
            <a:off x="6939659" y="627414"/>
            <a:ext cx="1617710" cy="11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756</Words>
  <Application>Microsoft Office PowerPoint</Application>
  <PresentationFormat>Affichage à l'écran (4:3)</PresentationFormat>
  <Paragraphs>183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La voie générale  et technologique</vt:lpstr>
      <vt:lpstr>Présentation PowerPoint</vt:lpstr>
      <vt:lpstr>Dans les lycées publics de proximité </vt:lpstr>
      <vt:lpstr>Les 3 baccalauréats généraux: Pour ceux qui s'intéressent de façon théorique</vt:lpstr>
      <vt:lpstr>Les bacs technologiques</vt:lpstr>
      <vt:lpstr>Les bac pro</vt:lpstr>
      <vt:lpstr>Les CAP  de spécialité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</dc:creator>
  <cp:lastModifiedBy>utilisateur</cp:lastModifiedBy>
  <cp:revision>52</cp:revision>
  <dcterms:created xsi:type="dcterms:W3CDTF">2017-06-20T05:53:20Z</dcterms:created>
  <dcterms:modified xsi:type="dcterms:W3CDTF">2017-06-26T00:11:50Z</dcterms:modified>
</cp:coreProperties>
</file>