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52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2" r:id="rId7"/>
  </p:sldIdLst>
  <p:sldSz cx="9144000" cy="6858000" type="screen4x3"/>
  <p:notesSz cx="6858000" cy="9144000"/>
  <p:embeddedFontLst>
    <p:embeddedFont>
      <p:font typeface="Arial Black" pitchFamily="34" charset="0"/>
      <p:bold r:id="rId9"/>
    </p:embeddedFont>
    <p:embeddedFont>
      <p:font typeface="Comic Sans MS" pitchFamily="66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FF"/>
    <a:srgbClr val="FFCC99"/>
    <a:srgbClr val="FFCCFF"/>
    <a:srgbClr val="FFCC00"/>
    <a:srgbClr val="FF7C80"/>
    <a:srgbClr val="009999"/>
    <a:srgbClr val="83EC34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 autoAdjust="0"/>
    <p:restoredTop sz="94872" autoAdjust="0"/>
  </p:normalViewPr>
  <p:slideViewPr>
    <p:cSldViewPr snapToGrid="0">
      <p:cViewPr>
        <p:scale>
          <a:sx n="130" d="100"/>
          <a:sy n="130" d="100"/>
        </p:scale>
        <p:origin x="-1062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98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5FC3B8-E5F0-4CD2-B726-2797634EDF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E7835-17D7-40E2-8B7A-F1F33D855EBC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AD944-174E-4C9B-83E2-0AE5810D6DA2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8FF03-EF0D-48D3-8933-821A5B12F63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D308A-34E2-46F3-BABE-3441B6EE0735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A48D4-2CD5-4A7E-AE67-FB5A7D2B8EA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A0861-C8B6-411E-8703-6F53BEDBF56D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6C79A-1F7E-4D7C-80FE-991B7F59E88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56211-39A9-477D-936C-942BD807139D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4BCDA-B15F-4545-B09E-6EAB9AB6EF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7C599-2B9A-48D2-AF81-B0A7CF266F80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75772-45AF-4E53-A399-163F126E153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D7FA4-FB77-4C58-A4FB-50FB64FAA4C0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C3405-6FE6-46C8-BA64-8DE3734B88D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EBD8E-77D4-4754-BB8C-332B798177A8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48262-628B-4133-A5B8-E0F4AA769E6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79FDD-836C-48BE-BE56-7BA566A88781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87924-CC4B-4A19-A74E-332293D260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10F19-2192-4E62-A73E-A9503CF42E51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30390-9A1F-4C31-AA72-6F07DA95F7D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DD6AE-A32F-4965-84BF-70A6DABD0A0A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11182-6C91-4B26-AFBE-79CBB205815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B4B37-E384-4D79-9FC6-3C2B5139ABE8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8BF28-0301-48B6-9E19-E53B65EDBA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E8ECAD-9B4D-4AC0-9AC2-E58A20C9351C}" type="datetimeFigureOut">
              <a:rPr lang="fr-FR" smtClean="0"/>
              <a:pPr>
                <a:defRPr/>
              </a:pPr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La démarche de projet industriel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0FFDC5-34A3-4275-80D2-FEED28A1C17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med">
    <p:wheel spokes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6.xm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2523" y="470509"/>
            <a:ext cx="6307015" cy="896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Qu’est-ce qu’un projet ?</a:t>
            </a:r>
            <a:endParaRPr lang="fr-FR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04138" y="6313488"/>
            <a:ext cx="1252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Suivant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03385" y="2481751"/>
            <a:ext cx="79747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/>
              <a:t>Un </a:t>
            </a:r>
            <a:r>
              <a:rPr lang="fr-FR" b="1" dirty="0" smtClean="0"/>
              <a:t>projet  est ce que l’on a l’intention de faire. Il </a:t>
            </a:r>
            <a:r>
              <a:rPr lang="fr-FR" b="1" dirty="0"/>
              <a:t>naît d’une idée ou d’un besoin et </a:t>
            </a:r>
            <a:r>
              <a:rPr lang="fr-FR" b="1" dirty="0" smtClean="0"/>
              <a:t>doit aboutir </a:t>
            </a:r>
            <a:r>
              <a:rPr lang="fr-FR" b="1" dirty="0"/>
              <a:t>à un résultat.</a:t>
            </a:r>
            <a:endParaRPr lang="fr-FR" dirty="0"/>
          </a:p>
        </p:txBody>
      </p:sp>
      <p:pic>
        <p:nvPicPr>
          <p:cNvPr id="8198" name="Picture 6" descr="Résultat de recherche d'images pour &quot;idée de projet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724365" cy="22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Résultat de recherche d'images pour &quot;bonhomme blanc fabrique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17905" y="4769094"/>
            <a:ext cx="1058740" cy="17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090735" y="3331919"/>
            <a:ext cx="52276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Un projet peut :</a:t>
            </a:r>
          </a:p>
          <a:p>
            <a:pPr algn="l">
              <a:spcBef>
                <a:spcPts val="600"/>
              </a:spcBef>
              <a:buFont typeface="Wingdings" pitchFamily="2" charset="2"/>
              <a:buChar char="ü"/>
            </a:pPr>
            <a:r>
              <a:rPr lang="fr-FR" dirty="0"/>
              <a:t> être la fabrication d’un objet technique, d’un bâtiment… 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125904" y="4595080"/>
            <a:ext cx="4941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fr-FR" dirty="0"/>
              <a:t> un service à rendre (s’occuper des personnes âgées, livrer des </a:t>
            </a:r>
            <a:r>
              <a:rPr lang="fr-FR" dirty="0" smtClean="0"/>
              <a:t>produits, organiser une soirée entre amis…)</a:t>
            </a:r>
            <a:endParaRPr lang="fr-FR" dirty="0"/>
          </a:p>
          <a:p>
            <a:endParaRPr lang="fr-FR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2661" y="3096236"/>
            <a:ext cx="2642230" cy="1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15661" y="189155"/>
            <a:ext cx="6307015" cy="89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La démarche de projet en technologie</a:t>
            </a:r>
            <a:endParaRPr kumimoji="0" lang="fr-FR" sz="4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Picture 6" descr="Résultat de recherche d'images pour &quot;idée de projet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793631" cy="145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1692" y="1551020"/>
            <a:ext cx="8499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démarche de projet en technologie est la mise en application de </a:t>
            </a:r>
            <a:r>
              <a:rPr lang="fr-FR" b="1" dirty="0" smtClean="0">
                <a:solidFill>
                  <a:srgbClr val="C00000"/>
                </a:solidFill>
                <a:latin typeface="Comic Sans MS" pitchFamily="66" charset="0"/>
              </a:rPr>
              <a:t>6 étapes </a:t>
            </a:r>
            <a:r>
              <a:rPr lang="fr-FR" dirty="0" smtClean="0"/>
              <a:t>prévues et planifiées dans le but de construire un objet technique répondant à un besoin. </a:t>
            </a:r>
            <a:endParaRPr lang="fr-FR" dirty="0"/>
          </a:p>
        </p:txBody>
      </p:sp>
      <p:grpSp>
        <p:nvGrpSpPr>
          <p:cNvPr id="81" name="Groupe 80"/>
          <p:cNvGrpSpPr/>
          <p:nvPr/>
        </p:nvGrpSpPr>
        <p:grpSpPr>
          <a:xfrm>
            <a:off x="-138987" y="2534771"/>
            <a:ext cx="1748332" cy="3903644"/>
            <a:chOff x="-138987" y="2534771"/>
            <a:chExt cx="1748332" cy="3903644"/>
          </a:xfrm>
        </p:grpSpPr>
        <p:sp>
          <p:nvSpPr>
            <p:cNvPr id="10" name="ZoneTexte 9"/>
            <p:cNvSpPr txBox="1"/>
            <p:nvPr/>
          </p:nvSpPr>
          <p:spPr>
            <a:xfrm>
              <a:off x="-58520" y="4135608"/>
              <a:ext cx="1448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Analyser le besoin</a:t>
              </a:r>
              <a:endParaRPr lang="fr-FR" dirty="0"/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128778" y="2534771"/>
              <a:ext cx="1074195" cy="2856821"/>
              <a:chOff x="128778" y="2534771"/>
              <a:chExt cx="1074195" cy="285682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28778" y="2534771"/>
                <a:ext cx="1074195" cy="1580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oupe 16"/>
              <p:cNvGrpSpPr/>
              <p:nvPr/>
            </p:nvGrpSpPr>
            <p:grpSpPr>
              <a:xfrm>
                <a:off x="431612" y="4864053"/>
                <a:ext cx="515815" cy="527539"/>
                <a:chOff x="0" y="4853353"/>
                <a:chExt cx="515815" cy="527539"/>
              </a:xfrm>
            </p:grpSpPr>
            <p:sp>
              <p:nvSpPr>
                <p:cNvPr id="11" name="Ellipse 10"/>
                <p:cNvSpPr/>
                <p:nvPr/>
              </p:nvSpPr>
              <p:spPr>
                <a:xfrm>
                  <a:off x="0" y="4876800"/>
                  <a:ext cx="504000" cy="5040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0" y="4853353"/>
                  <a:ext cx="5158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800" b="1" dirty="0" smtClean="0">
                      <a:solidFill>
                        <a:srgbClr val="FFFFFF"/>
                      </a:solidFill>
                      <a:latin typeface="Comic Sans MS" pitchFamily="66" charset="0"/>
                    </a:rPr>
                    <a:t>1</a:t>
                  </a:r>
                  <a:endParaRPr lang="fr-FR" sz="2800" b="1" dirty="0">
                    <a:solidFill>
                      <a:srgbClr val="FFFFFF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27" name="ZoneTexte 26"/>
            <p:cNvSpPr txBox="1"/>
            <p:nvPr/>
          </p:nvSpPr>
          <p:spPr>
            <a:xfrm>
              <a:off x="-138987" y="5422752"/>
              <a:ext cx="1748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Quel besoin est à l’origine du projet ?</a:t>
              </a:r>
            </a:p>
            <a:p>
              <a:r>
                <a:rPr lang="fr-FR" sz="1200" dirty="0" smtClean="0"/>
                <a:t>Pour qui ?</a:t>
              </a:r>
            </a:p>
            <a:p>
              <a:r>
                <a:rPr lang="fr-FR" sz="1200" dirty="0" smtClean="0"/>
                <a:t>Dans quel but exactement ?</a:t>
              </a:r>
              <a:endParaRPr lang="fr-FR" sz="1200" dirty="0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1121153" y="2555715"/>
            <a:ext cx="2115376" cy="4252032"/>
            <a:chOff x="1121153" y="2555715"/>
            <a:chExt cx="2115376" cy="4252032"/>
          </a:xfrm>
        </p:grpSpPr>
        <p:sp>
          <p:nvSpPr>
            <p:cNvPr id="28" name="ZoneTexte 27"/>
            <p:cNvSpPr txBox="1"/>
            <p:nvPr/>
          </p:nvSpPr>
          <p:spPr>
            <a:xfrm>
              <a:off x="1397203" y="5422752"/>
              <a:ext cx="17702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Quelles sont les contraintes à respecter ?</a:t>
              </a:r>
            </a:p>
            <a:p>
              <a:r>
                <a:rPr lang="fr-FR" sz="1200" dirty="0" smtClean="0"/>
                <a:t>Quels sont les critères à prendre en compte ?</a:t>
              </a:r>
            </a:p>
            <a:p>
              <a:r>
                <a:rPr lang="fr-FR" sz="1200" dirty="0" smtClean="0"/>
                <a:t>Combien cela va-t-il coûter ?</a:t>
              </a:r>
              <a:endParaRPr lang="fr-FR" sz="1200" dirty="0"/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1121153" y="2555715"/>
              <a:ext cx="2115376" cy="2835952"/>
              <a:chOff x="1121153" y="2906835"/>
              <a:chExt cx="2115376" cy="2835952"/>
            </a:xfrm>
          </p:grpSpPr>
          <p:sp>
            <p:nvSpPr>
              <p:cNvPr id="37" name="Flèche droite 36"/>
              <p:cNvSpPr/>
              <p:nvPr/>
            </p:nvSpPr>
            <p:spPr>
              <a:xfrm>
                <a:off x="1121153" y="5233684"/>
                <a:ext cx="571081" cy="410307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5" name="Groupe 44"/>
              <p:cNvGrpSpPr/>
              <p:nvPr/>
            </p:nvGrpSpPr>
            <p:grpSpPr>
              <a:xfrm>
                <a:off x="1209948" y="2906835"/>
                <a:ext cx="2026581" cy="2835952"/>
                <a:chOff x="1209948" y="2906835"/>
                <a:chExt cx="2026581" cy="2835952"/>
              </a:xfrm>
            </p:grpSpPr>
            <p:sp>
              <p:nvSpPr>
                <p:cNvPr id="23" name="ZoneTexte 22"/>
                <p:cNvSpPr txBox="1"/>
                <p:nvPr/>
              </p:nvSpPr>
              <p:spPr>
                <a:xfrm>
                  <a:off x="1209948" y="4304338"/>
                  <a:ext cx="202658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Cahier Des Charges Fonctionnel</a:t>
                  </a:r>
                  <a:endParaRPr lang="fr-FR" dirty="0"/>
                </a:p>
              </p:txBody>
            </p:sp>
            <p:grpSp>
              <p:nvGrpSpPr>
                <p:cNvPr id="24" name="Groupe 23"/>
                <p:cNvGrpSpPr/>
                <p:nvPr/>
              </p:nvGrpSpPr>
              <p:grpSpPr>
                <a:xfrm>
                  <a:off x="1965374" y="5215248"/>
                  <a:ext cx="515815" cy="527539"/>
                  <a:chOff x="0" y="4853353"/>
                  <a:chExt cx="515815" cy="527539"/>
                </a:xfrm>
              </p:grpSpPr>
              <p:sp>
                <p:nvSpPr>
                  <p:cNvPr id="25" name="Ellipse 24"/>
                  <p:cNvSpPr/>
                  <p:nvPr/>
                </p:nvSpPr>
                <p:spPr>
                  <a:xfrm>
                    <a:off x="0" y="4876800"/>
                    <a:ext cx="504000" cy="504092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0" y="4853353"/>
                    <a:ext cx="5158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800" b="1" dirty="0" smtClean="0">
                        <a:solidFill>
                          <a:srgbClr val="FFFFFF"/>
                        </a:solidFill>
                        <a:latin typeface="Comic Sans MS" pitchFamily="66" charset="0"/>
                      </a:rPr>
                      <a:t>2</a:t>
                    </a:r>
                    <a:endParaRPr lang="fr-FR" sz="2800" b="1" dirty="0">
                      <a:solidFill>
                        <a:srgbClr val="FFFFFF"/>
                      </a:solidFill>
                      <a:latin typeface="Comic Sans MS" pitchFamily="66" charset="0"/>
                    </a:endParaRPr>
                  </a:p>
                </p:txBody>
              </p:sp>
            </p:grpSp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495674" y="2906835"/>
                  <a:ext cx="1455128" cy="1501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3" name="ZoneTexte 42"/>
          <p:cNvSpPr txBox="1"/>
          <p:nvPr/>
        </p:nvSpPr>
        <p:spPr>
          <a:xfrm>
            <a:off x="7704138" y="6313488"/>
            <a:ext cx="1252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Suivant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2714648" y="2555013"/>
            <a:ext cx="1864671" cy="4068068"/>
            <a:chOff x="2714648" y="2555013"/>
            <a:chExt cx="1864671" cy="4068068"/>
          </a:xfrm>
        </p:grpSpPr>
        <p:sp>
          <p:nvSpPr>
            <p:cNvPr id="35" name="ZoneTexte 34"/>
            <p:cNvSpPr txBox="1"/>
            <p:nvPr/>
          </p:nvSpPr>
          <p:spPr>
            <a:xfrm>
              <a:off x="2969976" y="5422752"/>
              <a:ext cx="1609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Quelles sont les solutions techniques possibles (matériaux et  énergies respectueux de l’environnement) ?</a:t>
              </a:r>
              <a:endParaRPr lang="fr-FR" sz="1200" dirty="0"/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2714648" y="2555013"/>
              <a:ext cx="1764846" cy="2794787"/>
              <a:chOff x="2714648" y="2906133"/>
              <a:chExt cx="1764846" cy="2794787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2944174" y="2906133"/>
                <a:ext cx="1535320" cy="2794787"/>
                <a:chOff x="2944174" y="2906133"/>
                <a:chExt cx="1535320" cy="2794787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3081491" y="2906133"/>
                  <a:ext cx="1260686" cy="1452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1" name="ZoneTexte 30"/>
                <p:cNvSpPr txBox="1"/>
                <p:nvPr/>
              </p:nvSpPr>
              <p:spPr>
                <a:xfrm>
                  <a:off x="2944174" y="4442838"/>
                  <a:ext cx="15353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Recherche de solutions</a:t>
                  </a:r>
                  <a:endParaRPr lang="fr-FR" dirty="0"/>
                </a:p>
              </p:txBody>
            </p:sp>
            <p:grpSp>
              <p:nvGrpSpPr>
                <p:cNvPr id="32" name="Groupe 31"/>
                <p:cNvGrpSpPr/>
                <p:nvPr/>
              </p:nvGrpSpPr>
              <p:grpSpPr>
                <a:xfrm>
                  <a:off x="3499136" y="5173381"/>
                  <a:ext cx="515815" cy="527539"/>
                  <a:chOff x="0" y="4853353"/>
                  <a:chExt cx="515815" cy="527539"/>
                </a:xfrm>
              </p:grpSpPr>
              <p:sp>
                <p:nvSpPr>
                  <p:cNvPr id="33" name="Ellipse 32"/>
                  <p:cNvSpPr/>
                  <p:nvPr/>
                </p:nvSpPr>
                <p:spPr>
                  <a:xfrm>
                    <a:off x="0" y="4876800"/>
                    <a:ext cx="504000" cy="504092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0" y="4853353"/>
                    <a:ext cx="5158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800" b="1" dirty="0" smtClean="0">
                        <a:solidFill>
                          <a:srgbClr val="FFFFFF"/>
                        </a:solidFill>
                        <a:latin typeface="Comic Sans MS" pitchFamily="66" charset="0"/>
                      </a:rPr>
                      <a:t>3</a:t>
                    </a:r>
                    <a:endParaRPr lang="fr-FR" sz="2800" b="1" dirty="0">
                      <a:solidFill>
                        <a:srgbClr val="FFFFFF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59" name="Flèche droite 58"/>
              <p:cNvSpPr/>
              <p:nvPr/>
            </p:nvSpPr>
            <p:spPr>
              <a:xfrm>
                <a:off x="2714648" y="5233684"/>
                <a:ext cx="571081" cy="410307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4" name="Groupe 73"/>
          <p:cNvGrpSpPr/>
          <p:nvPr/>
        </p:nvGrpSpPr>
        <p:grpSpPr>
          <a:xfrm>
            <a:off x="4200121" y="2730970"/>
            <a:ext cx="2139863" cy="3707445"/>
            <a:chOff x="4200121" y="2730970"/>
            <a:chExt cx="2139863" cy="3707445"/>
          </a:xfrm>
        </p:grpSpPr>
        <p:sp>
          <p:nvSpPr>
            <p:cNvPr id="42" name="ZoneTexte 41"/>
            <p:cNvSpPr txBox="1"/>
            <p:nvPr/>
          </p:nvSpPr>
          <p:spPr>
            <a:xfrm>
              <a:off x="4513478" y="5422752"/>
              <a:ext cx="1623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Quel(s) outil(s) va-t-on utiliser ?</a:t>
              </a:r>
            </a:p>
            <a:p>
              <a:r>
                <a:rPr lang="fr-FR" sz="1200" dirty="0" smtClean="0"/>
                <a:t>Quel sera le planning de réalisation des tâches ?</a:t>
              </a:r>
              <a:endParaRPr lang="fr-FR" sz="1200" dirty="0"/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4200121" y="2730970"/>
              <a:ext cx="2139863" cy="2642428"/>
              <a:chOff x="4200121" y="3082090"/>
              <a:chExt cx="2139863" cy="2642428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4200121" y="3082090"/>
                <a:ext cx="2139863" cy="2642428"/>
                <a:chOff x="4200121" y="3082090"/>
                <a:chExt cx="2139863" cy="2642428"/>
              </a:xfrm>
            </p:grpSpPr>
            <p:sp>
              <p:nvSpPr>
                <p:cNvPr id="38" name="ZoneTexte 37"/>
                <p:cNvSpPr txBox="1"/>
                <p:nvPr/>
              </p:nvSpPr>
              <p:spPr>
                <a:xfrm>
                  <a:off x="4200121" y="4442838"/>
                  <a:ext cx="213986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Préparation</a:t>
                  </a:r>
                </a:p>
                <a:p>
                  <a:r>
                    <a:rPr lang="fr-FR" dirty="0" smtClean="0"/>
                    <a:t> de la fabrication</a:t>
                  </a:r>
                  <a:endParaRPr lang="fr-FR" dirty="0"/>
                </a:p>
              </p:txBody>
            </p:sp>
            <p:grpSp>
              <p:nvGrpSpPr>
                <p:cNvPr id="39" name="Groupe 38"/>
                <p:cNvGrpSpPr/>
                <p:nvPr/>
              </p:nvGrpSpPr>
              <p:grpSpPr>
                <a:xfrm>
                  <a:off x="5032898" y="5196979"/>
                  <a:ext cx="515815" cy="527539"/>
                  <a:chOff x="0" y="4853353"/>
                  <a:chExt cx="515815" cy="527539"/>
                </a:xfrm>
              </p:grpSpPr>
              <p:sp>
                <p:nvSpPr>
                  <p:cNvPr id="40" name="Ellipse 39"/>
                  <p:cNvSpPr/>
                  <p:nvPr/>
                </p:nvSpPr>
                <p:spPr>
                  <a:xfrm>
                    <a:off x="0" y="4876800"/>
                    <a:ext cx="504000" cy="504092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0" y="4853353"/>
                    <a:ext cx="5158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800" b="1" dirty="0" smtClean="0">
                        <a:solidFill>
                          <a:srgbClr val="FFFFFF"/>
                        </a:solidFill>
                        <a:latin typeface="Comic Sans MS" pitchFamily="66" charset="0"/>
                      </a:rPr>
                      <a:t>4</a:t>
                    </a:r>
                    <a:endParaRPr lang="fr-FR" sz="2800" b="1" dirty="0">
                      <a:solidFill>
                        <a:srgbClr val="FFFFFF"/>
                      </a:solidFill>
                      <a:latin typeface="Comic Sans MS" pitchFamily="66" charset="0"/>
                    </a:endParaRPr>
                  </a:p>
                </p:txBody>
              </p:sp>
            </p:grpSp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4383716" y="3082090"/>
                  <a:ext cx="1772672" cy="1074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0" name="Flèche droite 59"/>
              <p:cNvSpPr/>
              <p:nvPr/>
            </p:nvSpPr>
            <p:spPr>
              <a:xfrm>
                <a:off x="4249621" y="5233684"/>
                <a:ext cx="571081" cy="410307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6" name="Groupe 75"/>
          <p:cNvGrpSpPr/>
          <p:nvPr/>
        </p:nvGrpSpPr>
        <p:grpSpPr>
          <a:xfrm>
            <a:off x="7218858" y="2214259"/>
            <a:ext cx="2139863" cy="3854824"/>
            <a:chOff x="7218858" y="2214259"/>
            <a:chExt cx="2139863" cy="3854824"/>
          </a:xfrm>
        </p:grpSpPr>
        <p:sp>
          <p:nvSpPr>
            <p:cNvPr id="50" name="ZoneTexte 49"/>
            <p:cNvSpPr txBox="1"/>
            <p:nvPr/>
          </p:nvSpPr>
          <p:spPr>
            <a:xfrm>
              <a:off x="7534654" y="5422752"/>
              <a:ext cx="1689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Le produit est-il conforme au cahier des charges ?</a:t>
              </a:r>
              <a:endParaRPr lang="fr-FR" sz="1200" dirty="0"/>
            </a:p>
          </p:txBody>
        </p:sp>
        <p:grpSp>
          <p:nvGrpSpPr>
            <p:cNvPr id="67" name="Groupe 66"/>
            <p:cNvGrpSpPr/>
            <p:nvPr/>
          </p:nvGrpSpPr>
          <p:grpSpPr>
            <a:xfrm>
              <a:off x="7218858" y="2214259"/>
              <a:ext cx="2139863" cy="3119549"/>
              <a:chOff x="7218858" y="2565379"/>
              <a:chExt cx="2139863" cy="3119549"/>
            </a:xfrm>
          </p:grpSpPr>
          <p:grpSp>
            <p:nvGrpSpPr>
              <p:cNvPr id="58" name="Groupe 57"/>
              <p:cNvGrpSpPr/>
              <p:nvPr/>
            </p:nvGrpSpPr>
            <p:grpSpPr>
              <a:xfrm>
                <a:off x="7218858" y="2565379"/>
                <a:ext cx="2139863" cy="3119549"/>
                <a:chOff x="7218858" y="2565379"/>
                <a:chExt cx="2139863" cy="3119549"/>
              </a:xfrm>
            </p:grpSpPr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7591273" y="2565379"/>
                  <a:ext cx="1395033" cy="17097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2" name="ZoneTexte 51"/>
                <p:cNvSpPr txBox="1"/>
                <p:nvPr/>
              </p:nvSpPr>
              <p:spPr>
                <a:xfrm>
                  <a:off x="7218858" y="4581337"/>
                  <a:ext cx="2139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Validation</a:t>
                  </a:r>
                  <a:endParaRPr lang="fr-FR" dirty="0"/>
                </a:p>
              </p:txBody>
            </p:sp>
            <p:grpSp>
              <p:nvGrpSpPr>
                <p:cNvPr id="53" name="Groupe 52"/>
                <p:cNvGrpSpPr/>
                <p:nvPr/>
              </p:nvGrpSpPr>
              <p:grpSpPr>
                <a:xfrm>
                  <a:off x="8100422" y="5157389"/>
                  <a:ext cx="515815" cy="527539"/>
                  <a:chOff x="0" y="4853353"/>
                  <a:chExt cx="515815" cy="527539"/>
                </a:xfrm>
              </p:grpSpPr>
              <p:sp>
                <p:nvSpPr>
                  <p:cNvPr id="54" name="Ellipse 53"/>
                  <p:cNvSpPr/>
                  <p:nvPr/>
                </p:nvSpPr>
                <p:spPr>
                  <a:xfrm>
                    <a:off x="0" y="4876800"/>
                    <a:ext cx="504000" cy="504092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ZoneTexte 54"/>
                  <p:cNvSpPr txBox="1"/>
                  <p:nvPr/>
                </p:nvSpPr>
                <p:spPr>
                  <a:xfrm>
                    <a:off x="0" y="4853353"/>
                    <a:ext cx="5158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800" b="1" dirty="0" smtClean="0">
                        <a:solidFill>
                          <a:srgbClr val="FFFFFF"/>
                        </a:solidFill>
                        <a:latin typeface="Comic Sans MS" pitchFamily="66" charset="0"/>
                      </a:rPr>
                      <a:t>6</a:t>
                    </a:r>
                    <a:endParaRPr lang="fr-FR" sz="2800" b="1" dirty="0">
                      <a:solidFill>
                        <a:srgbClr val="FFFFFF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62" name="Flèche droite 61"/>
              <p:cNvSpPr/>
              <p:nvPr/>
            </p:nvSpPr>
            <p:spPr>
              <a:xfrm>
                <a:off x="7312251" y="5233684"/>
                <a:ext cx="571081" cy="410307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5" name="Groupe 74"/>
          <p:cNvGrpSpPr/>
          <p:nvPr/>
        </p:nvGrpSpPr>
        <p:grpSpPr>
          <a:xfrm>
            <a:off x="5718757" y="2856702"/>
            <a:ext cx="2166128" cy="3397047"/>
            <a:chOff x="5718757" y="2856702"/>
            <a:chExt cx="2166128" cy="3397047"/>
          </a:xfrm>
        </p:grpSpPr>
        <p:grpSp>
          <p:nvGrpSpPr>
            <p:cNvPr id="66" name="Groupe 65"/>
            <p:cNvGrpSpPr/>
            <p:nvPr/>
          </p:nvGrpSpPr>
          <p:grpSpPr>
            <a:xfrm>
              <a:off x="5718757" y="2856702"/>
              <a:ext cx="2166128" cy="2496898"/>
              <a:chOff x="5718757" y="3207822"/>
              <a:chExt cx="2166128" cy="2496898"/>
            </a:xfrm>
          </p:grpSpPr>
          <p:grpSp>
            <p:nvGrpSpPr>
              <p:cNvPr id="57" name="Groupe 56"/>
              <p:cNvGrpSpPr/>
              <p:nvPr/>
            </p:nvGrpSpPr>
            <p:grpSpPr>
              <a:xfrm>
                <a:off x="5745022" y="3207822"/>
                <a:ext cx="2139863" cy="2496898"/>
                <a:chOff x="5745022" y="3207822"/>
                <a:chExt cx="2139863" cy="2496898"/>
              </a:xfrm>
            </p:grpSpPr>
            <p:pic>
              <p:nvPicPr>
                <p:cNvPr id="1033" name="Picture 9" descr="Résultat de recherche d'images pour &quot;bonhomme blanc construction&quot;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6245679" y="3207822"/>
                  <a:ext cx="1138548" cy="1138548"/>
                </a:xfrm>
                <a:prstGeom prst="rect">
                  <a:avLst/>
                </a:prstGeom>
                <a:noFill/>
              </p:spPr>
            </p:pic>
            <p:sp>
              <p:nvSpPr>
                <p:cNvPr id="46" name="ZoneTexte 45"/>
                <p:cNvSpPr txBox="1"/>
                <p:nvPr/>
              </p:nvSpPr>
              <p:spPr>
                <a:xfrm>
                  <a:off x="5745022" y="4581337"/>
                  <a:ext cx="2139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Fabrication</a:t>
                  </a:r>
                  <a:endParaRPr lang="fr-FR" dirty="0"/>
                </a:p>
              </p:txBody>
            </p:sp>
            <p:grpSp>
              <p:nvGrpSpPr>
                <p:cNvPr id="47" name="Groupe 46"/>
                <p:cNvGrpSpPr/>
                <p:nvPr/>
              </p:nvGrpSpPr>
              <p:grpSpPr>
                <a:xfrm>
                  <a:off x="6566660" y="5177181"/>
                  <a:ext cx="515815" cy="527539"/>
                  <a:chOff x="0" y="4853353"/>
                  <a:chExt cx="515815" cy="527539"/>
                </a:xfrm>
              </p:grpSpPr>
              <p:sp>
                <p:nvSpPr>
                  <p:cNvPr id="48" name="Ellipse 47"/>
                  <p:cNvSpPr/>
                  <p:nvPr/>
                </p:nvSpPr>
                <p:spPr>
                  <a:xfrm>
                    <a:off x="0" y="4876800"/>
                    <a:ext cx="504000" cy="504092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" name="ZoneTexte 48"/>
                  <p:cNvSpPr txBox="1"/>
                  <p:nvPr/>
                </p:nvSpPr>
                <p:spPr>
                  <a:xfrm>
                    <a:off x="0" y="4853353"/>
                    <a:ext cx="51581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800" b="1" dirty="0" smtClean="0">
                        <a:solidFill>
                          <a:srgbClr val="FFFFFF"/>
                        </a:solidFill>
                        <a:latin typeface="Comic Sans MS" pitchFamily="66" charset="0"/>
                      </a:rPr>
                      <a:t>5</a:t>
                    </a:r>
                    <a:endParaRPr lang="fr-FR" sz="2800" b="1" dirty="0">
                      <a:solidFill>
                        <a:srgbClr val="FFFFFF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61" name="Flèche droite 60"/>
              <p:cNvSpPr/>
              <p:nvPr/>
            </p:nvSpPr>
            <p:spPr>
              <a:xfrm>
                <a:off x="5718757" y="5233684"/>
                <a:ext cx="571081" cy="410307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0" name="ZoneTexte 69"/>
            <p:cNvSpPr txBox="1"/>
            <p:nvPr/>
          </p:nvSpPr>
          <p:spPr>
            <a:xfrm>
              <a:off x="6261811" y="5422752"/>
              <a:ext cx="1353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La fabrication de l’objet technique et le  contrôles de sa qualité </a:t>
              </a:r>
              <a:endParaRPr lang="fr-FR" sz="1200" dirty="0"/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1486" y="-256008"/>
            <a:ext cx="7271309" cy="2033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Redécouvrons les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étapes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de la démarche de projet à travers la réalisation de bornes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de collecte de papier.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704138" y="6313488"/>
            <a:ext cx="1252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Suivant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Picture 6" descr="Résultat de recherche d'images pour &quot;idée de projet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93631" cy="145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21442" y="2620276"/>
            <a:ext cx="6425338" cy="456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5565" y="1558341"/>
            <a:ext cx="8631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besoin : Nous produisons et gaspillons trop de papier au collège </a:t>
            </a:r>
            <a:r>
              <a:rPr lang="fr-FR" dirty="0" err="1" smtClean="0"/>
              <a:t>Mariotti</a:t>
            </a:r>
            <a:r>
              <a:rPr lang="fr-FR" dirty="0" smtClean="0"/>
              <a:t> !</a:t>
            </a:r>
          </a:p>
          <a:p>
            <a:r>
              <a:rPr lang="fr-FR" dirty="0" smtClean="0"/>
              <a:t>De façon à limiter l’impact de notre activité scolaire sur l’environnement nous avons décidé de mettre en place des bornes de collecte de papier dans chaque classe et de redonner vie à ce déchet papier en le réutilisant ou en le recyclant.</a:t>
            </a:r>
            <a:endParaRPr lang="fr-FR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453542" y="5449824"/>
            <a:ext cx="8361274" cy="86319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476" y="0"/>
            <a:ext cx="1074195" cy="158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15661" y="189155"/>
            <a:ext cx="6307015" cy="89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L’analyse du besoin</a:t>
            </a:r>
            <a:endParaRPr kumimoji="0" lang="fr-FR" sz="4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0941" y="5493719"/>
            <a:ext cx="3043123" cy="358445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051852" y="5492501"/>
            <a:ext cx="1675181" cy="3584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706613" y="5878983"/>
            <a:ext cx="3445470" cy="3584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00723" y="5885079"/>
            <a:ext cx="2048256" cy="3584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4748" y="1258214"/>
            <a:ext cx="5087265" cy="412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4988968" y="3130907"/>
            <a:ext cx="196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Borne de collecte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704138" y="6313488"/>
            <a:ext cx="1252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Suivant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836130" y="372520"/>
            <a:ext cx="515815" cy="527539"/>
            <a:chOff x="0" y="4853353"/>
            <a:chExt cx="515815" cy="527539"/>
          </a:xfrm>
        </p:grpSpPr>
        <p:sp>
          <p:nvSpPr>
            <p:cNvPr id="21" name="Ellipse 20"/>
            <p:cNvSpPr/>
            <p:nvPr/>
          </p:nvSpPr>
          <p:spPr>
            <a:xfrm>
              <a:off x="0" y="4876800"/>
              <a:ext cx="504000" cy="5040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0" y="4853353"/>
              <a:ext cx="51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FFFF"/>
                  </a:solidFill>
                  <a:latin typeface="Comic Sans MS" pitchFamily="66" charset="0"/>
                </a:rPr>
                <a:t>1</a:t>
              </a:r>
              <a:endParaRPr lang="fr-FR" sz="2800" b="1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68173" y="1909267"/>
            <a:ext cx="225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0438" y="1786548"/>
            <a:ext cx="2151011" cy="30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25474" y="5893617"/>
            <a:ext cx="1830020" cy="3584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1132" y="5449824"/>
            <a:ext cx="849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Le BESOIN : </a:t>
            </a:r>
            <a:r>
              <a:rPr lang="fr-FR" u="sng" dirty="0" smtClean="0">
                <a:latin typeface="Arial Black" pitchFamily="34" charset="0"/>
              </a:rPr>
              <a:t> 				</a:t>
            </a:r>
            <a:r>
              <a:rPr lang="fr-FR" dirty="0" smtClean="0">
                <a:latin typeface="Arial Black" pitchFamily="34" charset="0"/>
              </a:rPr>
              <a:t> doit permettre  </a:t>
            </a:r>
            <a:r>
              <a:rPr lang="fr-FR" u="sng" dirty="0" smtClean="0">
                <a:latin typeface="Arial Black" pitchFamily="34" charset="0"/>
              </a:rPr>
              <a:t>				</a:t>
            </a:r>
            <a:r>
              <a:rPr lang="fr-FR" dirty="0" smtClean="0">
                <a:latin typeface="Arial Black" pitchFamily="34" charset="0"/>
              </a:rPr>
              <a:t> de </a:t>
            </a:r>
            <a:r>
              <a:rPr lang="fr-FR" u="sng" dirty="0" smtClean="0">
                <a:latin typeface="Arial Black" pitchFamily="34" charset="0"/>
              </a:rPr>
              <a:t>		         		  </a:t>
            </a:r>
            <a:r>
              <a:rPr lang="fr-FR" dirty="0" smtClean="0">
                <a:latin typeface="Arial Black" pitchFamily="34" charset="0"/>
              </a:rPr>
              <a:t>   le  </a:t>
            </a:r>
            <a:r>
              <a:rPr lang="fr-FR" u="sng" dirty="0" smtClean="0">
                <a:latin typeface="Arial Black" pitchFamily="34" charset="0"/>
              </a:rPr>
              <a:t>			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924"/>
            <a:ext cx="1331366" cy="137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54880" y="211101"/>
            <a:ext cx="7871999" cy="89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Le Cahier Des Charges Fonctionnel </a:t>
            </a:r>
            <a:r>
              <a:rPr lang="fr-FR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(CDCF)</a:t>
            </a:r>
            <a:endParaRPr kumimoji="0" lang="fr-FR" sz="4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03" y="1280365"/>
            <a:ext cx="8997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objet technique doit satisfaire </a:t>
            </a:r>
            <a:r>
              <a:rPr lang="fr-FR" b="1" dirty="0" smtClean="0">
                <a:solidFill>
                  <a:srgbClr val="FF0000"/>
                </a:solidFill>
              </a:rPr>
              <a:t>nos besoins </a:t>
            </a:r>
            <a:r>
              <a:rPr lang="fr-FR" dirty="0" smtClean="0"/>
              <a:t>mais doit aussi s’adapter </a:t>
            </a:r>
            <a:r>
              <a:rPr lang="fr-FR" b="1" dirty="0" smtClean="0">
                <a:solidFill>
                  <a:srgbClr val="0000FF"/>
                </a:solidFill>
              </a:rPr>
              <a:t>aux contraintes </a:t>
            </a:r>
            <a:r>
              <a:rPr lang="fr-FR" dirty="0" smtClean="0"/>
              <a:t>de son environnement. Le CDCF est la liste des besoins et des contraintes que l’objet technique doit respecter.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068724" y="6031363"/>
            <a:ext cx="138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élèves et professeurs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928518" y="4142835"/>
            <a:ext cx="17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salle de classe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-95092" y="5677656"/>
            <a:ext cx="153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agents d’entretien et l’ humidité ambiante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35048" y="4541508"/>
            <a:ext cx="172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borne de collecte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1236268" y="4462260"/>
            <a:ext cx="1667865" cy="7754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791456" y="2808021"/>
            <a:ext cx="4140404" cy="36933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Le CDCF de la borne de collecte :</a:t>
            </a:r>
            <a:endParaRPr lang="fr-FR" dirty="0"/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4784140" y="3320897"/>
          <a:ext cx="42062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38"/>
                <a:gridCol w="3226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Repères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Besoins contraintes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FP1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FC1</a:t>
                      </a:r>
                      <a:endParaRPr lang="fr-F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" name="Groupe 34"/>
          <p:cNvGrpSpPr/>
          <p:nvPr/>
        </p:nvGrpSpPr>
        <p:grpSpPr>
          <a:xfrm>
            <a:off x="1185072" y="109175"/>
            <a:ext cx="523130" cy="527539"/>
            <a:chOff x="0" y="4853353"/>
            <a:chExt cx="523130" cy="527539"/>
          </a:xfrm>
        </p:grpSpPr>
        <p:sp>
          <p:nvSpPr>
            <p:cNvPr id="36" name="Ellipse 35"/>
            <p:cNvSpPr/>
            <p:nvPr/>
          </p:nvSpPr>
          <p:spPr>
            <a:xfrm>
              <a:off x="0" y="4876800"/>
              <a:ext cx="504000" cy="5040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315" y="4853353"/>
              <a:ext cx="51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FFFF"/>
                  </a:solidFill>
                  <a:latin typeface="Comic Sans MS" pitchFamily="66" charset="0"/>
                </a:rPr>
                <a:t>2</a:t>
              </a:r>
              <a:endParaRPr lang="fr-FR" sz="2800" b="1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7891463" y="6550025"/>
            <a:ext cx="1252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Suivant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9728" y="2348178"/>
            <a:ext cx="45866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9875">
              <a:tabLst>
                <a:tab pos="4038600" algn="l"/>
                <a:tab pos="4213225" algn="l"/>
              </a:tabLst>
            </a:pPr>
            <a:r>
              <a:rPr lang="fr-FR" sz="1400" b="1" dirty="0" smtClean="0">
                <a:solidFill>
                  <a:srgbClr val="0000FF"/>
                </a:solidFill>
              </a:rPr>
              <a:t>Quel est l’environnement de la borne de </a:t>
            </a:r>
          </a:p>
          <a:p>
            <a:pPr>
              <a:tabLst>
                <a:tab pos="4038600" algn="l"/>
                <a:tab pos="4213225" algn="l"/>
              </a:tabLst>
            </a:pPr>
            <a:r>
              <a:rPr lang="fr-FR" sz="1400" b="1" dirty="0" smtClean="0">
                <a:solidFill>
                  <a:srgbClr val="0000FF"/>
                </a:solidFill>
              </a:rPr>
              <a:t>collecte en phase d’utilisation ?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88857" y="3775858"/>
            <a:ext cx="127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documents papier</a:t>
            </a:r>
            <a:endParaRPr lang="fr-FR" sz="1200" dirty="0"/>
          </a:p>
        </p:txBody>
      </p:sp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6287" y="4881649"/>
            <a:ext cx="1205053" cy="1162876"/>
          </a:xfrm>
          <a:prstGeom prst="rect">
            <a:avLst/>
          </a:prstGeom>
          <a:noFill/>
        </p:spPr>
      </p:pic>
      <p:pic>
        <p:nvPicPr>
          <p:cNvPr id="4100" name="Picture 4" descr="Résultat de recherche d'images pour &quot;dessin salle de classe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07154" y="3204376"/>
            <a:ext cx="1679475" cy="899452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2192" y="4519051"/>
            <a:ext cx="766838" cy="116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9208" y="3018556"/>
            <a:ext cx="1179864" cy="7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orme libre 40"/>
          <p:cNvSpPr/>
          <p:nvPr/>
        </p:nvSpPr>
        <p:spPr>
          <a:xfrm>
            <a:off x="1901952" y="3913632"/>
            <a:ext cx="1207007" cy="1236269"/>
          </a:xfrm>
          <a:custGeom>
            <a:avLst/>
            <a:gdLst>
              <a:gd name="connsiteX0" fmla="*/ 0 w 1792224"/>
              <a:gd name="connsiteY0" fmla="*/ 0 h 877824"/>
              <a:gd name="connsiteX1" fmla="*/ 833933 w 1792224"/>
              <a:gd name="connsiteY1" fmla="*/ 563270 h 877824"/>
              <a:gd name="connsiteX2" fmla="*/ 1792224 w 1792224"/>
              <a:gd name="connsiteY2" fmla="*/ 877824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2224" h="877824">
                <a:moveTo>
                  <a:pt x="0" y="0"/>
                </a:moveTo>
                <a:cubicBezTo>
                  <a:pt x="267614" y="208483"/>
                  <a:pt x="535229" y="416966"/>
                  <a:pt x="833933" y="563270"/>
                </a:cubicBezTo>
                <a:cubicBezTo>
                  <a:pt x="1132637" y="709574"/>
                  <a:pt x="1462430" y="793699"/>
                  <a:pt x="1792224" y="87782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865377" y="4001413"/>
            <a:ext cx="8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FP1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44" name="Connecteur droit 43"/>
          <p:cNvCxnSpPr>
            <a:endCxn id="22" idx="7"/>
          </p:cNvCxnSpPr>
          <p:nvPr/>
        </p:nvCxnSpPr>
        <p:spPr>
          <a:xfrm flipH="1">
            <a:off x="2659880" y="4279392"/>
            <a:ext cx="449080" cy="29642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639573" y="4387899"/>
            <a:ext cx="8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FC2</a:t>
            </a:r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985118" y="4233060"/>
            <a:ext cx="8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FC1</a:t>
            </a:r>
            <a:endParaRPr lang="fr-FR" sz="1200" b="1" dirty="0">
              <a:solidFill>
                <a:srgbClr val="0000FF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H="1" flipV="1">
            <a:off x="2878119" y="4947673"/>
            <a:ext cx="260102" cy="12907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718822" y="4737810"/>
            <a:ext cx="8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FC3</a:t>
            </a:r>
            <a:endParaRPr lang="fr-FR" sz="1200" b="1" dirty="0">
              <a:solidFill>
                <a:srgbClr val="0000FF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1597957" y="4128372"/>
            <a:ext cx="289365" cy="3265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807914" y="5025542"/>
            <a:ext cx="472246" cy="19279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05928" y="5131612"/>
            <a:ext cx="8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FC5</a:t>
            </a:r>
            <a:endParaRPr lang="fr-FR" sz="1200" b="1" dirty="0">
              <a:solidFill>
                <a:srgbClr val="0000FF"/>
              </a:solidFill>
            </a:endParaRPr>
          </a:p>
        </p:txBody>
      </p:sp>
      <p:pic>
        <p:nvPicPr>
          <p:cNvPr id="4106" name="Picture 10" descr="Résultat de recherche d'images pour &quot;dessin benne collecte papier&quot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91843" y="5610759"/>
            <a:ext cx="1095325" cy="1095325"/>
          </a:xfrm>
          <a:prstGeom prst="rect">
            <a:avLst/>
          </a:prstGeom>
          <a:noFill/>
        </p:spPr>
      </p:pic>
      <p:sp>
        <p:nvSpPr>
          <p:cNvPr id="57" name="ZoneTexte 56"/>
          <p:cNvSpPr txBox="1"/>
          <p:nvPr/>
        </p:nvSpPr>
        <p:spPr>
          <a:xfrm>
            <a:off x="1798321" y="6447540"/>
            <a:ext cx="153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benne de collecte du collège</a:t>
            </a:r>
            <a:endParaRPr lang="fr-FR" sz="1200" dirty="0"/>
          </a:p>
        </p:txBody>
      </p:sp>
      <p:cxnSp>
        <p:nvCxnSpPr>
          <p:cNvPr id="58" name="Connecteur droit 57"/>
          <p:cNvCxnSpPr>
            <a:endCxn id="4106" idx="0"/>
          </p:cNvCxnSpPr>
          <p:nvPr/>
        </p:nvCxnSpPr>
        <p:spPr>
          <a:xfrm flipH="1">
            <a:off x="1939506" y="5251094"/>
            <a:ext cx="122162" cy="35966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801986" y="5313272"/>
            <a:ext cx="87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FC4</a:t>
            </a:r>
            <a:endParaRPr lang="fr-FR" sz="1200" b="1" dirty="0">
              <a:solidFill>
                <a:srgbClr val="0000FF"/>
              </a:solidFill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/>
        </p:nvGraphicFramePr>
        <p:xfrm>
          <a:off x="4754880" y="3268471"/>
          <a:ext cx="420624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38"/>
                <a:gridCol w="3226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Repères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Besoins contraintes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FP1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Permettre</a:t>
                      </a:r>
                      <a:r>
                        <a:rPr lang="fr-FR" sz="1200" baseline="0" dirty="0" smtClean="0"/>
                        <a:t> aux élèves et aux professeurs de collecter les documents papier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FC1</a:t>
                      </a:r>
                      <a:endParaRPr lang="fr-F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S’adapter au format du papier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S’adapter à l’espace et de l’agencement de la salle  de classe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Plaire aux élèves et</a:t>
                      </a:r>
                      <a:r>
                        <a:rPr lang="fr-FR" sz="1200" baseline="0" dirty="0" smtClean="0"/>
                        <a:t> aux professeurs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Être transportable pour pouvoir acheminer le papier et le décharger dans la benne de collecte du collège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FC4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Résister aux produits d’entretien des agents et à l’humidité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5" grpId="0"/>
      <p:bldP spid="10" grpId="0"/>
      <p:bldP spid="22" grpId="0" animBg="1"/>
      <p:bldP spid="28" grpId="0" animBg="1"/>
      <p:bldP spid="33" grpId="0" animBg="1"/>
      <p:bldP spid="39" grpId="0"/>
      <p:bldP spid="41" grpId="0" animBg="1"/>
      <p:bldP spid="42" grpId="0"/>
      <p:bldP spid="45" grpId="0"/>
      <p:bldP spid="46" grpId="0"/>
      <p:bldP spid="49" grpId="0"/>
      <p:bldP spid="53" grpId="0"/>
      <p:bldP spid="57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69511" y="225731"/>
            <a:ext cx="6307015" cy="89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Recherche de solutions techniques</a:t>
            </a:r>
            <a:endParaRPr kumimoji="0" lang="fr-FR" sz="4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780" y="0"/>
            <a:ext cx="1260686" cy="145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-160933" y="1236082"/>
            <a:ext cx="9304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Dans cette étape nous recherchons les solutions</a:t>
            </a:r>
          </a:p>
          <a:p>
            <a:r>
              <a:rPr lang="fr-FR" dirty="0" smtClean="0"/>
              <a:t> techniques pour réaliser de notre futur objet. Ces solutions doivent impérativement respecter le CDCF. C’est l’étape où sont réalisés les croquis, les plans, les prototypes. 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997056" y="109174"/>
            <a:ext cx="515815" cy="527539"/>
            <a:chOff x="0" y="4853353"/>
            <a:chExt cx="515815" cy="527539"/>
          </a:xfrm>
        </p:grpSpPr>
        <p:sp>
          <p:nvSpPr>
            <p:cNvPr id="18" name="Ellipse 17"/>
            <p:cNvSpPr/>
            <p:nvPr/>
          </p:nvSpPr>
          <p:spPr>
            <a:xfrm>
              <a:off x="0" y="4876800"/>
              <a:ext cx="504000" cy="5040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0" y="4853353"/>
              <a:ext cx="51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FFFF"/>
                  </a:solidFill>
                  <a:latin typeface="Comic Sans MS" pitchFamily="66" charset="0"/>
                </a:rPr>
                <a:t>3</a:t>
              </a:r>
              <a:endParaRPr lang="fr-FR" sz="2800" b="1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11823" y="2253084"/>
            <a:ext cx="6408000" cy="44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426461" y="3208731"/>
            <a:ext cx="63569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vous de concevoir la borne répondant à nos BESOINS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16011</TotalTime>
  <Words>479</Words>
  <Application>Microsoft Office PowerPoint</Application>
  <PresentationFormat>Affichage à l'écran (4:3)</PresentationFormat>
  <Paragraphs>89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Wingdings</vt:lpstr>
      <vt:lpstr>Comic Sans MS</vt:lpstr>
      <vt:lpstr>Calibri</vt:lpstr>
      <vt:lpstr>Thème Office</vt:lpstr>
      <vt:lpstr>Qu’est-ce qu’un projet ?</vt:lpstr>
      <vt:lpstr>Diapositive 2</vt:lpstr>
      <vt:lpstr>Diapositive 3</vt:lpstr>
      <vt:lpstr>Diapositive 4</vt:lpstr>
      <vt:lpstr>Diapositive 5</vt:lpstr>
      <vt:lpstr>Diapositive 6</vt:lpstr>
    </vt:vector>
  </TitlesOfParts>
  <Company>Perso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démarche de projet</dc:title>
  <dc:creator>JOYEAU J-Marc</dc:creator>
  <cp:lastModifiedBy>Utilisateur</cp:lastModifiedBy>
  <cp:revision>384</cp:revision>
  <dcterms:created xsi:type="dcterms:W3CDTF">2004-10-05T22:30:41Z</dcterms:created>
  <dcterms:modified xsi:type="dcterms:W3CDTF">2020-03-24T23:26:08Z</dcterms:modified>
</cp:coreProperties>
</file>