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7" r:id="rId5"/>
    <p:sldId id="268" r:id="rId6"/>
    <p:sldId id="269" r:id="rId7"/>
    <p:sldId id="270" r:id="rId8"/>
    <p:sldId id="271" r:id="rId9"/>
    <p:sldId id="272" r:id="rId10"/>
    <p:sldId id="273" r:id="rId11"/>
    <p:sldId id="274" r:id="rId12"/>
    <p:sldId id="275" r:id="rId13"/>
    <p:sldId id="276" r:id="rId14"/>
    <p:sldId id="277" r:id="rId15"/>
    <p:sldId id="259" r:id="rId16"/>
    <p:sldId id="261" r:id="rId17"/>
    <p:sldId id="262" r:id="rId18"/>
    <p:sldId id="263" r:id="rId19"/>
    <p:sldId id="264" r:id="rId20"/>
    <p:sldId id="265" r:id="rId21"/>
    <p:sldId id="278" r:id="rId22"/>
    <p:sldId id="266" r:id="rId23"/>
    <p:sldId id="279"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000066"/>
    <a:srgbClr val="C0C0C0"/>
    <a:srgbClr val="51E3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098" y="-3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805DB-80BA-46AA-BEE1-418ACD48FFD0}" type="datetimeFigureOut">
              <a:rPr lang="fr-FR" smtClean="0"/>
              <a:pPr/>
              <a:t>25/09/2015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6B1CA-67FE-4546-9240-CE184D24E13D}" type="slidenum">
              <a:rPr lang="fr-FR" smtClean="0"/>
              <a:pPr/>
              <a:t>‹N°›</a:t>
            </a:fld>
            <a:endParaRPr lang="fr-FR"/>
          </a:p>
        </p:txBody>
      </p:sp>
    </p:spTree>
    <p:extLst>
      <p:ext uri="{BB962C8B-B14F-4D97-AF65-F5344CB8AC3E}">
        <p14:creationId xmlns:p14="http://schemas.microsoft.com/office/powerpoint/2010/main" xmlns="" val="352120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D6B1CA-67FE-4546-9240-CE184D24E13D}" type="slidenum">
              <a:rPr lang="fr-FR" smtClean="0"/>
              <a:pPr/>
              <a:t>1</a:t>
            </a:fld>
            <a:endParaRPr lang="fr-FR"/>
          </a:p>
        </p:txBody>
      </p:sp>
    </p:spTree>
    <p:extLst>
      <p:ext uri="{BB962C8B-B14F-4D97-AF65-F5344CB8AC3E}">
        <p14:creationId xmlns:p14="http://schemas.microsoft.com/office/powerpoint/2010/main" xmlns="" val="31527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Luna la best &lt;3</a:t>
            </a:r>
          </a:p>
        </p:txBody>
      </p:sp>
      <p:sp>
        <p:nvSpPr>
          <p:cNvPr id="4" name="Espace réservé du numéro de diapositive 3"/>
          <p:cNvSpPr>
            <a:spLocks noGrp="1"/>
          </p:cNvSpPr>
          <p:nvPr>
            <p:ph type="sldNum" sz="quarter" idx="10"/>
          </p:nvPr>
        </p:nvSpPr>
        <p:spPr/>
        <p:txBody>
          <a:bodyPr/>
          <a:lstStyle/>
          <a:p>
            <a:fld id="{54FC17A0-70E2-42E8-AD42-54A5F653C839}" type="slidenum">
              <a:rPr lang="fr-FR" smtClean="0"/>
              <a:pP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8D6B1CA-67FE-4546-9240-CE184D24E13D}" type="slidenum">
              <a:rPr lang="fr-FR" smtClean="0"/>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53427BE-AC5A-455D-A605-8F6AFED914CA}" type="datetimeFigureOut">
              <a:rPr lang="fr-FR" smtClean="0"/>
              <a:pPr/>
              <a:t>25/09/2015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C68906-35CC-4487-AD1C-36CF89CACAAD}" type="slidenum">
              <a:rPr lang="fr-FR" smtClean="0"/>
              <a:pPr/>
              <a:t>‹N°›</a:t>
            </a:fld>
            <a:endParaRPr lang="fr-FR"/>
          </a:p>
        </p:txBody>
      </p:sp>
    </p:spTree>
    <p:extLst>
      <p:ext uri="{BB962C8B-B14F-4D97-AF65-F5344CB8AC3E}">
        <p14:creationId xmlns:p14="http://schemas.microsoft.com/office/powerpoint/2010/main" xmlns="" val="2958615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3427BE-AC5A-455D-A605-8F6AFED914CA}" type="datetimeFigureOut">
              <a:rPr lang="fr-FR" smtClean="0"/>
              <a:pPr/>
              <a:t>25/09/2015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C68906-35CC-4487-AD1C-36CF89CACAAD}" type="slidenum">
              <a:rPr lang="fr-FR" smtClean="0"/>
              <a:pPr/>
              <a:t>‹N°›</a:t>
            </a:fld>
            <a:endParaRPr lang="fr-FR"/>
          </a:p>
        </p:txBody>
      </p:sp>
    </p:spTree>
    <p:extLst>
      <p:ext uri="{BB962C8B-B14F-4D97-AF65-F5344CB8AC3E}">
        <p14:creationId xmlns:p14="http://schemas.microsoft.com/office/powerpoint/2010/main" xmlns="" val="281052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3427BE-AC5A-455D-A605-8F6AFED914CA}" type="datetimeFigureOut">
              <a:rPr lang="fr-FR" smtClean="0"/>
              <a:pPr/>
              <a:t>25/09/2015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C68906-35CC-4487-AD1C-36CF89CACAAD}" type="slidenum">
              <a:rPr lang="fr-FR" smtClean="0"/>
              <a:pPr/>
              <a:t>‹N°›</a:t>
            </a:fld>
            <a:endParaRPr lang="fr-FR"/>
          </a:p>
        </p:txBody>
      </p:sp>
    </p:spTree>
    <p:extLst>
      <p:ext uri="{BB962C8B-B14F-4D97-AF65-F5344CB8AC3E}">
        <p14:creationId xmlns:p14="http://schemas.microsoft.com/office/powerpoint/2010/main" xmlns="" val="144267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3427BE-AC5A-455D-A605-8F6AFED914CA}" type="datetimeFigureOut">
              <a:rPr lang="fr-FR" smtClean="0"/>
              <a:pPr/>
              <a:t>25/09/2015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C68906-35CC-4487-AD1C-36CF89CACAAD}" type="slidenum">
              <a:rPr lang="fr-FR" smtClean="0"/>
              <a:pPr/>
              <a:t>‹N°›</a:t>
            </a:fld>
            <a:endParaRPr lang="fr-FR"/>
          </a:p>
        </p:txBody>
      </p:sp>
    </p:spTree>
    <p:extLst>
      <p:ext uri="{BB962C8B-B14F-4D97-AF65-F5344CB8AC3E}">
        <p14:creationId xmlns:p14="http://schemas.microsoft.com/office/powerpoint/2010/main" xmlns="" val="41082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53427BE-AC5A-455D-A605-8F6AFED914CA}" type="datetimeFigureOut">
              <a:rPr lang="fr-FR" smtClean="0"/>
              <a:pPr/>
              <a:t>25/09/2015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C68906-35CC-4487-AD1C-36CF89CACAAD}" type="slidenum">
              <a:rPr lang="fr-FR" smtClean="0"/>
              <a:pPr/>
              <a:t>‹N°›</a:t>
            </a:fld>
            <a:endParaRPr lang="fr-FR"/>
          </a:p>
        </p:txBody>
      </p:sp>
    </p:spTree>
    <p:extLst>
      <p:ext uri="{BB962C8B-B14F-4D97-AF65-F5344CB8AC3E}">
        <p14:creationId xmlns:p14="http://schemas.microsoft.com/office/powerpoint/2010/main" xmlns="" val="280176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53427BE-AC5A-455D-A605-8F6AFED914CA}" type="datetimeFigureOut">
              <a:rPr lang="fr-FR" smtClean="0"/>
              <a:pPr/>
              <a:t>25/09/2015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C68906-35CC-4487-AD1C-36CF89CACAAD}" type="slidenum">
              <a:rPr lang="fr-FR" smtClean="0"/>
              <a:pPr/>
              <a:t>‹N°›</a:t>
            </a:fld>
            <a:endParaRPr lang="fr-FR"/>
          </a:p>
        </p:txBody>
      </p:sp>
    </p:spTree>
    <p:extLst>
      <p:ext uri="{BB962C8B-B14F-4D97-AF65-F5344CB8AC3E}">
        <p14:creationId xmlns:p14="http://schemas.microsoft.com/office/powerpoint/2010/main" xmlns="" val="360054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53427BE-AC5A-455D-A605-8F6AFED914CA}" type="datetimeFigureOut">
              <a:rPr lang="fr-FR" smtClean="0"/>
              <a:pPr/>
              <a:t>25/09/2015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C68906-35CC-4487-AD1C-36CF89CACAAD}" type="slidenum">
              <a:rPr lang="fr-FR" smtClean="0"/>
              <a:pPr/>
              <a:t>‹N°›</a:t>
            </a:fld>
            <a:endParaRPr lang="fr-FR"/>
          </a:p>
        </p:txBody>
      </p:sp>
    </p:spTree>
    <p:extLst>
      <p:ext uri="{BB962C8B-B14F-4D97-AF65-F5344CB8AC3E}">
        <p14:creationId xmlns:p14="http://schemas.microsoft.com/office/powerpoint/2010/main" xmlns="" val="321743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53427BE-AC5A-455D-A605-8F6AFED914CA}" type="datetimeFigureOut">
              <a:rPr lang="fr-FR" smtClean="0"/>
              <a:pPr/>
              <a:t>25/09/2015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C68906-35CC-4487-AD1C-36CF89CACAAD}" type="slidenum">
              <a:rPr lang="fr-FR" smtClean="0"/>
              <a:pPr/>
              <a:t>‹N°›</a:t>
            </a:fld>
            <a:endParaRPr lang="fr-FR"/>
          </a:p>
        </p:txBody>
      </p:sp>
    </p:spTree>
    <p:extLst>
      <p:ext uri="{BB962C8B-B14F-4D97-AF65-F5344CB8AC3E}">
        <p14:creationId xmlns:p14="http://schemas.microsoft.com/office/powerpoint/2010/main" xmlns="" val="208954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53427BE-AC5A-455D-A605-8F6AFED914CA}" type="datetimeFigureOut">
              <a:rPr lang="fr-FR" smtClean="0"/>
              <a:pPr/>
              <a:t>25/09/2015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C68906-35CC-4487-AD1C-36CF89CACAAD}" type="slidenum">
              <a:rPr lang="fr-FR" smtClean="0"/>
              <a:pPr/>
              <a:t>‹N°›</a:t>
            </a:fld>
            <a:endParaRPr lang="fr-FR"/>
          </a:p>
        </p:txBody>
      </p:sp>
    </p:spTree>
    <p:extLst>
      <p:ext uri="{BB962C8B-B14F-4D97-AF65-F5344CB8AC3E}">
        <p14:creationId xmlns:p14="http://schemas.microsoft.com/office/powerpoint/2010/main" xmlns="" val="102811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53427BE-AC5A-455D-A605-8F6AFED914CA}" type="datetimeFigureOut">
              <a:rPr lang="fr-FR" smtClean="0"/>
              <a:pPr/>
              <a:t>25/09/2015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C68906-35CC-4487-AD1C-36CF89CACAAD}" type="slidenum">
              <a:rPr lang="fr-FR" smtClean="0"/>
              <a:pPr/>
              <a:t>‹N°›</a:t>
            </a:fld>
            <a:endParaRPr lang="fr-FR"/>
          </a:p>
        </p:txBody>
      </p:sp>
    </p:spTree>
    <p:extLst>
      <p:ext uri="{BB962C8B-B14F-4D97-AF65-F5344CB8AC3E}">
        <p14:creationId xmlns:p14="http://schemas.microsoft.com/office/powerpoint/2010/main" xmlns="" val="370945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53427BE-AC5A-455D-A605-8F6AFED914CA}" type="datetimeFigureOut">
              <a:rPr lang="fr-FR" smtClean="0"/>
              <a:pPr/>
              <a:t>25/09/2015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C68906-35CC-4487-AD1C-36CF89CACAAD}" type="slidenum">
              <a:rPr lang="fr-FR" smtClean="0"/>
              <a:pPr/>
              <a:t>‹N°›</a:t>
            </a:fld>
            <a:endParaRPr lang="fr-FR"/>
          </a:p>
        </p:txBody>
      </p:sp>
    </p:spTree>
    <p:extLst>
      <p:ext uri="{BB962C8B-B14F-4D97-AF65-F5344CB8AC3E}">
        <p14:creationId xmlns:p14="http://schemas.microsoft.com/office/powerpoint/2010/main" xmlns="" val="428444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427BE-AC5A-455D-A605-8F6AFED914CA}" type="datetimeFigureOut">
              <a:rPr lang="fr-FR" smtClean="0"/>
              <a:pPr/>
              <a:t>25/09/2015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68906-35CC-4487-AD1C-36CF89CACAAD}" type="slidenum">
              <a:rPr lang="fr-FR" smtClean="0"/>
              <a:pPr/>
              <a:t>‹N°›</a:t>
            </a:fld>
            <a:endParaRPr lang="fr-FR"/>
          </a:p>
        </p:txBody>
      </p:sp>
    </p:spTree>
    <p:extLst>
      <p:ext uri="{BB962C8B-B14F-4D97-AF65-F5344CB8AC3E}">
        <p14:creationId xmlns:p14="http://schemas.microsoft.com/office/powerpoint/2010/main" xmlns="" val="166809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1.gif"/><Relationship Id="rId4" Type="http://schemas.openxmlformats.org/officeDocument/2006/relationships/hyperlink" Target="file:///\\scribe\commun\TECHNO\DP3\bilan%20carbone\&#233;val%20d&#233;chets\Diagnostic%20cantine.do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file:///\\scribe\commun\TECHNO\DP3\bilan%20carbone\&#233;val%20d&#233;chets\Diagnostic%20cantine.doc"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les%20d&#233;chets%20verts%20modifi&#233;s.pptx" TargetMode="External"/><Relationship Id="rId10" Type="http://schemas.openxmlformats.org/officeDocument/2006/relationships/image" Target="../media/image8.jpeg"/><Relationship Id="rId4" Type="http://schemas.openxmlformats.org/officeDocument/2006/relationships/image" Target="../media/image5.jpeg"/><Relationship Id="rId9" Type="http://schemas.openxmlformats.org/officeDocument/2006/relationships/hyperlink" Target="Bilan%20d&#233;chets%20&#233;lectroniques%20modifi&#233;.ppt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ile:///\\scribe\commun\TECHNO\DP3\bilan%20carbone\&#233;val%20d&#233;chets\Diagnostic%20cantine.doc"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file:///\\scribe\commun\TECHNO\DP3\bilan%20carbone\&#233;val%20d&#233;chets\Diagnostic%20cantine.doc"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descr="data:image/jpeg;base64,/9j/4AAQSkZJRgABAQAAAQABAAD/2wCEAAkGBxQTEBQUExQUFBUVFRoVGBUXGBgUFRYYFxgXFxUSFhYYHSogGB0lHRUVITEiJyorLi4uFx8zODMvNygtLjcBCgoKDg0OGxAQGy8kICYsLCwsLCw3LCwtLC83LCwsLC8tLCwuLC0sLi0tLDQsLCwsLCwsLCwsLC0sLCwtLCwsL//AABEIAMIBAwMBIgACEQEDEQH/xAAcAAEAAQUBAQAAAAAAAAAAAAAABQIDBAYHAQj/xAA+EAACAQMDAgQEAwUGBgMBAAABAhEAAyEEEjEFQQYTIlEyYXGBB0KRFCNSocFygrHR4fAVM2KSwvEWQ7Ik/8QAGgEBAAMBAQEAAAAAAAAAAAAAAAECAwQFBv/EAC4RAAICAQQBAgMHBQAAAAAAAAABAhEDBBIhMVETQSIycRRhgZGx8PEFocHR4f/aAAwDAQACEQMRAD8A7jSlKAUpSgFKUoBSlKAUpSgFKUoBSvCair3WV882FKlyBt5MH8xaOwDJHzkSKq5JdkNpEtSrF++ttRM5IXnOTyZP3NRnifUi1a8wE7+EEtyRkwDB9IJz7H6E5ULJqlRPQtVuBXdO0BSCIIaBugZxMjnkGpakZblYQpSlWJFKUoBSlKAUpSgFKUoBSlKAUpSgFKUoBSlKAUpSgFKUoBSlKAUpVF26FEniQJ9pMSflQFdWNXq1tiWInsJyx4gfcj9aqv31UEk8AmBliBzA5P8ArWhdf8UK2rCLtZVJRpnYMKdxzByR9gwnuM55FFEOSRPdf62pssltl81zsRR6txZTDGPhWZEkRI+daj4W6vu1O2Nhtl0Z2bmSSQqwAWG1vcgzOOMbV9Q23mdUFxkZrRJgpsgbDI7+kGe5B4MipHw4EuuNUFtm4rOuwN6QXJKK4IAWWwCZhioxMDn+ed+DJcystXeqm7rAG3MN4tqGO7DEKRzCklVA4yQT3NS9jRPd1Uttizy7r6fXPpHHA3emTgrJHfATwyuqteb5i2muKLlraBsFpAFyYz+Vp9mwMYkOh6h7XT3/AGiCzlmFw7iWXFsORtJ3rC+n2A7zULC1JuX+Sdtcsn9PprahQrD0Q7ssBZAHqI7fD29szWZ0/qVu6PQwnOJziMx9x+orkH/yW9cnczra3NtBYgMJYiQSCQZ+ua2Lwt1YWfS9xVLLceGPtBg4kkhWIzwnGZqkdTWTalwV9SmkdHdwBJMf61VWkdH6qt38zLbt2wmw+XDNPpeAPQzSR7Yx8pvpDXTc7FIEkZHdse0lvnjvxXSs9tKuzXcTlKUrcsKUpQClKUApSlAKUpQClKUApSlAKUpQClKUApSlAKUrG1WsVMZZoBCiNxkxiSB/PtQFeq1C20ZmMBRPz+g9zUV4l1X7nDYkFwVLemCQGABIzB7HHNc71/iY3tWLlwK1sDaigkqxUBwuMyWK5HtieRkeJ+t7tMtwBC+/1ydytuMLsBMYCQVkECTic8rzqSdGTna4MbxH4gustxAWi3KyJWFBhlgCZAVh6e081z63ceWA5efSGORJIXBz8M5zIBqb03UHUOzKGRy07hkyTtHvO/g5g/Krh6cnmBgzEMTB2lmZSWIFtdpMrEnnhpGK5OFbvlszpGL03Utv9cqWEMstDQNoXmIMHv3PtWVb1T2vMAeBdTyzAJhDkpJAiZB5z37Gr1rQFudwiHi9aH/L3HmQYn912OSuIk1h2LFkahbMMi7rgG91J29oB9JaZHEGVPejhL5m6f7/ABDj7mxv1Fbll1W5dQIn7u3IYxAAtSw5y3BJjiYirvX+rre0tq1JN/e42ngW7h3hXOBj92J5kRMkmtb1/S2G5rIulQsqCQTlTdY7gs4HB5acEcGFs3btgW7klReG8clioO2MyZyIPea0e5p0WabVE9a6Q9t7e/cwlSw9ABJCwisZj0smYxmrvXtcNqWE9WxiBcLkqUBIWB8KwByIkz86iT1bc1pWZWXepNoqSshQnqlQH4Bxg/KqLWuVbjG4pd13FXBI9fKtHeCoInGT3JNRtrjyVSJ3wpptQl1L9vCo6LLCVPmGFk+xH5uIYRM10fpXWC2svqnr2KpuZAhjI2IgJLNFufpPymD6n4s2aNNLa2X7zoLZdFK2lG7YoO4kmBGeDjsagbul/ZLdrd6sm48QCrmF8vaolgoB9QIGR7VrCMY/KzTj2O0IwIBGQRI+hqqtH0njRieEfKW9oJVS3L3FbOMmAR/D86m06qd6eZ6FckIQSQCPTFyAAMx37ito6iEui3qJk2XAIBIk8fPvivLdwGYIMGPvWs9Z6hc8wIF2naCXk7VzlgFmTlf1+hrN6bqytjaf+YsITyN7KCTJESCePp70Wdb3HwN3JOUrE6frhdBgfCYJwVnIIU9xjnHIrLraMlJWiyd8oUpSpJFKUoBSlKAUpSgFKUoBSlKAUpSgLOtu7LbtIG1S0mIEAmTJAj6kfUVyfq3iNr+pQE7RJVsvtUepWJCGQBCrxyCfzVtnjjxSllLlrndadCcQGYbQsiSGGfykZBrlb65UZr6Bd9xy+zkKTLi6DEYbEYxPck1y5ci3JGcnyR2p6n5WrLIWlLjFDiREgHPJET+vuakumdcYoA9vzXXC7vhVInZHaPU0/MDtnMXqFi/Yc3VUG5cBLZ3E4xJbdyGiOxI7gVcseGNTctFrdn9yWdQwU7mILgSANxU7R6tpiVAwDWMsakqiUq1wZZWzqI4U7NzEYO4CBG0bgd+5TiDsmc1l6M2LaMC6rdci0ighnR3hIIJwR64YATtaDmovw7oibTXLBZhbeQQCC8SDbQTliGTB7SeRVHWgbewX9q/vGdEUfvFBLekFwPLAMCefT8hVoKMXul/xE2lyzevEelOn2XbtxILFo2jB2KGtruklNiAkENi2TiBXM+sdf0ztZcAhrF2zCFEUtbJY6q16PTtkoBPqE/esjxB17U37aJcu4wq2xMTn1N/Ec/TjArC0vTdiGLK3bzAqpZSSu6MqsxyRnPviJqY6lSfw9FI593ymXd8Qi4Lvlp5YuK1shyTKtPLDgkn4jyTzOawLZQGGuySIAEuwURFtWQcTLQO5J5rN6d4P1d8sbq7ET4iWAMgA7QBJnPGKyG6HZCkWhsucC4XZiDMgiCMkYxXMtPlknUq+hk4ZZLuvoRWi6ML9wjToSck3CzBR7ws5OcfM1d6v0fUaVit6yx+L1J6t0zJBge8VJaJ9RpluXBqCxCFxKyIQMTuljA5n6CthveKCFPnBSEgkmDzx9/8AOtoYUobZvn63+RaEKjU3z9bIOzpzaUF0CWztK3QrEA4c2ypO0kOonMEIR7gxL6pbl6UIDbQYO6DED0n795yPatk1uoJFxl9bZISeJ+FB7LAAHyFQT2rOoVLisnmQGMYbjugMiPnMR968z7bGVqKe3q/9o5Y62N9ceRb1IUSCGMhjtIUNA+D6SDxwO2BW49M68jqiuge5Khk2LsCLtHpJIJACsPfIMDM6Nq7dy2oGHAJIkSc8+n596taXWsLUiBPpVyT6ZYEwBB+U+xOK2wvi4M6oSjJbonRuodXtJbuXI9DXF8skTc2h1gDiVIadpMkE+2bXSfEIDOxZyjkhQpU7juVe+EBE8cqFOBWpjqZ2K7Bd1sCZAYM0gB9pG0H0YEGOfasHpTXvOZrUuJmCAxIBk7v4SIGcZA7Gur17Ro5Hb9GbdpxDLEFSduzaR2J+igQfYmc1NAzXNvBvWfMQ27iqNoJ2Kx3KO5YH0gfEM5g9u/QNHrVucETLCJzCnmDngqfvXVp8ikuDTHKzKpSldJoKUpQClKUApSlAKUpQClKUArB6p1FLK+pwrMDsBIkkCTAPMc1nVzr8S9Td3bVDMFA+FWAtq5QeYxMq+VYA42kiqZJbY2isnSNa8Z6B9Zfu3rTG4lpV3LBJBMI5RR2lTj/p+50bWrcDwjOwZRuBHAwYieOD9zW39V1F2ylqxKb3VXa2IX4wXt2yF/N+VQRCyuRArEXTqmoXewS1i2b3lGQAphdqsII2qplgRuEg5B40nKVmS5ZB9N0dy5u2ESkvtj+EqYk4mCYGZKx866R0zxWBorYFzYU9A9RZ3VbkANuXazbcnOZ+1at0/qQ85toZ2NohiNlreAIN1QfThUUwCSQG9jWHqdfZ06Oy2r9pys2LqeWpFzKvvMMHtnAKEnBbkwa0jGuPbyWpJGXa8U29KLl2xt8xy4UbYB2uRa1EZG7bvU7vVhT3zr1w3758+6rMHbcbz+pWIzmcGAOOwjgRTQW3vPd1V+bjm4GaQCGJIkx2bKgDgDt7bz062L4d9Sy29nrFn0l1DAtu28KMQMZ9p4egpdsyeLdyyN8NeHDqWN2SDgKSMuTA3Kp+FewkScR71unRvCbC6Q5aCMNv9XGGK5yIxJ4P1rZfD+kX9jslAAxt293aW2ruJjvUd1rV3PJvMSVNtLh9MQfLDH4+ZBC5gTA9zWkMEIKkaRxKJq+g6zcC6rTom92vOWYfAACAY752NH9r3qH0Om/aCzMWJJwBiYwTnjj271Z8O9Rv6djb0/7y7q7KhY5RmJIb5kLuMnjdJ4rfdF4M0+ls2zfub9gJYMYtsxBJRUEbuW5kn+VbtJcmrRz3qqvZcJZUXUYENdAO1AY3bnwJAJEAjIIEmnT7y3LHkFbm3ZtLXFI/hmG5nAjd2zW69Q6vYv20susWwpBCQVyIgMVnA4x8WTitV02kFldi3TdUZVmEMBGVPvBBIOMEYHFeHrssIP1cbW6+efurrweVq5xi98HzfP8ABg6TpBsg+U4Ukt6igYkEqRvgjcRtIBPZuBV7pnThZ3QQd0cKFiFAPHuQT8prI/a03Bd67mkgbhJA5IFUafVrcBKngwQRBU+xB4rx5Zcsou+n3wea55Gnfv2e37Qb7Vrut0XluzflYTAWRIBk+4xPFbG7wCfbNYJ1Vu5Cghty7o5xMZ9s/wCBq+DJKHXRrp8sscrXRr37QCB6hE9gTzHqJMknH+FZdrUONrowG3HBG7JhAdue5I4/Wse/ox5jKv5TEYAkgMIP3FV9PN8qsgi2riVOVDGBO3ufVMD6dor2cdTXwnsY5qatGwdL6xcS6txEiY3AS0hQS0T8UjcYk/FXRPC3iFWYC5Iki0vbMF5aWmNoUA54OTInl2lQW3ZmfYUNsESFOEDEhG5+JBuk8cYFLGrdtSmyGIYgLCoCGPG4QQTCjGcCDWkU4STLK0dmseIgLoR8b39JkYUjE4H5pH0BNT1twwBBBBEgjIIPBBrjOhu331Hl31Iuu6BVEKi/Rt2Bx/Fz3rsHT7ZW1bVplUUGcmQADJHeurTZJybUjTG23TMilKV1GopSlAKUpQClKUApSlAK1/rWy25dxdvNcjZZQTlBO70iRwBJMcfbYKtW9OoZmAG5uT3McCahpshnAvF3Tbq33Z+d0kmQiF87RuJI75PeOe8XbS5ePlBiFHrgAxIj1bQQJ9MEn2NfRXU+l2tQhS9bV1IjIyPmDyD8xXMbP4dsou7QAVJOW3Y2rtVXMAss3IMD4jJFc3ouMrRnsadmj2+ntbLBfMFxGcDYDIcEq25iCEAhAdxAMMATNVWNI2ovqtxhsRMbWW4N5ztLrzJ3MQcwsDgVVfUWDdCXSrFQCAVb1C6sEMJPwzMRxM4zmeEuhsxRQHU3W2u0Mu22IYlSRBDCf+2iabUfxKSatR/ElbFhLOkJZmJOLQQSCZneAO/xHmIA9hVlNOqKy3TIuO378DcLR3Hy/UPjtxypyJJGR6t/61YtC3sW2vpELCzEYBB/T9a0HqPTH8xlRGYhgsYYknj92ssOD7101RqjoXg/xfau2dt5lt3UkEThwBPmL9fb34rE8b3rdrpt+4STcvDaoY/D5zZUL2IUMf7lcz6j0+9p2m4rp7GGTMf9QBESeRmDWPqr1/UALccsinEwBnkD7DjtRyUey112bp+EWiN2/dvOTNqyltfdd2AR7ELbI/vH3raPG15SUQH+LjnexAC7icZ/SBiqfwx0aJpYk+Yzm6RJEqZtqR/EpCk+0/SsrxP0ZC7X2PoCEuSC23bBG0ExMgQI5zJgAUyVOPPRWTTVnLLHVrXqG7btk+v0yP4gTgj6e4q5+yvrFddO4CIAzvJFsyVGzzRj4SWI9h8ory7tYk7VyZ4HuTmB8zXlpFUQoAHsAAP5V8yp4YZd6Tlz7/weFuxxybkm/qQup6YVvjTJaNvUptsgqoCu5c3EdjkhthmRyABGDV7qa3LeouI2NRb2jfYl7V6dgCgEDcfWox3kRipef9/7+tQum06+Y6tbuWrQXzAisWHoT1BXhgs+piTAH6CvRxTx6uTtU/r7eF+XR2Y5Q1D6p/vokv8AjKgI4QsC4VgQPQZA23F55x/sVZ1vTVd/MH7txwbY2qB2UJwAM8RyZmoIaVmBIJ2s0sBCDvEQpBAg+wyKydZev2UnzQ4gLMCQWwI53EED9TzVHosuNOOJ8e5V6XJBNQfBm9WDBA6/EvOORwfp3NeafqpFlSpZTvWEUrJPqJ2sQdmSJkQQSSDFZFx5SecT/Koi65SNnoPYrIIO2JGcHnistLOmr9n/AGK6adcfeUXX8zNy47O93ebS79u9ol5eQScjPq57Vu3hvpdu9ffygz2k27yQl5iGL87I25jjJgk4xWh2bLDcIkk/EWBnPO3uec8VsvhjUXdNdHlkwY3FQYCl13TtEiAgBP8AKvRlkUpJfoejJ8nXbnR7FtLakkXSPTdBKuu3O8CeAWUR/wBVbDYZiPUADJGDIInDfcdq5z0fU3rlxC7KxVpGzYyoN0sIUS0yZjvx2rdfDrE2zIUZGF/sgZHbAA+1bYci3bUqLxkStKUrqNBSlKAUpSgFKUoBSlKAUpSgFKUoDiH4l6BbGsRPTse4NS4APwloAbaJgxcEDsJ5JrdPBfTBki15Yb1gxbElp9ShEUjA/MCc1ov4uFrnUrij8lu2v8i//ma378Ib7t05fMcuyuy5JJUA4XJ9o/UVy4pJ5ZI5YO8jRsV3ppS22z4tpkxJIg+kfOYz8q0zW+HNbbvtf0QW2fz22YfvWBJ3bfgII2nBESeDNdIpXUdKRzk+K1uEWup6drSvCEOP/wCckZ3yRIIIBGTEmTgGoP8AEHwxa0tixd0zXDbe5tguHQAqzKymJMweSRXWtZobd1Gt3EV0blSAQT7/AF+fNci8ceDrum3PZS4+lT1j1b/Kn4xsPqgHO4A45OCaJL3JS8mz9A6ppn6KrXCT5CtZYI5t3VuQV2K6kMpZWGQeGmtW6x4mvX1FufLsqAFtKScD4Q7HLnA5xiYrUeix5ZIES7Z5mCYP+/61I7q8LX6mcpvGuEuPqeRq88pScVwv1Lu6vd1Wd1N1eZtOKi9urwn/AC/0q1upuokKPLVlVB2iATMdp/pVNxAYkTAgA5HM8cVXNW2NaKUvJZSfkti8DMdjBHtUX1IPuTYJlgBxAacEziDMGsnU+lw44aFYf4N/SqNYJBFdGNKMk/Y2h8LTLFi87BWQEdjAxuUnG3txxgCPpXTPw50SqTduZFsBg5RZSd24OY3NJDgGcbRHJnXfDnhrVjT/ALQljT3Lc7irufNyAxaAomVYH4xyJiDWw9A1+qt3DbbTX7O+2u9nQ3FjaQMIXJAIYepkxMtPPsY8LUk1VHqxi7TJ3Uda01x9kWmdwsgKGlsu7qUO74J5MSVPBJrN03iIrqWRjNtW2LAyRO3cxjLBl4xgsc4rQ+raW6l1SLivbcgjyGX07X2oCS7vPGJ5ZhkAzVY1nmOfMQ2riMtxpG4WwGjaQMzwQTAw3tJrOU4vjsmTaOx2LoZQw4IB7Tntiq6taWzsRVBJgRJJYn5knJq7Xarrk2QpSlSBSlKAUpSgFKUoBSlKAUpSgOE/iU+3q98x2t/ceUlbR+E/UtrPp5G1jvHuGj+oX+VQP4x2dvUVbs+nQz81a4p/lt/Wo/8ADnWizrFdhhjA2nMweZHsTj+deZ8mouzzvlzX953ylUowIBHBz+tVV6Z6IpSvCKA+eb4QXLnlCLZuOU7eksSuPoRVO6pjxj0L9j1JtrJtsN1snJ28FSfcHH0j3qDBr5jNGSm93dngzUtz3dlzdTdVuaTWdFKLm6m6rc1SbmYjHv7fam0UXt1UM1Ulqts1SkSkW9SgdSp4OP8AWqOjaY32tWpCl22ElgAP4iS2MAE/avXapjwbq7v7Zp7VraBcuqtwBVY3E3brm8sDgIG4jj3rswJNqL8m+NXwzuXSdGLasFjZK7IM+hbVtB/+KzqpRYEY+UCAB2H6VVXvHskGnhq351y88G424IQoAQE7sj85nucfIZqL6l4YG/eVQtvUhrdsLxH/ADEzu4Py9RwDFbhSquNqiGrVGP08t5VveZbYu4xtkwJMdvpWRSlWRIpSlAKUpQClKUApSlAKUpQClKUBzX8bum7tNZ1AGbVwo39i7GT/AHlQf3q5Np9QVIhiuQZESCOCJr6T8Q9LGq0t6w3FxCoPs3Kt9mAP2r5jZGRmRxtdGKsp5VlMMp+hBrz9Xj53HFqYc2dy8AeKfOXynI3KAQZ+IEfEAeIjI+dbypr5o6C15tRYSzuZ/NUqo+RBJPsIme1fSemQhFB5ArbSSnKPxGmmlJxpl2lKV1HSaR+LOk3aNLkZt3B/2sCGH6hD9q5PurtX4jJPTb3y2H9Lif61xFm4n58fz/rXLqNHHM910zmzaWOR30y5Ne7Tt3Qdsxuj0z7TxODj5V2HwD0yw3T9NcNm0X2H1lFLfG2d0T2qc6z0OxqkVL6b1Rt6iSsNtZQ2D2Dn+XtXIv6b5kYfYX5Pn8mqJqX8aJYt617GmTZbsKEdizsXumGbLEwFBAxGSflUIWrhnicJbWckoOLplwtVtnqhnq2z0UQonrtXRPwY6Ruu3dUwwg8pP7TQXP2XaP7xrnOmtNddEtjczkKoHcnj6f0r6J8J9GGk0dqyMlRLN/E7GWb9Tj5RXfo8Vy3P2OvTY7lfgl6UpXqHoClKUApSlAKUpQClKUApSlAKUpQClKUApSlAK4t+M/hg2rw1tsfu7pC3QPy3IhbnyDAAf2gO7V2msfqGit37T2rqh7dxSrKeCD/h9e1UnBSVFJxUlR83eB9U69RslAxgy0cKoMlj7DH86+jdFrVdZBBrm3hn8PtRotRqV9N6xdA8q4GAuLs3FRcUxyGIJE5C4gmMrR9QexcPMA5X/L51OGG2NFIRcUdKmhNRHT+rK6gg8isvUdTt2033GCqMSfnxV2jVM1z8VNTt6cwH/wBlxE/nv/8ACuLebXQvxG8U2tRpRbtrcBF5WlgACAHB7yOQa5sxq0eiyPoTwPa29O0oHeyrf943n/8AVTlcC6D1nV2kHk6i6oHpCkh0AHYI8gD6CuqeEvFI1IFu76bwE4wrgTJX2IESP0+VPcrZq34vdCVdusTBZhbuj3O07Ln1hdp/u+1cxL11n8Zus210q6YP+9e4j7BBOxSTub+ESvPcj2muONcrytVjXqWjz9RFb+C8z1ZuXe3+/wDeKttdrGuXMz+v2/8AZrKOMzUTpX4Q2bP7Rvuuq3HJt2VbBbaAbhX3PqUfZvnXba5d+E/glrWzWahdrlf3Vs/EoYEG48jBIOB2BM5MDqNerhTUKaPQwxajyKUpWpqKUpQClKUApSlAKUpQClKUApSvC1Ae0qjzB71Q2pUd6AvUrFOtWrf/ABJflQGdSot+sLVi514CpoE3Wu+JvDnngvbgXPbgN/kapbxJB7Vj3vFBHtSmDRrmuu6dyrSpHY8irlzqj3kK+eQDkqygqYII4z296lPE/Uk1KKH9JDAlgoLFfzWwTxPv2rSNdZCmbbEj5iCKuuSriXfEtgraXKsC4ys8w3Y1rTGpC/q5ADHjiasELU1RZcGd4fufEv0b+h/pW4eGfRe8wtt8se8FtwIj6c/yrR9He2NI9oqQTqR+lRt5sq1yQvinWO+u1Lu24m6wB7BAYtqPosfzPeohrtVNYu3bjQjEsxPEDn3OK2DofhEMQ2qubF/gQgufkWyF+015zwuUmzl9NykQ3RumXtXeWzYQu7f9qju7n8qj3/rXavD/AOE+nsX7V53a6baj92wGw3QSfMPuOIX3E/Krvh/qGn0toW9PbS0veBJY/wATscsfmTU3a8RT7V0wwqJvDEo9mx0qGTrikcisi31VTWtGpI0rFXXLVY1QiagF+lW0vA96rVgeKA9pSaUApSlAKUpQHk1Q9yKqK1QUmgKGu1j3rlZBs1a8nNSDDe4wqw81nvZqj9mmgIi85FY8E1OnSCMirf7GO3NSCAuWCas3NM3FbL+yTiKobp80JNSu6Q9jFR+q0B92rfh00HkV7d6YIpZBy+90ZzkEgVYv9DYjLE/af8K6tZ6UIiBVF3pA9hn2pZJxu74cf+Jo9v8A3WOfDLERn6yR+gmu1L0JO69vvVdrw+g7fqKncDiP/wAZdfzOPqKyF8OXAJmR967ceiIRwAfcVZPQ0z6abiDjh0DL+Vvt/rVywD3Vvvn+tdZboKNgqKxrvhpQcDFLJOf6ckcbv5/51K6cH/c/rW1Dw8vtXv8AwgDtUWCDsJzWZaLfSpD/AIZVQ0MUBj22wMmsq2zcTivU0hrIXTmgKEkd6ykuHtXiWKvLbzUEFaXjNZC3Jq2Fq4gFAXQ9VVQKqFQD2lKUApSlAeUpSgKWry3SlALvFWhSlSCqqu1KUAt8UpSgLlIpSoB7SlKAUpSgFUXOKUoCkCrBFKVIEVQRSlAIr0CvaUBVFexSlAXU4pFKUBWKqpSoApSlAf/Z"/>
          <p:cNvSpPr>
            <a:spLocks noChangeAspect="1" noChangeArrowheads="1"/>
          </p:cNvSpPr>
          <p:nvPr/>
        </p:nvSpPr>
        <p:spPr bwMode="auto">
          <a:xfrm>
            <a:off x="155575" y="-2528888"/>
            <a:ext cx="7038975" cy="52768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Titre 7"/>
          <p:cNvSpPr>
            <a:spLocks noGrp="1"/>
          </p:cNvSpPr>
          <p:nvPr>
            <p:ph type="ctrTitle"/>
          </p:nvPr>
        </p:nvSpPr>
        <p:spPr>
          <a:xfrm>
            <a:off x="740471" y="404664"/>
            <a:ext cx="7772400" cy="1470025"/>
          </a:xfrm>
        </p:spPr>
        <p:style>
          <a:lnRef idx="1">
            <a:schemeClr val="accent3"/>
          </a:lnRef>
          <a:fillRef idx="2">
            <a:schemeClr val="accent3"/>
          </a:fillRef>
          <a:effectRef idx="1">
            <a:schemeClr val="accent3"/>
          </a:effectRef>
          <a:fontRef idx="minor">
            <a:schemeClr val="dk1"/>
          </a:fontRef>
        </p:style>
        <p:txBody>
          <a:bodyPr>
            <a:normAutofit/>
          </a:bodyPr>
          <a:lstStyle/>
          <a:p>
            <a:r>
              <a:rPr lang="fr-FR" dirty="0" smtClean="0">
                <a:solidFill>
                  <a:schemeClr val="tx1"/>
                </a:solidFill>
                <a:effectLst>
                  <a:outerShdw blurRad="63500" sx="102000" sy="102000" algn="ctr" rotWithShape="0">
                    <a:prstClr val="black">
                      <a:alpha val="40000"/>
                    </a:prstClr>
                  </a:outerShdw>
                </a:effectLst>
              </a:rPr>
              <a:t>Projet des élèves de </a:t>
            </a:r>
            <a:br>
              <a:rPr lang="fr-FR" dirty="0" smtClean="0">
                <a:solidFill>
                  <a:schemeClr val="tx1"/>
                </a:solidFill>
                <a:effectLst>
                  <a:outerShdw blurRad="63500" sx="102000" sy="102000" algn="ctr" rotWithShape="0">
                    <a:prstClr val="black">
                      <a:alpha val="40000"/>
                    </a:prstClr>
                  </a:outerShdw>
                </a:effectLst>
              </a:rPr>
            </a:br>
            <a:r>
              <a:rPr lang="fr-FR" dirty="0" smtClean="0">
                <a:solidFill>
                  <a:schemeClr val="tx1"/>
                </a:solidFill>
                <a:effectLst>
                  <a:outerShdw blurRad="63500" sx="102000" sy="102000" algn="ctr" rotWithShape="0">
                    <a:prstClr val="black">
                      <a:alpha val="40000"/>
                    </a:prstClr>
                  </a:outerShdw>
                </a:effectLst>
              </a:rPr>
              <a:t>l’option DP3 TECHNO</a:t>
            </a:r>
            <a:endParaRPr lang="fr-FR" dirty="0">
              <a:solidFill>
                <a:schemeClr val="tx1"/>
              </a:solidFill>
              <a:effectLst>
                <a:outerShdw blurRad="63500" sx="102000" sy="102000" algn="ctr" rotWithShape="0">
                  <a:prstClr val="black">
                    <a:alpha val="40000"/>
                  </a:prstClr>
                </a:outerShdw>
              </a:effectLst>
            </a:endParaRPr>
          </a:p>
        </p:txBody>
      </p:sp>
      <p:pic>
        <p:nvPicPr>
          <p:cNvPr id="1033" name="Picture 9" descr="http://webmariotti.ac-noumea.nc/IMG/jpg/photocolle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9030" y="2420888"/>
            <a:ext cx="8235283" cy="4032448"/>
          </a:xfrm>
          <a:prstGeom prst="rect">
            <a:avLst/>
          </a:prstGeom>
          <a:noFill/>
          <a:scene3d>
            <a:camera prst="orthographicFront"/>
            <a:lightRig rig="threePt" dir="t"/>
          </a:scene3d>
          <a:sp3d/>
          <a:extLst>
            <a:ext uri="{909E8E84-426E-40DD-AFC4-6F175D3DCCD1}">
              <a14:hiddenFill xmlns:a14="http://schemas.microsoft.com/office/drawing/2010/main" xmlns="">
                <a:solidFill>
                  <a:srgbClr val="FFFFFF"/>
                </a:solidFill>
              </a14:hiddenFill>
            </a:ext>
          </a:extLst>
        </p:spPr>
      </p:pic>
      <p:pic>
        <p:nvPicPr>
          <p:cNvPr id="1031" name="Picture 7"/>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colorTemperature colorTemp="4700"/>
                    </a14:imgEffect>
                    <a14:imgEffect>
                      <a14:saturation sat="560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3675062" y="4869160"/>
            <a:ext cx="1728192" cy="1296144"/>
          </a:xfrm>
          <a:prstGeom prst="ellipse">
            <a:avLst/>
          </a:prstGeom>
          <a:solidFill>
            <a:schemeClr val="bg2">
              <a:lumMod val="90000"/>
            </a:schemeClr>
          </a:solidFill>
          <a:ln w="63500" cap="rnd">
            <a:noFill/>
          </a:ln>
          <a:effectLst>
            <a:outerShdw blurRad="76200" dist="12700" dir="8100000" sy="-23000" kx="800400" algn="br" rotWithShape="0">
              <a:prstClr val="black">
                <a:alpha val="20000"/>
              </a:prstClr>
            </a:outerShdw>
            <a:softEdge rad="127000"/>
          </a:effectLst>
        </p:spPr>
      </p:pic>
    </p:spTree>
    <p:extLst>
      <p:ext uri="{BB962C8B-B14F-4D97-AF65-F5344CB8AC3E}">
        <p14:creationId xmlns:p14="http://schemas.microsoft.com/office/powerpoint/2010/main" xmlns="" val="210790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IMG_2904.JPG"/>
          <p:cNvPicPr>
            <a:picLocks noChangeAspect="1"/>
          </p:cNvPicPr>
          <p:nvPr/>
        </p:nvPicPr>
        <p:blipFill>
          <a:blip r:embed="rId2" cstate="print"/>
          <a:stretch>
            <a:fillRect/>
          </a:stretch>
        </p:blipFill>
        <p:spPr>
          <a:xfrm>
            <a:off x="1571604" y="1619239"/>
            <a:ext cx="6143668" cy="4095777"/>
          </a:xfrm>
          <a:prstGeom prst="rect">
            <a:avLst/>
          </a:prstGeom>
        </p:spPr>
      </p:pic>
      <p:sp>
        <p:nvSpPr>
          <p:cNvPr id="13" name="Titre 1"/>
          <p:cNvSpPr txBox="1">
            <a:spLocks/>
          </p:cNvSpPr>
          <p:nvPr/>
        </p:nvSpPr>
        <p:spPr>
          <a:xfrm>
            <a:off x="1142976" y="357174"/>
            <a:ext cx="71438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Notre enquête sur</a:t>
            </a:r>
            <a:r>
              <a:rPr kumimoji="0" lang="fr-FR" sz="4400" b="0" i="0" u="sng"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l</a:t>
            </a:r>
            <a:r>
              <a:rPr kumimoji="0" lang="fr-FR" sz="4400" b="0"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es déchets verts dans le collège</a:t>
            </a:r>
            <a:endParaRPr kumimoji="0" lang="fr-FR" sz="4400" b="0"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14" name="ZoneTexte 13"/>
          <p:cNvSpPr txBox="1"/>
          <p:nvPr/>
        </p:nvSpPr>
        <p:spPr>
          <a:xfrm>
            <a:off x="3857620" y="5334015"/>
            <a:ext cx="3857652" cy="369332"/>
          </a:xfrm>
          <a:prstGeom prst="rect">
            <a:avLst/>
          </a:prstGeom>
          <a:solidFill>
            <a:schemeClr val="bg1"/>
          </a:solidFill>
        </p:spPr>
        <p:txBody>
          <a:bodyPr wrap="square" rtlCol="0">
            <a:spAutoFit/>
          </a:bodyPr>
          <a:lstStyle/>
          <a:p>
            <a:r>
              <a:rPr lang="fr-FR" b="1" i="1" dirty="0" smtClean="0"/>
              <a:t>Nicolas (Agent d’entretien au collège)</a:t>
            </a:r>
            <a:endParaRPr lang="fr-FR" dirty="0"/>
          </a:p>
        </p:txBody>
      </p:sp>
      <p:sp>
        <p:nvSpPr>
          <p:cNvPr id="5" name="ZoneTexte 4"/>
          <p:cNvSpPr txBox="1"/>
          <p:nvPr/>
        </p:nvSpPr>
        <p:spPr>
          <a:xfrm>
            <a:off x="1142976" y="5857892"/>
            <a:ext cx="7215238" cy="830997"/>
          </a:xfrm>
          <a:prstGeom prst="rect">
            <a:avLst/>
          </a:prstGeom>
          <a:noFill/>
        </p:spPr>
        <p:txBody>
          <a:bodyPr wrap="square" rtlCol="0">
            <a:spAutoFit/>
          </a:bodyPr>
          <a:lstStyle/>
          <a:p>
            <a:pPr algn="ctr"/>
            <a:r>
              <a:rPr lang="fr-FR" sz="2400" b="1" dirty="0" smtClean="0"/>
              <a:t>Nous sommes allés interroger Nicolas, un des agents d’entretien du collège </a:t>
            </a:r>
            <a:r>
              <a:rPr lang="fr-FR" sz="2400" b="1" dirty="0" err="1" smtClean="0"/>
              <a:t>Mariotti</a:t>
            </a:r>
            <a:endParaRPr lang="fr-FR" sz="2400" b="1" dirty="0"/>
          </a:p>
        </p:txBody>
      </p:sp>
    </p:spTree>
    <p:extLst>
      <p:ext uri="{BB962C8B-B14F-4D97-AF65-F5344CB8AC3E}">
        <p14:creationId xmlns:p14="http://schemas.microsoft.com/office/powerpoint/2010/main" xmlns="" val="61731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E7ECD5"/>
              </a:clrFrom>
              <a:clrTo>
                <a:srgbClr val="E7ECD5">
                  <a:alpha val="0"/>
                </a:srgbClr>
              </a:clrTo>
            </a:clrChange>
            <a:extLst>
              <a:ext uri="{28A0092B-C50C-407E-A947-70E740481C1C}">
                <a14:useLocalDpi xmlns:a14="http://schemas.microsoft.com/office/drawing/2010/main" xmlns="" val="0"/>
              </a:ext>
            </a:extLst>
          </a:blip>
          <a:srcRect/>
          <a:stretch>
            <a:fillRect/>
          </a:stretch>
        </p:blipFill>
        <p:spPr bwMode="auto">
          <a:xfrm>
            <a:off x="6040416" y="2000240"/>
            <a:ext cx="3103584" cy="3286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ContrastingLeftFacing"/>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ous-titre 2"/>
          <p:cNvSpPr txBox="1">
            <a:spLocks/>
          </p:cNvSpPr>
          <p:nvPr/>
        </p:nvSpPr>
        <p:spPr>
          <a:xfrm>
            <a:off x="928662" y="785794"/>
            <a:ext cx="8001056" cy="150019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800" b="1" i="0" u="none" strike="noStrike" kern="1200" cap="none" spc="0" normalizeH="0" baseline="0" noProof="0" dirty="0" smtClean="0">
                <a:ln>
                  <a:noFill/>
                </a:ln>
                <a:effectLst/>
                <a:uLnTx/>
                <a:uFillTx/>
                <a:latin typeface="+mn-lt"/>
                <a:ea typeface="+mn-ea"/>
                <a:cs typeface="+mn-cs"/>
              </a:rPr>
              <a:t>Comment le collège prend-il en charge la gestion de ses déchets verts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200" b="0" i="0" u="none" strike="noStrike" kern="1200" cap="none" spc="0" normalizeH="0" baseline="0" noProof="0" dirty="0" smtClean="0">
              <a:ln>
                <a:noFill/>
              </a:ln>
              <a:solidFill>
                <a:srgbClr val="0070C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200" b="0" i="0" u="none" strike="noStrike" kern="1200" cap="none" spc="0" normalizeH="0" baseline="0" noProof="0" dirty="0">
              <a:ln>
                <a:noFill/>
              </a:ln>
              <a:solidFill>
                <a:srgbClr val="002060"/>
              </a:solidFill>
              <a:effectLst/>
              <a:uLnTx/>
              <a:uFillTx/>
              <a:latin typeface="+mn-lt"/>
              <a:ea typeface="+mn-ea"/>
              <a:cs typeface="+mn-cs"/>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2844" y="714356"/>
            <a:ext cx="857256" cy="945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ZoneTexte 7"/>
          <p:cNvSpPr txBox="1"/>
          <p:nvPr/>
        </p:nvSpPr>
        <p:spPr>
          <a:xfrm>
            <a:off x="285720" y="1714488"/>
            <a:ext cx="6143668" cy="1569660"/>
          </a:xfrm>
          <a:prstGeom prst="rect">
            <a:avLst/>
          </a:prstGeom>
          <a:noFill/>
        </p:spPr>
        <p:txBody>
          <a:bodyPr wrap="square" rtlCol="0">
            <a:spAutoFit/>
          </a:bodyPr>
          <a:lstStyle/>
          <a:p>
            <a:pPr>
              <a:buFont typeface="Arial" pitchFamily="34" charset="0"/>
              <a:buChar char="•"/>
            </a:pPr>
            <a:r>
              <a:rPr lang="fr-FR" sz="2400" b="1" u="sng" dirty="0" smtClean="0">
                <a:effectLst>
                  <a:outerShdw blurRad="38100" dist="38100" dir="2700000" algn="tl">
                    <a:srgbClr val="000000">
                      <a:alpha val="43137"/>
                    </a:srgbClr>
                  </a:outerShdw>
                </a:effectLst>
              </a:rPr>
              <a:t> Fréquence d’entretien des espaces verts ?</a:t>
            </a:r>
            <a:r>
              <a:rPr lang="fr-FR" sz="2400" b="1" dirty="0" smtClean="0"/>
              <a:t> </a:t>
            </a:r>
          </a:p>
          <a:p>
            <a:r>
              <a:rPr lang="fr-FR" sz="2400" dirty="0" smtClean="0"/>
              <a:t>Les espaces verts sont entretenus au minimum une fois par mois voir un peu plus pendant la période chaude.</a:t>
            </a:r>
            <a:endParaRPr lang="fr-FR" sz="2400" u="sng" dirty="0">
              <a:effectLst>
                <a:outerShdw blurRad="38100" dist="38100" dir="2700000" algn="tl">
                  <a:srgbClr val="000000">
                    <a:alpha val="43137"/>
                  </a:srgbClr>
                </a:outerShdw>
              </a:effectLst>
            </a:endParaRPr>
          </a:p>
        </p:txBody>
      </p:sp>
      <p:sp>
        <p:nvSpPr>
          <p:cNvPr id="9" name="ZoneTexte 8"/>
          <p:cNvSpPr txBox="1"/>
          <p:nvPr/>
        </p:nvSpPr>
        <p:spPr>
          <a:xfrm>
            <a:off x="285720" y="3214686"/>
            <a:ext cx="5786478" cy="1569660"/>
          </a:xfrm>
          <a:prstGeom prst="rect">
            <a:avLst/>
          </a:prstGeom>
          <a:noFill/>
        </p:spPr>
        <p:txBody>
          <a:bodyPr wrap="square" rtlCol="0">
            <a:spAutoFit/>
          </a:bodyPr>
          <a:lstStyle/>
          <a:p>
            <a:pPr>
              <a:buFont typeface="Arial" pitchFamily="34" charset="0"/>
              <a:buChar char="•"/>
            </a:pPr>
            <a:r>
              <a:rPr lang="fr-FR" sz="2400" b="1" u="sng" dirty="0" smtClean="0">
                <a:effectLst>
                  <a:outerShdw blurRad="38100" dist="38100" dir="2700000" algn="tl">
                    <a:srgbClr val="000000">
                      <a:alpha val="43137"/>
                    </a:srgbClr>
                  </a:outerShdw>
                </a:effectLst>
              </a:rPr>
              <a:t> Que deviennent ces déchets verts ?</a:t>
            </a:r>
          </a:p>
          <a:p>
            <a:r>
              <a:rPr lang="fr-FR" sz="2400" dirty="0" smtClean="0"/>
              <a:t>Ces déchets verts sont stockés dans le collège en attendant d’être ramassés par la société Veolia pour être valorisés</a:t>
            </a:r>
            <a:endParaRPr lang="fr-FR" sz="2400" dirty="0"/>
          </a:p>
        </p:txBody>
      </p:sp>
      <p:sp>
        <p:nvSpPr>
          <p:cNvPr id="10" name="ZoneTexte 9"/>
          <p:cNvSpPr txBox="1"/>
          <p:nvPr/>
        </p:nvSpPr>
        <p:spPr>
          <a:xfrm>
            <a:off x="357158" y="4788298"/>
            <a:ext cx="8786842" cy="1569660"/>
          </a:xfrm>
          <a:prstGeom prst="rect">
            <a:avLst/>
          </a:prstGeom>
          <a:noFill/>
        </p:spPr>
        <p:txBody>
          <a:bodyPr wrap="square" rtlCol="0">
            <a:spAutoFit/>
          </a:bodyPr>
          <a:lstStyle/>
          <a:p>
            <a:pPr>
              <a:buFont typeface="Arial" pitchFamily="34" charset="0"/>
              <a:buChar char="•"/>
            </a:pPr>
            <a:r>
              <a:rPr lang="fr-FR" sz="2400" b="1" u="sng" dirty="0" smtClean="0">
                <a:effectLst>
                  <a:outerShdw blurRad="38100" dist="38100" dir="2700000" algn="tl">
                    <a:srgbClr val="000000">
                      <a:alpha val="43137"/>
                    </a:srgbClr>
                  </a:outerShdw>
                </a:effectLst>
              </a:rPr>
              <a:t> Pouvons nous améliorer la gestion des déchets verts dans l’établissement ?</a:t>
            </a:r>
            <a:endParaRPr lang="fr-FR" sz="2400" dirty="0" smtClean="0"/>
          </a:p>
          <a:p>
            <a:r>
              <a:rPr lang="fr-FR" sz="2400" b="1" dirty="0" smtClean="0"/>
              <a:t>Non car La solution correspondant au stockage des déchets verts en attendant leur valorisation est déjà une très bonne solution.</a:t>
            </a:r>
            <a:endParaRPr lang="fr-FR" sz="2400" b="1" dirty="0"/>
          </a:p>
        </p:txBody>
      </p:sp>
      <p:sp>
        <p:nvSpPr>
          <p:cNvPr id="11" name="Espace réservé du contenu 2"/>
          <p:cNvSpPr>
            <a:spLocks noGrp="1"/>
          </p:cNvSpPr>
          <p:nvPr>
            <p:ph idx="1"/>
          </p:nvPr>
        </p:nvSpPr>
        <p:spPr>
          <a:xfrm>
            <a:off x="214282" y="71414"/>
            <a:ext cx="5286412" cy="642942"/>
          </a:xfrm>
          <a:solidFill>
            <a:schemeClr val="bg1"/>
          </a:solidFill>
          <a:ln>
            <a:noFill/>
          </a:ln>
        </p:spPr>
        <p:style>
          <a:lnRef idx="1">
            <a:schemeClr val="accent3"/>
          </a:lnRef>
          <a:fillRef idx="2">
            <a:schemeClr val="accent3"/>
          </a:fillRef>
          <a:effectRef idx="1">
            <a:schemeClr val="accent3"/>
          </a:effectRef>
          <a:fontRef idx="minor">
            <a:schemeClr val="dk1"/>
          </a:fontRef>
        </p:style>
        <p:txBody>
          <a:bodyPr>
            <a:noAutofit/>
          </a:bodyPr>
          <a:lstStyle/>
          <a:p>
            <a:pPr algn="ctr">
              <a:buNone/>
            </a:pPr>
            <a:r>
              <a:rPr lang="fr-FR" b="1" u="sng" dirty="0" smtClean="0">
                <a:effectLst>
                  <a:outerShdw blurRad="38100" dist="38100" dir="2700000" algn="tl">
                    <a:srgbClr val="000000">
                      <a:alpha val="43137"/>
                    </a:srgbClr>
                  </a:outerShdw>
                </a:effectLst>
              </a:rPr>
              <a:t>Question principale :</a:t>
            </a:r>
          </a:p>
          <a:p>
            <a:pPr>
              <a:buNone/>
            </a:pPr>
            <a:r>
              <a:rPr lang="fr-FR" sz="2400" dirty="0" smtClean="0">
                <a:effectLst>
                  <a:outerShdw blurRad="38100" dist="38100" dir="2700000" algn="tl">
                    <a:srgbClr val="000000">
                      <a:alpha val="43137"/>
                    </a:srgbClr>
                  </a:outerShdw>
                </a:effectLst>
              </a:rPr>
              <a:t>	</a:t>
            </a:r>
            <a:endParaRPr lang="fr-FR" sz="2400" dirty="0">
              <a:effectLst>
                <a:outerShdw blurRad="38100" dist="38100" dir="2700000" algn="tl">
                  <a:srgbClr val="000000">
                    <a:alpha val="43137"/>
                  </a:srgbClr>
                </a:outerShdw>
              </a:effectLst>
            </a:endParaRPr>
          </a:p>
        </p:txBody>
      </p:sp>
      <p:pic>
        <p:nvPicPr>
          <p:cNvPr id="12" name="Picture 2" descr="http://img.over-blog-kiwi.com/0/62/54/24/201312/ob_2cbfcbb4ff1cf8c6228afa39cf3b8832_pencheck-s-gif.gif">
            <a:hlinkClick r:id="rId4"/>
          </p:cNvPr>
          <p:cNvPicPr>
            <a:picLocks noChangeAspect="1" noChangeArrowheads="1"/>
          </p:cNvPicPr>
          <p:nvPr/>
        </p:nvPicPr>
        <p:blipFill>
          <a:blip r:embed="rId5"/>
          <a:srcRect/>
          <a:stretch>
            <a:fillRect/>
          </a:stretch>
        </p:blipFill>
        <p:spPr bwMode="auto">
          <a:xfrm>
            <a:off x="5429256" y="71414"/>
            <a:ext cx="595793" cy="642942"/>
          </a:xfrm>
          <a:prstGeom prst="rect">
            <a:avLst/>
          </a:prstGeom>
          <a:noFill/>
        </p:spPr>
      </p:pic>
      <p:sp>
        <p:nvSpPr>
          <p:cNvPr id="14" name="ZoneTexte 13">
            <a:hlinkClick r:id="rId6" action="ppaction://hlinksldjump"/>
          </p:cNvPr>
          <p:cNvSpPr txBox="1"/>
          <p:nvPr/>
        </p:nvSpPr>
        <p:spPr>
          <a:xfrm>
            <a:off x="5286380" y="6334780"/>
            <a:ext cx="3857620" cy="523220"/>
          </a:xfrm>
          <a:prstGeom prst="rect">
            <a:avLst/>
          </a:prstGeom>
          <a:noFill/>
        </p:spPr>
        <p:txBody>
          <a:bodyPr wrap="square" rtlCol="0">
            <a:spAutoFit/>
          </a:bodyPr>
          <a:lstStyle/>
          <a:p>
            <a:pPr algn="r"/>
            <a:r>
              <a:rPr lang="fr-FR" sz="2800" b="1" dirty="0" smtClean="0">
                <a:hlinkClick r:id="rId6" action="ppaction://hlinksldjump"/>
              </a:rPr>
              <a:t>La suite des enquêtes</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0.7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IMG_2860.JPG"/>
          <p:cNvPicPr>
            <a:picLocks noChangeAspect="1"/>
          </p:cNvPicPr>
          <p:nvPr/>
        </p:nvPicPr>
        <p:blipFill>
          <a:blip r:embed="rId2" cstate="print"/>
          <a:stretch>
            <a:fillRect/>
          </a:stretch>
        </p:blipFill>
        <p:spPr>
          <a:xfrm>
            <a:off x="1864471" y="1714488"/>
            <a:ext cx="5357850" cy="3571900"/>
          </a:xfrm>
          <a:prstGeom prst="rect">
            <a:avLst/>
          </a:prstGeom>
        </p:spPr>
      </p:pic>
      <p:sp>
        <p:nvSpPr>
          <p:cNvPr id="2" name="Titre 1"/>
          <p:cNvSpPr>
            <a:spLocks noGrp="1"/>
          </p:cNvSpPr>
          <p:nvPr>
            <p:ph type="title"/>
          </p:nvPr>
        </p:nvSpPr>
        <p:spPr>
          <a:xfrm>
            <a:off x="428596" y="142852"/>
            <a:ext cx="8229600" cy="1143000"/>
          </a:xfrm>
        </p:spPr>
        <p:txBody>
          <a:bodyPr>
            <a:normAutofit fontScale="90000"/>
          </a:bodyPr>
          <a:lstStyle/>
          <a:p>
            <a:r>
              <a:rPr lang="fr-FR" u="sng" dirty="0" smtClean="0">
                <a:effectLst>
                  <a:outerShdw blurRad="38100" dist="38100" dir="2700000" algn="tl">
                    <a:srgbClr val="000000">
                      <a:alpha val="43137"/>
                    </a:srgbClr>
                  </a:outerShdw>
                </a:effectLst>
              </a:rPr>
              <a:t>Notre enquête sur les déchets électroniques dans le collège</a:t>
            </a:r>
            <a:endParaRPr lang="fr-FR" u="sng" dirty="0">
              <a:effectLst>
                <a:outerShdw blurRad="38100" dist="38100" dir="2700000" algn="tl">
                  <a:srgbClr val="000000">
                    <a:alpha val="43137"/>
                  </a:srgbClr>
                </a:outerShdw>
              </a:effectLst>
            </a:endParaRPr>
          </a:p>
        </p:txBody>
      </p:sp>
      <p:sp>
        <p:nvSpPr>
          <p:cNvPr id="6" name="ZoneTexte 5"/>
          <p:cNvSpPr txBox="1"/>
          <p:nvPr/>
        </p:nvSpPr>
        <p:spPr>
          <a:xfrm>
            <a:off x="3929058" y="4929198"/>
            <a:ext cx="3286148" cy="369332"/>
          </a:xfrm>
          <a:prstGeom prst="rect">
            <a:avLst/>
          </a:prstGeom>
          <a:solidFill>
            <a:schemeClr val="bg1"/>
          </a:solidFill>
        </p:spPr>
        <p:txBody>
          <a:bodyPr wrap="square" rtlCol="0">
            <a:spAutoFit/>
          </a:bodyPr>
          <a:lstStyle/>
          <a:p>
            <a:r>
              <a:rPr lang="fr-FR" b="1" i="1" dirty="0" smtClean="0"/>
              <a:t>Régine (Gestionnaire du collège)</a:t>
            </a:r>
            <a:endParaRPr lang="fr-FR" dirty="0"/>
          </a:p>
        </p:txBody>
      </p:sp>
      <p:sp>
        <p:nvSpPr>
          <p:cNvPr id="5" name="ZoneTexte 4"/>
          <p:cNvSpPr txBox="1"/>
          <p:nvPr/>
        </p:nvSpPr>
        <p:spPr>
          <a:xfrm>
            <a:off x="1142976" y="5857892"/>
            <a:ext cx="7215238" cy="830997"/>
          </a:xfrm>
          <a:prstGeom prst="rect">
            <a:avLst/>
          </a:prstGeom>
          <a:noFill/>
        </p:spPr>
        <p:txBody>
          <a:bodyPr wrap="square" rtlCol="0">
            <a:spAutoFit/>
          </a:bodyPr>
          <a:lstStyle/>
          <a:p>
            <a:pPr algn="ctr"/>
            <a:r>
              <a:rPr lang="fr-FR" sz="2400" b="1" dirty="0" smtClean="0"/>
              <a:t>Nous sommes allés interroger Régine, la Gestionnaire du collège </a:t>
            </a:r>
            <a:r>
              <a:rPr lang="fr-FR" sz="2400" b="1" dirty="0" err="1" smtClean="0"/>
              <a:t>Mariotti</a:t>
            </a:r>
            <a:endParaRPr lang="fr-FR" sz="2400" b="1" dirty="0"/>
          </a:p>
        </p:txBody>
      </p:sp>
    </p:spTree>
    <p:extLst>
      <p:ext uri="{BB962C8B-B14F-4D97-AF65-F5344CB8AC3E}">
        <p14:creationId xmlns="" xmlns:p14="http://schemas.microsoft.com/office/powerpoint/2010/main" val="9246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000364" y="214290"/>
            <a:ext cx="3571900" cy="857256"/>
          </a:xfrm>
          <a:solidFill>
            <a:schemeClr val="bg1"/>
          </a:solidFill>
          <a:ln>
            <a:noFill/>
          </a:ln>
        </p:spPr>
        <p:style>
          <a:lnRef idx="1">
            <a:schemeClr val="accent3"/>
          </a:lnRef>
          <a:fillRef idx="2">
            <a:schemeClr val="accent3"/>
          </a:fillRef>
          <a:effectRef idx="1">
            <a:schemeClr val="accent3"/>
          </a:effectRef>
          <a:fontRef idx="minor">
            <a:schemeClr val="dk1"/>
          </a:fontRef>
        </p:style>
        <p:txBody>
          <a:bodyPr>
            <a:noAutofit/>
          </a:bodyPr>
          <a:lstStyle/>
          <a:p>
            <a:pPr algn="ctr">
              <a:buNone/>
            </a:pPr>
            <a:r>
              <a:rPr lang="fr-FR" b="1" u="sng" dirty="0" smtClean="0">
                <a:effectLst>
                  <a:outerShdw blurRad="38100" dist="38100" dir="2700000" algn="tl">
                    <a:srgbClr val="000000">
                      <a:alpha val="43137"/>
                    </a:srgbClr>
                  </a:outerShdw>
                </a:effectLst>
              </a:rPr>
              <a:t>Problème majeur :</a:t>
            </a:r>
          </a:p>
          <a:p>
            <a:pPr>
              <a:buNone/>
            </a:pPr>
            <a:r>
              <a:rPr lang="fr-FR" sz="2400" dirty="0" smtClean="0">
                <a:effectLst>
                  <a:outerShdw blurRad="38100" dist="38100" dir="2700000" algn="tl">
                    <a:srgbClr val="000000">
                      <a:alpha val="43137"/>
                    </a:srgbClr>
                  </a:outerShdw>
                </a:effectLst>
              </a:rPr>
              <a:t>	</a:t>
            </a:r>
            <a:endParaRPr lang="fr-FR" sz="2400" dirty="0">
              <a:effectLst>
                <a:outerShdw blurRad="38100" dist="38100" dir="2700000" algn="tl">
                  <a:srgbClr val="000000">
                    <a:alpha val="43137"/>
                  </a:srgbClr>
                </a:outerShdw>
              </a:effectLst>
            </a:endParaRPr>
          </a:p>
        </p:txBody>
      </p:sp>
      <p:pic>
        <p:nvPicPr>
          <p:cNvPr id="9" name="Picture 2" descr="http://img.over-blog-kiwi.com/0/62/54/24/201312/ob_2cbfcbb4ff1cf8c6228afa39cf3b8832_pencheck-s-gif.gif">
            <a:hlinkClick r:id="rId2"/>
          </p:cNvPr>
          <p:cNvPicPr>
            <a:picLocks noChangeAspect="1" noChangeArrowheads="1"/>
          </p:cNvPicPr>
          <p:nvPr/>
        </p:nvPicPr>
        <p:blipFill>
          <a:blip r:embed="rId3"/>
          <a:srcRect/>
          <a:stretch>
            <a:fillRect/>
          </a:stretch>
        </p:blipFill>
        <p:spPr bwMode="auto">
          <a:xfrm>
            <a:off x="6500826" y="214290"/>
            <a:ext cx="785818" cy="848005"/>
          </a:xfrm>
          <a:prstGeom prst="rect">
            <a:avLst/>
          </a:prstGeom>
          <a:noFill/>
        </p:spPr>
      </p:pic>
      <p:sp>
        <p:nvSpPr>
          <p:cNvPr id="12" name="ZoneTexte 11"/>
          <p:cNvSpPr txBox="1"/>
          <p:nvPr/>
        </p:nvSpPr>
        <p:spPr>
          <a:xfrm>
            <a:off x="3000364" y="1071546"/>
            <a:ext cx="5643602" cy="830997"/>
          </a:xfrm>
          <a:prstGeom prst="rect">
            <a:avLst/>
          </a:prstGeom>
          <a:noFill/>
        </p:spPr>
        <p:txBody>
          <a:bodyPr wrap="square" rtlCol="0">
            <a:spAutoFit/>
          </a:bodyPr>
          <a:lstStyle/>
          <a:p>
            <a:pPr algn="ctr"/>
            <a:r>
              <a:rPr lang="fr-FR" sz="2400" b="1" u="sng" dirty="0" smtClean="0">
                <a:effectLst>
                  <a:outerShdw blurRad="38100" dist="38100" dir="2700000" algn="tl">
                    <a:srgbClr val="000000">
                      <a:alpha val="43137"/>
                    </a:srgbClr>
                  </a:outerShdw>
                </a:effectLst>
              </a:rPr>
              <a:t>Une augmentation des déchets électroniques ?</a:t>
            </a:r>
            <a:endParaRPr lang="fr-FR" sz="2400" dirty="0"/>
          </a:p>
        </p:txBody>
      </p:sp>
      <p:sp>
        <p:nvSpPr>
          <p:cNvPr id="13" name="ZoneTexte 12"/>
          <p:cNvSpPr txBox="1"/>
          <p:nvPr/>
        </p:nvSpPr>
        <p:spPr>
          <a:xfrm>
            <a:off x="3143208" y="3149742"/>
            <a:ext cx="6000792" cy="707886"/>
          </a:xfrm>
          <a:prstGeom prst="rect">
            <a:avLst/>
          </a:prstGeom>
          <a:noFill/>
        </p:spPr>
        <p:txBody>
          <a:bodyPr wrap="square" rtlCol="0">
            <a:spAutoFit/>
          </a:bodyPr>
          <a:lstStyle/>
          <a:p>
            <a:pPr>
              <a:buFontTx/>
              <a:buChar char="-"/>
            </a:pPr>
            <a:r>
              <a:rPr lang="fr-FR" sz="2000" dirty="0" smtClean="0">
                <a:effectLst>
                  <a:outerShdw blurRad="38100" dist="38100" dir="2700000" algn="tl">
                    <a:srgbClr val="000000">
                      <a:alpha val="43137"/>
                    </a:srgbClr>
                  </a:outerShdw>
                </a:effectLst>
              </a:rPr>
              <a:t> Les ordinateurs encore en fonctionnement mais vétustes sont parfois donnés à d’autres établissements.</a:t>
            </a:r>
            <a:endParaRPr lang="fr-FR" sz="2000" dirty="0">
              <a:effectLst>
                <a:outerShdw blurRad="38100" dist="38100" dir="2700000" algn="tl">
                  <a:srgbClr val="000000">
                    <a:alpha val="43137"/>
                  </a:srgbClr>
                </a:outerShdw>
              </a:effectLst>
            </a:endParaRPr>
          </a:p>
        </p:txBody>
      </p:sp>
      <p:pic>
        <p:nvPicPr>
          <p:cNvPr id="17" name="Image 16" descr="IMG_2872.JPG"/>
          <p:cNvPicPr>
            <a:picLocks noChangeAspect="1"/>
          </p:cNvPicPr>
          <p:nvPr/>
        </p:nvPicPr>
        <p:blipFill>
          <a:blip r:embed="rId4" cstate="print"/>
          <a:stretch>
            <a:fillRect/>
          </a:stretch>
        </p:blipFill>
        <p:spPr>
          <a:xfrm>
            <a:off x="93180" y="428652"/>
            <a:ext cx="2643174" cy="1762116"/>
          </a:xfrm>
          <a:prstGeom prst="rect">
            <a:avLst/>
          </a:prstGeom>
          <a:ln w="38100">
            <a:solidFill>
              <a:schemeClr val="bg1"/>
            </a:solidFill>
          </a:ln>
        </p:spPr>
      </p:pic>
      <p:pic>
        <p:nvPicPr>
          <p:cNvPr id="18" name="Image 17" descr="IMG_2874.JPG"/>
          <p:cNvPicPr>
            <a:picLocks noChangeAspect="1"/>
          </p:cNvPicPr>
          <p:nvPr/>
        </p:nvPicPr>
        <p:blipFill>
          <a:blip r:embed="rId5" cstate="print"/>
          <a:stretch>
            <a:fillRect/>
          </a:stretch>
        </p:blipFill>
        <p:spPr>
          <a:xfrm>
            <a:off x="93180" y="2405079"/>
            <a:ext cx="2643174" cy="1762116"/>
          </a:xfrm>
          <a:prstGeom prst="rect">
            <a:avLst/>
          </a:prstGeom>
          <a:ln w="38100">
            <a:solidFill>
              <a:schemeClr val="bg1"/>
            </a:solidFill>
          </a:ln>
        </p:spPr>
      </p:pic>
      <p:pic>
        <p:nvPicPr>
          <p:cNvPr id="19" name="Image 18" descr="IMG_2875.JPG"/>
          <p:cNvPicPr>
            <a:picLocks noChangeAspect="1"/>
          </p:cNvPicPr>
          <p:nvPr/>
        </p:nvPicPr>
        <p:blipFill>
          <a:blip r:embed="rId6" cstate="print"/>
          <a:stretch>
            <a:fillRect/>
          </a:stretch>
        </p:blipFill>
        <p:spPr>
          <a:xfrm>
            <a:off x="93180" y="4381507"/>
            <a:ext cx="2643206" cy="1762137"/>
          </a:xfrm>
          <a:prstGeom prst="rect">
            <a:avLst/>
          </a:prstGeom>
          <a:ln w="38100">
            <a:solidFill>
              <a:schemeClr val="bg1"/>
            </a:solidFill>
          </a:ln>
        </p:spPr>
      </p:pic>
      <p:sp>
        <p:nvSpPr>
          <p:cNvPr id="20" name="ZoneTexte 19"/>
          <p:cNvSpPr txBox="1"/>
          <p:nvPr/>
        </p:nvSpPr>
        <p:spPr>
          <a:xfrm>
            <a:off x="50050" y="6310662"/>
            <a:ext cx="2736000" cy="261610"/>
          </a:xfrm>
          <a:prstGeom prst="rect">
            <a:avLst/>
          </a:prstGeom>
          <a:solidFill>
            <a:schemeClr val="bg1"/>
          </a:solidFill>
        </p:spPr>
        <p:txBody>
          <a:bodyPr wrap="square" rtlCol="0">
            <a:spAutoFit/>
          </a:bodyPr>
          <a:lstStyle/>
          <a:p>
            <a:pPr algn="ctr"/>
            <a:r>
              <a:rPr lang="fr-FR" sz="1100" b="1" i="1" dirty="0" smtClean="0"/>
              <a:t>Photos prises dans le local des archives</a:t>
            </a:r>
            <a:endParaRPr lang="fr-FR" sz="1100" dirty="0"/>
          </a:p>
        </p:txBody>
      </p:sp>
      <p:sp>
        <p:nvSpPr>
          <p:cNvPr id="21" name="ZoneTexte 20"/>
          <p:cNvSpPr txBox="1"/>
          <p:nvPr/>
        </p:nvSpPr>
        <p:spPr>
          <a:xfrm>
            <a:off x="2928926" y="2002216"/>
            <a:ext cx="6072230" cy="1015663"/>
          </a:xfrm>
          <a:prstGeom prst="rect">
            <a:avLst/>
          </a:prstGeom>
          <a:noFill/>
        </p:spPr>
        <p:txBody>
          <a:bodyPr wrap="square" rtlCol="0">
            <a:spAutoFit/>
          </a:bodyPr>
          <a:lstStyle/>
          <a:p>
            <a:pPr algn="ctr"/>
            <a:r>
              <a:rPr lang="fr-FR" sz="2000" dirty="0" smtClean="0">
                <a:effectLst>
                  <a:outerShdw blurRad="38100" dist="38100" dir="2700000" algn="tl">
                    <a:srgbClr val="000000">
                      <a:alpha val="43137"/>
                    </a:srgbClr>
                  </a:outerShdw>
                </a:effectLst>
              </a:rPr>
              <a:t>Tout comme le reste du monde, le collège produit de plus en plus de déchets électroniques. Comment sont gérés ces déchets au collège </a:t>
            </a:r>
            <a:r>
              <a:rPr lang="fr-FR" sz="2000" dirty="0" err="1" smtClean="0">
                <a:effectLst>
                  <a:outerShdw blurRad="38100" dist="38100" dir="2700000" algn="tl">
                    <a:srgbClr val="000000">
                      <a:alpha val="43137"/>
                    </a:srgbClr>
                  </a:outerShdw>
                </a:effectLst>
              </a:rPr>
              <a:t>Mariotti</a:t>
            </a:r>
            <a:r>
              <a:rPr lang="fr-FR" sz="2000" dirty="0" smtClean="0">
                <a:effectLst>
                  <a:outerShdw blurRad="38100" dist="38100" dir="2700000" algn="tl">
                    <a:srgbClr val="000000">
                      <a:alpha val="43137"/>
                    </a:srgbClr>
                  </a:outerShdw>
                </a:effectLst>
              </a:rPr>
              <a:t> ?</a:t>
            </a:r>
            <a:endParaRPr lang="fr-FR" sz="2000" dirty="0">
              <a:effectLst>
                <a:outerShdw blurRad="38100" dist="38100" dir="2700000" algn="tl">
                  <a:srgbClr val="000000">
                    <a:alpha val="43137"/>
                  </a:srgbClr>
                </a:outerShdw>
              </a:effectLst>
            </a:endParaRPr>
          </a:p>
        </p:txBody>
      </p:sp>
      <p:sp>
        <p:nvSpPr>
          <p:cNvPr id="22" name="ZoneTexte 21"/>
          <p:cNvSpPr txBox="1"/>
          <p:nvPr/>
        </p:nvSpPr>
        <p:spPr>
          <a:xfrm>
            <a:off x="3143240" y="3864122"/>
            <a:ext cx="5857916" cy="769441"/>
          </a:xfrm>
          <a:prstGeom prst="rect">
            <a:avLst/>
          </a:prstGeom>
          <a:noFill/>
        </p:spPr>
        <p:txBody>
          <a:bodyPr wrap="square" rtlCol="0">
            <a:spAutoFit/>
          </a:bodyPr>
          <a:lstStyle/>
          <a:p>
            <a:r>
              <a:rPr lang="fr-FR" sz="2400" dirty="0" smtClean="0">
                <a:effectLst>
                  <a:outerShdw blurRad="38100" dist="38100" dir="2700000" algn="tl">
                    <a:srgbClr val="000000">
                      <a:alpha val="43137"/>
                    </a:srgbClr>
                  </a:outerShdw>
                </a:effectLst>
              </a:rPr>
              <a:t>-  </a:t>
            </a:r>
            <a:r>
              <a:rPr lang="fr-FR" sz="2000" dirty="0" smtClean="0">
                <a:effectLst>
                  <a:outerShdw blurRad="38100" dist="38100" dir="2700000" algn="tl">
                    <a:srgbClr val="000000">
                      <a:alpha val="43137"/>
                    </a:srgbClr>
                  </a:outerShdw>
                </a:effectLst>
              </a:rPr>
              <a:t>Les ordinateurs qui tombent en panne sont systématiquement proposés à la réparation.</a:t>
            </a:r>
            <a:endParaRPr lang="fr-FR" sz="2000" dirty="0"/>
          </a:p>
        </p:txBody>
      </p:sp>
      <p:sp>
        <p:nvSpPr>
          <p:cNvPr id="23" name="ZoneTexte 22"/>
          <p:cNvSpPr txBox="1"/>
          <p:nvPr/>
        </p:nvSpPr>
        <p:spPr>
          <a:xfrm>
            <a:off x="3143240" y="4721378"/>
            <a:ext cx="5857916" cy="707886"/>
          </a:xfrm>
          <a:prstGeom prst="rect">
            <a:avLst/>
          </a:prstGeom>
          <a:noFill/>
        </p:spPr>
        <p:txBody>
          <a:bodyPr wrap="square" rtlCol="0">
            <a:spAutoFit/>
          </a:bodyPr>
          <a:lstStyle/>
          <a:p>
            <a:r>
              <a:rPr lang="fr-FR" sz="2000" dirty="0" smtClean="0">
                <a:effectLst>
                  <a:outerShdw blurRad="38100" dist="38100" dir="2700000" algn="tl">
                    <a:srgbClr val="000000">
                      <a:alpha val="43137"/>
                    </a:srgbClr>
                  </a:outerShdw>
                </a:effectLst>
              </a:rPr>
              <a:t>-  Les matériels non réparables ou non utilisés sont stockés dans le local des archives ou sont alors jetés.</a:t>
            </a:r>
            <a:endParaRPr lang="fr-FR" sz="2000" dirty="0"/>
          </a:p>
        </p:txBody>
      </p:sp>
      <p:sp>
        <p:nvSpPr>
          <p:cNvPr id="24" name="ZoneTexte 23"/>
          <p:cNvSpPr txBox="1"/>
          <p:nvPr/>
        </p:nvSpPr>
        <p:spPr>
          <a:xfrm>
            <a:off x="3071802" y="5500702"/>
            <a:ext cx="5857916" cy="707886"/>
          </a:xfrm>
          <a:prstGeom prst="rect">
            <a:avLst/>
          </a:prstGeom>
          <a:noFill/>
        </p:spPr>
        <p:txBody>
          <a:bodyPr wrap="square" rtlCol="0">
            <a:spAutoFit/>
          </a:bodyPr>
          <a:lstStyle/>
          <a:p>
            <a:r>
              <a:rPr lang="fr-FR" sz="2000" dirty="0" smtClean="0">
                <a:effectLst>
                  <a:outerShdw blurRad="38100" dist="38100" dir="2700000" algn="tl">
                    <a:srgbClr val="000000">
                      <a:alpha val="43137"/>
                    </a:srgbClr>
                  </a:outerShdw>
                </a:effectLst>
              </a:rPr>
              <a:t>-  Les piles et les batteries sont collectées séparément et acheminées vers la société TRECODEC.</a:t>
            </a:r>
            <a:endParaRPr lang="fr-FR" sz="2000" dirty="0"/>
          </a:p>
        </p:txBody>
      </p:sp>
    </p:spTree>
    <p:extLst>
      <p:ext uri="{BB962C8B-B14F-4D97-AF65-F5344CB8AC3E}">
        <p14:creationId xmlns="" xmlns:p14="http://schemas.microsoft.com/office/powerpoint/2010/main" val="327167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 calcmode="lin" valueType="num">
                                      <p:cBhvr>
                                        <p:cTn id="17" dur="500" fill="hold"/>
                                        <p:tgtEl>
                                          <p:spTgt spid="12"/>
                                        </p:tgtEl>
                                        <p:attrNameLst>
                                          <p:attrName>style.rotation</p:attrName>
                                        </p:attrNameLst>
                                      </p:cBhvr>
                                      <p:tavLst>
                                        <p:tav tm="0">
                                          <p:val>
                                            <p:fltVal val="360"/>
                                          </p:val>
                                        </p:tav>
                                        <p:tav tm="100000">
                                          <p:val>
                                            <p:fltVal val="0"/>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linds(horizont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animBg="1"/>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62"/>
            <a:ext cx="8229600" cy="1143000"/>
          </a:xfrm>
        </p:spPr>
        <p:txBody>
          <a:bodyPr/>
          <a:lstStyle/>
          <a:p>
            <a:r>
              <a:rPr lang="fr-FR" u="sng" dirty="0" smtClean="0">
                <a:effectLst>
                  <a:outerShdw blurRad="38100" dist="38100" dir="2700000" algn="tl">
                    <a:srgbClr val="000000">
                      <a:alpha val="43137"/>
                    </a:srgbClr>
                  </a:outerShdw>
                </a:effectLst>
              </a:rPr>
              <a:t>Propositions de solutions:</a:t>
            </a:r>
            <a:endParaRPr lang="fr-FR" u="sng" dirty="0">
              <a:effectLst>
                <a:outerShdw blurRad="38100" dist="38100" dir="2700000" algn="tl">
                  <a:srgbClr val="000000">
                    <a:alpha val="43137"/>
                  </a:srgbClr>
                </a:outerShdw>
              </a:effectLst>
            </a:endParaRPr>
          </a:p>
        </p:txBody>
      </p:sp>
      <p:sp>
        <p:nvSpPr>
          <p:cNvPr id="4" name="ZoneTexte 3"/>
          <p:cNvSpPr txBox="1"/>
          <p:nvPr/>
        </p:nvSpPr>
        <p:spPr>
          <a:xfrm>
            <a:off x="214282" y="1082636"/>
            <a:ext cx="8786874" cy="1231106"/>
          </a:xfrm>
          <a:prstGeom prst="rect">
            <a:avLst/>
          </a:prstGeom>
          <a:noFill/>
        </p:spPr>
        <p:txBody>
          <a:bodyPr wrap="square" rtlCol="0">
            <a:spAutoFit/>
          </a:bodyPr>
          <a:lstStyle/>
          <a:p>
            <a:r>
              <a:rPr lang="fr-FR" sz="2800" b="1" dirty="0" smtClean="0"/>
              <a:t>Pour diminuer l’impact environnemental de ces types de déchets, nous proposons diverses solutions</a:t>
            </a:r>
            <a:r>
              <a:rPr lang="fr-FR" sz="2800" dirty="0" smtClean="0"/>
              <a:t>:</a:t>
            </a:r>
          </a:p>
          <a:p>
            <a:endParaRPr lang="fr-FR" dirty="0"/>
          </a:p>
        </p:txBody>
      </p:sp>
      <p:sp>
        <p:nvSpPr>
          <p:cNvPr id="5" name="ZoneTexte 4"/>
          <p:cNvSpPr txBox="1"/>
          <p:nvPr/>
        </p:nvSpPr>
        <p:spPr>
          <a:xfrm>
            <a:off x="285720" y="3436136"/>
            <a:ext cx="8786874" cy="1107996"/>
          </a:xfrm>
          <a:prstGeom prst="rect">
            <a:avLst/>
          </a:prstGeom>
          <a:noFill/>
        </p:spPr>
        <p:txBody>
          <a:bodyPr wrap="square" rtlCol="0">
            <a:spAutoFit/>
          </a:bodyPr>
          <a:lstStyle/>
          <a:p>
            <a:pPr marL="514350" indent="-514350"/>
            <a:r>
              <a:rPr lang="fr-FR" sz="2400" dirty="0" smtClean="0">
                <a:effectLst>
                  <a:outerShdw blurRad="38100" dist="38100" dir="2700000" algn="tl">
                    <a:srgbClr val="000000">
                      <a:alpha val="43137"/>
                    </a:srgbClr>
                  </a:outerShdw>
                </a:effectLst>
              </a:rPr>
              <a:t>2.    Favoriser le don de matériel vers des associations ou des particuliers.</a:t>
            </a:r>
          </a:p>
          <a:p>
            <a:endParaRPr lang="fr-FR" dirty="0"/>
          </a:p>
        </p:txBody>
      </p:sp>
      <p:sp>
        <p:nvSpPr>
          <p:cNvPr id="6" name="ZoneTexte 5"/>
          <p:cNvSpPr txBox="1"/>
          <p:nvPr/>
        </p:nvSpPr>
        <p:spPr>
          <a:xfrm>
            <a:off x="285720" y="4392706"/>
            <a:ext cx="8643998" cy="1107996"/>
          </a:xfrm>
          <a:prstGeom prst="rect">
            <a:avLst/>
          </a:prstGeom>
          <a:noFill/>
        </p:spPr>
        <p:txBody>
          <a:bodyPr wrap="square" rtlCol="0">
            <a:spAutoFit/>
          </a:bodyPr>
          <a:lstStyle/>
          <a:p>
            <a:pPr marL="514350" lvl="0" indent="-514350"/>
            <a:r>
              <a:rPr lang="fr-FR" sz="2400" dirty="0" smtClean="0">
                <a:effectLst>
                  <a:outerShdw blurRad="38100" dist="38100" dir="2700000" algn="tl">
                    <a:srgbClr val="000000">
                      <a:alpha val="43137"/>
                    </a:srgbClr>
                  </a:outerShdw>
                </a:effectLst>
              </a:rPr>
              <a:t>3.   Aménager un local de stockage et de tri pour ce type de matériel (matériel à jeter/matériel à récupérer).</a:t>
            </a:r>
          </a:p>
          <a:p>
            <a:endParaRPr lang="fr-FR" dirty="0"/>
          </a:p>
        </p:txBody>
      </p:sp>
      <p:sp>
        <p:nvSpPr>
          <p:cNvPr id="10" name="ZoneTexte 9"/>
          <p:cNvSpPr txBox="1"/>
          <p:nvPr/>
        </p:nvSpPr>
        <p:spPr>
          <a:xfrm>
            <a:off x="285720" y="2319387"/>
            <a:ext cx="8786874" cy="830997"/>
          </a:xfrm>
          <a:prstGeom prst="rect">
            <a:avLst/>
          </a:prstGeom>
          <a:noFill/>
        </p:spPr>
        <p:txBody>
          <a:bodyPr wrap="square" rtlCol="0">
            <a:spAutoFit/>
          </a:bodyPr>
          <a:lstStyle/>
          <a:p>
            <a:pPr marL="514350" indent="-514350">
              <a:buFont typeface="+mj-lt"/>
              <a:buAutoNum type="arabicPeriod"/>
            </a:pPr>
            <a:r>
              <a:rPr lang="fr-FR" sz="2400" dirty="0" smtClean="0">
                <a:effectLst>
                  <a:outerShdw blurRad="38100" dist="38100" dir="2700000" algn="tl">
                    <a:srgbClr val="000000">
                      <a:alpha val="43137"/>
                    </a:srgbClr>
                  </a:outerShdw>
                </a:effectLst>
              </a:rPr>
              <a:t>Acheter du matériel de qualité avec de bonnes garanties de réparation pour lutter contre l’obsolescence programmée.</a:t>
            </a:r>
            <a:endParaRPr lang="fr-FR" sz="2400" dirty="0"/>
          </a:p>
        </p:txBody>
      </p:sp>
      <p:sp>
        <p:nvSpPr>
          <p:cNvPr id="11" name="ZoneTexte 10"/>
          <p:cNvSpPr txBox="1"/>
          <p:nvPr/>
        </p:nvSpPr>
        <p:spPr>
          <a:xfrm>
            <a:off x="285720" y="5286388"/>
            <a:ext cx="8643998" cy="1538883"/>
          </a:xfrm>
          <a:prstGeom prst="rect">
            <a:avLst/>
          </a:prstGeom>
          <a:noFill/>
        </p:spPr>
        <p:txBody>
          <a:bodyPr wrap="square" rtlCol="0">
            <a:spAutoFit/>
          </a:bodyPr>
          <a:lstStyle/>
          <a:p>
            <a:pPr marL="514350" lvl="0" indent="-514350"/>
            <a:r>
              <a:rPr lang="fr-FR" sz="2800" dirty="0" smtClean="0">
                <a:effectLst>
                  <a:outerShdw blurRad="38100" dist="38100" dir="2700000" algn="tl">
                    <a:srgbClr val="000000">
                      <a:alpha val="43137"/>
                    </a:srgbClr>
                  </a:outerShdw>
                </a:effectLst>
              </a:rPr>
              <a:t>4</a:t>
            </a:r>
            <a:r>
              <a:rPr lang="fr-FR" sz="2400" dirty="0" smtClean="0">
                <a:effectLst>
                  <a:outerShdw blurRad="38100" dist="38100" dir="2700000" algn="tl">
                    <a:srgbClr val="000000">
                      <a:alpha val="43137"/>
                    </a:srgbClr>
                  </a:outerShdw>
                </a:effectLst>
              </a:rPr>
              <a:t>.   Tout comme les piles, organiser une collecte de ces types de déchets et les acheminer vers le QAV de Ducos pour qu’ils soient recyclés.</a:t>
            </a:r>
          </a:p>
          <a:p>
            <a:endParaRPr lang="fr-FR" dirty="0"/>
          </a:p>
        </p:txBody>
      </p:sp>
    </p:spTree>
    <p:extLst>
      <p:ext uri="{BB962C8B-B14F-4D97-AF65-F5344CB8AC3E}">
        <p14:creationId xmlns="" xmlns:p14="http://schemas.microsoft.com/office/powerpoint/2010/main" val="5442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10" grpId="0" build="allAtOnce"/>
      <p:bldP spid="11"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fr-FR" i="1" dirty="0" smtClean="0">
                <a:latin typeface="Comic Sans MS" pitchFamily="66" charset="0"/>
              </a:rPr>
              <a:t/>
            </a:r>
            <a:br>
              <a:rPr lang="fr-FR" i="1" dirty="0" smtClean="0">
                <a:latin typeface="Comic Sans MS" pitchFamily="66" charset="0"/>
              </a:rPr>
            </a:br>
            <a:r>
              <a:rPr lang="fr-FR" dirty="0" smtClean="0">
                <a:effectLst>
                  <a:outerShdw blurRad="38100" dist="38100" dir="2700000" algn="tl">
                    <a:srgbClr val="000000">
                      <a:alpha val="43137"/>
                    </a:srgbClr>
                  </a:outerShdw>
                </a:effectLst>
              </a:rPr>
              <a:t>Transformation des résultats</a:t>
            </a:r>
            <a:br>
              <a:rPr lang="fr-FR" dirty="0" smtClean="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 en bilan carbone</a:t>
            </a:r>
            <a:r>
              <a:rPr lang="fr-FR" i="1" dirty="0" smtClean="0">
                <a:latin typeface="Comic Sans MS" pitchFamily="66" charset="0"/>
              </a:rPr>
              <a:t/>
            </a:r>
            <a:br>
              <a:rPr lang="fr-FR" i="1" dirty="0" smtClean="0">
                <a:latin typeface="Comic Sans MS" pitchFamily="66" charset="0"/>
              </a:rPr>
            </a:br>
            <a:endParaRPr lang="fr-FR" dirty="0"/>
          </a:p>
        </p:txBody>
      </p:sp>
      <p:sp>
        <p:nvSpPr>
          <p:cNvPr id="7" name="ZoneTexte 6"/>
          <p:cNvSpPr txBox="1"/>
          <p:nvPr/>
        </p:nvSpPr>
        <p:spPr>
          <a:xfrm>
            <a:off x="357158" y="4649940"/>
            <a:ext cx="8001056" cy="707886"/>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 Identifier précisément les secteurs d’activité les plus producteurs de gaz à effet de serre et limiter leur impact sur l’environnement</a:t>
            </a:r>
            <a:r>
              <a:rPr lang="fr-FR" sz="2000" dirty="0" smtClean="0">
                <a:effectLst>
                  <a:outerShdw blurRad="38100" dist="38100" dir="2700000" algn="tl">
                    <a:srgbClr val="000000">
                      <a:alpha val="43137"/>
                    </a:srgbClr>
                  </a:outerShdw>
                </a:effectLst>
              </a:rPr>
              <a:t>.</a:t>
            </a:r>
            <a:endParaRPr lang="fr-FR" sz="2000" dirty="0">
              <a:effectLst>
                <a:outerShdw blurRad="38100" dist="38100" dir="2700000" algn="tl">
                  <a:srgbClr val="000000">
                    <a:alpha val="43137"/>
                  </a:srgbClr>
                </a:outerShdw>
              </a:effectLst>
            </a:endParaRPr>
          </a:p>
        </p:txBody>
      </p:sp>
      <p:sp>
        <p:nvSpPr>
          <p:cNvPr id="8" name="ZoneTexte 7"/>
          <p:cNvSpPr txBox="1"/>
          <p:nvPr/>
        </p:nvSpPr>
        <p:spPr>
          <a:xfrm>
            <a:off x="3143240" y="1643050"/>
            <a:ext cx="5786446" cy="584775"/>
          </a:xfrm>
          <a:prstGeom prst="rect">
            <a:avLst/>
          </a:prstGeom>
          <a:noFill/>
        </p:spPr>
        <p:txBody>
          <a:bodyPr wrap="square" rtlCol="0">
            <a:spAutoFit/>
          </a:bodyPr>
          <a:lstStyle/>
          <a:p>
            <a:pPr algn="ctr"/>
            <a:r>
              <a:rPr lang="fr-FR" sz="3200" b="1" u="sng" dirty="0" smtClean="0"/>
              <a:t>Qu’est-ce que le bilan carbone ?</a:t>
            </a:r>
            <a:endParaRPr lang="fr-FR" sz="3200" b="1" u="sng" dirty="0"/>
          </a:p>
        </p:txBody>
      </p:sp>
      <p:sp>
        <p:nvSpPr>
          <p:cNvPr id="9" name="ZoneTexte 8"/>
          <p:cNvSpPr txBox="1"/>
          <p:nvPr/>
        </p:nvSpPr>
        <p:spPr>
          <a:xfrm>
            <a:off x="3000364" y="2265943"/>
            <a:ext cx="5643602" cy="1877437"/>
          </a:xfrm>
          <a:prstGeom prst="rect">
            <a:avLst/>
          </a:prstGeom>
          <a:noFill/>
        </p:spPr>
        <p:txBody>
          <a:bodyPr wrap="square" rtlCol="0">
            <a:spAutoFit/>
          </a:bodyPr>
          <a:lstStyle/>
          <a:p>
            <a:pPr algn="ctr"/>
            <a:r>
              <a:rPr lang="fr-FR" sz="2000" b="1" dirty="0" smtClean="0">
                <a:effectLst>
                  <a:outerShdw blurRad="38100" dist="38100" dir="2700000" algn="tl">
                    <a:srgbClr val="000000">
                      <a:alpha val="43137"/>
                    </a:srgbClr>
                  </a:outerShdw>
                </a:effectLst>
              </a:rPr>
              <a:t>C’est une méthode de mesure des émissions de gaz à effet de serre (GES) produits par une activité.  Cette méthode de calcul est mise en place par l’ADEME </a:t>
            </a:r>
            <a:r>
              <a:rPr lang="fr-FR" dirty="0" smtClean="0"/>
              <a:t>(</a:t>
            </a:r>
            <a:r>
              <a:rPr lang="fr-FR" b="1" dirty="0" smtClean="0"/>
              <a:t>A</a:t>
            </a:r>
            <a:r>
              <a:rPr lang="fr-FR" dirty="0" smtClean="0"/>
              <a:t>gence </a:t>
            </a:r>
            <a:r>
              <a:rPr lang="fr-FR" b="1" dirty="0" smtClean="0"/>
              <a:t>D</a:t>
            </a:r>
            <a:r>
              <a:rPr lang="fr-FR" dirty="0" smtClean="0"/>
              <a:t>e l’</a:t>
            </a:r>
            <a:r>
              <a:rPr lang="fr-FR" b="1" dirty="0" smtClean="0"/>
              <a:t>E</a:t>
            </a:r>
            <a:r>
              <a:rPr lang="fr-FR" dirty="0" smtClean="0"/>
              <a:t>nvironnement et de la </a:t>
            </a:r>
            <a:r>
              <a:rPr lang="fr-FR" b="1" dirty="0" smtClean="0"/>
              <a:t>M</a:t>
            </a:r>
            <a:r>
              <a:rPr lang="fr-FR" dirty="0" smtClean="0"/>
              <a:t>aîtrise des </a:t>
            </a:r>
            <a:r>
              <a:rPr lang="fr-FR" b="1" dirty="0" smtClean="0"/>
              <a:t>E</a:t>
            </a:r>
            <a:r>
              <a:rPr lang="fr-FR" dirty="0" smtClean="0"/>
              <a:t>nergies).</a:t>
            </a:r>
          </a:p>
          <a:p>
            <a:endParaRPr lang="fr-FR" dirty="0"/>
          </a:p>
        </p:txBody>
      </p:sp>
      <p:pic>
        <p:nvPicPr>
          <p:cNvPr id="3074" name="Picture 2" descr="http://www.greenitude.fr/UserFiles/image/BilanCarbone1.PNG"/>
          <p:cNvPicPr>
            <a:picLocks noChangeAspect="1" noChangeArrowheads="1"/>
          </p:cNvPicPr>
          <p:nvPr/>
        </p:nvPicPr>
        <p:blipFill>
          <a:blip r:embed="rId3"/>
          <a:srcRect/>
          <a:stretch>
            <a:fillRect/>
          </a:stretch>
        </p:blipFill>
        <p:spPr bwMode="auto">
          <a:xfrm>
            <a:off x="71438" y="1772584"/>
            <a:ext cx="2857488" cy="1870730"/>
          </a:xfrm>
          <a:prstGeom prst="rect">
            <a:avLst/>
          </a:prstGeom>
          <a:noFill/>
        </p:spPr>
      </p:pic>
      <p:sp>
        <p:nvSpPr>
          <p:cNvPr id="10" name="ZoneTexte 9"/>
          <p:cNvSpPr txBox="1"/>
          <p:nvPr/>
        </p:nvSpPr>
        <p:spPr>
          <a:xfrm>
            <a:off x="357158" y="3786190"/>
            <a:ext cx="8429684" cy="584775"/>
          </a:xfrm>
          <a:prstGeom prst="rect">
            <a:avLst/>
          </a:prstGeom>
          <a:noFill/>
        </p:spPr>
        <p:txBody>
          <a:bodyPr wrap="square" rtlCol="0">
            <a:spAutoFit/>
          </a:bodyPr>
          <a:lstStyle/>
          <a:p>
            <a:pPr algn="ctr"/>
            <a:r>
              <a:rPr lang="fr-FR" sz="3200" b="1" u="sng" dirty="0" smtClean="0"/>
              <a:t>Pourquoi faire un bilan carbone ?</a:t>
            </a:r>
            <a:endParaRPr lang="fr-FR" sz="3200" b="1" u="sng" dirty="0"/>
          </a:p>
        </p:txBody>
      </p:sp>
      <p:sp>
        <p:nvSpPr>
          <p:cNvPr id="11" name="ZoneTexte 10"/>
          <p:cNvSpPr txBox="1"/>
          <p:nvPr/>
        </p:nvSpPr>
        <p:spPr>
          <a:xfrm>
            <a:off x="357158" y="6180916"/>
            <a:ext cx="8501122" cy="677108"/>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 Optimiser ses méthodes de consommation et réaliser des économies</a:t>
            </a:r>
            <a:r>
              <a:rPr lang="fr-FR" sz="2000" dirty="0" smtClean="0">
                <a:effectLst>
                  <a:outerShdw blurRad="38100" dist="38100" dir="2700000" algn="tl">
                    <a:srgbClr val="000000">
                      <a:alpha val="43137"/>
                    </a:srgbClr>
                  </a:outerShdw>
                </a:effectLst>
              </a:rPr>
              <a:t>.</a:t>
            </a:r>
          </a:p>
          <a:p>
            <a:endParaRPr lang="fr-FR" dirty="0"/>
          </a:p>
        </p:txBody>
      </p:sp>
      <p:sp>
        <p:nvSpPr>
          <p:cNvPr id="12" name="ZoneTexte 11"/>
          <p:cNvSpPr txBox="1"/>
          <p:nvPr/>
        </p:nvSpPr>
        <p:spPr>
          <a:xfrm>
            <a:off x="357158" y="5429264"/>
            <a:ext cx="8143932" cy="707886"/>
          </a:xfrm>
          <a:prstGeom prst="rect">
            <a:avLst/>
          </a:prstGeom>
          <a:noFill/>
        </p:spPr>
        <p:txBody>
          <a:bodyPr wrap="square" rtlCol="0">
            <a:spAutoFit/>
          </a:bodyPr>
          <a:lstStyle/>
          <a:p>
            <a:r>
              <a:rPr lang="fr-FR" b="1" dirty="0" smtClean="0"/>
              <a:t>- </a:t>
            </a:r>
            <a:r>
              <a:rPr lang="fr-FR" sz="2000" b="1" dirty="0" smtClean="0">
                <a:effectLst>
                  <a:outerShdw blurRad="38100" dist="38100" dir="2700000" algn="tl">
                    <a:srgbClr val="000000">
                      <a:alpha val="43137"/>
                    </a:srgbClr>
                  </a:outerShdw>
                </a:effectLst>
              </a:rPr>
              <a:t>Sensibiliser l’ensemble des acteurs et s’inscrire dans un projet de réduction des émissions des GES</a:t>
            </a:r>
            <a:r>
              <a:rPr lang="fr-FR" sz="2000" dirty="0" smtClean="0">
                <a:effectLst>
                  <a:outerShdw blurRad="38100" dist="38100" dir="2700000" algn="tl">
                    <a:srgbClr val="000000">
                      <a:alpha val="43137"/>
                    </a:srgbClr>
                  </a:outerShdw>
                </a:effectLst>
              </a:rPr>
              <a:t>.</a:t>
            </a:r>
            <a:endParaRPr lang="fr-FR"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 calcmode="lin" valueType="num">
                                      <p:cBhvr>
                                        <p:cTn id="22" dur="500" fill="hold"/>
                                        <p:tgtEl>
                                          <p:spTgt spid="10"/>
                                        </p:tgtEl>
                                        <p:attrNameLst>
                                          <p:attrName>style.rotation</p:attrName>
                                        </p:attrNameLst>
                                      </p:cBhvr>
                                      <p:tavLst>
                                        <p:tav tm="0">
                                          <p:val>
                                            <p:fltVal val="360"/>
                                          </p:val>
                                        </p:tav>
                                        <p:tav tm="100000">
                                          <p:val>
                                            <p:fltVal val="0"/>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3571876"/>
            <a:ext cx="4371975" cy="2990850"/>
          </a:xfrm>
          <a:prstGeom prst="rect">
            <a:avLst/>
          </a:prstGeom>
          <a:noFill/>
          <a:ln w="9525">
            <a:noFill/>
            <a:miter lim="800000"/>
            <a:headEnd/>
            <a:tailEnd/>
          </a:ln>
          <a:effectLst/>
        </p:spPr>
      </p:pic>
      <p:sp>
        <p:nvSpPr>
          <p:cNvPr id="2" name="Titre 1"/>
          <p:cNvSpPr txBox="1">
            <a:spLocks/>
          </p:cNvSpPr>
          <p:nvPr/>
        </p:nvSpPr>
        <p:spPr>
          <a:xfrm>
            <a:off x="457200" y="274638"/>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1" u="none" strike="noStrike" kern="1200" cap="none" spc="0" normalizeH="0" baseline="0" noProof="0" dirty="0" smtClean="0">
                <a:ln>
                  <a:noFill/>
                </a:ln>
                <a:solidFill>
                  <a:schemeClr val="dk1"/>
                </a:solidFill>
                <a:effectLst/>
                <a:uLnTx/>
                <a:uFillTx/>
                <a:latin typeface="Comic Sans MS" pitchFamily="66" charset="0"/>
                <a:ea typeface="+mn-ea"/>
                <a:cs typeface="+mn-cs"/>
              </a:rPr>
              <a:t/>
            </a:r>
            <a:br>
              <a:rPr kumimoji="0" lang="fr-FR" sz="4400" b="0" i="1" u="none" strike="noStrike" kern="1200" cap="none" spc="0" normalizeH="0" baseline="0" noProof="0" dirty="0" smtClean="0">
                <a:ln>
                  <a:noFill/>
                </a:ln>
                <a:solidFill>
                  <a:schemeClr val="dk1"/>
                </a:solidFill>
                <a:effectLst/>
                <a:uLnTx/>
                <a:uFillTx/>
                <a:latin typeface="Comic Sans MS" pitchFamily="66" charset="0"/>
                <a:ea typeface="+mn-ea"/>
                <a:cs typeface="+mn-cs"/>
              </a:rPr>
            </a:br>
            <a:r>
              <a:rPr kumimoji="0" lang="fr-FR" sz="13300" b="0"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Transformation des résultats</a:t>
            </a:r>
            <a:br>
              <a:rPr kumimoji="0" lang="fr-FR" sz="13300" b="0"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br>
            <a:r>
              <a:rPr kumimoji="0" lang="fr-FR" sz="13300" b="0"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 en bilan carbone</a:t>
            </a:r>
            <a:r>
              <a:rPr kumimoji="0" lang="fr-FR" sz="4400" b="0" i="1" u="none" strike="noStrike" kern="1200" cap="none" spc="0" normalizeH="0" baseline="0" noProof="0" dirty="0" smtClean="0">
                <a:ln>
                  <a:noFill/>
                </a:ln>
                <a:solidFill>
                  <a:schemeClr val="dk1"/>
                </a:solidFill>
                <a:effectLst/>
                <a:uLnTx/>
                <a:uFillTx/>
                <a:latin typeface="Comic Sans MS" pitchFamily="66" charset="0"/>
                <a:ea typeface="+mn-ea"/>
                <a:cs typeface="+mn-cs"/>
              </a:rPr>
              <a:t/>
            </a:r>
            <a:br>
              <a:rPr kumimoji="0" lang="fr-FR" sz="4400" b="0" i="1" u="none" strike="noStrike" kern="1200" cap="none" spc="0" normalizeH="0" baseline="0" noProof="0" dirty="0" smtClean="0">
                <a:ln>
                  <a:noFill/>
                </a:ln>
                <a:solidFill>
                  <a:schemeClr val="dk1"/>
                </a:solidFill>
                <a:effectLst/>
                <a:uLnTx/>
                <a:uFillTx/>
                <a:latin typeface="Comic Sans MS" pitchFamily="66" charset="0"/>
                <a:ea typeface="+mn-ea"/>
                <a:cs typeface="+mn-cs"/>
              </a:rPr>
            </a:br>
            <a:endParaRPr kumimoji="0" lang="fr-FR"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4" name="ZoneTexte 3"/>
          <p:cNvSpPr txBox="1"/>
          <p:nvPr/>
        </p:nvSpPr>
        <p:spPr>
          <a:xfrm>
            <a:off x="4071966" y="1610013"/>
            <a:ext cx="5143504" cy="1077218"/>
          </a:xfrm>
          <a:prstGeom prst="rect">
            <a:avLst/>
          </a:prstGeom>
          <a:noFill/>
        </p:spPr>
        <p:txBody>
          <a:bodyPr wrap="square" rtlCol="0">
            <a:spAutoFit/>
          </a:bodyPr>
          <a:lstStyle/>
          <a:p>
            <a:pPr algn="ctr"/>
            <a:r>
              <a:rPr lang="fr-FR" sz="3200" b="1" u="sng" dirty="0" smtClean="0"/>
              <a:t>Bilan carbone correspondant aux déchets étudiés :</a:t>
            </a:r>
            <a:endParaRPr lang="fr-FR" sz="3200" b="1" u="sng" dirty="0"/>
          </a:p>
        </p:txBody>
      </p:sp>
      <p:pic>
        <p:nvPicPr>
          <p:cNvPr id="1027" name="Picture 3"/>
          <p:cNvPicPr>
            <a:picLocks noChangeAspect="1" noChangeArrowheads="1"/>
          </p:cNvPicPr>
          <p:nvPr/>
        </p:nvPicPr>
        <p:blipFill>
          <a:blip r:embed="rId3"/>
          <a:srcRect/>
          <a:stretch>
            <a:fillRect/>
          </a:stretch>
        </p:blipFill>
        <p:spPr bwMode="auto">
          <a:xfrm>
            <a:off x="0" y="1142984"/>
            <a:ext cx="4362451" cy="2439166"/>
          </a:xfrm>
          <a:prstGeom prst="rect">
            <a:avLst/>
          </a:prstGeom>
          <a:noFill/>
          <a:ln w="9525">
            <a:noFill/>
            <a:miter lim="800000"/>
            <a:headEnd/>
            <a:tailEnd/>
          </a:ln>
          <a:effectLst/>
        </p:spPr>
      </p:pic>
      <p:sp>
        <p:nvSpPr>
          <p:cNvPr id="10" name="ZoneTexte 9"/>
          <p:cNvSpPr txBox="1"/>
          <p:nvPr/>
        </p:nvSpPr>
        <p:spPr>
          <a:xfrm>
            <a:off x="4572000" y="4643446"/>
            <a:ext cx="4429124" cy="1292662"/>
          </a:xfrm>
          <a:prstGeom prst="rect">
            <a:avLst/>
          </a:prstGeom>
          <a:noFill/>
        </p:spPr>
        <p:txBody>
          <a:bodyPr wrap="square" rtlCol="0">
            <a:spAutoFit/>
          </a:bodyPr>
          <a:lstStyle/>
          <a:p>
            <a:pPr algn="ctr"/>
            <a:r>
              <a:rPr lang="fr-FR" sz="2000" b="1" dirty="0" smtClean="0">
                <a:effectLst>
                  <a:outerShdw blurRad="38100" dist="38100" dir="2700000" algn="tl">
                    <a:srgbClr val="000000">
                      <a:alpha val="43137"/>
                    </a:srgbClr>
                  </a:outerShdw>
                </a:effectLst>
              </a:rPr>
              <a:t>Pour absorber cette quantité de Co2 produite par nos déchets, il faudrait planter plus de 4 400 arbres à l’année !</a:t>
            </a:r>
          </a:p>
          <a:p>
            <a:endParaRPr lang="fr-FR" dirty="0"/>
          </a:p>
        </p:txBody>
      </p:sp>
      <p:sp>
        <p:nvSpPr>
          <p:cNvPr id="11" name="ZoneTexte 10"/>
          <p:cNvSpPr txBox="1"/>
          <p:nvPr/>
        </p:nvSpPr>
        <p:spPr>
          <a:xfrm>
            <a:off x="857224" y="4714884"/>
            <a:ext cx="7929618" cy="1384995"/>
          </a:xfrm>
          <a:prstGeom prst="rect">
            <a:avLst/>
          </a:prstGeom>
          <a:noFill/>
        </p:spPr>
        <p:txBody>
          <a:bodyPr wrap="square" rtlCol="0">
            <a:spAutoFit/>
          </a:bodyPr>
          <a:lstStyle/>
          <a:p>
            <a:pPr algn="ctr"/>
            <a:r>
              <a:rPr lang="fr-FR" sz="2800" b="1" dirty="0" smtClean="0">
                <a:effectLst>
                  <a:outerShdw blurRad="38100" dist="38100" dir="2700000" algn="tl">
                    <a:srgbClr val="000000">
                      <a:alpha val="43137"/>
                    </a:srgbClr>
                  </a:outerShdw>
                </a:effectLst>
              </a:rPr>
              <a:t>Même si cela est loin d’être suffisant nous avons choisi de réaliser un MUR VEGETAL pour améliorer la qualité de l’air et la qualité de vie de notre collège</a:t>
            </a:r>
            <a:endParaRPr lang="fr-FR" sz="2800" b="1" dirty="0">
              <a:effectLst>
                <a:outerShdw blurRad="38100" dist="38100" dir="2700000" algn="tl">
                  <a:srgbClr val="000000">
                    <a:alpha val="43137"/>
                  </a:srgbClr>
                </a:outerShdw>
              </a:effectLst>
            </a:endParaRPr>
          </a:p>
        </p:txBody>
      </p:sp>
      <p:pic>
        <p:nvPicPr>
          <p:cNvPr id="1029" name="Picture 5" descr="http://greenhotelparis.com/wp-content/uploads/2013/08/flowerbox-mur-vegetal-eiffel-trocadero-green-hotels-paris.jpg"/>
          <p:cNvPicPr>
            <a:picLocks noChangeAspect="1" noChangeArrowheads="1"/>
          </p:cNvPicPr>
          <p:nvPr/>
        </p:nvPicPr>
        <p:blipFill>
          <a:blip r:embed="rId4"/>
          <a:srcRect/>
          <a:stretch>
            <a:fillRect/>
          </a:stretch>
        </p:blipFill>
        <p:spPr bwMode="auto">
          <a:xfrm>
            <a:off x="1714480" y="1643050"/>
            <a:ext cx="5715000" cy="2867025"/>
          </a:xfrm>
          <a:prstGeom prst="rect">
            <a:avLst/>
          </a:prstGeom>
          <a:noFill/>
        </p:spPr>
      </p:pic>
      <p:sp>
        <p:nvSpPr>
          <p:cNvPr id="9" name="ZoneTexte 8"/>
          <p:cNvSpPr txBox="1"/>
          <p:nvPr/>
        </p:nvSpPr>
        <p:spPr>
          <a:xfrm>
            <a:off x="4714876" y="3000372"/>
            <a:ext cx="4286280" cy="1323439"/>
          </a:xfrm>
          <a:prstGeom prst="rect">
            <a:avLst/>
          </a:prstGeom>
          <a:noFill/>
        </p:spPr>
        <p:txBody>
          <a:bodyPr wrap="square" rtlCol="0">
            <a:spAutoFit/>
          </a:bodyPr>
          <a:lstStyle/>
          <a:p>
            <a:pPr algn="ctr"/>
            <a:r>
              <a:rPr lang="fr-FR" sz="2000" b="1" dirty="0" smtClean="0">
                <a:effectLst>
                  <a:outerShdw blurRad="38100" dist="38100" dir="2700000" algn="tl">
                    <a:srgbClr val="000000">
                      <a:alpha val="43137"/>
                    </a:srgbClr>
                  </a:outerShdw>
                </a:effectLst>
              </a:rPr>
              <a:t> Le bilan carbone confirme la nécessité de réduire la production de déchets alimentaires qui, à eux seuls, génèrent 9 812 Kg de Co2.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xit" presetSubtype="0" fill="hold" grpId="1" nodeType="clickEffect">
                                  <p:stCondLst>
                                    <p:cond delay="0"/>
                                  </p:stCondLst>
                                  <p:childTnLst>
                                    <p:anim calcmode="lin" valueType="num">
                                      <p:cBhvr>
                                        <p:cTn id="16" dur="1000"/>
                                        <p:tgtEl>
                                          <p:spTgt spid="10"/>
                                        </p:tgtEl>
                                        <p:attrNameLst>
                                          <p:attrName>ppt_w</p:attrName>
                                        </p:attrNameLst>
                                      </p:cBhvr>
                                      <p:tavLst>
                                        <p:tav tm="0">
                                          <p:val>
                                            <p:strVal val="ppt_w"/>
                                          </p:val>
                                        </p:tav>
                                        <p:tav tm="100000">
                                          <p:val>
                                            <p:strVal val="ppt_w*0.70"/>
                                          </p:val>
                                        </p:tav>
                                      </p:tavLst>
                                    </p:anim>
                                    <p:anim calcmode="lin" valueType="num">
                                      <p:cBhvr>
                                        <p:cTn id="17" dur="1000"/>
                                        <p:tgtEl>
                                          <p:spTgt spid="10"/>
                                        </p:tgtEl>
                                        <p:attrNameLst>
                                          <p:attrName>ppt_h</p:attrName>
                                        </p:attrNameLst>
                                      </p:cBhvr>
                                      <p:tavLst>
                                        <p:tav tm="0">
                                          <p:val>
                                            <p:strVal val="ppt_h"/>
                                          </p:val>
                                        </p:tav>
                                        <p:tav tm="100000">
                                          <p:val>
                                            <p:strVal val="ppt_h"/>
                                          </p:val>
                                        </p:tav>
                                      </p:tavLst>
                                    </p:anim>
                                    <p:animEffect transition="out" filter="fade">
                                      <p:cBhvr>
                                        <p:cTn id="18" dur="1000"/>
                                        <p:tgtEl>
                                          <p:spTgt spid="10"/>
                                        </p:tgtEl>
                                      </p:cBhvr>
                                    </p:animEffect>
                                    <p:set>
                                      <p:cBhvr>
                                        <p:cTn id="19" dur="1" fill="hold">
                                          <p:stCondLst>
                                            <p:cond delay="999"/>
                                          </p:stCondLst>
                                        </p:cTn>
                                        <p:tgtEl>
                                          <p:spTgt spid="10"/>
                                        </p:tgtEl>
                                        <p:attrNameLst>
                                          <p:attrName>style.visibility</p:attrName>
                                        </p:attrNameLst>
                                      </p:cBhvr>
                                      <p:to>
                                        <p:strVal val="hidden"/>
                                      </p:to>
                                    </p:set>
                                  </p:childTnLst>
                                </p:cTn>
                              </p:par>
                              <p:par>
                                <p:cTn id="20" presetID="55" presetClass="exit" presetSubtype="0" fill="hold" grpId="1" nodeType="withEffect">
                                  <p:stCondLst>
                                    <p:cond delay="0"/>
                                  </p:stCondLst>
                                  <p:childTnLst>
                                    <p:anim calcmode="lin" valueType="num">
                                      <p:cBhvr>
                                        <p:cTn id="21" dur="1000"/>
                                        <p:tgtEl>
                                          <p:spTgt spid="9"/>
                                        </p:tgtEl>
                                        <p:attrNameLst>
                                          <p:attrName>ppt_w</p:attrName>
                                        </p:attrNameLst>
                                      </p:cBhvr>
                                      <p:tavLst>
                                        <p:tav tm="0">
                                          <p:val>
                                            <p:strVal val="ppt_w"/>
                                          </p:val>
                                        </p:tav>
                                        <p:tav tm="100000">
                                          <p:val>
                                            <p:strVal val="ppt_w*0.70"/>
                                          </p:val>
                                        </p:tav>
                                      </p:tavLst>
                                    </p:anim>
                                    <p:anim calcmode="lin" valueType="num">
                                      <p:cBhvr>
                                        <p:cTn id="22" dur="1000"/>
                                        <p:tgtEl>
                                          <p:spTgt spid="9"/>
                                        </p:tgtEl>
                                        <p:attrNameLst>
                                          <p:attrName>ppt_h</p:attrName>
                                        </p:attrNameLst>
                                      </p:cBhvr>
                                      <p:tavLst>
                                        <p:tav tm="0">
                                          <p:val>
                                            <p:strVal val="ppt_h"/>
                                          </p:val>
                                        </p:tav>
                                        <p:tav tm="100000">
                                          <p:val>
                                            <p:strVal val="ppt_h"/>
                                          </p:val>
                                        </p:tav>
                                      </p:tavLst>
                                    </p:anim>
                                    <p:animEffect transition="out" filter="fade">
                                      <p:cBhvr>
                                        <p:cTn id="23" dur="1000"/>
                                        <p:tgtEl>
                                          <p:spTgt spid="9"/>
                                        </p:tgtEl>
                                      </p:cBhvr>
                                    </p:animEffect>
                                    <p:set>
                                      <p:cBhvr>
                                        <p:cTn id="24" dur="1" fill="hold">
                                          <p:stCondLst>
                                            <p:cond delay="999"/>
                                          </p:stCondLst>
                                        </p:cTn>
                                        <p:tgtEl>
                                          <p:spTgt spid="9"/>
                                        </p:tgtEl>
                                        <p:attrNameLst>
                                          <p:attrName>style.visibility</p:attrName>
                                        </p:attrNameLst>
                                      </p:cBhvr>
                                      <p:to>
                                        <p:strVal val="hidden"/>
                                      </p:to>
                                    </p:set>
                                  </p:childTnLst>
                                </p:cTn>
                              </p:par>
                              <p:par>
                                <p:cTn id="25" presetID="55" presetClass="exit" presetSubtype="0" fill="hold" nodeType="withEffect">
                                  <p:stCondLst>
                                    <p:cond delay="0"/>
                                  </p:stCondLst>
                                  <p:childTnLst>
                                    <p:anim calcmode="lin" valueType="num">
                                      <p:cBhvr>
                                        <p:cTn id="26" dur="1000"/>
                                        <p:tgtEl>
                                          <p:spTgt spid="1027"/>
                                        </p:tgtEl>
                                        <p:attrNameLst>
                                          <p:attrName>ppt_w</p:attrName>
                                        </p:attrNameLst>
                                      </p:cBhvr>
                                      <p:tavLst>
                                        <p:tav tm="0">
                                          <p:val>
                                            <p:strVal val="ppt_w"/>
                                          </p:val>
                                        </p:tav>
                                        <p:tav tm="100000">
                                          <p:val>
                                            <p:strVal val="ppt_w*0.70"/>
                                          </p:val>
                                        </p:tav>
                                      </p:tavLst>
                                    </p:anim>
                                    <p:anim calcmode="lin" valueType="num">
                                      <p:cBhvr>
                                        <p:cTn id="27" dur="1000"/>
                                        <p:tgtEl>
                                          <p:spTgt spid="1027"/>
                                        </p:tgtEl>
                                        <p:attrNameLst>
                                          <p:attrName>ppt_h</p:attrName>
                                        </p:attrNameLst>
                                      </p:cBhvr>
                                      <p:tavLst>
                                        <p:tav tm="0">
                                          <p:val>
                                            <p:strVal val="ppt_h"/>
                                          </p:val>
                                        </p:tav>
                                        <p:tav tm="100000">
                                          <p:val>
                                            <p:strVal val="ppt_h"/>
                                          </p:val>
                                        </p:tav>
                                      </p:tavLst>
                                    </p:anim>
                                    <p:animEffect transition="out" filter="fade">
                                      <p:cBhvr>
                                        <p:cTn id="28" dur="1000"/>
                                        <p:tgtEl>
                                          <p:spTgt spid="1027"/>
                                        </p:tgtEl>
                                      </p:cBhvr>
                                    </p:animEffect>
                                    <p:set>
                                      <p:cBhvr>
                                        <p:cTn id="29" dur="1" fill="hold">
                                          <p:stCondLst>
                                            <p:cond delay="999"/>
                                          </p:stCondLst>
                                        </p:cTn>
                                        <p:tgtEl>
                                          <p:spTgt spid="1027"/>
                                        </p:tgtEl>
                                        <p:attrNameLst>
                                          <p:attrName>style.visibility</p:attrName>
                                        </p:attrNameLst>
                                      </p:cBhvr>
                                      <p:to>
                                        <p:strVal val="hidden"/>
                                      </p:to>
                                    </p:set>
                                  </p:childTnLst>
                                </p:cTn>
                              </p:par>
                              <p:par>
                                <p:cTn id="30" presetID="55" presetClass="exit" presetSubtype="0" fill="hold" grpId="1" nodeType="withEffect">
                                  <p:stCondLst>
                                    <p:cond delay="0"/>
                                  </p:stCondLst>
                                  <p:childTnLst>
                                    <p:anim calcmode="lin" valueType="num">
                                      <p:cBhvr>
                                        <p:cTn id="31" dur="1000"/>
                                        <p:tgtEl>
                                          <p:spTgt spid="4"/>
                                        </p:tgtEl>
                                        <p:attrNameLst>
                                          <p:attrName>ppt_w</p:attrName>
                                        </p:attrNameLst>
                                      </p:cBhvr>
                                      <p:tavLst>
                                        <p:tav tm="0">
                                          <p:val>
                                            <p:strVal val="ppt_w"/>
                                          </p:val>
                                        </p:tav>
                                        <p:tav tm="100000">
                                          <p:val>
                                            <p:strVal val="ppt_w*0.70"/>
                                          </p:val>
                                        </p:tav>
                                      </p:tavLst>
                                    </p:anim>
                                    <p:anim calcmode="lin" valueType="num">
                                      <p:cBhvr>
                                        <p:cTn id="32" dur="1000"/>
                                        <p:tgtEl>
                                          <p:spTgt spid="4"/>
                                        </p:tgtEl>
                                        <p:attrNameLst>
                                          <p:attrName>ppt_h</p:attrName>
                                        </p:attrNameLst>
                                      </p:cBhvr>
                                      <p:tavLst>
                                        <p:tav tm="0">
                                          <p:val>
                                            <p:strVal val="ppt_h"/>
                                          </p:val>
                                        </p:tav>
                                        <p:tav tm="100000">
                                          <p:val>
                                            <p:strVal val="ppt_h"/>
                                          </p:val>
                                        </p:tav>
                                      </p:tavLst>
                                    </p:anim>
                                    <p:animEffect transition="out" filter="fade">
                                      <p:cBhvr>
                                        <p:cTn id="33" dur="1000"/>
                                        <p:tgtEl>
                                          <p:spTgt spid="4"/>
                                        </p:tgtEl>
                                      </p:cBhvr>
                                    </p:animEffect>
                                    <p:set>
                                      <p:cBhvr>
                                        <p:cTn id="34" dur="1" fill="hold">
                                          <p:stCondLst>
                                            <p:cond delay="999"/>
                                          </p:stCondLst>
                                        </p:cTn>
                                        <p:tgtEl>
                                          <p:spTgt spid="4"/>
                                        </p:tgtEl>
                                        <p:attrNameLst>
                                          <p:attrName>style.visibility</p:attrName>
                                        </p:attrNameLst>
                                      </p:cBhvr>
                                      <p:to>
                                        <p:strVal val="hidden"/>
                                      </p:to>
                                    </p:set>
                                  </p:childTnLst>
                                </p:cTn>
                              </p:par>
                              <p:par>
                                <p:cTn id="35" presetID="55" presetClass="exit" presetSubtype="0" fill="hold" nodeType="withEffect">
                                  <p:stCondLst>
                                    <p:cond delay="0"/>
                                  </p:stCondLst>
                                  <p:childTnLst>
                                    <p:anim calcmode="lin" valueType="num">
                                      <p:cBhvr>
                                        <p:cTn id="36" dur="1000"/>
                                        <p:tgtEl>
                                          <p:spTgt spid="1026"/>
                                        </p:tgtEl>
                                        <p:attrNameLst>
                                          <p:attrName>ppt_w</p:attrName>
                                        </p:attrNameLst>
                                      </p:cBhvr>
                                      <p:tavLst>
                                        <p:tav tm="0">
                                          <p:val>
                                            <p:strVal val="ppt_w"/>
                                          </p:val>
                                        </p:tav>
                                        <p:tav tm="100000">
                                          <p:val>
                                            <p:strVal val="ppt_w*0.70"/>
                                          </p:val>
                                        </p:tav>
                                      </p:tavLst>
                                    </p:anim>
                                    <p:anim calcmode="lin" valueType="num">
                                      <p:cBhvr>
                                        <p:cTn id="37" dur="1000"/>
                                        <p:tgtEl>
                                          <p:spTgt spid="1026"/>
                                        </p:tgtEl>
                                        <p:attrNameLst>
                                          <p:attrName>ppt_h</p:attrName>
                                        </p:attrNameLst>
                                      </p:cBhvr>
                                      <p:tavLst>
                                        <p:tav tm="0">
                                          <p:val>
                                            <p:strVal val="ppt_h"/>
                                          </p:val>
                                        </p:tav>
                                        <p:tav tm="100000">
                                          <p:val>
                                            <p:strVal val="ppt_h"/>
                                          </p:val>
                                        </p:tav>
                                      </p:tavLst>
                                    </p:anim>
                                    <p:animEffect transition="out" filter="fade">
                                      <p:cBhvr>
                                        <p:cTn id="38" dur="1000"/>
                                        <p:tgtEl>
                                          <p:spTgt spid="1026"/>
                                        </p:tgtEl>
                                      </p:cBhvr>
                                    </p:animEffect>
                                    <p:set>
                                      <p:cBhvr>
                                        <p:cTn id="39" dur="1" fill="hold">
                                          <p:stCondLst>
                                            <p:cond delay="999"/>
                                          </p:stCondLst>
                                        </p:cTn>
                                        <p:tgtEl>
                                          <p:spTgt spid="1026"/>
                                        </p:tgtEl>
                                        <p:attrNameLst>
                                          <p:attrName>style.visibility</p:attrName>
                                        </p:attrNameLst>
                                      </p:cBhvr>
                                      <p:to>
                                        <p:strVal val="hidden"/>
                                      </p:to>
                                    </p:set>
                                  </p:childTnLst>
                                </p:cTn>
                              </p:par>
                              <p:par>
                                <p:cTn id="40" presetID="49" presetClass="entr" presetSubtype="0" decel="100000" fill="hold" nodeType="withEffect">
                                  <p:stCondLst>
                                    <p:cond delay="1000"/>
                                  </p:stCondLst>
                                  <p:childTnLst>
                                    <p:set>
                                      <p:cBhvr>
                                        <p:cTn id="41" dur="1" fill="hold">
                                          <p:stCondLst>
                                            <p:cond delay="0"/>
                                          </p:stCondLst>
                                        </p:cTn>
                                        <p:tgtEl>
                                          <p:spTgt spid="1029"/>
                                        </p:tgtEl>
                                        <p:attrNameLst>
                                          <p:attrName>style.visibility</p:attrName>
                                        </p:attrNameLst>
                                      </p:cBhvr>
                                      <p:to>
                                        <p:strVal val="visible"/>
                                      </p:to>
                                    </p:set>
                                    <p:anim calcmode="lin" valueType="num">
                                      <p:cBhvr>
                                        <p:cTn id="42" dur="500" fill="hold"/>
                                        <p:tgtEl>
                                          <p:spTgt spid="1029"/>
                                        </p:tgtEl>
                                        <p:attrNameLst>
                                          <p:attrName>ppt_w</p:attrName>
                                        </p:attrNameLst>
                                      </p:cBhvr>
                                      <p:tavLst>
                                        <p:tav tm="0">
                                          <p:val>
                                            <p:fltVal val="0"/>
                                          </p:val>
                                        </p:tav>
                                        <p:tav tm="100000">
                                          <p:val>
                                            <p:strVal val="#ppt_w"/>
                                          </p:val>
                                        </p:tav>
                                      </p:tavLst>
                                    </p:anim>
                                    <p:anim calcmode="lin" valueType="num">
                                      <p:cBhvr>
                                        <p:cTn id="43" dur="500" fill="hold"/>
                                        <p:tgtEl>
                                          <p:spTgt spid="1029"/>
                                        </p:tgtEl>
                                        <p:attrNameLst>
                                          <p:attrName>ppt_h</p:attrName>
                                        </p:attrNameLst>
                                      </p:cBhvr>
                                      <p:tavLst>
                                        <p:tav tm="0">
                                          <p:val>
                                            <p:fltVal val="0"/>
                                          </p:val>
                                        </p:tav>
                                        <p:tav tm="100000">
                                          <p:val>
                                            <p:strVal val="#ppt_h"/>
                                          </p:val>
                                        </p:tav>
                                      </p:tavLst>
                                    </p:anim>
                                    <p:anim calcmode="lin" valueType="num">
                                      <p:cBhvr>
                                        <p:cTn id="44" dur="500" fill="hold"/>
                                        <p:tgtEl>
                                          <p:spTgt spid="1029"/>
                                        </p:tgtEl>
                                        <p:attrNameLst>
                                          <p:attrName>style.rotation</p:attrName>
                                        </p:attrNameLst>
                                      </p:cBhvr>
                                      <p:tavLst>
                                        <p:tav tm="0">
                                          <p:val>
                                            <p:fltVal val="360"/>
                                          </p:val>
                                        </p:tav>
                                        <p:tav tm="100000">
                                          <p:val>
                                            <p:fltVal val="0"/>
                                          </p:val>
                                        </p:tav>
                                      </p:tavLst>
                                    </p:anim>
                                    <p:animEffect transition="in" filter="fade">
                                      <p:cBhvr>
                                        <p:cTn id="45" dur="500"/>
                                        <p:tgtEl>
                                          <p:spTgt spid="1029"/>
                                        </p:tgtEl>
                                      </p:cBhvr>
                                    </p:animEffect>
                                  </p:childTnLst>
                                </p:cTn>
                              </p:par>
                              <p:par>
                                <p:cTn id="46" presetID="49" presetClass="entr" presetSubtype="0" decel="100000" fill="hold" grpId="0" nodeType="withEffect">
                                  <p:stCondLst>
                                    <p:cond delay="100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 calcmode="lin" valueType="num">
                                      <p:cBhvr>
                                        <p:cTn id="50" dur="500" fill="hold"/>
                                        <p:tgtEl>
                                          <p:spTgt spid="11"/>
                                        </p:tgtEl>
                                        <p:attrNameLst>
                                          <p:attrName>style.rotation</p:attrName>
                                        </p:attrNameLst>
                                      </p:cBhvr>
                                      <p:tavLst>
                                        <p:tav tm="0">
                                          <p:val>
                                            <p:fltVal val="360"/>
                                          </p:val>
                                        </p:tav>
                                        <p:tav tm="100000">
                                          <p:val>
                                            <p:fltVal val="0"/>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10" grpId="0"/>
      <p:bldP spid="10" grpId="1"/>
      <p:bldP spid="11" grpId="0"/>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57200" y="71414"/>
            <a:ext cx="8229600" cy="1143000"/>
          </a:xfrm>
        </p:spPr>
        <p:style>
          <a:lnRef idx="1">
            <a:schemeClr val="accent3"/>
          </a:lnRef>
          <a:fillRef idx="2">
            <a:schemeClr val="accent3"/>
          </a:fillRef>
          <a:effectRef idx="1">
            <a:schemeClr val="accent3"/>
          </a:effectRef>
          <a:fontRef idx="minor">
            <a:schemeClr val="dk1"/>
          </a:fontRef>
        </p:style>
        <p:txBody>
          <a:bodyPr/>
          <a:lstStyle/>
          <a:p>
            <a:r>
              <a:rPr lang="fr-FR" dirty="0" smtClean="0">
                <a:effectLst>
                  <a:outerShdw blurRad="38100" dist="38100" dir="2700000" algn="tl">
                    <a:srgbClr val="000000">
                      <a:alpha val="43137"/>
                    </a:srgbClr>
                  </a:outerShdw>
                </a:effectLst>
              </a:rPr>
              <a:t>Nos recherches de solutions </a:t>
            </a:r>
            <a:endParaRPr lang="fr-FR" dirty="0">
              <a:effectLst>
                <a:outerShdw blurRad="38100" dist="38100" dir="2700000" algn="tl">
                  <a:srgbClr val="000000">
                    <a:alpha val="43137"/>
                  </a:srgbClr>
                </a:outerShdw>
              </a:effectLst>
            </a:endParaRPr>
          </a:p>
        </p:txBody>
      </p:sp>
      <p:sp>
        <p:nvSpPr>
          <p:cNvPr id="10" name="ZoneTexte 9"/>
          <p:cNvSpPr txBox="1"/>
          <p:nvPr/>
        </p:nvSpPr>
        <p:spPr>
          <a:xfrm>
            <a:off x="500034" y="1357298"/>
            <a:ext cx="8143932" cy="461665"/>
          </a:xfrm>
          <a:prstGeom prst="rect">
            <a:avLst/>
          </a:prstGeom>
          <a:noFill/>
        </p:spPr>
        <p:txBody>
          <a:bodyPr wrap="square" rtlCol="0">
            <a:spAutoFit/>
          </a:bodyPr>
          <a:lstStyle/>
          <a:p>
            <a:r>
              <a:rPr lang="fr-FR" sz="2400" b="1" u="sng" dirty="0" smtClean="0"/>
              <a:t>Le Cahier des charges de notre réalisation :</a:t>
            </a:r>
            <a:endParaRPr lang="fr-FR" sz="2400" b="1" u="sng" dirty="0"/>
          </a:p>
        </p:txBody>
      </p:sp>
      <p:sp>
        <p:nvSpPr>
          <p:cNvPr id="11" name="ZoneTexte 10"/>
          <p:cNvSpPr txBox="1"/>
          <p:nvPr/>
        </p:nvSpPr>
        <p:spPr>
          <a:xfrm>
            <a:off x="1500166" y="1857364"/>
            <a:ext cx="3571900" cy="400110"/>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 Budget de 250 000 </a:t>
            </a:r>
            <a:r>
              <a:rPr lang="fr-FR" sz="2000" b="1" dirty="0" err="1" smtClean="0">
                <a:effectLst>
                  <a:outerShdw blurRad="38100" dist="38100" dir="2700000" algn="tl">
                    <a:srgbClr val="000000">
                      <a:alpha val="43137"/>
                    </a:srgbClr>
                  </a:outerShdw>
                </a:effectLst>
              </a:rPr>
              <a:t>Fcfp</a:t>
            </a:r>
            <a:endParaRPr lang="fr-FR" sz="2000" b="1" dirty="0">
              <a:effectLst>
                <a:outerShdw blurRad="38100" dist="38100" dir="2700000" algn="tl">
                  <a:srgbClr val="000000">
                    <a:alpha val="43137"/>
                  </a:srgbClr>
                </a:outerShdw>
              </a:effectLst>
            </a:endParaRPr>
          </a:p>
        </p:txBody>
      </p:sp>
      <p:sp>
        <p:nvSpPr>
          <p:cNvPr id="12" name="ZoneTexte 11"/>
          <p:cNvSpPr txBox="1"/>
          <p:nvPr/>
        </p:nvSpPr>
        <p:spPr>
          <a:xfrm>
            <a:off x="1500166" y="2309805"/>
            <a:ext cx="5429288" cy="400110"/>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 Etre entièrement réalisable par les élèves</a:t>
            </a:r>
            <a:endParaRPr lang="fr-FR" sz="2000" b="1" dirty="0">
              <a:effectLst>
                <a:outerShdw blurRad="38100" dist="38100" dir="2700000" algn="tl">
                  <a:srgbClr val="000000">
                    <a:alpha val="43137"/>
                  </a:srgbClr>
                </a:outerShdw>
              </a:effectLst>
            </a:endParaRPr>
          </a:p>
        </p:txBody>
      </p:sp>
      <p:sp>
        <p:nvSpPr>
          <p:cNvPr id="13" name="ZoneTexte 12"/>
          <p:cNvSpPr txBox="1"/>
          <p:nvPr/>
        </p:nvSpPr>
        <p:spPr>
          <a:xfrm>
            <a:off x="1500166" y="2762246"/>
            <a:ext cx="5429288" cy="400110"/>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 Nécessitant peu d’entretien</a:t>
            </a:r>
            <a:endParaRPr lang="fr-FR" sz="2000" b="1" dirty="0">
              <a:effectLst>
                <a:outerShdw blurRad="38100" dist="38100" dir="2700000" algn="tl">
                  <a:srgbClr val="000000">
                    <a:alpha val="43137"/>
                  </a:srgbClr>
                </a:outerShdw>
              </a:effectLst>
            </a:endParaRPr>
          </a:p>
        </p:txBody>
      </p:sp>
      <p:pic>
        <p:nvPicPr>
          <p:cNvPr id="14" name="Picture 5" descr="http://greenhotelparis.com/wp-content/uploads/2013/08/flowerbox-mur-vegetal-eiffel-trocadero-green-hotels-paris.jpg"/>
          <p:cNvPicPr>
            <a:picLocks noChangeAspect="1" noChangeArrowheads="1"/>
          </p:cNvPicPr>
          <p:nvPr/>
        </p:nvPicPr>
        <p:blipFill>
          <a:blip r:embed="rId2"/>
          <a:srcRect/>
          <a:stretch>
            <a:fillRect/>
          </a:stretch>
        </p:blipFill>
        <p:spPr bwMode="auto">
          <a:xfrm>
            <a:off x="81853" y="3714752"/>
            <a:ext cx="3702435" cy="1857388"/>
          </a:xfrm>
          <a:prstGeom prst="rect">
            <a:avLst/>
          </a:prstGeom>
          <a:noFill/>
        </p:spPr>
      </p:pic>
      <p:sp>
        <p:nvSpPr>
          <p:cNvPr id="15" name="Flèche droite 14"/>
          <p:cNvSpPr/>
          <p:nvPr/>
        </p:nvSpPr>
        <p:spPr>
          <a:xfrm>
            <a:off x="4010943" y="4429132"/>
            <a:ext cx="1928826" cy="571504"/>
          </a:xfrm>
          <a:prstGeom prst="rightArrow">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500166" y="3214686"/>
            <a:ext cx="5429288" cy="400110"/>
          </a:xfrm>
          <a:prstGeom prst="rect">
            <a:avLst/>
          </a:prstGeom>
          <a:noFill/>
        </p:spPr>
        <p:txBody>
          <a:bodyPr wrap="square" rtlCol="0">
            <a:spAutoFit/>
          </a:bodyPr>
          <a:lstStyle/>
          <a:p>
            <a:r>
              <a:rPr lang="fr-FR" sz="2000" b="1" dirty="0" smtClean="0">
                <a:effectLst>
                  <a:outerShdw blurRad="38100" dist="38100" dir="2700000" algn="tl">
                    <a:srgbClr val="000000">
                      <a:alpha val="43137"/>
                    </a:srgbClr>
                  </a:outerShdw>
                </a:effectLst>
              </a:rPr>
              <a:t>- Une durée de vie d’au moins 3 ans</a:t>
            </a:r>
            <a:endParaRPr lang="fr-FR" sz="2000" b="1" dirty="0">
              <a:effectLst>
                <a:outerShdw blurRad="38100" dist="38100" dir="2700000" algn="tl">
                  <a:srgbClr val="000000">
                    <a:alpha val="43137"/>
                  </a:srgbClr>
                </a:outerShdw>
              </a:effectLst>
            </a:endParaRPr>
          </a:p>
        </p:txBody>
      </p:sp>
      <p:sp>
        <p:nvSpPr>
          <p:cNvPr id="17" name="ZoneTexte 16"/>
          <p:cNvSpPr txBox="1"/>
          <p:nvPr/>
        </p:nvSpPr>
        <p:spPr>
          <a:xfrm>
            <a:off x="857224" y="5572140"/>
            <a:ext cx="8001056" cy="1200329"/>
          </a:xfrm>
          <a:prstGeom prst="rect">
            <a:avLst/>
          </a:prstGeom>
          <a:noFill/>
        </p:spPr>
        <p:txBody>
          <a:bodyPr wrap="square" rtlCol="0">
            <a:spAutoFit/>
          </a:bodyPr>
          <a:lstStyle/>
          <a:p>
            <a:pPr algn="ctr"/>
            <a:r>
              <a:rPr lang="fr-FR" sz="2400" b="1" dirty="0" smtClean="0">
                <a:effectLst>
                  <a:outerShdw blurRad="38100" dist="38100" dir="2700000" algn="tl">
                    <a:srgbClr val="000000">
                      <a:alpha val="43137"/>
                    </a:srgbClr>
                  </a:outerShdw>
                </a:effectLst>
              </a:rPr>
              <a:t>Pour nous adapter aux contraintes du CDCF, nous avons opté pour une structure décorative en tubes PVC blancs avec un arrosage par programmateur.</a:t>
            </a:r>
            <a:endParaRPr lang="fr-FR" sz="2400" b="1" dirty="0">
              <a:effectLst>
                <a:outerShdw blurRad="38100" dist="38100" dir="2700000" algn="tl">
                  <a:srgbClr val="000000">
                    <a:alpha val="43137"/>
                  </a:srgbClr>
                </a:outerShdw>
              </a:effectLst>
            </a:endParaRPr>
          </a:p>
        </p:txBody>
      </p:sp>
      <p:pic>
        <p:nvPicPr>
          <p:cNvPr id="21" name="Image 20"/>
          <p:cNvPicPr>
            <a:picLocks noChangeAspect="1"/>
          </p:cNvPicPr>
          <p:nvPr/>
        </p:nvPicPr>
        <p:blipFill>
          <a:blip r:embed="rId3"/>
          <a:stretch>
            <a:fillRect/>
          </a:stretch>
        </p:blipFill>
        <p:spPr>
          <a:xfrm>
            <a:off x="6225489" y="4000504"/>
            <a:ext cx="2704229" cy="1226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strVal val="#ppt_w*0.70"/>
                                          </p:val>
                                        </p:tav>
                                        <p:tav tm="100000">
                                          <p:val>
                                            <p:strVal val="#ppt_w"/>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animEffect transition="in" filter="fade">
                                      <p:cBhvr>
                                        <p:cTn id="37" dur="500"/>
                                        <p:tgtEl>
                                          <p:spTgt spid="14"/>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ppt_w*0.7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animEffect transition="in" filter="fade">
                                      <p:cBhvr>
                                        <p:cTn id="42" dur="500"/>
                                        <p:tgtEl>
                                          <p:spTgt spid="15"/>
                                        </p:tgtEl>
                                      </p:cBhvr>
                                    </p:animEffect>
                                  </p:childTnLst>
                                </p:cTn>
                              </p:par>
                              <p:par>
                                <p:cTn id="43" presetID="55"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strVal val="#ppt_w*0.70"/>
                                          </p:val>
                                        </p:tav>
                                        <p:tav tm="100000">
                                          <p:val>
                                            <p:strVal val="#ppt_w"/>
                                          </p:val>
                                        </p:tav>
                                      </p:tavLst>
                                    </p:anim>
                                    <p:anim calcmode="lin" valueType="num">
                                      <p:cBhvr>
                                        <p:cTn id="46" dur="500" fill="hold"/>
                                        <p:tgtEl>
                                          <p:spTgt spid="21"/>
                                        </p:tgtEl>
                                        <p:attrNameLst>
                                          <p:attrName>ppt_h</p:attrName>
                                        </p:attrNameLst>
                                      </p:cBhvr>
                                      <p:tavLst>
                                        <p:tav tm="0">
                                          <p:val>
                                            <p:strVal val="#ppt_h"/>
                                          </p:val>
                                        </p:tav>
                                        <p:tav tm="100000">
                                          <p:val>
                                            <p:strVal val="#ppt_h"/>
                                          </p:val>
                                        </p:tav>
                                      </p:tavLst>
                                    </p:anim>
                                    <p:animEffect transition="in" filter="fade">
                                      <p:cBhvr>
                                        <p:cTn id="47" dur="500"/>
                                        <p:tgtEl>
                                          <p:spTgt spid="21"/>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ppt_w*0.70"/>
                                          </p:val>
                                        </p:tav>
                                        <p:tav tm="100000">
                                          <p:val>
                                            <p:strVal val="#ppt_w"/>
                                          </p:val>
                                        </p:tav>
                                      </p:tavLst>
                                    </p:anim>
                                    <p:anim calcmode="lin" valueType="num">
                                      <p:cBhvr>
                                        <p:cTn id="51" dur="500" fill="hold"/>
                                        <p:tgtEl>
                                          <p:spTgt spid="17"/>
                                        </p:tgtEl>
                                        <p:attrNameLst>
                                          <p:attrName>ppt_h</p:attrName>
                                        </p:attrNameLst>
                                      </p:cBhvr>
                                      <p:tavLst>
                                        <p:tav tm="0">
                                          <p:val>
                                            <p:strVal val="#ppt_h"/>
                                          </p:val>
                                        </p:tav>
                                        <p:tav tm="100000">
                                          <p:val>
                                            <p:strVal val="#ppt_h"/>
                                          </p:val>
                                        </p:tav>
                                      </p:tavLst>
                                    </p:anim>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14282" y="1643050"/>
            <a:ext cx="2786082" cy="2071702"/>
          </a:xfrm>
          <a:prstGeom prst="rect">
            <a:avLst/>
          </a:prstGeom>
        </p:spPr>
      </p:pic>
      <p:pic>
        <p:nvPicPr>
          <p:cNvPr id="6" name="Image 5"/>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3286116" y="1643050"/>
            <a:ext cx="2428892" cy="2071702"/>
          </a:xfrm>
          <a:prstGeom prst="rect">
            <a:avLst/>
          </a:prstGeom>
        </p:spPr>
      </p:pic>
      <p:pic>
        <p:nvPicPr>
          <p:cNvPr id="7" name="Image 6"/>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5857884" y="1571612"/>
            <a:ext cx="2957521" cy="2143140"/>
          </a:xfrm>
          <a:prstGeom prst="rect">
            <a:avLst/>
          </a:prstGeom>
        </p:spPr>
      </p:pic>
      <p:sp>
        <p:nvSpPr>
          <p:cNvPr id="8" name="ZoneTexte 7"/>
          <p:cNvSpPr txBox="1"/>
          <p:nvPr/>
        </p:nvSpPr>
        <p:spPr>
          <a:xfrm>
            <a:off x="357158" y="4429132"/>
            <a:ext cx="8572560" cy="1631216"/>
          </a:xfrm>
          <a:prstGeom prst="rect">
            <a:avLst/>
          </a:prstGeom>
          <a:noFill/>
        </p:spPr>
        <p:txBody>
          <a:bodyPr wrap="square" rtlCol="0">
            <a:spAutoFit/>
          </a:bodyPr>
          <a:lstStyle/>
          <a:p>
            <a:pPr algn="ctr"/>
            <a:r>
              <a:rPr lang="fr-FR" sz="2000" b="1" dirty="0" smtClean="0">
                <a:effectLst>
                  <a:outerShdw blurRad="38100" dist="38100" dir="2700000" algn="tl">
                    <a:srgbClr val="000000">
                      <a:alpha val="43137"/>
                    </a:srgbClr>
                  </a:outerShdw>
                </a:effectLst>
                <a:latin typeface="Comic Sans MS" pitchFamily="66" charset="0"/>
              </a:rPr>
              <a:t>Nous  avons choisi le mur 1 car tous les élèves peuvent en profiter. Cela réhabilite l’amphithéâtre, ce coin est ombragé ce qui permet aux plantes de rester au frais pendant les vacances et il y a un point d’eau qui nous permettra d’installer facilement l’arrosage.</a:t>
            </a:r>
          </a:p>
        </p:txBody>
      </p:sp>
      <p:sp>
        <p:nvSpPr>
          <p:cNvPr id="9" name="Titre 1"/>
          <p:cNvSpPr>
            <a:spLocks noGrp="1"/>
          </p:cNvSpPr>
          <p:nvPr>
            <p:ph type="title"/>
          </p:nvPr>
        </p:nvSpPr>
        <p:spPr>
          <a:xfrm>
            <a:off x="457200" y="71414"/>
            <a:ext cx="8229600" cy="1143000"/>
          </a:xfrm>
        </p:spPr>
        <p:style>
          <a:lnRef idx="1">
            <a:schemeClr val="accent3"/>
          </a:lnRef>
          <a:fillRef idx="2">
            <a:schemeClr val="accent3"/>
          </a:fillRef>
          <a:effectRef idx="1">
            <a:schemeClr val="accent3"/>
          </a:effectRef>
          <a:fontRef idx="minor">
            <a:schemeClr val="dk1"/>
          </a:fontRef>
        </p:style>
        <p:txBody>
          <a:bodyPr/>
          <a:lstStyle/>
          <a:p>
            <a:r>
              <a:rPr lang="fr-FR" dirty="0" smtClean="0">
                <a:effectLst>
                  <a:outerShdw blurRad="38100" dist="38100" dir="2700000" algn="tl">
                    <a:srgbClr val="000000">
                      <a:alpha val="43137"/>
                    </a:srgbClr>
                  </a:outerShdw>
                </a:effectLst>
              </a:rPr>
              <a:t>Repérage et choix du mur</a:t>
            </a:r>
            <a:endParaRPr lang="fr-FR" dirty="0">
              <a:effectLst>
                <a:outerShdw blurRad="38100" dist="38100" dir="2700000" algn="tl">
                  <a:srgbClr val="000000">
                    <a:alpha val="43137"/>
                  </a:srgbClr>
                </a:outerShdw>
              </a:effectLst>
            </a:endParaRPr>
          </a:p>
        </p:txBody>
      </p:sp>
      <p:sp>
        <p:nvSpPr>
          <p:cNvPr id="10" name="ZoneTexte 9"/>
          <p:cNvSpPr txBox="1"/>
          <p:nvPr/>
        </p:nvSpPr>
        <p:spPr>
          <a:xfrm>
            <a:off x="214282" y="3714752"/>
            <a:ext cx="2786082" cy="369332"/>
          </a:xfrm>
          <a:prstGeom prst="rect">
            <a:avLst/>
          </a:prstGeom>
          <a:solidFill>
            <a:schemeClr val="bg1"/>
          </a:solidFill>
        </p:spPr>
        <p:txBody>
          <a:bodyPr wrap="square" rtlCol="0">
            <a:spAutoFit/>
          </a:bodyPr>
          <a:lstStyle/>
          <a:p>
            <a:pPr algn="ctr"/>
            <a:r>
              <a:rPr lang="fr-FR" b="1" dirty="0" smtClean="0"/>
              <a:t>Mur N°1</a:t>
            </a:r>
            <a:endParaRPr lang="fr-FR" b="1" dirty="0"/>
          </a:p>
        </p:txBody>
      </p:sp>
      <p:sp>
        <p:nvSpPr>
          <p:cNvPr id="11" name="ZoneTexte 10"/>
          <p:cNvSpPr txBox="1"/>
          <p:nvPr/>
        </p:nvSpPr>
        <p:spPr>
          <a:xfrm>
            <a:off x="3286116" y="3702610"/>
            <a:ext cx="2428892" cy="369332"/>
          </a:xfrm>
          <a:prstGeom prst="rect">
            <a:avLst/>
          </a:prstGeom>
          <a:solidFill>
            <a:schemeClr val="bg1"/>
          </a:solidFill>
        </p:spPr>
        <p:txBody>
          <a:bodyPr wrap="square" rtlCol="0">
            <a:spAutoFit/>
          </a:bodyPr>
          <a:lstStyle/>
          <a:p>
            <a:pPr algn="ctr"/>
            <a:r>
              <a:rPr lang="fr-FR" b="1" dirty="0" smtClean="0"/>
              <a:t>Mur N°2</a:t>
            </a:r>
            <a:endParaRPr lang="fr-FR" b="1" dirty="0"/>
          </a:p>
        </p:txBody>
      </p:sp>
      <p:sp>
        <p:nvSpPr>
          <p:cNvPr id="12" name="ZoneTexte 11"/>
          <p:cNvSpPr txBox="1"/>
          <p:nvPr/>
        </p:nvSpPr>
        <p:spPr>
          <a:xfrm>
            <a:off x="5857884" y="3714752"/>
            <a:ext cx="3000396" cy="369332"/>
          </a:xfrm>
          <a:prstGeom prst="rect">
            <a:avLst/>
          </a:prstGeom>
          <a:solidFill>
            <a:schemeClr val="bg1"/>
          </a:solidFill>
        </p:spPr>
        <p:txBody>
          <a:bodyPr wrap="square" rtlCol="0">
            <a:spAutoFit/>
          </a:bodyPr>
          <a:lstStyle/>
          <a:p>
            <a:pPr algn="ctr"/>
            <a:r>
              <a:rPr lang="fr-FR" b="1" dirty="0" smtClean="0"/>
              <a:t>Mur N°3</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 calcmode="lin" valueType="num">
                                      <p:cBhvr>
                                        <p:cTn id="43" dur="500" fill="hold"/>
                                        <p:tgtEl>
                                          <p:spTgt spid="12"/>
                                        </p:tgtEl>
                                        <p:attrNameLst>
                                          <p:attrName>style.rotation</p:attrName>
                                        </p:attrNameLst>
                                      </p:cBhvr>
                                      <p:tavLst>
                                        <p:tav tm="0">
                                          <p:val>
                                            <p:fltVal val="360"/>
                                          </p:val>
                                        </p:tav>
                                        <p:tav tm="100000">
                                          <p:val>
                                            <p:fltVal val="0"/>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linds(horizont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71414"/>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fr-FR" dirty="0" smtClean="0">
                <a:effectLst>
                  <a:outerShdw blurRad="38100" dist="38100" dir="2700000" algn="tl">
                    <a:srgbClr val="000000">
                      <a:alpha val="43137"/>
                    </a:srgbClr>
                  </a:outerShdw>
                </a:effectLst>
              </a:rPr>
              <a:t>Recherche graphique pour la structure</a:t>
            </a:r>
            <a:endParaRPr lang="fr-FR" dirty="0">
              <a:effectLst>
                <a:outerShdw blurRad="38100" dist="38100" dir="2700000" algn="tl">
                  <a:srgbClr val="000000">
                    <a:alpha val="43137"/>
                  </a:srgbClr>
                </a:outerShdw>
              </a:effectLst>
            </a:endParaRPr>
          </a:p>
        </p:txBody>
      </p:sp>
      <p:pic>
        <p:nvPicPr>
          <p:cNvPr id="22531" name="Picture 3"/>
          <p:cNvPicPr>
            <a:picLocks noChangeAspect="1" noChangeArrowheads="1"/>
          </p:cNvPicPr>
          <p:nvPr/>
        </p:nvPicPr>
        <p:blipFill>
          <a:blip r:embed="rId2"/>
          <a:srcRect/>
          <a:stretch>
            <a:fillRect/>
          </a:stretch>
        </p:blipFill>
        <p:spPr bwMode="auto">
          <a:xfrm>
            <a:off x="642910" y="1357298"/>
            <a:ext cx="7986736" cy="2953555"/>
          </a:xfrm>
          <a:prstGeom prst="rect">
            <a:avLst/>
          </a:prstGeom>
          <a:noFill/>
          <a:ln w="76200">
            <a:solidFill>
              <a:schemeClr val="bg1"/>
            </a:solidFill>
            <a:miter lim="800000"/>
            <a:headEnd/>
            <a:tailEnd/>
          </a:ln>
          <a:effectLst/>
        </p:spPr>
      </p:pic>
      <p:sp>
        <p:nvSpPr>
          <p:cNvPr id="7" name="ZoneTexte 6"/>
          <p:cNvSpPr txBox="1"/>
          <p:nvPr/>
        </p:nvSpPr>
        <p:spPr>
          <a:xfrm>
            <a:off x="214282" y="4643446"/>
            <a:ext cx="4929222" cy="1569660"/>
          </a:xfrm>
          <a:prstGeom prst="rect">
            <a:avLst/>
          </a:prstGeom>
          <a:noFill/>
        </p:spPr>
        <p:txBody>
          <a:bodyPr wrap="square" rtlCol="0">
            <a:spAutoFit/>
          </a:bodyPr>
          <a:lstStyle/>
          <a:p>
            <a:pPr algn="ctr"/>
            <a:r>
              <a:rPr lang="fr-FR" sz="2400" b="1" dirty="0" smtClean="0">
                <a:effectLst>
                  <a:outerShdw blurRad="38100" dist="38100" dir="2700000" algn="tl">
                    <a:srgbClr val="000000">
                      <a:alpha val="43137"/>
                    </a:srgbClr>
                  </a:outerShdw>
                </a:effectLst>
              </a:rPr>
              <a:t>Recherche graphique réalisée en collaboration avec les élèves de l’option Culture et Création Design du lycée Jules Garnier.</a:t>
            </a:r>
            <a:endParaRPr lang="fr-FR" sz="2400" b="1" dirty="0">
              <a:effectLst>
                <a:outerShdw blurRad="38100" dist="38100" dir="2700000" algn="tl">
                  <a:srgbClr val="000000">
                    <a:alpha val="43137"/>
                  </a:srgbClr>
                </a:outerShdw>
              </a:effectLst>
            </a:endParaRPr>
          </a:p>
        </p:txBody>
      </p:sp>
      <p:pic>
        <p:nvPicPr>
          <p:cNvPr id="10" name="Image 9" descr="julesg.jpg"/>
          <p:cNvPicPr>
            <a:picLocks noChangeAspect="1"/>
          </p:cNvPicPr>
          <p:nvPr/>
        </p:nvPicPr>
        <p:blipFill>
          <a:blip r:embed="rId3"/>
          <a:stretch>
            <a:fillRect/>
          </a:stretch>
        </p:blipFill>
        <p:spPr>
          <a:xfrm>
            <a:off x="5357818" y="4000504"/>
            <a:ext cx="3607619" cy="2143140"/>
          </a:xfrm>
          <a:prstGeom prst="rect">
            <a:avLst/>
          </a:prstGeom>
          <a:ln w="76200">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animEffect transition="in" filter="fade">
                                      <p:cBhvr>
                                        <p:cTn id="9" dur="500"/>
                                        <p:tgtEl>
                                          <p:spTgt spid="2253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90" y="142852"/>
            <a:ext cx="8572528" cy="1785950"/>
          </a:xfrm>
        </p:spPr>
        <p:style>
          <a:lnRef idx="1">
            <a:schemeClr val="accent3"/>
          </a:lnRef>
          <a:fillRef idx="2">
            <a:schemeClr val="accent3"/>
          </a:fillRef>
          <a:effectRef idx="1">
            <a:schemeClr val="accent3"/>
          </a:effectRef>
          <a:fontRef idx="minor">
            <a:schemeClr val="dk1"/>
          </a:fontRef>
        </p:style>
        <p:txBody>
          <a:bodyPr>
            <a:noAutofit/>
          </a:bodyPr>
          <a:lstStyle/>
          <a:p>
            <a:r>
              <a:rPr lang="fr-FR" sz="3600" dirty="0" smtClean="0">
                <a:solidFill>
                  <a:schemeClr val="tx1"/>
                </a:solidFill>
                <a:effectLst>
                  <a:outerShdw blurRad="38100" dist="38100" dir="2700000" algn="tl">
                    <a:srgbClr val="000000">
                      <a:alpha val="43137"/>
                    </a:srgbClr>
                  </a:outerShdw>
                </a:effectLst>
              </a:rPr>
              <a:t>La problématique de départ :</a:t>
            </a:r>
            <a:br>
              <a:rPr lang="fr-FR" sz="3600" dirty="0" smtClean="0">
                <a:solidFill>
                  <a:schemeClr val="tx1"/>
                </a:solidFill>
                <a:effectLst>
                  <a:outerShdw blurRad="38100" dist="38100" dir="2700000" algn="tl">
                    <a:srgbClr val="000000">
                      <a:alpha val="43137"/>
                    </a:srgbClr>
                  </a:outerShdw>
                </a:effectLst>
              </a:rPr>
            </a:br>
            <a:r>
              <a:rPr lang="fr-FR" sz="3600" dirty="0" smtClean="0">
                <a:solidFill>
                  <a:schemeClr val="tx1"/>
                </a:solidFill>
                <a:effectLst>
                  <a:outerShdw blurRad="38100" dist="38100" dir="2700000" algn="tl">
                    <a:srgbClr val="000000">
                      <a:alpha val="43137"/>
                    </a:srgbClr>
                  </a:outerShdw>
                </a:effectLst>
              </a:rPr>
              <a:t>Comment réduire la production de déchets et les émissions de CO</a:t>
            </a:r>
            <a:r>
              <a:rPr lang="fr-FR" sz="3600" baseline="-16000" dirty="0" smtClean="0">
                <a:solidFill>
                  <a:schemeClr val="tx1"/>
                </a:solidFill>
                <a:effectLst>
                  <a:outerShdw blurRad="38100" dist="38100" dir="2700000" algn="tl">
                    <a:srgbClr val="000000">
                      <a:alpha val="43137"/>
                    </a:srgbClr>
                  </a:outerShdw>
                </a:effectLst>
              </a:rPr>
              <a:t>2</a:t>
            </a:r>
            <a:r>
              <a:rPr lang="fr-FR" sz="3600" dirty="0" smtClean="0">
                <a:solidFill>
                  <a:schemeClr val="tx1"/>
                </a:solidFill>
                <a:effectLst>
                  <a:outerShdw blurRad="38100" dist="38100" dir="2700000" algn="tl">
                    <a:srgbClr val="000000">
                      <a:alpha val="43137"/>
                    </a:srgbClr>
                  </a:outerShdw>
                </a:effectLst>
              </a:rPr>
              <a:t> du collège ?</a:t>
            </a:r>
            <a:endParaRPr lang="fr-FR" sz="3600" dirty="0">
              <a:solidFill>
                <a:schemeClr val="tx1"/>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28596" y="2857496"/>
            <a:ext cx="8229600" cy="571504"/>
          </a:xfrm>
        </p:spPr>
        <p:txBody>
          <a:bodyPr>
            <a:normAutofit/>
          </a:bodyPr>
          <a:lstStyle/>
          <a:p>
            <a:pPr marL="514350" indent="-514350"/>
            <a:r>
              <a:rPr lang="fr-FR" sz="2400" i="1" dirty="0" smtClean="0">
                <a:latin typeface="Comic Sans MS" pitchFamily="66" charset="0"/>
              </a:rPr>
              <a:t>Enquêtes au sein du collège</a:t>
            </a:r>
          </a:p>
        </p:txBody>
      </p:sp>
      <p:sp>
        <p:nvSpPr>
          <p:cNvPr id="4" name="ZoneTexte 3"/>
          <p:cNvSpPr txBox="1"/>
          <p:nvPr/>
        </p:nvSpPr>
        <p:spPr>
          <a:xfrm>
            <a:off x="71406" y="2071678"/>
            <a:ext cx="9144000" cy="584775"/>
          </a:xfrm>
          <a:prstGeom prst="rect">
            <a:avLst/>
          </a:prstGeom>
          <a:noFill/>
        </p:spPr>
        <p:txBody>
          <a:bodyPr wrap="square" rtlCol="0">
            <a:spAutoFit/>
          </a:bodyPr>
          <a:lstStyle/>
          <a:p>
            <a:r>
              <a:rPr lang="fr-FR" sz="3200" b="1" i="1" u="sng" dirty="0" smtClean="0">
                <a:effectLst>
                  <a:outerShdw blurRad="38100" dist="38100" dir="2700000" algn="tl">
                    <a:srgbClr val="000000">
                      <a:alpha val="43137"/>
                    </a:srgbClr>
                  </a:outerShdw>
                </a:effectLst>
              </a:rPr>
              <a:t>Démarche suivie pour résoudre notre problématique</a:t>
            </a:r>
            <a:endParaRPr lang="fr-FR" sz="3200" b="1" i="1" u="sng" dirty="0">
              <a:effectLst>
                <a:outerShdw blurRad="38100" dist="38100" dir="2700000" algn="tl">
                  <a:srgbClr val="000000">
                    <a:alpha val="43137"/>
                  </a:srgbClr>
                </a:outerShdw>
              </a:effectLst>
            </a:endParaRPr>
          </a:p>
        </p:txBody>
      </p:sp>
      <p:sp>
        <p:nvSpPr>
          <p:cNvPr id="5" name="ZoneTexte 4"/>
          <p:cNvSpPr txBox="1"/>
          <p:nvPr/>
        </p:nvSpPr>
        <p:spPr>
          <a:xfrm>
            <a:off x="428596" y="3455259"/>
            <a:ext cx="8643998" cy="830997"/>
          </a:xfrm>
          <a:prstGeom prst="rect">
            <a:avLst/>
          </a:prstGeom>
          <a:noFill/>
        </p:spPr>
        <p:txBody>
          <a:bodyPr wrap="square" rtlCol="0">
            <a:spAutoFit/>
          </a:bodyPr>
          <a:lstStyle/>
          <a:p>
            <a:pPr marL="514350" indent="-514350">
              <a:buFont typeface="Arial" pitchFamily="34" charset="0"/>
              <a:buChar char="•"/>
            </a:pPr>
            <a:r>
              <a:rPr lang="fr-FR" sz="2400" i="1" dirty="0" smtClean="0">
                <a:latin typeface="Comic Sans MS" pitchFamily="66" charset="0"/>
              </a:rPr>
              <a:t>Analyse des résultats recueillis et propositions de solutions pour réduire la production des déchets</a:t>
            </a:r>
          </a:p>
        </p:txBody>
      </p:sp>
      <p:sp>
        <p:nvSpPr>
          <p:cNvPr id="6" name="ZoneTexte 5"/>
          <p:cNvSpPr txBox="1"/>
          <p:nvPr/>
        </p:nvSpPr>
        <p:spPr>
          <a:xfrm>
            <a:off x="428596" y="4286256"/>
            <a:ext cx="8715404" cy="1200329"/>
          </a:xfrm>
          <a:prstGeom prst="rect">
            <a:avLst/>
          </a:prstGeom>
          <a:noFill/>
        </p:spPr>
        <p:txBody>
          <a:bodyPr wrap="square" rtlCol="0">
            <a:spAutoFit/>
          </a:bodyPr>
          <a:lstStyle/>
          <a:p>
            <a:pPr marL="514350" indent="-514350">
              <a:buFont typeface="Arial" pitchFamily="34" charset="0"/>
              <a:buChar char="•"/>
            </a:pPr>
            <a:r>
              <a:rPr lang="fr-FR" sz="2400" i="1" dirty="0" smtClean="0">
                <a:latin typeface="Comic Sans MS" pitchFamily="66" charset="0"/>
              </a:rPr>
              <a:t>Transformation de ces résultats en bilan carbone et proposition de solutions pour réduire la production de CO</a:t>
            </a:r>
            <a:r>
              <a:rPr lang="fr-FR" sz="2400" baseline="-16000" dirty="0" smtClean="0">
                <a:effectLst>
                  <a:outerShdw blurRad="38100" dist="38100" dir="2700000" algn="tl">
                    <a:srgbClr val="000000">
                      <a:alpha val="43137"/>
                    </a:srgbClr>
                  </a:outerShdw>
                </a:effectLst>
              </a:rPr>
              <a:t>2</a:t>
            </a:r>
            <a:endParaRPr lang="fr-FR" sz="2400" i="1" dirty="0" smtClean="0">
              <a:latin typeface="Comic Sans MS" pitchFamily="66" charset="0"/>
            </a:endParaRPr>
          </a:p>
        </p:txBody>
      </p:sp>
      <p:sp>
        <p:nvSpPr>
          <p:cNvPr id="7" name="ZoneTexte 6"/>
          <p:cNvSpPr txBox="1"/>
          <p:nvPr/>
        </p:nvSpPr>
        <p:spPr>
          <a:xfrm>
            <a:off x="428596" y="5481783"/>
            <a:ext cx="8429684" cy="1661993"/>
          </a:xfrm>
          <a:prstGeom prst="rect">
            <a:avLst/>
          </a:prstGeom>
          <a:noFill/>
        </p:spPr>
        <p:txBody>
          <a:bodyPr wrap="square" rtlCol="0">
            <a:spAutoFit/>
          </a:bodyPr>
          <a:lstStyle/>
          <a:p>
            <a:pPr marL="514350" indent="-514350">
              <a:buFont typeface="Arial" pitchFamily="34" charset="0"/>
              <a:buChar char="•"/>
            </a:pPr>
            <a:r>
              <a:rPr lang="fr-FR" sz="2400" i="1" dirty="0" smtClean="0">
                <a:latin typeface="Comic Sans MS" pitchFamily="66" charset="0"/>
              </a:rPr>
              <a:t>Recherches de solutions  techniques réalisables au sein du collège</a:t>
            </a:r>
          </a:p>
          <a:p>
            <a:endParaRPr lang="fr-FR" dirty="0" smtClean="0"/>
          </a:p>
          <a:p>
            <a:endParaRPr lang="fr-FR" dirty="0" smtClean="0"/>
          </a:p>
          <a:p>
            <a:endParaRPr lang="fr-FR" dirty="0"/>
          </a:p>
        </p:txBody>
      </p:sp>
      <p:sp>
        <p:nvSpPr>
          <p:cNvPr id="8" name="ZoneTexte 7"/>
          <p:cNvSpPr txBox="1"/>
          <p:nvPr/>
        </p:nvSpPr>
        <p:spPr>
          <a:xfrm>
            <a:off x="428596" y="6272119"/>
            <a:ext cx="8429684" cy="738664"/>
          </a:xfrm>
          <a:prstGeom prst="rect">
            <a:avLst/>
          </a:prstGeom>
          <a:noFill/>
        </p:spPr>
        <p:txBody>
          <a:bodyPr wrap="square" rtlCol="0">
            <a:spAutoFit/>
          </a:bodyPr>
          <a:lstStyle/>
          <a:p>
            <a:pPr marL="514350" indent="-514350">
              <a:buFont typeface="Arial" pitchFamily="34" charset="0"/>
              <a:buChar char="•"/>
            </a:pPr>
            <a:r>
              <a:rPr lang="fr-FR" sz="2400" i="1" dirty="0" smtClean="0">
                <a:latin typeface="Comic Sans MS" pitchFamily="66" charset="0"/>
              </a:rPr>
              <a:t>Choix de la solution technique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0" y="71414"/>
            <a:ext cx="9001156" cy="1071570"/>
          </a:xfrm>
        </p:spPr>
        <p:style>
          <a:lnRef idx="1">
            <a:schemeClr val="accent3"/>
          </a:lnRef>
          <a:fillRef idx="2">
            <a:schemeClr val="accent3"/>
          </a:fillRef>
          <a:effectRef idx="1">
            <a:schemeClr val="accent3"/>
          </a:effectRef>
          <a:fontRef idx="minor">
            <a:schemeClr val="dk1"/>
          </a:fontRef>
        </p:style>
        <p:txBody>
          <a:bodyPr>
            <a:normAutofit/>
          </a:bodyPr>
          <a:lstStyle/>
          <a:p>
            <a:r>
              <a:rPr lang="fr-FR" dirty="0" smtClean="0">
                <a:effectLst>
                  <a:outerShdw blurRad="38100" dist="38100" dir="2700000" algn="tl">
                    <a:srgbClr val="000000">
                      <a:alpha val="43137"/>
                    </a:srgbClr>
                  </a:outerShdw>
                </a:effectLst>
              </a:rPr>
              <a:t>Recherche graphique pour la structure</a:t>
            </a:r>
            <a:endParaRPr lang="fr-FR" dirty="0">
              <a:effectLst>
                <a:outerShdw blurRad="38100" dist="38100" dir="2700000" algn="tl">
                  <a:srgbClr val="000000">
                    <a:alpha val="43137"/>
                  </a:srgbClr>
                </a:outerShdw>
              </a:effectLst>
            </a:endParaRPr>
          </a:p>
        </p:txBody>
      </p:sp>
      <p:sp>
        <p:nvSpPr>
          <p:cNvPr id="5" name="ZoneTexte 4"/>
          <p:cNvSpPr txBox="1"/>
          <p:nvPr/>
        </p:nvSpPr>
        <p:spPr>
          <a:xfrm>
            <a:off x="5000628" y="1500174"/>
            <a:ext cx="4000528" cy="646331"/>
          </a:xfrm>
          <a:prstGeom prst="rect">
            <a:avLst/>
          </a:prstGeom>
          <a:noFill/>
        </p:spPr>
        <p:txBody>
          <a:bodyPr wrap="square" rtlCol="0">
            <a:spAutoFit/>
          </a:bodyPr>
          <a:lstStyle/>
          <a:p>
            <a:pPr algn="ctr"/>
            <a:r>
              <a:rPr lang="fr-FR" sz="3600" b="1" u="sng" dirty="0" smtClean="0"/>
              <a:t>Thème imposé :</a:t>
            </a:r>
          </a:p>
        </p:txBody>
      </p:sp>
      <p:pic>
        <p:nvPicPr>
          <p:cNvPr id="23554" name="Picture 2"/>
          <p:cNvPicPr>
            <a:picLocks noChangeAspect="1" noChangeArrowheads="1"/>
          </p:cNvPicPr>
          <p:nvPr/>
        </p:nvPicPr>
        <p:blipFill>
          <a:blip r:embed="rId2"/>
          <a:srcRect/>
          <a:stretch>
            <a:fillRect/>
          </a:stretch>
        </p:blipFill>
        <p:spPr bwMode="auto">
          <a:xfrm>
            <a:off x="0" y="3576638"/>
            <a:ext cx="4927094" cy="3281362"/>
          </a:xfrm>
          <a:prstGeom prst="rect">
            <a:avLst/>
          </a:prstGeom>
          <a:noFill/>
          <a:ln w="9525">
            <a:noFill/>
            <a:miter lim="800000"/>
            <a:headEnd/>
            <a:tailEnd/>
          </a:ln>
          <a:effectLst/>
        </p:spPr>
      </p:pic>
      <p:sp>
        <p:nvSpPr>
          <p:cNvPr id="7" name="ZoneTexte 6"/>
          <p:cNvSpPr txBox="1"/>
          <p:nvPr/>
        </p:nvSpPr>
        <p:spPr>
          <a:xfrm>
            <a:off x="5143504" y="2571744"/>
            <a:ext cx="3714776" cy="4154984"/>
          </a:xfrm>
          <a:prstGeom prst="rect">
            <a:avLst/>
          </a:prstGeom>
          <a:noFill/>
        </p:spPr>
        <p:txBody>
          <a:bodyPr wrap="square" rtlCol="0">
            <a:spAutoFit/>
          </a:bodyPr>
          <a:lstStyle/>
          <a:p>
            <a:pPr algn="ctr"/>
            <a:r>
              <a:rPr lang="fr-FR" dirty="0" smtClean="0">
                <a:effectLst>
                  <a:outerShdw blurRad="38100" dist="38100" dir="2700000" algn="tl">
                    <a:srgbClr val="000000">
                      <a:alpha val="43137"/>
                    </a:srgbClr>
                  </a:outerShdw>
                </a:effectLst>
              </a:rPr>
              <a:t> </a:t>
            </a:r>
            <a:r>
              <a:rPr lang="fr-FR" sz="2800" b="1" dirty="0" smtClean="0">
                <a:effectLst>
                  <a:outerShdw blurRad="38100" dist="38100" dir="2700000" algn="tl">
                    <a:srgbClr val="000000">
                      <a:alpha val="43137"/>
                    </a:srgbClr>
                  </a:outerShdw>
                </a:effectLst>
              </a:rPr>
              <a:t>Les professeurs nous ont  donné un cahier des charges regroupant toutes les contraintes techniques et nous ont demandé  de travailler sur formes des années 60-70</a:t>
            </a:r>
          </a:p>
          <a:p>
            <a:pPr algn="ctr"/>
            <a:endParaRPr lang="fr-FR" sz="4000" b="1" dirty="0"/>
          </a:p>
        </p:txBody>
      </p:sp>
      <p:pic>
        <p:nvPicPr>
          <p:cNvPr id="2050" name="Picture 2"/>
          <p:cNvPicPr>
            <a:picLocks noChangeAspect="1" noChangeArrowheads="1"/>
          </p:cNvPicPr>
          <p:nvPr/>
        </p:nvPicPr>
        <p:blipFill>
          <a:blip r:embed="rId3"/>
          <a:srcRect/>
          <a:stretch>
            <a:fillRect/>
          </a:stretch>
        </p:blipFill>
        <p:spPr bwMode="auto">
          <a:xfrm>
            <a:off x="0" y="0"/>
            <a:ext cx="5000628" cy="3578089"/>
          </a:xfrm>
          <a:prstGeom prst="rect">
            <a:avLst/>
          </a:prstGeom>
          <a:noFill/>
          <a:ln w="9525">
            <a:noFill/>
            <a:miter lim="800000"/>
            <a:headEnd/>
            <a:tailEnd/>
          </a:ln>
          <a:effectLst/>
        </p:spPr>
      </p:pic>
      <p:pic>
        <p:nvPicPr>
          <p:cNvPr id="25" name="Picture 2"/>
          <p:cNvPicPr>
            <a:picLocks noChangeAspect="1" noChangeArrowheads="1"/>
          </p:cNvPicPr>
          <p:nvPr/>
        </p:nvPicPr>
        <p:blipFill>
          <a:blip r:embed="rId4"/>
          <a:srcRect/>
          <a:stretch>
            <a:fillRect/>
          </a:stretch>
        </p:blipFill>
        <p:spPr bwMode="auto">
          <a:xfrm>
            <a:off x="905438" y="1071546"/>
            <a:ext cx="8238594" cy="5786454"/>
          </a:xfrm>
          <a:prstGeom prst="rect">
            <a:avLst/>
          </a:prstGeom>
          <a:noFill/>
          <a:ln w="9525">
            <a:noFill/>
            <a:miter lim="800000"/>
            <a:headEnd/>
            <a:tailEnd/>
          </a:ln>
          <a:effectLst/>
        </p:spPr>
      </p:pic>
      <p:sp>
        <p:nvSpPr>
          <p:cNvPr id="26" name="ZoneTexte 25"/>
          <p:cNvSpPr txBox="1"/>
          <p:nvPr/>
        </p:nvSpPr>
        <p:spPr>
          <a:xfrm>
            <a:off x="2285984" y="2571744"/>
            <a:ext cx="4500594" cy="646331"/>
          </a:xfrm>
          <a:prstGeom prst="rect">
            <a:avLst/>
          </a:prstGeom>
          <a:noFill/>
        </p:spPr>
        <p:txBody>
          <a:bodyPr wrap="square" rtlCol="0">
            <a:spAutoFit/>
          </a:bodyPr>
          <a:lstStyle/>
          <a:p>
            <a:r>
              <a:rPr lang="fr-FR" dirty="0" smtClean="0">
                <a:solidFill>
                  <a:srgbClr val="C00000"/>
                </a:solidFill>
                <a:effectLst>
                  <a:outerShdw blurRad="38100" dist="38100" dir="2700000" algn="tl">
                    <a:srgbClr val="000000">
                      <a:alpha val="43137"/>
                    </a:srgbClr>
                  </a:outerShdw>
                </a:effectLst>
              </a:rPr>
              <a:t>Voici le document sur lequel nous avons fait nos propositions</a:t>
            </a:r>
            <a:endParaRPr lang="fr-FR"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anim calcmode="lin" valueType="num">
                                      <p:cBhvr>
                                        <p:cTn id="9" dur="500" fill="hold"/>
                                        <p:tgtEl>
                                          <p:spTgt spid="23554"/>
                                        </p:tgtEl>
                                        <p:attrNameLst>
                                          <p:attrName>style.rotation</p:attrName>
                                        </p:attrNameLst>
                                      </p:cBhvr>
                                      <p:tavLst>
                                        <p:tav tm="0">
                                          <p:val>
                                            <p:fltVal val="360"/>
                                          </p:val>
                                        </p:tav>
                                        <p:tav tm="100000">
                                          <p:val>
                                            <p:fltVal val="0"/>
                                          </p:val>
                                        </p:tav>
                                      </p:tavLst>
                                    </p:anim>
                                    <p:animEffect transition="in" filter="fade">
                                      <p:cBhvr>
                                        <p:cTn id="10" dur="500"/>
                                        <p:tgtEl>
                                          <p:spTgt spid="2355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 calcmode="lin" valueType="num">
                                      <p:cBhvr>
                                        <p:cTn id="21" dur="500" fill="hold"/>
                                        <p:tgtEl>
                                          <p:spTgt spid="2050"/>
                                        </p:tgtEl>
                                        <p:attrNameLst>
                                          <p:attrName>style.rotation</p:attrName>
                                        </p:attrNameLst>
                                      </p:cBhvr>
                                      <p:tavLst>
                                        <p:tav tm="0">
                                          <p:val>
                                            <p:fltVal val="360"/>
                                          </p:val>
                                        </p:tav>
                                        <p:tav tm="100000">
                                          <p:val>
                                            <p:fltVal val="0"/>
                                          </p:val>
                                        </p:tav>
                                      </p:tavLst>
                                    </p:anim>
                                    <p:animEffect transition="in" filter="fade">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xit" presetSubtype="0" fill="hold" nodeType="clickEffect">
                                  <p:stCondLst>
                                    <p:cond delay="0"/>
                                  </p:stCondLst>
                                  <p:childTnLst>
                                    <p:anim calcmode="lin" valueType="num">
                                      <p:cBhvr>
                                        <p:cTn id="26" dur="1000"/>
                                        <p:tgtEl>
                                          <p:spTgt spid="2050"/>
                                        </p:tgtEl>
                                        <p:attrNameLst>
                                          <p:attrName>ppt_w</p:attrName>
                                        </p:attrNameLst>
                                      </p:cBhvr>
                                      <p:tavLst>
                                        <p:tav tm="0">
                                          <p:val>
                                            <p:strVal val="ppt_w"/>
                                          </p:val>
                                        </p:tav>
                                        <p:tav tm="100000">
                                          <p:val>
                                            <p:strVal val="ppt_w*0.70"/>
                                          </p:val>
                                        </p:tav>
                                      </p:tavLst>
                                    </p:anim>
                                    <p:anim calcmode="lin" valueType="num">
                                      <p:cBhvr>
                                        <p:cTn id="27" dur="1000"/>
                                        <p:tgtEl>
                                          <p:spTgt spid="2050"/>
                                        </p:tgtEl>
                                        <p:attrNameLst>
                                          <p:attrName>ppt_h</p:attrName>
                                        </p:attrNameLst>
                                      </p:cBhvr>
                                      <p:tavLst>
                                        <p:tav tm="0">
                                          <p:val>
                                            <p:strVal val="ppt_h"/>
                                          </p:val>
                                        </p:tav>
                                        <p:tav tm="100000">
                                          <p:val>
                                            <p:strVal val="ppt_h"/>
                                          </p:val>
                                        </p:tav>
                                      </p:tavLst>
                                    </p:anim>
                                    <p:animEffect transition="out" filter="fade">
                                      <p:cBhvr>
                                        <p:cTn id="28" dur="1000"/>
                                        <p:tgtEl>
                                          <p:spTgt spid="2050"/>
                                        </p:tgtEl>
                                      </p:cBhvr>
                                    </p:animEffect>
                                    <p:set>
                                      <p:cBhvr>
                                        <p:cTn id="29" dur="1" fill="hold">
                                          <p:stCondLst>
                                            <p:cond delay="999"/>
                                          </p:stCondLst>
                                        </p:cTn>
                                        <p:tgtEl>
                                          <p:spTgt spid="2050"/>
                                        </p:tgtEl>
                                        <p:attrNameLst>
                                          <p:attrName>style.visibility</p:attrName>
                                        </p:attrNameLst>
                                      </p:cBhvr>
                                      <p:to>
                                        <p:strVal val="hidden"/>
                                      </p:to>
                                    </p:set>
                                  </p:childTnLst>
                                </p:cTn>
                              </p:par>
                              <p:par>
                                <p:cTn id="30" presetID="55" presetClass="exit" presetSubtype="0" fill="hold" nodeType="withEffect">
                                  <p:stCondLst>
                                    <p:cond delay="0"/>
                                  </p:stCondLst>
                                  <p:childTnLst>
                                    <p:anim calcmode="lin" valueType="num">
                                      <p:cBhvr>
                                        <p:cTn id="31" dur="1000"/>
                                        <p:tgtEl>
                                          <p:spTgt spid="23554"/>
                                        </p:tgtEl>
                                        <p:attrNameLst>
                                          <p:attrName>ppt_w</p:attrName>
                                        </p:attrNameLst>
                                      </p:cBhvr>
                                      <p:tavLst>
                                        <p:tav tm="0">
                                          <p:val>
                                            <p:strVal val="ppt_w"/>
                                          </p:val>
                                        </p:tav>
                                        <p:tav tm="100000">
                                          <p:val>
                                            <p:strVal val="ppt_w*0.70"/>
                                          </p:val>
                                        </p:tav>
                                      </p:tavLst>
                                    </p:anim>
                                    <p:anim calcmode="lin" valueType="num">
                                      <p:cBhvr>
                                        <p:cTn id="32" dur="1000"/>
                                        <p:tgtEl>
                                          <p:spTgt spid="23554"/>
                                        </p:tgtEl>
                                        <p:attrNameLst>
                                          <p:attrName>ppt_h</p:attrName>
                                        </p:attrNameLst>
                                      </p:cBhvr>
                                      <p:tavLst>
                                        <p:tav tm="0">
                                          <p:val>
                                            <p:strVal val="ppt_h"/>
                                          </p:val>
                                        </p:tav>
                                        <p:tav tm="100000">
                                          <p:val>
                                            <p:strVal val="ppt_h"/>
                                          </p:val>
                                        </p:tav>
                                      </p:tavLst>
                                    </p:anim>
                                    <p:animEffect transition="out" filter="fade">
                                      <p:cBhvr>
                                        <p:cTn id="33" dur="1000"/>
                                        <p:tgtEl>
                                          <p:spTgt spid="23554"/>
                                        </p:tgtEl>
                                      </p:cBhvr>
                                    </p:animEffect>
                                    <p:set>
                                      <p:cBhvr>
                                        <p:cTn id="34" dur="1" fill="hold">
                                          <p:stCondLst>
                                            <p:cond delay="999"/>
                                          </p:stCondLst>
                                        </p:cTn>
                                        <p:tgtEl>
                                          <p:spTgt spid="23554"/>
                                        </p:tgtEl>
                                        <p:attrNameLst>
                                          <p:attrName>style.visibility</p:attrName>
                                        </p:attrNameLst>
                                      </p:cBhvr>
                                      <p:to>
                                        <p:strVal val="hidden"/>
                                      </p:to>
                                    </p:set>
                                  </p:childTnLst>
                                </p:cTn>
                              </p:par>
                              <p:par>
                                <p:cTn id="35" presetID="55" presetClass="exit" presetSubtype="0" fill="hold" grpId="0" nodeType="withEffect">
                                  <p:stCondLst>
                                    <p:cond delay="0"/>
                                  </p:stCondLst>
                                  <p:childTnLst>
                                    <p:anim calcmode="lin" valueType="num">
                                      <p:cBhvr>
                                        <p:cTn id="36" dur="1000"/>
                                        <p:tgtEl>
                                          <p:spTgt spid="5"/>
                                        </p:tgtEl>
                                        <p:attrNameLst>
                                          <p:attrName>ppt_w</p:attrName>
                                        </p:attrNameLst>
                                      </p:cBhvr>
                                      <p:tavLst>
                                        <p:tav tm="0">
                                          <p:val>
                                            <p:strVal val="ppt_w"/>
                                          </p:val>
                                        </p:tav>
                                        <p:tav tm="100000">
                                          <p:val>
                                            <p:strVal val="ppt_w*0.70"/>
                                          </p:val>
                                        </p:tav>
                                      </p:tavLst>
                                    </p:anim>
                                    <p:anim calcmode="lin" valueType="num">
                                      <p:cBhvr>
                                        <p:cTn id="37" dur="1000"/>
                                        <p:tgtEl>
                                          <p:spTgt spid="5"/>
                                        </p:tgtEl>
                                        <p:attrNameLst>
                                          <p:attrName>ppt_h</p:attrName>
                                        </p:attrNameLst>
                                      </p:cBhvr>
                                      <p:tavLst>
                                        <p:tav tm="0">
                                          <p:val>
                                            <p:strVal val="ppt_h"/>
                                          </p:val>
                                        </p:tav>
                                        <p:tav tm="100000">
                                          <p:val>
                                            <p:strVal val="ppt_h"/>
                                          </p:val>
                                        </p:tav>
                                      </p:tavLst>
                                    </p:anim>
                                    <p:animEffect transition="out" filter="fade">
                                      <p:cBhvr>
                                        <p:cTn id="38" dur="1000"/>
                                        <p:tgtEl>
                                          <p:spTgt spid="5"/>
                                        </p:tgtEl>
                                      </p:cBhvr>
                                    </p:animEffect>
                                    <p:set>
                                      <p:cBhvr>
                                        <p:cTn id="39" dur="1" fill="hold">
                                          <p:stCondLst>
                                            <p:cond delay="999"/>
                                          </p:stCondLst>
                                        </p:cTn>
                                        <p:tgtEl>
                                          <p:spTgt spid="5"/>
                                        </p:tgtEl>
                                        <p:attrNameLst>
                                          <p:attrName>style.visibility</p:attrName>
                                        </p:attrNameLst>
                                      </p:cBhvr>
                                      <p:to>
                                        <p:strVal val="hidden"/>
                                      </p:to>
                                    </p:set>
                                  </p:childTnLst>
                                </p:cTn>
                              </p:par>
                              <p:par>
                                <p:cTn id="40" presetID="55" presetClass="exit" presetSubtype="0" fill="hold" grpId="1" nodeType="withEffect">
                                  <p:stCondLst>
                                    <p:cond delay="0"/>
                                  </p:stCondLst>
                                  <p:childTnLst>
                                    <p:anim calcmode="lin" valueType="num">
                                      <p:cBhvr>
                                        <p:cTn id="41" dur="1000"/>
                                        <p:tgtEl>
                                          <p:spTgt spid="7"/>
                                        </p:tgtEl>
                                        <p:attrNameLst>
                                          <p:attrName>ppt_w</p:attrName>
                                        </p:attrNameLst>
                                      </p:cBhvr>
                                      <p:tavLst>
                                        <p:tav tm="0">
                                          <p:val>
                                            <p:strVal val="ppt_w"/>
                                          </p:val>
                                        </p:tav>
                                        <p:tav tm="100000">
                                          <p:val>
                                            <p:strVal val="ppt_w*0.70"/>
                                          </p:val>
                                        </p:tav>
                                      </p:tavLst>
                                    </p:anim>
                                    <p:anim calcmode="lin" valueType="num">
                                      <p:cBhvr>
                                        <p:cTn id="42" dur="1000"/>
                                        <p:tgtEl>
                                          <p:spTgt spid="7"/>
                                        </p:tgtEl>
                                        <p:attrNameLst>
                                          <p:attrName>ppt_h</p:attrName>
                                        </p:attrNameLst>
                                      </p:cBhvr>
                                      <p:tavLst>
                                        <p:tav tm="0">
                                          <p:val>
                                            <p:strVal val="ppt_h"/>
                                          </p:val>
                                        </p:tav>
                                        <p:tav tm="100000">
                                          <p:val>
                                            <p:strVal val="ppt_h"/>
                                          </p:val>
                                        </p:tav>
                                      </p:tavLst>
                                    </p:anim>
                                    <p:animEffect transition="out" filter="fade">
                                      <p:cBhvr>
                                        <p:cTn id="43" dur="1000"/>
                                        <p:tgtEl>
                                          <p:spTgt spid="7"/>
                                        </p:tgtEl>
                                      </p:cBhvr>
                                    </p:animEffect>
                                    <p:set>
                                      <p:cBhvr>
                                        <p:cTn id="44" dur="1" fill="hold">
                                          <p:stCondLst>
                                            <p:cond delay="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strVal val="#ppt_w*0.70"/>
                                          </p:val>
                                        </p:tav>
                                        <p:tav tm="100000">
                                          <p:val>
                                            <p:strVal val="#ppt_w"/>
                                          </p:val>
                                        </p:tav>
                                      </p:tavLst>
                                    </p:anim>
                                    <p:anim calcmode="lin" valueType="num">
                                      <p:cBhvr>
                                        <p:cTn id="50" dur="1000" fill="hold"/>
                                        <p:tgtEl>
                                          <p:spTgt spid="25"/>
                                        </p:tgtEl>
                                        <p:attrNameLst>
                                          <p:attrName>ppt_h</p:attrName>
                                        </p:attrNameLst>
                                      </p:cBhvr>
                                      <p:tavLst>
                                        <p:tav tm="0">
                                          <p:val>
                                            <p:strVal val="#ppt_h"/>
                                          </p:val>
                                        </p:tav>
                                        <p:tav tm="100000">
                                          <p:val>
                                            <p:strVal val="#ppt_h"/>
                                          </p:val>
                                        </p:tav>
                                      </p:tavLst>
                                    </p:anim>
                                    <p:animEffect transition="in" filter="fade">
                                      <p:cBhvr>
                                        <p:cTn id="51" dur="1000"/>
                                        <p:tgtEl>
                                          <p:spTgt spid="25"/>
                                        </p:tgtEl>
                                      </p:cBhvr>
                                    </p:animEffect>
                                  </p:childTnLst>
                                </p:cTn>
                              </p:par>
                            </p:childTnLst>
                          </p:cTn>
                        </p:par>
                        <p:par>
                          <p:cTn id="52" fill="hold">
                            <p:stCondLst>
                              <p:cond delay="1000"/>
                            </p:stCondLst>
                            <p:childTnLst>
                              <p:par>
                                <p:cTn id="53" presetID="55" presetClass="entr" presetSubtype="0" fill="hold" nodeType="after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 calcmode="lin" valueType="num">
                                      <p:cBhvr>
                                        <p:cTn id="55" dur="1000" fill="hold"/>
                                        <p:tgtEl>
                                          <p:spTgt spid="26">
                                            <p:txEl>
                                              <p:pRg st="0" end="0"/>
                                            </p:txEl>
                                          </p:spTgt>
                                        </p:tgtEl>
                                        <p:attrNameLst>
                                          <p:attrName>ppt_w</p:attrName>
                                        </p:attrNameLst>
                                      </p:cBhvr>
                                      <p:tavLst>
                                        <p:tav tm="0">
                                          <p:val>
                                            <p:strVal val="#ppt_w*0.70"/>
                                          </p:val>
                                        </p:tav>
                                        <p:tav tm="100000">
                                          <p:val>
                                            <p:strVal val="#ppt_w"/>
                                          </p:val>
                                        </p:tav>
                                      </p:tavLst>
                                    </p:anim>
                                    <p:anim calcmode="lin" valueType="num">
                                      <p:cBhvr>
                                        <p:cTn id="56" dur="1000" fill="hold"/>
                                        <p:tgtEl>
                                          <p:spTgt spid="26">
                                            <p:txEl>
                                              <p:pRg st="0" end="0"/>
                                            </p:txEl>
                                          </p:spTgt>
                                        </p:tgtEl>
                                        <p:attrNameLst>
                                          <p:attrName>ppt_h</p:attrName>
                                        </p:attrNameLst>
                                      </p:cBhvr>
                                      <p:tavLst>
                                        <p:tav tm="0">
                                          <p:val>
                                            <p:strVal val="#ppt_h"/>
                                          </p:val>
                                        </p:tav>
                                        <p:tav tm="100000">
                                          <p:val>
                                            <p:strVal val="#ppt_h"/>
                                          </p:val>
                                        </p:tav>
                                      </p:tavLst>
                                    </p:anim>
                                    <p:animEffect transition="in" filter="fade">
                                      <p:cBhvr>
                                        <p:cTn id="57" dur="1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422714" y="1357298"/>
            <a:ext cx="8649880" cy="4429156"/>
            <a:chOff x="500034" y="1571612"/>
            <a:chExt cx="8286776" cy="4243229"/>
          </a:xfrm>
        </p:grpSpPr>
        <p:pic>
          <p:nvPicPr>
            <p:cNvPr id="5" name="Image 4" descr="morgane.jpg"/>
            <p:cNvPicPr>
              <a:picLocks noChangeAspect="1"/>
            </p:cNvPicPr>
            <p:nvPr/>
          </p:nvPicPr>
          <p:blipFill>
            <a:blip r:embed="rId2" cstate="print"/>
            <a:stretch>
              <a:fillRect/>
            </a:stretch>
          </p:blipFill>
          <p:spPr>
            <a:xfrm>
              <a:off x="500034" y="1571612"/>
              <a:ext cx="8286776" cy="4243229"/>
            </a:xfrm>
            <a:prstGeom prst="rect">
              <a:avLst/>
            </a:prstGeom>
          </p:spPr>
        </p:pic>
        <p:sp>
          <p:nvSpPr>
            <p:cNvPr id="6" name="ZoneTexte 5"/>
            <p:cNvSpPr txBox="1"/>
            <p:nvPr/>
          </p:nvSpPr>
          <p:spPr>
            <a:xfrm>
              <a:off x="6215074" y="5000636"/>
              <a:ext cx="2357454" cy="369332"/>
            </a:xfrm>
            <a:prstGeom prst="rect">
              <a:avLst/>
            </a:prstGeom>
            <a:noFill/>
          </p:spPr>
          <p:txBody>
            <a:bodyPr wrap="square" rtlCol="0">
              <a:spAutoFit/>
            </a:bodyPr>
            <a:lstStyle/>
            <a:p>
              <a:r>
                <a:rPr lang="fr-FR" b="1" dirty="0" smtClean="0"/>
                <a:t> Binon Morgane</a:t>
              </a:r>
              <a:endParaRPr lang="fr-FR" b="1" dirty="0"/>
            </a:p>
          </p:txBody>
        </p:sp>
      </p:grpSp>
      <p:grpSp>
        <p:nvGrpSpPr>
          <p:cNvPr id="7" name="Groupe 6"/>
          <p:cNvGrpSpPr/>
          <p:nvPr/>
        </p:nvGrpSpPr>
        <p:grpSpPr>
          <a:xfrm>
            <a:off x="500034" y="1357298"/>
            <a:ext cx="8572528" cy="4414595"/>
            <a:chOff x="285720" y="1357298"/>
            <a:chExt cx="8572528" cy="4414595"/>
          </a:xfrm>
        </p:grpSpPr>
        <p:pic>
          <p:nvPicPr>
            <p:cNvPr id="8" name="Image 7" descr="Luna.jpg"/>
            <p:cNvPicPr>
              <a:picLocks noChangeAspect="1"/>
            </p:cNvPicPr>
            <p:nvPr/>
          </p:nvPicPr>
          <p:blipFill>
            <a:blip r:embed="rId3"/>
            <a:stretch>
              <a:fillRect/>
            </a:stretch>
          </p:blipFill>
          <p:spPr>
            <a:xfrm>
              <a:off x="285720" y="1357298"/>
              <a:ext cx="8572528" cy="4414595"/>
            </a:xfrm>
            <a:prstGeom prst="rect">
              <a:avLst/>
            </a:prstGeom>
          </p:spPr>
        </p:pic>
        <p:sp>
          <p:nvSpPr>
            <p:cNvPr id="9" name="ZoneTexte 8"/>
            <p:cNvSpPr txBox="1"/>
            <p:nvPr/>
          </p:nvSpPr>
          <p:spPr>
            <a:xfrm>
              <a:off x="6000760" y="5000636"/>
              <a:ext cx="2643206" cy="369332"/>
            </a:xfrm>
            <a:prstGeom prst="rect">
              <a:avLst/>
            </a:prstGeom>
            <a:noFill/>
          </p:spPr>
          <p:txBody>
            <a:bodyPr wrap="square" rtlCol="0">
              <a:spAutoFit/>
            </a:bodyPr>
            <a:lstStyle/>
            <a:p>
              <a:r>
                <a:rPr lang="fr-FR" b="1" dirty="0" err="1" smtClean="0"/>
                <a:t>Hervouët</a:t>
              </a:r>
              <a:r>
                <a:rPr lang="fr-FR" b="1" dirty="0" smtClean="0"/>
                <a:t> Luna</a:t>
              </a:r>
              <a:endParaRPr lang="fr-FR" b="1" dirty="0"/>
            </a:p>
          </p:txBody>
        </p:sp>
      </p:grpSp>
      <p:grpSp>
        <p:nvGrpSpPr>
          <p:cNvPr id="10" name="Groupe 9"/>
          <p:cNvGrpSpPr/>
          <p:nvPr/>
        </p:nvGrpSpPr>
        <p:grpSpPr>
          <a:xfrm>
            <a:off x="357158" y="1285860"/>
            <a:ext cx="8723374" cy="4500594"/>
            <a:chOff x="285720" y="1363685"/>
            <a:chExt cx="8572528" cy="4422769"/>
          </a:xfrm>
        </p:grpSpPr>
        <p:pic>
          <p:nvPicPr>
            <p:cNvPr id="11" name="Image 10" descr="hitiura1.jpg"/>
            <p:cNvPicPr>
              <a:picLocks noChangeAspect="1"/>
            </p:cNvPicPr>
            <p:nvPr/>
          </p:nvPicPr>
          <p:blipFill>
            <a:blip r:embed="rId4"/>
            <a:stretch>
              <a:fillRect/>
            </a:stretch>
          </p:blipFill>
          <p:spPr>
            <a:xfrm>
              <a:off x="285720" y="1363685"/>
              <a:ext cx="8572528" cy="4422769"/>
            </a:xfrm>
            <a:prstGeom prst="rect">
              <a:avLst/>
            </a:prstGeom>
          </p:spPr>
        </p:pic>
        <p:sp>
          <p:nvSpPr>
            <p:cNvPr id="12" name="ZoneTexte 11"/>
            <p:cNvSpPr txBox="1"/>
            <p:nvPr/>
          </p:nvSpPr>
          <p:spPr>
            <a:xfrm>
              <a:off x="5572132" y="4714884"/>
              <a:ext cx="2714644" cy="369332"/>
            </a:xfrm>
            <a:prstGeom prst="rect">
              <a:avLst/>
            </a:prstGeom>
            <a:noFill/>
          </p:spPr>
          <p:txBody>
            <a:bodyPr wrap="square" rtlCol="0">
              <a:spAutoFit/>
            </a:bodyPr>
            <a:lstStyle/>
            <a:p>
              <a:r>
                <a:rPr lang="fr-FR" b="1" dirty="0" err="1" smtClean="0"/>
                <a:t>Huitoofa</a:t>
              </a:r>
              <a:r>
                <a:rPr lang="fr-FR" b="1" dirty="0" smtClean="0"/>
                <a:t> </a:t>
              </a:r>
              <a:r>
                <a:rPr lang="fr-FR" b="1" dirty="0" err="1" smtClean="0"/>
                <a:t>Hitiura</a:t>
              </a:r>
              <a:endParaRPr lang="fr-FR" b="1" dirty="0"/>
            </a:p>
          </p:txBody>
        </p:sp>
      </p:grpSp>
      <p:pic>
        <p:nvPicPr>
          <p:cNvPr id="13" name="Image 12" descr="gwenaelle.jpg"/>
          <p:cNvPicPr>
            <a:picLocks noChangeAspect="1"/>
          </p:cNvPicPr>
          <p:nvPr/>
        </p:nvPicPr>
        <p:blipFill>
          <a:blip r:embed="rId5"/>
          <a:stretch>
            <a:fillRect/>
          </a:stretch>
        </p:blipFill>
        <p:spPr>
          <a:xfrm>
            <a:off x="357157" y="1285860"/>
            <a:ext cx="8526471" cy="5429288"/>
          </a:xfrm>
          <a:prstGeom prst="rect">
            <a:avLst/>
          </a:prstGeom>
        </p:spPr>
      </p:pic>
      <p:grpSp>
        <p:nvGrpSpPr>
          <p:cNvPr id="14" name="Groupe 13"/>
          <p:cNvGrpSpPr/>
          <p:nvPr/>
        </p:nvGrpSpPr>
        <p:grpSpPr>
          <a:xfrm>
            <a:off x="428596" y="1285860"/>
            <a:ext cx="8598876" cy="5072098"/>
            <a:chOff x="-1221882" y="418332"/>
            <a:chExt cx="7301484" cy="4306824"/>
          </a:xfrm>
        </p:grpSpPr>
        <p:pic>
          <p:nvPicPr>
            <p:cNvPr id="15" name="Image 14" descr="wea pierre.jpg"/>
            <p:cNvPicPr>
              <a:picLocks noChangeAspect="1"/>
            </p:cNvPicPr>
            <p:nvPr/>
          </p:nvPicPr>
          <p:blipFill>
            <a:blip r:embed="rId6"/>
            <a:stretch>
              <a:fillRect/>
            </a:stretch>
          </p:blipFill>
          <p:spPr>
            <a:xfrm>
              <a:off x="-1221882" y="418332"/>
              <a:ext cx="7301484" cy="4306824"/>
            </a:xfrm>
            <a:prstGeom prst="rect">
              <a:avLst/>
            </a:prstGeom>
          </p:spPr>
        </p:pic>
        <p:sp>
          <p:nvSpPr>
            <p:cNvPr id="16" name="ZoneTexte 15"/>
            <p:cNvSpPr txBox="1"/>
            <p:nvPr/>
          </p:nvSpPr>
          <p:spPr>
            <a:xfrm>
              <a:off x="-1079006" y="704084"/>
              <a:ext cx="2214578" cy="369332"/>
            </a:xfrm>
            <a:prstGeom prst="rect">
              <a:avLst/>
            </a:prstGeom>
            <a:noFill/>
          </p:spPr>
          <p:txBody>
            <a:bodyPr wrap="square" rtlCol="0">
              <a:spAutoFit/>
            </a:bodyPr>
            <a:lstStyle/>
            <a:p>
              <a:r>
                <a:rPr lang="fr-FR" b="1" dirty="0" err="1" smtClean="0"/>
                <a:t>Wea</a:t>
              </a:r>
              <a:r>
                <a:rPr lang="fr-FR" b="1" dirty="0" smtClean="0"/>
                <a:t> Pierre</a:t>
              </a:r>
              <a:endParaRPr lang="fr-FR" b="1" dirty="0"/>
            </a:p>
          </p:txBody>
        </p:sp>
      </p:grpSp>
      <p:pic>
        <p:nvPicPr>
          <p:cNvPr id="17" name="Image 16" descr="Henry de moindou.jpg"/>
          <p:cNvPicPr>
            <a:picLocks noChangeAspect="1"/>
          </p:cNvPicPr>
          <p:nvPr/>
        </p:nvPicPr>
        <p:blipFill>
          <a:blip r:embed="rId7"/>
          <a:stretch>
            <a:fillRect/>
          </a:stretch>
        </p:blipFill>
        <p:spPr>
          <a:xfrm>
            <a:off x="642910" y="642918"/>
            <a:ext cx="8001056" cy="6304280"/>
          </a:xfrm>
          <a:prstGeom prst="rect">
            <a:avLst/>
          </a:prstGeom>
        </p:spPr>
      </p:pic>
      <p:sp>
        <p:nvSpPr>
          <p:cNvPr id="18" name="ZoneTexte 17"/>
          <p:cNvSpPr txBox="1"/>
          <p:nvPr/>
        </p:nvSpPr>
        <p:spPr>
          <a:xfrm>
            <a:off x="857224" y="-71462"/>
            <a:ext cx="7143800" cy="646331"/>
          </a:xfrm>
          <a:prstGeom prst="rect">
            <a:avLst/>
          </a:prstGeom>
          <a:noFill/>
        </p:spPr>
        <p:txBody>
          <a:bodyPr wrap="square" rtlCol="0">
            <a:spAutoFit/>
          </a:bodyPr>
          <a:lstStyle/>
          <a:p>
            <a:pPr algn="ctr"/>
            <a:r>
              <a:rPr lang="fr-FR" sz="3600" b="1" u="sng" dirty="0" smtClean="0"/>
              <a:t>Quelques propositions d’élèves: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176243" y="1357298"/>
            <a:ext cx="8753475" cy="4762500"/>
          </a:xfrm>
          <a:prstGeom prst="rect">
            <a:avLst/>
          </a:prstGeom>
          <a:noFill/>
          <a:ln w="9525">
            <a:noFill/>
            <a:miter lim="800000"/>
            <a:headEnd/>
            <a:tailEnd/>
          </a:ln>
          <a:effectLst/>
        </p:spPr>
      </p:pic>
      <p:sp>
        <p:nvSpPr>
          <p:cNvPr id="4" name="Titre 1"/>
          <p:cNvSpPr txBox="1">
            <a:spLocks/>
          </p:cNvSpPr>
          <p:nvPr/>
        </p:nvSpPr>
        <p:spPr>
          <a:xfrm>
            <a:off x="457200" y="71414"/>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Choix de la</a:t>
            </a:r>
            <a:r>
              <a:rPr kumimoji="0" lang="fr-FR" sz="4400" b="0" i="0" u="none" strike="noStrike" kern="1200" cap="none" spc="0" normalizeH="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 solution</a:t>
            </a:r>
            <a:r>
              <a:rPr kumimoji="0" lang="fr-FR" sz="4400" b="0"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 graphique</a:t>
            </a:r>
            <a:endParaRPr kumimoji="0" lang="fr-FR" sz="4400" b="0" i="0" u="none"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6217138" y="4908759"/>
            <a:ext cx="2926862" cy="1949241"/>
          </a:xfrm>
          <a:prstGeom prst="rect">
            <a:avLst/>
          </a:prstGeom>
          <a:noFill/>
          <a:ln w="9525">
            <a:noFill/>
            <a:miter lim="800000"/>
            <a:headEnd/>
            <a:tailEnd/>
          </a:ln>
          <a:effectLst/>
        </p:spPr>
      </p:pic>
      <p:sp>
        <p:nvSpPr>
          <p:cNvPr id="7" name="ZoneTexte 6"/>
          <p:cNvSpPr txBox="1"/>
          <p:nvPr/>
        </p:nvSpPr>
        <p:spPr>
          <a:xfrm>
            <a:off x="285720" y="1428736"/>
            <a:ext cx="8572560" cy="2185214"/>
          </a:xfrm>
          <a:prstGeom prst="rect">
            <a:avLst/>
          </a:prstGeom>
          <a:noFill/>
        </p:spPr>
        <p:txBody>
          <a:bodyPr wrap="square" rtlCol="0">
            <a:spAutoFit/>
          </a:bodyPr>
          <a:lstStyle/>
          <a:p>
            <a:pPr algn="ctr"/>
            <a:r>
              <a:rPr lang="fr-FR" sz="2400" b="1" dirty="0" smtClean="0">
                <a:effectLst>
                  <a:outerShdw blurRad="38100" dist="38100" dir="2700000" algn="tl">
                    <a:srgbClr val="000000">
                      <a:alpha val="43137"/>
                    </a:srgbClr>
                  </a:outerShdw>
                </a:effectLst>
              </a:rPr>
              <a:t>La solution finale est un mélanges des propositions les plus intéressantes faites par les élèves de la DP3 TECHNO et de l’option Culture Création et Design et respecte entièrement le cahier des charges</a:t>
            </a:r>
          </a:p>
          <a:p>
            <a:pPr algn="ctr"/>
            <a:endParaRPr lang="fr-FR" sz="4000" b="1" dirty="0"/>
          </a:p>
        </p:txBody>
      </p:sp>
      <p:pic>
        <p:nvPicPr>
          <p:cNvPr id="8" name="Image 7"/>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3714744" y="4945684"/>
            <a:ext cx="2571768" cy="1912340"/>
          </a:xfrm>
          <a:prstGeom prst="rect">
            <a:avLst/>
          </a:prstGeom>
        </p:spPr>
      </p:pic>
      <p:sp>
        <p:nvSpPr>
          <p:cNvPr id="9" name="Flèche droite rayée 8"/>
          <p:cNvSpPr/>
          <p:nvPr/>
        </p:nvSpPr>
        <p:spPr>
          <a:xfrm rot="19558418">
            <a:off x="3038299" y="6187451"/>
            <a:ext cx="1016844" cy="308135"/>
          </a:xfrm>
          <a:prstGeom prst="strip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071538" y="6396335"/>
            <a:ext cx="2214578" cy="461665"/>
          </a:xfrm>
          <a:prstGeom prst="rect">
            <a:avLst/>
          </a:prstGeom>
          <a:noFill/>
        </p:spPr>
        <p:txBody>
          <a:bodyPr wrap="square" rtlCol="0">
            <a:spAutoFit/>
          </a:bodyPr>
          <a:lstStyle/>
          <a:p>
            <a:r>
              <a:rPr lang="fr-FR" sz="2400" b="1" dirty="0" smtClean="0">
                <a:effectLst>
                  <a:outerShdw blurRad="38100" dist="38100" dir="2700000" algn="tl">
                    <a:srgbClr val="000000">
                      <a:alpha val="43137"/>
                    </a:srgbClr>
                  </a:outerShdw>
                </a:effectLst>
              </a:rPr>
              <a:t>Mur à habiller</a:t>
            </a:r>
            <a:endParaRPr lang="fr-FR"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xit" presetSubtype="0" fill="hold" grpId="1" nodeType="clickEffect">
                                  <p:stCondLst>
                                    <p:cond delay="0"/>
                                  </p:stCondLst>
                                  <p:childTnLst>
                                    <p:anim calcmode="lin" valueType="num">
                                      <p:cBhvr>
                                        <p:cTn id="14" dur="1000"/>
                                        <p:tgtEl>
                                          <p:spTgt spid="7"/>
                                        </p:tgtEl>
                                        <p:attrNameLst>
                                          <p:attrName>ppt_w</p:attrName>
                                        </p:attrNameLst>
                                      </p:cBhvr>
                                      <p:tavLst>
                                        <p:tav tm="0">
                                          <p:val>
                                            <p:strVal val="ppt_w"/>
                                          </p:val>
                                        </p:tav>
                                        <p:tav tm="100000">
                                          <p:val>
                                            <p:strVal val="ppt_w*0.70"/>
                                          </p:val>
                                        </p:tav>
                                      </p:tavLst>
                                    </p:anim>
                                    <p:anim calcmode="lin" valueType="num">
                                      <p:cBhvr>
                                        <p:cTn id="15" dur="1000"/>
                                        <p:tgtEl>
                                          <p:spTgt spid="7"/>
                                        </p:tgtEl>
                                        <p:attrNameLst>
                                          <p:attrName>ppt_h</p:attrName>
                                        </p:attrNameLst>
                                      </p:cBhvr>
                                      <p:tavLst>
                                        <p:tav tm="0">
                                          <p:val>
                                            <p:strVal val="ppt_h"/>
                                          </p:val>
                                        </p:tav>
                                        <p:tav tm="100000">
                                          <p:val>
                                            <p:strVal val="ppt_h"/>
                                          </p:val>
                                        </p:tav>
                                      </p:tavLst>
                                    </p:anim>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p:cTn id="21" dur="500" fill="hold"/>
                                        <p:tgtEl>
                                          <p:spTgt spid="3075"/>
                                        </p:tgtEl>
                                        <p:attrNameLst>
                                          <p:attrName>ppt_w</p:attrName>
                                        </p:attrNameLst>
                                      </p:cBhvr>
                                      <p:tavLst>
                                        <p:tav tm="0">
                                          <p:val>
                                            <p:fltVal val="0"/>
                                          </p:val>
                                        </p:tav>
                                        <p:tav tm="100000">
                                          <p:val>
                                            <p:strVal val="#ppt_w"/>
                                          </p:val>
                                        </p:tav>
                                      </p:tavLst>
                                    </p:anim>
                                    <p:anim calcmode="lin" valueType="num">
                                      <p:cBhvr>
                                        <p:cTn id="22" dur="500" fill="hold"/>
                                        <p:tgtEl>
                                          <p:spTgt spid="3075"/>
                                        </p:tgtEl>
                                        <p:attrNameLst>
                                          <p:attrName>ppt_h</p:attrName>
                                        </p:attrNameLst>
                                      </p:cBhvr>
                                      <p:tavLst>
                                        <p:tav tm="0">
                                          <p:val>
                                            <p:fltVal val="0"/>
                                          </p:val>
                                        </p:tav>
                                        <p:tav tm="100000">
                                          <p:val>
                                            <p:strVal val="#ppt_h"/>
                                          </p:val>
                                        </p:tav>
                                      </p:tavLst>
                                    </p:anim>
                                    <p:anim calcmode="lin" valueType="num">
                                      <p:cBhvr>
                                        <p:cTn id="23" dur="500" fill="hold"/>
                                        <p:tgtEl>
                                          <p:spTgt spid="3075"/>
                                        </p:tgtEl>
                                        <p:attrNameLst>
                                          <p:attrName>style.rotation</p:attrName>
                                        </p:attrNameLst>
                                      </p:cBhvr>
                                      <p:tavLst>
                                        <p:tav tm="0">
                                          <p:val>
                                            <p:fltVal val="360"/>
                                          </p:val>
                                        </p:tav>
                                        <p:tav tm="100000">
                                          <p:val>
                                            <p:fltVal val="0"/>
                                          </p:val>
                                        </p:tav>
                                      </p:tavLst>
                                    </p:anim>
                                    <p:animEffect transition="in" filter="fade">
                                      <p:cBhvr>
                                        <p:cTn id="24" dur="500"/>
                                        <p:tgtEl>
                                          <p:spTgt spid="3075"/>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 calcmode="lin" valueType="num">
                                      <p:cBhvr>
                                        <p:cTn id="29" dur="500" fill="hold"/>
                                        <p:tgtEl>
                                          <p:spTgt spid="8"/>
                                        </p:tgtEl>
                                        <p:attrNameLst>
                                          <p:attrName>style.rotation</p:attrName>
                                        </p:attrNameLst>
                                      </p:cBhvr>
                                      <p:tavLst>
                                        <p:tav tm="0">
                                          <p:val>
                                            <p:fltVal val="360"/>
                                          </p:val>
                                        </p:tav>
                                        <p:tav tm="100000">
                                          <p:val>
                                            <p:fltVal val="0"/>
                                          </p:val>
                                        </p:tav>
                                      </p:tavLst>
                                    </p:anim>
                                    <p:animEffect transition="in" filter="fade">
                                      <p:cBhvr>
                                        <p:cTn id="30" dur="500"/>
                                        <p:tgtEl>
                                          <p:spTgt spid="8"/>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 calcmode="lin" valueType="num">
                                      <p:cBhvr>
                                        <p:cTn id="41" dur="500" fill="hold"/>
                                        <p:tgtEl>
                                          <p:spTgt spid="10"/>
                                        </p:tgtEl>
                                        <p:attrNameLst>
                                          <p:attrName>style.rotation</p:attrName>
                                        </p:attrNameLst>
                                      </p:cBhvr>
                                      <p:tavLst>
                                        <p:tav tm="0">
                                          <p:val>
                                            <p:fltVal val="360"/>
                                          </p:val>
                                        </p:tav>
                                        <p:tav tm="100000">
                                          <p:val>
                                            <p:fltVal val="0"/>
                                          </p:val>
                                        </p:tav>
                                      </p:tavLst>
                                    </p:anim>
                                    <p:animEffect transition="in" filter="fade">
                                      <p:cBhvr>
                                        <p:cTn id="42" dur="500"/>
                                        <p:tgtEl>
                                          <p:spTgt spid="10"/>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style.rotation</p:attrName>
                                        </p:attrNameLst>
                                      </p:cBhvr>
                                      <p:tavLst>
                                        <p:tav tm="0">
                                          <p:val>
                                            <p:fltVal val="360"/>
                                          </p:val>
                                        </p:tav>
                                        <p:tav tm="100000">
                                          <p:val>
                                            <p:fltVal val="0"/>
                                          </p:val>
                                        </p:tav>
                                      </p:tavLst>
                                    </p:anim>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57200" y="71414"/>
            <a:ext cx="8229600" cy="85725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Remerciements</a:t>
            </a:r>
            <a:endParaRPr kumimoji="0" lang="fr-FR" sz="4400" b="0" i="0" u="none"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pic>
        <p:nvPicPr>
          <p:cNvPr id="7" name="Image 6" descr="photo_groupe_reduite-3.jpg"/>
          <p:cNvPicPr>
            <a:picLocks noChangeAspect="1"/>
          </p:cNvPicPr>
          <p:nvPr/>
        </p:nvPicPr>
        <p:blipFill>
          <a:blip r:embed="rId2"/>
          <a:stretch>
            <a:fillRect/>
          </a:stretch>
        </p:blipFill>
        <p:spPr>
          <a:xfrm>
            <a:off x="1098468" y="2186861"/>
            <a:ext cx="7016768" cy="4671163"/>
          </a:xfrm>
          <a:prstGeom prst="rect">
            <a:avLst/>
          </a:prstGeom>
        </p:spPr>
      </p:pic>
      <p:sp>
        <p:nvSpPr>
          <p:cNvPr id="8" name="Titre 1"/>
          <p:cNvSpPr txBox="1">
            <a:spLocks/>
          </p:cNvSpPr>
          <p:nvPr/>
        </p:nvSpPr>
        <p:spPr>
          <a:xfrm>
            <a:off x="500034" y="928670"/>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r>
              <a:rPr lang="fr-FR" sz="1400" b="1" dirty="0" smtClean="0">
                <a:effectLst>
                  <a:outerShdw blurRad="38100" dist="38100" dir="2700000" algn="tl">
                    <a:srgbClr val="000000">
                      <a:alpha val="43137"/>
                    </a:srgbClr>
                  </a:outerShdw>
                </a:effectLst>
              </a:rPr>
              <a:t>Nous tenons à remercier Madame </a:t>
            </a:r>
            <a:r>
              <a:rPr lang="fr-FR" sz="1400" b="1" dirty="0" err="1" smtClean="0">
                <a:effectLst>
                  <a:outerShdw blurRad="38100" dist="38100" dir="2700000" algn="tl">
                    <a:srgbClr val="000000">
                      <a:alpha val="43137"/>
                    </a:srgbClr>
                  </a:outerShdw>
                </a:effectLst>
              </a:rPr>
              <a:t>Lisnic</a:t>
            </a:r>
            <a:r>
              <a:rPr lang="fr-FR" sz="1400" b="1" dirty="0" smtClean="0">
                <a:effectLst>
                  <a:outerShdw blurRad="38100" dist="38100" dir="2700000" algn="tl">
                    <a:srgbClr val="000000">
                      <a:alpha val="43137"/>
                    </a:srgbClr>
                  </a:outerShdw>
                </a:effectLst>
              </a:rPr>
              <a:t>, Principal du collège Jean </a:t>
            </a:r>
            <a:r>
              <a:rPr lang="fr-FR" sz="1400" b="1" dirty="0" err="1" smtClean="0">
                <a:effectLst>
                  <a:outerShdw blurRad="38100" dist="38100" dir="2700000" algn="tl">
                    <a:srgbClr val="000000">
                      <a:alpha val="43137"/>
                    </a:srgbClr>
                  </a:outerShdw>
                </a:effectLst>
              </a:rPr>
              <a:t>Mariotti</a:t>
            </a:r>
            <a:r>
              <a:rPr lang="fr-FR" sz="1400" b="1" dirty="0" smtClean="0">
                <a:effectLst>
                  <a:outerShdw blurRad="38100" dist="38100" dir="2700000" algn="tl">
                    <a:srgbClr val="000000">
                      <a:alpha val="43137"/>
                    </a:srgbClr>
                  </a:outerShdw>
                </a:effectLst>
              </a:rPr>
              <a:t> ainsi que l’association  des parents d’élèves pour leur soutien financier.</a:t>
            </a:r>
          </a:p>
          <a:p>
            <a:pPr algn="ctr"/>
            <a:r>
              <a:rPr lang="fr-FR" sz="1400" b="1" dirty="0" smtClean="0">
                <a:effectLst>
                  <a:outerShdw blurRad="38100" dist="38100" dir="2700000" algn="tl">
                    <a:srgbClr val="000000">
                      <a:alpha val="43137"/>
                    </a:srgbClr>
                  </a:outerShdw>
                </a:effectLst>
              </a:rPr>
              <a:t>Un grand merci aussi à Madame </a:t>
            </a:r>
            <a:r>
              <a:rPr lang="fr-FR" sz="1400" b="1" dirty="0" err="1" smtClean="0">
                <a:effectLst>
                  <a:outerShdw blurRad="38100" dist="38100" dir="2700000" algn="tl">
                    <a:srgbClr val="000000">
                      <a:alpha val="43137"/>
                    </a:srgbClr>
                  </a:outerShdw>
                </a:effectLst>
              </a:rPr>
              <a:t>Pieppe</a:t>
            </a:r>
            <a:r>
              <a:rPr lang="fr-FR" sz="1400" b="1" dirty="0" smtClean="0">
                <a:effectLst>
                  <a:outerShdw blurRad="38100" dist="38100" dir="2700000" algn="tl">
                    <a:srgbClr val="000000">
                      <a:alpha val="43137"/>
                    </a:srgbClr>
                  </a:outerShdw>
                </a:effectLst>
              </a:rPr>
              <a:t> Angélina et ses élèves de l’option Culture et Création Design pour la touche artistique qu’ils ont apporté à notre projet.</a:t>
            </a:r>
          </a:p>
          <a:p>
            <a:pPr algn="ctr"/>
            <a:r>
              <a:rPr lang="fr-FR" sz="1400" b="1" dirty="0" smtClean="0">
                <a:effectLst>
                  <a:outerShdw blurRad="38100" dist="38100" dir="2700000" algn="tl">
                    <a:srgbClr val="000000">
                      <a:alpha val="43137"/>
                    </a:srgbClr>
                  </a:outerShdw>
                </a:effectLst>
              </a:rPr>
              <a:t>Sans oublier tous les professeurs et les agents qui nous ont soutenu dans nos diverses actions.</a:t>
            </a:r>
            <a:endParaRPr lang="fr-FR"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T:\TECHNO\DP3\déchets du collège\résultats\photos\IMG_2848.JPG">
            <a:hlinkClick r:id="rId2" action="ppaction://hlinksldjump"/>
          </p:cNvPr>
          <p:cNvPicPr>
            <a:picLocks noGrp="1" noChangeAspect="1" noChangeArrowheads="1"/>
          </p:cNvPicPr>
          <p:nvPr>
            <p:ph idx="1"/>
          </p:nvPr>
        </p:nvPicPr>
        <p:blipFill>
          <a:blip r:embed="rId3" cstate="print"/>
          <a:srcRect/>
          <a:stretch>
            <a:fillRect/>
          </a:stretch>
        </p:blipFill>
        <p:spPr bwMode="auto">
          <a:xfrm>
            <a:off x="785786" y="1381110"/>
            <a:ext cx="3286148" cy="2190766"/>
          </a:xfrm>
          <a:prstGeom prst="rect">
            <a:avLst/>
          </a:prstGeom>
          <a:noFill/>
        </p:spPr>
      </p:pic>
      <p:pic>
        <p:nvPicPr>
          <p:cNvPr id="14" name="Picture 5" descr="T:\TECHNO\DP3\déchets du collège\résultats\photos\IMG_2856.JPG"/>
          <p:cNvPicPr>
            <a:picLocks noChangeAspect="1" noChangeArrowheads="1"/>
          </p:cNvPicPr>
          <p:nvPr/>
        </p:nvPicPr>
        <p:blipFill>
          <a:blip r:embed="rId4" cstate="print"/>
          <a:srcRect/>
          <a:stretch>
            <a:fillRect/>
          </a:stretch>
        </p:blipFill>
        <p:spPr bwMode="auto">
          <a:xfrm>
            <a:off x="-16787962" y="-9572716"/>
            <a:ext cx="1800000" cy="1200000"/>
          </a:xfrm>
          <a:prstGeom prst="rect">
            <a:avLst/>
          </a:prstGeom>
          <a:noFill/>
        </p:spPr>
      </p:pic>
      <p:pic>
        <p:nvPicPr>
          <p:cNvPr id="16" name="Image 15" descr="IMG_2904.JPG">
            <a:hlinkClick r:id="rId5" action="ppaction://hlinkpres?slideindex=1&amp;slidetitle="/>
          </p:cNvPr>
          <p:cNvPicPr>
            <a:picLocks noChangeAspect="1"/>
          </p:cNvPicPr>
          <p:nvPr/>
        </p:nvPicPr>
        <p:blipFill>
          <a:blip r:embed="rId6" cstate="print"/>
          <a:stretch>
            <a:fillRect/>
          </a:stretch>
        </p:blipFill>
        <p:spPr>
          <a:xfrm>
            <a:off x="785134" y="4381073"/>
            <a:ext cx="3286800" cy="2191199"/>
          </a:xfrm>
          <a:prstGeom prst="rect">
            <a:avLst/>
          </a:prstGeom>
        </p:spPr>
      </p:pic>
      <p:sp>
        <p:nvSpPr>
          <p:cNvPr id="19" name="ZoneTexte 18"/>
          <p:cNvSpPr txBox="1"/>
          <p:nvPr/>
        </p:nvSpPr>
        <p:spPr>
          <a:xfrm>
            <a:off x="785786" y="3214686"/>
            <a:ext cx="3286148" cy="830997"/>
          </a:xfrm>
          <a:prstGeom prst="rect">
            <a:avLst/>
          </a:prstGeom>
          <a:solidFill>
            <a:schemeClr val="bg1"/>
          </a:solidFill>
        </p:spPr>
        <p:txBody>
          <a:bodyPr wrap="square" rtlCol="0">
            <a:spAutoFit/>
          </a:bodyPr>
          <a:lstStyle/>
          <a:p>
            <a:pPr algn="ctr"/>
            <a:r>
              <a:rPr lang="fr-FR" sz="2400" b="1" dirty="0" smtClean="0"/>
              <a:t>Les déchets </a:t>
            </a:r>
          </a:p>
          <a:p>
            <a:pPr algn="ctr"/>
            <a:r>
              <a:rPr lang="fr-FR" sz="2400" b="1" dirty="0" smtClean="0"/>
              <a:t>alimentaires ? </a:t>
            </a:r>
            <a:endParaRPr lang="fr-FR" sz="2400" b="1" dirty="0"/>
          </a:p>
        </p:txBody>
      </p:sp>
      <p:pic>
        <p:nvPicPr>
          <p:cNvPr id="20" name="Image 19" descr="IMAG0010.JPG">
            <a:hlinkClick r:id="rId7" action="ppaction://hlinksldjump"/>
          </p:cNvPr>
          <p:cNvPicPr>
            <a:picLocks noChangeAspect="1"/>
          </p:cNvPicPr>
          <p:nvPr/>
        </p:nvPicPr>
        <p:blipFill>
          <a:blip r:embed="rId8" cstate="print"/>
          <a:stretch>
            <a:fillRect/>
          </a:stretch>
        </p:blipFill>
        <p:spPr>
          <a:xfrm>
            <a:off x="5143504" y="1357298"/>
            <a:ext cx="3214710" cy="2411033"/>
          </a:xfrm>
          <a:prstGeom prst="rect">
            <a:avLst/>
          </a:prstGeom>
        </p:spPr>
      </p:pic>
      <p:pic>
        <p:nvPicPr>
          <p:cNvPr id="22" name="Image 21" descr="IMG_2860.JPG">
            <a:hlinkClick r:id="rId9" action="ppaction://hlinkpres?slideindex=1&amp;slidetitle="/>
          </p:cNvPr>
          <p:cNvPicPr>
            <a:picLocks noChangeAspect="1"/>
          </p:cNvPicPr>
          <p:nvPr/>
        </p:nvPicPr>
        <p:blipFill>
          <a:blip r:embed="rId10" cstate="print"/>
          <a:stretch>
            <a:fillRect/>
          </a:stretch>
        </p:blipFill>
        <p:spPr>
          <a:xfrm>
            <a:off x="5143504" y="4214818"/>
            <a:ext cx="3286800" cy="2191200"/>
          </a:xfrm>
          <a:prstGeom prst="rect">
            <a:avLst/>
          </a:prstGeom>
        </p:spPr>
      </p:pic>
      <p:sp>
        <p:nvSpPr>
          <p:cNvPr id="24" name="ZoneTexte 23"/>
          <p:cNvSpPr txBox="1"/>
          <p:nvPr/>
        </p:nvSpPr>
        <p:spPr>
          <a:xfrm>
            <a:off x="5143504" y="3214686"/>
            <a:ext cx="3214710" cy="830997"/>
          </a:xfrm>
          <a:prstGeom prst="rect">
            <a:avLst/>
          </a:prstGeom>
          <a:solidFill>
            <a:schemeClr val="bg1"/>
          </a:solidFill>
        </p:spPr>
        <p:txBody>
          <a:bodyPr wrap="square" rtlCol="0">
            <a:spAutoFit/>
          </a:bodyPr>
          <a:lstStyle/>
          <a:p>
            <a:pPr algn="ctr"/>
            <a:r>
              <a:rPr lang="fr-FR" sz="2400" b="1" dirty="0" smtClean="0"/>
              <a:t>Les déchets papier/carton ?</a:t>
            </a:r>
            <a:endParaRPr lang="fr-FR" sz="2400" b="1" dirty="0"/>
          </a:p>
        </p:txBody>
      </p:sp>
      <p:sp>
        <p:nvSpPr>
          <p:cNvPr id="25" name="ZoneTexte 24">
            <a:hlinkClick r:id="rId5" action="ppaction://hlinkpres?slideindex=1&amp;slidetitle="/>
          </p:cNvPr>
          <p:cNvSpPr txBox="1"/>
          <p:nvPr/>
        </p:nvSpPr>
        <p:spPr>
          <a:xfrm>
            <a:off x="785786" y="6000768"/>
            <a:ext cx="3286800" cy="830997"/>
          </a:xfrm>
          <a:prstGeom prst="rect">
            <a:avLst/>
          </a:prstGeom>
          <a:solidFill>
            <a:schemeClr val="bg1"/>
          </a:solidFill>
        </p:spPr>
        <p:txBody>
          <a:bodyPr wrap="square" rtlCol="0">
            <a:spAutoFit/>
          </a:bodyPr>
          <a:lstStyle/>
          <a:p>
            <a:pPr algn="ctr"/>
            <a:r>
              <a:rPr lang="fr-FR" sz="2400" b="1" dirty="0" smtClean="0"/>
              <a:t>Les déchets</a:t>
            </a:r>
          </a:p>
          <a:p>
            <a:pPr algn="ctr"/>
            <a:r>
              <a:rPr lang="fr-FR" sz="2400" b="1" dirty="0" smtClean="0"/>
              <a:t> verts ?</a:t>
            </a:r>
            <a:endParaRPr lang="fr-FR" sz="2400" b="1" dirty="0"/>
          </a:p>
        </p:txBody>
      </p:sp>
      <p:sp>
        <p:nvSpPr>
          <p:cNvPr id="26" name="ZoneTexte 25">
            <a:hlinkClick r:id="rId9" action="ppaction://hlinkpres?slideindex=1&amp;slidetitle="/>
          </p:cNvPr>
          <p:cNvSpPr txBox="1"/>
          <p:nvPr/>
        </p:nvSpPr>
        <p:spPr>
          <a:xfrm>
            <a:off x="5143504" y="6027003"/>
            <a:ext cx="3286800" cy="830997"/>
          </a:xfrm>
          <a:prstGeom prst="rect">
            <a:avLst/>
          </a:prstGeom>
          <a:solidFill>
            <a:schemeClr val="bg1"/>
          </a:solidFill>
        </p:spPr>
        <p:txBody>
          <a:bodyPr wrap="square" rtlCol="0">
            <a:spAutoFit/>
          </a:bodyPr>
          <a:lstStyle/>
          <a:p>
            <a:pPr algn="ctr"/>
            <a:r>
              <a:rPr lang="fr-FR" sz="2400" b="1" dirty="0" smtClean="0"/>
              <a:t>Les déchets électroniques ?</a:t>
            </a:r>
            <a:endParaRPr lang="fr-FR" sz="2400" b="1" dirty="0"/>
          </a:p>
        </p:txBody>
      </p:sp>
      <p:sp>
        <p:nvSpPr>
          <p:cNvPr id="2" name="Titre 1"/>
          <p:cNvSpPr>
            <a:spLocks noGrp="1"/>
          </p:cNvSpPr>
          <p:nvPr>
            <p:ph type="title"/>
          </p:nvPr>
        </p:nvSpPr>
        <p:spPr>
          <a:xfrm>
            <a:off x="457200" y="142860"/>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fr-FR" dirty="0" smtClean="0">
                <a:effectLst>
                  <a:outerShdw blurRad="38100" dist="38100" dir="2700000" algn="tl">
                    <a:srgbClr val="000000">
                      <a:alpha val="43137"/>
                    </a:srgbClr>
                  </a:outerShdw>
                </a:effectLst>
              </a:rPr>
              <a:t>Nos enquêtes au sein du collège</a:t>
            </a:r>
            <a:endParaRPr lang="fr-F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1"/>
                                          </p:val>
                                        </p:tav>
                                        <p:tav tm="100000">
                                          <p:val>
                                            <p:strVal val="#ppt_x"/>
                                          </p:val>
                                        </p:tav>
                                      </p:tavLst>
                                    </p:anim>
                                    <p:anim calcmode="lin" valueType="num">
                                      <p:cBhvr>
                                        <p:cTn id="9" dur="3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142852"/>
            <a:ext cx="8229600" cy="1143000"/>
          </a:xfrm>
        </p:spPr>
        <p:txBody>
          <a:bodyPr>
            <a:normAutofit fontScale="90000"/>
          </a:bodyPr>
          <a:lstStyle/>
          <a:p>
            <a:r>
              <a:rPr lang="fr-FR" u="sng" dirty="0" smtClean="0">
                <a:effectLst>
                  <a:outerShdw blurRad="38100" dist="38100" dir="2700000" algn="tl">
                    <a:srgbClr val="000000">
                      <a:alpha val="43137"/>
                    </a:srgbClr>
                  </a:outerShdw>
                </a:effectLst>
              </a:rPr>
              <a:t>Notre enquête sur les déchets alimentaires dans le collège</a:t>
            </a:r>
            <a:endParaRPr lang="fr-FR" u="sng" dirty="0">
              <a:effectLst>
                <a:outerShdw blurRad="38100" dist="38100" dir="2700000" algn="tl">
                  <a:srgbClr val="000000">
                    <a:alpha val="43137"/>
                  </a:srgbClr>
                </a:outerShdw>
              </a:effectLst>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00166" y="2019174"/>
            <a:ext cx="6480720" cy="3624404"/>
          </a:xfrm>
          <a:prstGeom prst="rect">
            <a:avLst/>
          </a:prstGeom>
        </p:spPr>
      </p:pic>
      <p:sp>
        <p:nvSpPr>
          <p:cNvPr id="10" name="ZoneTexte 9"/>
          <p:cNvSpPr txBox="1"/>
          <p:nvPr/>
        </p:nvSpPr>
        <p:spPr>
          <a:xfrm>
            <a:off x="4429124" y="5019570"/>
            <a:ext cx="3214710" cy="369332"/>
          </a:xfrm>
          <a:prstGeom prst="rect">
            <a:avLst/>
          </a:prstGeom>
          <a:noFill/>
        </p:spPr>
        <p:txBody>
          <a:bodyPr wrap="square" rtlCol="0">
            <a:spAutoFit/>
          </a:bodyPr>
          <a:lstStyle/>
          <a:p>
            <a:pPr algn="ctr"/>
            <a:r>
              <a:rPr lang="fr-FR" b="1" i="1" dirty="0" smtClean="0"/>
              <a:t>Odile (Chef de la cantine)</a:t>
            </a:r>
          </a:p>
        </p:txBody>
      </p:sp>
      <p:sp>
        <p:nvSpPr>
          <p:cNvPr id="5" name="ZoneTexte 4"/>
          <p:cNvSpPr txBox="1"/>
          <p:nvPr/>
        </p:nvSpPr>
        <p:spPr>
          <a:xfrm>
            <a:off x="1142976" y="5857892"/>
            <a:ext cx="7215238" cy="830997"/>
          </a:xfrm>
          <a:prstGeom prst="rect">
            <a:avLst/>
          </a:prstGeom>
          <a:noFill/>
        </p:spPr>
        <p:txBody>
          <a:bodyPr wrap="square" rtlCol="0">
            <a:spAutoFit/>
          </a:bodyPr>
          <a:lstStyle/>
          <a:p>
            <a:pPr algn="ctr"/>
            <a:r>
              <a:rPr lang="fr-FR" sz="2400" b="1" dirty="0" smtClean="0"/>
              <a:t>Nous sommes allés interroger Odile, la Chef de la cantine du collège </a:t>
            </a:r>
            <a:r>
              <a:rPr lang="fr-FR" sz="2400" b="1" dirty="0" err="1" smtClean="0"/>
              <a:t>Mariotti</a:t>
            </a:r>
            <a:endParaRPr lang="fr-FR" sz="2400" b="1" dirty="0"/>
          </a:p>
        </p:txBody>
      </p:sp>
    </p:spTree>
    <p:extLst>
      <p:ext uri="{BB962C8B-B14F-4D97-AF65-F5344CB8AC3E}">
        <p14:creationId xmlns:p14="http://schemas.microsoft.com/office/powerpoint/2010/main" xmlns="" val="9246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5592" y="1082626"/>
            <a:ext cx="7700320" cy="5786454"/>
          </a:xfrm>
          <a:prstGeom prst="rect">
            <a:avLst/>
          </a:prstGeom>
          <a:noFill/>
          <a:ln w="9525">
            <a:noFill/>
            <a:miter lim="800000"/>
            <a:headEnd/>
            <a:tailEnd/>
          </a:ln>
          <a:effectLst/>
        </p:spPr>
      </p:pic>
      <p:sp>
        <p:nvSpPr>
          <p:cNvPr id="3" name="Espace réservé du contenu 2"/>
          <p:cNvSpPr>
            <a:spLocks noGrp="1"/>
          </p:cNvSpPr>
          <p:nvPr>
            <p:ph idx="1"/>
          </p:nvPr>
        </p:nvSpPr>
        <p:spPr>
          <a:xfrm>
            <a:off x="214282" y="214290"/>
            <a:ext cx="5286412" cy="857256"/>
          </a:xfrm>
          <a:solidFill>
            <a:schemeClr val="bg1"/>
          </a:solidFill>
          <a:ln>
            <a:noFill/>
          </a:ln>
        </p:spPr>
        <p:style>
          <a:lnRef idx="1">
            <a:schemeClr val="accent3"/>
          </a:lnRef>
          <a:fillRef idx="2">
            <a:schemeClr val="accent3"/>
          </a:fillRef>
          <a:effectRef idx="1">
            <a:schemeClr val="accent3"/>
          </a:effectRef>
          <a:fontRef idx="minor">
            <a:schemeClr val="dk1"/>
          </a:fontRef>
        </p:style>
        <p:txBody>
          <a:bodyPr>
            <a:noAutofit/>
          </a:bodyPr>
          <a:lstStyle/>
          <a:p>
            <a:pPr algn="ctr">
              <a:buNone/>
            </a:pPr>
            <a:r>
              <a:rPr lang="fr-FR" b="1" u="sng" dirty="0" smtClean="0">
                <a:effectLst>
                  <a:outerShdw blurRad="38100" dist="38100" dir="2700000" algn="tl">
                    <a:srgbClr val="000000">
                      <a:alpha val="43137"/>
                    </a:srgbClr>
                  </a:outerShdw>
                </a:effectLst>
              </a:rPr>
              <a:t>Problème majeur :</a:t>
            </a:r>
          </a:p>
          <a:p>
            <a:pPr>
              <a:buNone/>
            </a:pPr>
            <a:r>
              <a:rPr lang="fr-FR" sz="2400" dirty="0" smtClean="0">
                <a:effectLst>
                  <a:outerShdw blurRad="38100" dist="38100" dir="2700000" algn="tl">
                    <a:srgbClr val="000000">
                      <a:alpha val="43137"/>
                    </a:srgbClr>
                  </a:outerShdw>
                </a:effectLst>
              </a:rPr>
              <a:t>	</a:t>
            </a:r>
            <a:endParaRPr lang="fr-FR" sz="2400" dirty="0">
              <a:effectLst>
                <a:outerShdw blurRad="38100" dist="38100" dir="2700000" algn="tl">
                  <a:srgbClr val="000000">
                    <a:alpha val="43137"/>
                  </a:srgbClr>
                </a:outerShdw>
              </a:effectLst>
            </a:endParaRPr>
          </a:p>
        </p:txBody>
      </p:sp>
      <p:pic>
        <p:nvPicPr>
          <p:cNvPr id="2050" name="Picture 2" descr="http://img.over-blog-kiwi.com/0/62/54/24/201312/ob_2cbfcbb4ff1cf8c6228afa39cf3b8832_pencheck-s-gif.gif">
            <a:hlinkClick r:id="rId3"/>
          </p:cNvPr>
          <p:cNvPicPr>
            <a:picLocks noChangeAspect="1" noChangeArrowheads="1"/>
          </p:cNvPicPr>
          <p:nvPr/>
        </p:nvPicPr>
        <p:blipFill>
          <a:blip r:embed="rId4"/>
          <a:srcRect/>
          <a:stretch>
            <a:fillRect/>
          </a:stretch>
        </p:blipFill>
        <p:spPr bwMode="auto">
          <a:xfrm>
            <a:off x="5429256" y="214290"/>
            <a:ext cx="785818" cy="848005"/>
          </a:xfrm>
          <a:prstGeom prst="rect">
            <a:avLst/>
          </a:prstGeom>
          <a:noFill/>
        </p:spPr>
      </p:pic>
      <p:sp>
        <p:nvSpPr>
          <p:cNvPr id="7" name="ZoneTexte 6"/>
          <p:cNvSpPr txBox="1"/>
          <p:nvPr/>
        </p:nvSpPr>
        <p:spPr>
          <a:xfrm>
            <a:off x="4286248" y="2000240"/>
            <a:ext cx="4643470" cy="3785652"/>
          </a:xfrm>
          <a:prstGeom prst="rect">
            <a:avLst/>
          </a:prstGeom>
          <a:noFill/>
        </p:spPr>
        <p:txBody>
          <a:bodyPr wrap="square" rtlCol="0">
            <a:spAutoFit/>
          </a:bodyPr>
          <a:lstStyle/>
          <a:p>
            <a:pPr algn="ctr"/>
            <a:r>
              <a:rPr lang="fr-FR" sz="2400" dirty="0" smtClean="0">
                <a:effectLst>
                  <a:outerShdw blurRad="38100" dist="38100" dir="2700000" algn="tl">
                    <a:srgbClr val="000000">
                      <a:alpha val="43137"/>
                    </a:srgbClr>
                  </a:outerShdw>
                </a:effectLst>
              </a:rPr>
              <a:t>Lors de notre enquête, nous avons appris qu’à la cantine sont jetés à peu près 2 poubelles pleines de déchets alimentaires par jour, soit l’équivalent de 20 400 Kg de déchets par an.</a:t>
            </a:r>
          </a:p>
          <a:p>
            <a:pPr algn="ctr"/>
            <a:r>
              <a:rPr lang="fr-FR" sz="2400" dirty="0" smtClean="0">
                <a:effectLst>
                  <a:outerShdw blurRad="38100" dist="38100" dir="2700000" algn="tl">
                    <a:srgbClr val="000000">
                      <a:alpha val="43137"/>
                    </a:srgbClr>
                  </a:outerShdw>
                </a:effectLst>
              </a:rPr>
              <a:t>Ce qui correspond, pour un effectif de 780 élèves, à 26,15 Kg de déchets alimentaires par élève à l’année.</a:t>
            </a:r>
            <a:endParaRPr lang="fr-FR" sz="2400" dirty="0"/>
          </a:p>
        </p:txBody>
      </p:sp>
      <p:sp>
        <p:nvSpPr>
          <p:cNvPr id="8" name="ZoneTexte 7"/>
          <p:cNvSpPr txBox="1"/>
          <p:nvPr/>
        </p:nvSpPr>
        <p:spPr>
          <a:xfrm>
            <a:off x="4143372" y="1357298"/>
            <a:ext cx="4071966" cy="461665"/>
          </a:xfrm>
          <a:prstGeom prst="rect">
            <a:avLst/>
          </a:prstGeom>
          <a:noFill/>
        </p:spPr>
        <p:txBody>
          <a:bodyPr wrap="square" rtlCol="0">
            <a:spAutoFit/>
          </a:bodyPr>
          <a:lstStyle/>
          <a:p>
            <a:pPr algn="ctr"/>
            <a:r>
              <a:rPr lang="fr-FR" sz="2400" b="1" u="sng" dirty="0" smtClean="0">
                <a:effectLst>
                  <a:outerShdw blurRad="38100" dist="38100" dir="2700000" algn="tl">
                    <a:srgbClr val="000000">
                      <a:alpha val="43137"/>
                    </a:srgbClr>
                  </a:outerShdw>
                </a:effectLst>
              </a:rPr>
              <a:t>Le gaspillage  alimentaire</a:t>
            </a:r>
            <a:endParaRPr lang="fr-FR" sz="2400" dirty="0"/>
          </a:p>
        </p:txBody>
      </p:sp>
    </p:spTree>
    <p:extLst>
      <p:ext uri="{BB962C8B-B14F-4D97-AF65-F5344CB8AC3E}">
        <p14:creationId xmlns:p14="http://schemas.microsoft.com/office/powerpoint/2010/main" xmlns="" val="327167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3840000" cy="2880000"/>
          </a:xfrm>
          <a:prstGeom prst="rect">
            <a:avLst/>
          </a:prstGeom>
          <a:noFill/>
          <a:ln w="9525">
            <a:noFill/>
            <a:miter lim="800000"/>
            <a:headEnd/>
            <a:tailEnd/>
          </a:ln>
          <a:effectLst/>
        </p:spPr>
      </p:pic>
      <p:sp>
        <p:nvSpPr>
          <p:cNvPr id="2" name="Titre 1"/>
          <p:cNvSpPr>
            <a:spLocks noGrp="1"/>
          </p:cNvSpPr>
          <p:nvPr>
            <p:ph type="title"/>
          </p:nvPr>
        </p:nvSpPr>
        <p:spPr>
          <a:xfrm>
            <a:off x="3786182" y="0"/>
            <a:ext cx="4900618" cy="1143000"/>
          </a:xfrm>
        </p:spPr>
        <p:txBody>
          <a:bodyPr/>
          <a:lstStyle/>
          <a:p>
            <a:r>
              <a:rPr lang="fr-FR" u="sng" dirty="0" smtClean="0">
                <a:effectLst>
                  <a:outerShdw blurRad="38100" dist="38100" dir="2700000" algn="tl">
                    <a:srgbClr val="000000">
                      <a:alpha val="43137"/>
                    </a:srgbClr>
                  </a:outerShdw>
                </a:effectLst>
              </a:rPr>
              <a:t>Diverses solutions:</a:t>
            </a:r>
            <a:endParaRPr lang="fr-FR" u="sng"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85720" y="6000768"/>
            <a:ext cx="8229600" cy="882336"/>
          </a:xfrm>
        </p:spPr>
        <p:txBody>
          <a:bodyPr>
            <a:normAutofit fontScale="92500" lnSpcReduction="20000"/>
          </a:bodyPr>
          <a:lstStyle/>
          <a:p>
            <a:pPr marL="514350" indent="-514350">
              <a:buFont typeface="+mj-lt"/>
              <a:buAutoNum type="arabicPeriod" startAt="4"/>
            </a:pPr>
            <a:r>
              <a:rPr lang="fr-FR" u="sng" dirty="0" smtClean="0">
                <a:effectLst>
                  <a:outerShdw blurRad="38100" dist="38100" dir="2700000" algn="tl">
                    <a:srgbClr val="000000">
                      <a:alpha val="43137"/>
                    </a:srgbClr>
                  </a:outerShdw>
                </a:effectLst>
              </a:rPr>
              <a:t>Sensibiliser </a:t>
            </a:r>
            <a:r>
              <a:rPr lang="fr-FR" dirty="0" smtClean="0">
                <a:effectLst>
                  <a:outerShdw blurRad="38100" dist="38100" dir="2700000" algn="tl">
                    <a:srgbClr val="000000">
                      <a:alpha val="43137"/>
                    </a:srgbClr>
                  </a:outerShdw>
                </a:effectLst>
              </a:rPr>
              <a:t>davantage les élèves au </a:t>
            </a:r>
            <a:r>
              <a:rPr lang="fr-FR" smtClean="0">
                <a:effectLst>
                  <a:outerShdw blurRad="38100" dist="38100" dir="2700000" algn="tl">
                    <a:srgbClr val="000000">
                      <a:alpha val="43137"/>
                    </a:srgbClr>
                  </a:outerShdw>
                </a:effectLst>
              </a:rPr>
              <a:t>gaspillage alimentaire.</a:t>
            </a:r>
            <a:endParaRPr lang="fr-FR" dirty="0" smtClean="0"/>
          </a:p>
          <a:p>
            <a:pPr marL="514350" indent="-514350">
              <a:buFont typeface="+mj-lt"/>
              <a:buAutoNum type="arabicPeriod" startAt="4"/>
            </a:pPr>
            <a:endParaRPr lang="fr-FR" dirty="0"/>
          </a:p>
        </p:txBody>
      </p:sp>
      <p:sp>
        <p:nvSpPr>
          <p:cNvPr id="4" name="ZoneTexte 3"/>
          <p:cNvSpPr txBox="1"/>
          <p:nvPr/>
        </p:nvSpPr>
        <p:spPr>
          <a:xfrm>
            <a:off x="3929026" y="1000108"/>
            <a:ext cx="5214974" cy="1231106"/>
          </a:xfrm>
          <a:prstGeom prst="rect">
            <a:avLst/>
          </a:prstGeom>
          <a:noFill/>
        </p:spPr>
        <p:txBody>
          <a:bodyPr wrap="square" rtlCol="0">
            <a:spAutoFit/>
          </a:bodyPr>
          <a:lstStyle/>
          <a:p>
            <a:r>
              <a:rPr lang="fr-FR" sz="2800" b="1" dirty="0" smtClean="0"/>
              <a:t>Pour réduire ce problème, nous avons trouvé diverses solutions </a:t>
            </a:r>
            <a:r>
              <a:rPr lang="fr-FR" sz="2800" dirty="0" smtClean="0"/>
              <a:t>:</a:t>
            </a:r>
          </a:p>
          <a:p>
            <a:endParaRPr lang="fr-FR" dirty="0"/>
          </a:p>
        </p:txBody>
      </p:sp>
      <p:sp>
        <p:nvSpPr>
          <p:cNvPr id="5" name="ZoneTexte 4"/>
          <p:cNvSpPr txBox="1"/>
          <p:nvPr/>
        </p:nvSpPr>
        <p:spPr>
          <a:xfrm>
            <a:off x="357126" y="3055150"/>
            <a:ext cx="8786874" cy="800219"/>
          </a:xfrm>
          <a:prstGeom prst="rect">
            <a:avLst/>
          </a:prstGeom>
          <a:noFill/>
        </p:spPr>
        <p:txBody>
          <a:bodyPr wrap="square" rtlCol="0">
            <a:spAutoFit/>
          </a:bodyPr>
          <a:lstStyle/>
          <a:p>
            <a:pPr marL="514350" indent="-514350">
              <a:buFont typeface="+mj-lt"/>
              <a:buAutoNum type="arabicPeriod"/>
            </a:pPr>
            <a:r>
              <a:rPr lang="fr-FR" sz="2800" u="sng" dirty="0" smtClean="0">
                <a:effectLst>
                  <a:outerShdw blurRad="38100" dist="38100" dir="2700000" algn="tl">
                    <a:srgbClr val="000000">
                      <a:alpha val="43137"/>
                    </a:srgbClr>
                  </a:outerShdw>
                </a:effectLst>
              </a:rPr>
              <a:t>Un compost:</a:t>
            </a:r>
            <a:r>
              <a:rPr lang="fr-FR" sz="2800" dirty="0" smtClean="0">
                <a:effectLst>
                  <a:outerShdw blurRad="38100" dist="38100" dir="2700000" algn="tl">
                    <a:srgbClr val="000000">
                      <a:alpha val="43137"/>
                    </a:srgbClr>
                  </a:outerShdw>
                </a:effectLst>
              </a:rPr>
              <a:t> pour valoriser la nourriture jetée.</a:t>
            </a:r>
          </a:p>
          <a:p>
            <a:endParaRPr lang="fr-FR" dirty="0"/>
          </a:p>
        </p:txBody>
      </p:sp>
      <p:sp>
        <p:nvSpPr>
          <p:cNvPr id="6" name="ZoneTexte 5"/>
          <p:cNvSpPr txBox="1"/>
          <p:nvPr/>
        </p:nvSpPr>
        <p:spPr>
          <a:xfrm>
            <a:off x="357158" y="3983844"/>
            <a:ext cx="8786842" cy="1231106"/>
          </a:xfrm>
          <a:prstGeom prst="rect">
            <a:avLst/>
          </a:prstGeom>
          <a:noFill/>
        </p:spPr>
        <p:txBody>
          <a:bodyPr wrap="square" rtlCol="0">
            <a:spAutoFit/>
          </a:bodyPr>
          <a:lstStyle/>
          <a:p>
            <a:pPr marL="514350" lvl="0" indent="-514350">
              <a:buFont typeface="+mj-lt"/>
              <a:buAutoNum type="arabicPeriod" startAt="2"/>
            </a:pPr>
            <a:r>
              <a:rPr lang="fr-FR" sz="2800" u="sng" dirty="0" smtClean="0">
                <a:effectLst>
                  <a:outerShdw blurRad="38100" dist="38100" dir="2700000" algn="tl">
                    <a:srgbClr val="000000">
                      <a:alpha val="43137"/>
                    </a:srgbClr>
                  </a:outerShdw>
                </a:effectLst>
              </a:rPr>
              <a:t>Don pour les pauvres </a:t>
            </a:r>
            <a:r>
              <a:rPr lang="fr-FR" sz="2800" dirty="0" smtClean="0">
                <a:effectLst>
                  <a:outerShdw blurRad="38100" dist="38100" dir="2700000" algn="tl">
                    <a:srgbClr val="000000">
                      <a:alpha val="43137"/>
                    </a:srgbClr>
                  </a:outerShdw>
                </a:effectLst>
              </a:rPr>
              <a:t>: autoriser les associations à venir récupérer les restes de la cantine non servis aux élèves.</a:t>
            </a:r>
          </a:p>
          <a:p>
            <a:endParaRPr lang="fr-FR" dirty="0"/>
          </a:p>
        </p:txBody>
      </p:sp>
      <p:sp>
        <p:nvSpPr>
          <p:cNvPr id="7" name="ZoneTexte 6"/>
          <p:cNvSpPr txBox="1"/>
          <p:nvPr/>
        </p:nvSpPr>
        <p:spPr>
          <a:xfrm>
            <a:off x="285720" y="5143512"/>
            <a:ext cx="7572428" cy="800219"/>
          </a:xfrm>
          <a:prstGeom prst="rect">
            <a:avLst/>
          </a:prstGeom>
          <a:noFill/>
        </p:spPr>
        <p:txBody>
          <a:bodyPr wrap="square" rtlCol="0">
            <a:spAutoFit/>
          </a:bodyPr>
          <a:lstStyle/>
          <a:p>
            <a:pPr marL="514350" indent="-514350">
              <a:buFont typeface="+mj-lt"/>
              <a:buAutoNum type="arabicPeriod" startAt="3"/>
            </a:pPr>
            <a:r>
              <a:rPr lang="fr-FR" sz="2800" u="sng" dirty="0" smtClean="0">
                <a:effectLst>
                  <a:outerShdw blurRad="38100" dist="38100" dir="2700000" algn="tl">
                    <a:srgbClr val="000000">
                      <a:alpha val="43137"/>
                    </a:srgbClr>
                  </a:outerShdw>
                </a:effectLst>
              </a:rPr>
              <a:t>Mettre en évidence </a:t>
            </a:r>
            <a:r>
              <a:rPr lang="fr-FR" sz="2800" dirty="0" smtClean="0">
                <a:effectLst>
                  <a:outerShdw blurRad="38100" dist="38100" dir="2700000" algn="tl">
                    <a:srgbClr val="000000">
                      <a:alpha val="43137"/>
                    </a:srgbClr>
                  </a:outerShdw>
                </a:effectLst>
              </a:rPr>
              <a:t>le menu de la cantine.</a:t>
            </a:r>
          </a:p>
          <a:p>
            <a:endParaRPr lang="fr-FR" dirty="0"/>
          </a:p>
        </p:txBody>
      </p:sp>
      <p:sp>
        <p:nvSpPr>
          <p:cNvPr id="9" name="ZoneTexte 8">
            <a:hlinkClick r:id="rId4" action="ppaction://hlinksldjump"/>
          </p:cNvPr>
          <p:cNvSpPr txBox="1"/>
          <p:nvPr/>
        </p:nvSpPr>
        <p:spPr>
          <a:xfrm>
            <a:off x="5286380" y="6357958"/>
            <a:ext cx="3857620" cy="523220"/>
          </a:xfrm>
          <a:prstGeom prst="rect">
            <a:avLst/>
          </a:prstGeom>
          <a:noFill/>
        </p:spPr>
        <p:txBody>
          <a:bodyPr wrap="square" rtlCol="0">
            <a:spAutoFit/>
          </a:bodyPr>
          <a:lstStyle/>
          <a:p>
            <a:pPr algn="r"/>
            <a:r>
              <a:rPr lang="fr-FR" sz="2800" b="1" dirty="0" smtClean="0">
                <a:hlinkClick r:id="rId4" action="ppaction://hlinksldjump"/>
              </a:rPr>
              <a:t>La suite des enquêtes</a:t>
            </a:r>
            <a:endParaRPr lang="fr-FR" sz="2800" b="1" dirty="0"/>
          </a:p>
        </p:txBody>
      </p:sp>
    </p:spTree>
    <p:extLst>
      <p:ext uri="{BB962C8B-B14F-4D97-AF65-F5344CB8AC3E}">
        <p14:creationId xmlns:p14="http://schemas.microsoft.com/office/powerpoint/2010/main" xmlns="" val="5442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6" grpId="0" build="allAtOnce"/>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142852"/>
            <a:ext cx="8229600" cy="1143000"/>
          </a:xfrm>
        </p:spPr>
        <p:txBody>
          <a:bodyPr>
            <a:normAutofit fontScale="90000"/>
          </a:bodyPr>
          <a:lstStyle/>
          <a:p>
            <a:r>
              <a:rPr lang="fr-FR" u="sng" dirty="0" smtClean="0">
                <a:effectLst>
                  <a:outerShdw blurRad="38100" dist="38100" dir="2700000" algn="tl">
                    <a:srgbClr val="000000">
                      <a:alpha val="43137"/>
                    </a:srgbClr>
                  </a:outerShdw>
                </a:effectLst>
              </a:rPr>
              <a:t>Notre enquête sur les </a:t>
            </a:r>
            <a:r>
              <a:rPr lang="fr-FR" u="sng" smtClean="0">
                <a:effectLst>
                  <a:outerShdw blurRad="38100" dist="38100" dir="2700000" algn="tl">
                    <a:srgbClr val="000000">
                      <a:alpha val="43137"/>
                    </a:srgbClr>
                  </a:outerShdw>
                </a:effectLst>
              </a:rPr>
              <a:t>déchets papiers/cartons </a:t>
            </a:r>
            <a:r>
              <a:rPr lang="fr-FR" u="sng" dirty="0" smtClean="0">
                <a:effectLst>
                  <a:outerShdw blurRad="38100" dist="38100" dir="2700000" algn="tl">
                    <a:srgbClr val="000000">
                      <a:alpha val="43137"/>
                    </a:srgbClr>
                  </a:outerShdw>
                </a:effectLst>
              </a:rPr>
              <a:t>dans le collège</a:t>
            </a:r>
            <a:endParaRPr lang="fr-FR" u="sng" dirty="0">
              <a:effectLst>
                <a:outerShdw blurRad="38100" dist="38100" dir="2700000" algn="tl">
                  <a:srgbClr val="000000">
                    <a:alpha val="43137"/>
                  </a:srgbClr>
                </a:outerShdw>
              </a:effectLst>
            </a:endParaRPr>
          </a:p>
        </p:txBody>
      </p:sp>
      <p:pic>
        <p:nvPicPr>
          <p:cNvPr id="5" name="Image 4" descr="IMAG0010.JPG"/>
          <p:cNvPicPr>
            <a:picLocks noChangeAspect="1"/>
          </p:cNvPicPr>
          <p:nvPr/>
        </p:nvPicPr>
        <p:blipFill>
          <a:blip r:embed="rId2" cstate="print"/>
          <a:stretch>
            <a:fillRect/>
          </a:stretch>
        </p:blipFill>
        <p:spPr>
          <a:xfrm>
            <a:off x="2143108" y="1643050"/>
            <a:ext cx="4857784" cy="3643339"/>
          </a:xfrm>
          <a:prstGeom prst="rect">
            <a:avLst/>
          </a:prstGeom>
        </p:spPr>
      </p:pic>
      <p:sp>
        <p:nvSpPr>
          <p:cNvPr id="6" name="ZoneTexte 5"/>
          <p:cNvSpPr txBox="1"/>
          <p:nvPr/>
        </p:nvSpPr>
        <p:spPr>
          <a:xfrm>
            <a:off x="3143240" y="4929198"/>
            <a:ext cx="3857652" cy="369332"/>
          </a:xfrm>
          <a:prstGeom prst="rect">
            <a:avLst/>
          </a:prstGeom>
          <a:solidFill>
            <a:schemeClr val="bg1"/>
          </a:solidFill>
        </p:spPr>
        <p:txBody>
          <a:bodyPr wrap="square" rtlCol="0">
            <a:spAutoFit/>
          </a:bodyPr>
          <a:lstStyle/>
          <a:p>
            <a:r>
              <a:rPr lang="fr-FR" b="1" i="1" dirty="0" smtClean="0"/>
              <a:t>Alice (Responsable de la reprographie)</a:t>
            </a:r>
            <a:endParaRPr lang="fr-FR" dirty="0"/>
          </a:p>
        </p:txBody>
      </p:sp>
      <p:sp>
        <p:nvSpPr>
          <p:cNvPr id="7" name="ZoneTexte 6"/>
          <p:cNvSpPr txBox="1"/>
          <p:nvPr/>
        </p:nvSpPr>
        <p:spPr>
          <a:xfrm>
            <a:off x="1142976" y="5857892"/>
            <a:ext cx="7215238" cy="830997"/>
          </a:xfrm>
          <a:prstGeom prst="rect">
            <a:avLst/>
          </a:prstGeom>
          <a:noFill/>
        </p:spPr>
        <p:txBody>
          <a:bodyPr wrap="square" rtlCol="0">
            <a:spAutoFit/>
          </a:bodyPr>
          <a:lstStyle/>
          <a:p>
            <a:pPr algn="ctr"/>
            <a:r>
              <a:rPr lang="fr-FR" sz="2400" b="1" dirty="0" smtClean="0"/>
              <a:t>Nous sommes allés interroger Alice, la responsable de la reprographie du collège </a:t>
            </a:r>
            <a:r>
              <a:rPr lang="fr-FR" sz="2400" b="1" dirty="0" err="1" smtClean="0"/>
              <a:t>Mariotti</a:t>
            </a:r>
            <a:endParaRPr lang="fr-FR" sz="2400" b="1" dirty="0"/>
          </a:p>
        </p:txBody>
      </p:sp>
    </p:spTree>
    <p:extLst>
      <p:ext uri="{BB962C8B-B14F-4D97-AF65-F5344CB8AC3E}">
        <p14:creationId xmlns:p14="http://schemas.microsoft.com/office/powerpoint/2010/main" xmlns="" val="9246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214282" y="214290"/>
            <a:ext cx="5286412" cy="857256"/>
          </a:xfrm>
          <a:solidFill>
            <a:schemeClr val="bg1"/>
          </a:solidFill>
          <a:ln>
            <a:noFill/>
          </a:ln>
        </p:spPr>
        <p:style>
          <a:lnRef idx="1">
            <a:schemeClr val="accent3"/>
          </a:lnRef>
          <a:fillRef idx="2">
            <a:schemeClr val="accent3"/>
          </a:fillRef>
          <a:effectRef idx="1">
            <a:schemeClr val="accent3"/>
          </a:effectRef>
          <a:fontRef idx="minor">
            <a:schemeClr val="dk1"/>
          </a:fontRef>
        </p:style>
        <p:txBody>
          <a:bodyPr>
            <a:noAutofit/>
          </a:bodyPr>
          <a:lstStyle/>
          <a:p>
            <a:pPr algn="ctr">
              <a:buNone/>
            </a:pPr>
            <a:r>
              <a:rPr lang="fr-FR" b="1" u="sng" dirty="0" smtClean="0">
                <a:effectLst>
                  <a:outerShdw blurRad="38100" dist="38100" dir="2700000" algn="tl">
                    <a:srgbClr val="000000">
                      <a:alpha val="43137"/>
                    </a:srgbClr>
                  </a:outerShdw>
                </a:effectLst>
              </a:rPr>
              <a:t>Problème majeur :</a:t>
            </a:r>
          </a:p>
          <a:p>
            <a:pPr>
              <a:buNone/>
            </a:pPr>
            <a:r>
              <a:rPr lang="fr-FR" sz="2400" dirty="0" smtClean="0">
                <a:effectLst>
                  <a:outerShdw blurRad="38100" dist="38100" dir="2700000" algn="tl">
                    <a:srgbClr val="000000">
                      <a:alpha val="43137"/>
                    </a:srgbClr>
                  </a:outerShdw>
                </a:effectLst>
              </a:rPr>
              <a:t>	</a:t>
            </a:r>
            <a:endParaRPr lang="fr-FR" sz="2400" dirty="0">
              <a:effectLst>
                <a:outerShdw blurRad="38100" dist="38100" dir="2700000" algn="tl">
                  <a:srgbClr val="000000">
                    <a:alpha val="43137"/>
                  </a:srgbClr>
                </a:outerShdw>
              </a:effectLst>
            </a:endParaRPr>
          </a:p>
        </p:txBody>
      </p:sp>
      <p:pic>
        <p:nvPicPr>
          <p:cNvPr id="9" name="Picture 2" descr="http://img.over-blog-kiwi.com/0/62/54/24/201312/ob_2cbfcbb4ff1cf8c6228afa39cf3b8832_pencheck-s-gif.gif">
            <a:hlinkClick r:id="rId2"/>
          </p:cNvPr>
          <p:cNvPicPr>
            <a:picLocks noChangeAspect="1" noChangeArrowheads="1"/>
          </p:cNvPicPr>
          <p:nvPr/>
        </p:nvPicPr>
        <p:blipFill>
          <a:blip r:embed="rId3"/>
          <a:srcRect/>
          <a:stretch>
            <a:fillRect/>
          </a:stretch>
        </p:blipFill>
        <p:spPr bwMode="auto">
          <a:xfrm>
            <a:off x="5429256" y="214290"/>
            <a:ext cx="785818" cy="848005"/>
          </a:xfrm>
          <a:prstGeom prst="rect">
            <a:avLst/>
          </a:prstGeom>
          <a:noFill/>
        </p:spPr>
      </p:pic>
      <p:sp>
        <p:nvSpPr>
          <p:cNvPr id="11" name="ZoneTexte 10"/>
          <p:cNvSpPr txBox="1"/>
          <p:nvPr/>
        </p:nvSpPr>
        <p:spPr>
          <a:xfrm>
            <a:off x="4000496" y="3500438"/>
            <a:ext cx="4643470" cy="2677656"/>
          </a:xfrm>
          <a:prstGeom prst="rect">
            <a:avLst/>
          </a:prstGeom>
          <a:noFill/>
        </p:spPr>
        <p:txBody>
          <a:bodyPr wrap="square" rtlCol="0">
            <a:spAutoFit/>
          </a:bodyPr>
          <a:lstStyle/>
          <a:p>
            <a:pPr algn="ctr"/>
            <a:r>
              <a:rPr lang="fr-FR" sz="2400" dirty="0" smtClean="0">
                <a:effectLst>
                  <a:outerShdw blurRad="38100" dist="38100" dir="2700000" algn="tl">
                    <a:srgbClr val="000000">
                      <a:alpha val="43137"/>
                    </a:srgbClr>
                  </a:outerShdw>
                </a:effectLst>
              </a:rPr>
              <a:t>Le collège utilise plus de 400 000 copies à l’année soit l’équivalent :</a:t>
            </a:r>
          </a:p>
          <a:p>
            <a:pPr algn="ctr"/>
            <a:r>
              <a:rPr lang="fr-FR" sz="2400" dirty="0" smtClean="0">
                <a:effectLst>
                  <a:outerShdw blurRad="38100" dist="38100" dir="2700000" algn="tl">
                    <a:srgbClr val="000000">
                      <a:alpha val="43137"/>
                    </a:srgbClr>
                  </a:outerShdw>
                </a:effectLst>
              </a:rPr>
              <a:t>		</a:t>
            </a:r>
          </a:p>
          <a:p>
            <a:pPr>
              <a:buFontTx/>
              <a:buChar char="-"/>
            </a:pPr>
            <a:r>
              <a:rPr lang="fr-FR" sz="2400" dirty="0" smtClean="0">
                <a:effectLst>
                  <a:outerShdw blurRad="38100" dist="38100" dir="2700000" algn="tl">
                    <a:srgbClr val="000000">
                      <a:alpha val="43137"/>
                    </a:srgbClr>
                  </a:outerShdw>
                </a:effectLst>
              </a:rPr>
              <a:t> de 2000 Kg </a:t>
            </a:r>
            <a:r>
              <a:rPr lang="fr-FR" sz="2400" smtClean="0">
                <a:effectLst>
                  <a:outerShdw blurRad="38100" dist="38100" dir="2700000" algn="tl">
                    <a:srgbClr val="000000">
                      <a:alpha val="43137"/>
                    </a:srgbClr>
                  </a:outerShdw>
                </a:effectLst>
              </a:rPr>
              <a:t>de papier.</a:t>
            </a:r>
            <a:endParaRPr lang="fr-FR" sz="2400" dirty="0" smtClean="0">
              <a:effectLst>
                <a:outerShdw blurRad="38100" dist="38100" dir="2700000" algn="tl">
                  <a:srgbClr val="000000">
                    <a:alpha val="43137"/>
                  </a:srgbClr>
                </a:outerShdw>
              </a:effectLst>
            </a:endParaRPr>
          </a:p>
          <a:p>
            <a:pPr>
              <a:buFontTx/>
              <a:buChar char="-"/>
            </a:pPr>
            <a:r>
              <a:rPr lang="fr-FR" sz="2400" dirty="0" smtClean="0">
                <a:effectLst>
                  <a:outerShdw blurRad="38100" dist="38100" dir="2700000" algn="tl">
                    <a:srgbClr val="000000">
                      <a:alpha val="43137"/>
                    </a:srgbClr>
                  </a:outerShdw>
                </a:effectLst>
              </a:rPr>
              <a:t> ou de 800 ramettes. </a:t>
            </a:r>
          </a:p>
          <a:p>
            <a:pPr>
              <a:buFontTx/>
              <a:buChar char="-"/>
            </a:pPr>
            <a:r>
              <a:rPr lang="fr-FR" sz="2400" dirty="0" smtClean="0">
                <a:effectLst>
                  <a:outerShdw blurRad="38100" dist="38100" dir="2700000" algn="tl">
                    <a:srgbClr val="000000">
                      <a:alpha val="43137"/>
                    </a:srgbClr>
                  </a:outerShdw>
                </a:effectLst>
              </a:rPr>
              <a:t> ou d’une ramette de papier par élève.</a:t>
            </a:r>
            <a:endParaRPr lang="fr-FR" sz="2400" dirty="0"/>
          </a:p>
        </p:txBody>
      </p:sp>
      <p:sp>
        <p:nvSpPr>
          <p:cNvPr id="12" name="ZoneTexte 11"/>
          <p:cNvSpPr txBox="1"/>
          <p:nvPr/>
        </p:nvSpPr>
        <p:spPr>
          <a:xfrm>
            <a:off x="3929058" y="2285992"/>
            <a:ext cx="4500594" cy="461665"/>
          </a:xfrm>
          <a:prstGeom prst="rect">
            <a:avLst/>
          </a:prstGeom>
          <a:noFill/>
        </p:spPr>
        <p:txBody>
          <a:bodyPr wrap="square" rtlCol="0">
            <a:spAutoFit/>
          </a:bodyPr>
          <a:lstStyle/>
          <a:p>
            <a:pPr algn="ctr"/>
            <a:r>
              <a:rPr lang="fr-FR" sz="2400" b="1" u="sng" dirty="0" smtClean="0">
                <a:effectLst>
                  <a:outerShdw blurRad="38100" dist="38100" dir="2700000" algn="tl">
                    <a:srgbClr val="000000">
                      <a:alpha val="43137"/>
                    </a:srgbClr>
                  </a:outerShdw>
                </a:effectLst>
              </a:rPr>
              <a:t>La quantité de papier consommé</a:t>
            </a:r>
            <a:endParaRPr lang="fr-FR" sz="2400" dirty="0"/>
          </a:p>
        </p:txBody>
      </p:sp>
      <p:pic>
        <p:nvPicPr>
          <p:cNvPr id="2" name="Picture 2" descr="http://moureau.me/stop/img/papier-poubelle.png"/>
          <p:cNvPicPr>
            <a:picLocks noChangeAspect="1" noChangeArrowheads="1"/>
          </p:cNvPicPr>
          <p:nvPr/>
        </p:nvPicPr>
        <p:blipFill>
          <a:blip r:embed="rId4"/>
          <a:srcRect/>
          <a:stretch>
            <a:fillRect/>
          </a:stretch>
        </p:blipFill>
        <p:spPr bwMode="auto">
          <a:xfrm>
            <a:off x="357158" y="1142984"/>
            <a:ext cx="3429024" cy="5345245"/>
          </a:xfrm>
          <a:prstGeom prst="rect">
            <a:avLst/>
          </a:prstGeom>
          <a:noFill/>
        </p:spPr>
      </p:pic>
    </p:spTree>
    <p:extLst>
      <p:ext uri="{BB962C8B-B14F-4D97-AF65-F5344CB8AC3E}">
        <p14:creationId xmlns:p14="http://schemas.microsoft.com/office/powerpoint/2010/main" xmlns="" val="327167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62"/>
            <a:ext cx="8229600" cy="1143000"/>
          </a:xfrm>
        </p:spPr>
        <p:txBody>
          <a:bodyPr/>
          <a:lstStyle/>
          <a:p>
            <a:r>
              <a:rPr lang="fr-FR" u="sng" dirty="0" smtClean="0">
                <a:effectLst>
                  <a:outerShdw blurRad="38100" dist="38100" dir="2700000" algn="tl">
                    <a:srgbClr val="000000">
                      <a:alpha val="43137"/>
                    </a:srgbClr>
                  </a:outerShdw>
                </a:effectLst>
              </a:rPr>
              <a:t>Diverses solutions:</a:t>
            </a:r>
            <a:endParaRPr lang="fr-FR" u="sng" dirty="0">
              <a:effectLst>
                <a:outerShdw blurRad="38100" dist="38100" dir="2700000" algn="tl">
                  <a:srgbClr val="000000">
                    <a:alpha val="43137"/>
                  </a:srgbClr>
                </a:outerShdw>
              </a:effectLst>
            </a:endParaRPr>
          </a:p>
        </p:txBody>
      </p:sp>
      <p:sp>
        <p:nvSpPr>
          <p:cNvPr id="4" name="ZoneTexte 3"/>
          <p:cNvSpPr txBox="1"/>
          <p:nvPr/>
        </p:nvSpPr>
        <p:spPr>
          <a:xfrm>
            <a:off x="214282" y="1082636"/>
            <a:ext cx="8786874" cy="1231106"/>
          </a:xfrm>
          <a:prstGeom prst="rect">
            <a:avLst/>
          </a:prstGeom>
          <a:noFill/>
        </p:spPr>
        <p:txBody>
          <a:bodyPr wrap="square" rtlCol="0">
            <a:spAutoFit/>
          </a:bodyPr>
          <a:lstStyle/>
          <a:p>
            <a:r>
              <a:rPr lang="fr-FR" sz="2800" b="1" dirty="0" smtClean="0"/>
              <a:t>Pour résoudre ce problème, nous proposons diverses solutions</a:t>
            </a:r>
            <a:r>
              <a:rPr lang="fr-FR" sz="2800" dirty="0" smtClean="0"/>
              <a:t>:</a:t>
            </a:r>
          </a:p>
          <a:p>
            <a:endParaRPr lang="fr-FR" dirty="0"/>
          </a:p>
        </p:txBody>
      </p:sp>
      <p:sp>
        <p:nvSpPr>
          <p:cNvPr id="5" name="ZoneTexte 4"/>
          <p:cNvSpPr txBox="1"/>
          <p:nvPr/>
        </p:nvSpPr>
        <p:spPr>
          <a:xfrm>
            <a:off x="357126" y="2741233"/>
            <a:ext cx="8786874" cy="800219"/>
          </a:xfrm>
          <a:prstGeom prst="rect">
            <a:avLst/>
          </a:prstGeom>
          <a:noFill/>
        </p:spPr>
        <p:txBody>
          <a:bodyPr wrap="square" rtlCol="0">
            <a:spAutoFit/>
          </a:bodyPr>
          <a:lstStyle/>
          <a:p>
            <a:pPr marL="514350" indent="-514350"/>
            <a:r>
              <a:rPr lang="fr-FR" sz="2800" dirty="0" smtClean="0">
                <a:effectLst>
                  <a:outerShdw blurRad="38100" dist="38100" dir="2700000" algn="tl">
                    <a:srgbClr val="000000">
                      <a:alpha val="43137"/>
                    </a:srgbClr>
                  </a:outerShdw>
                </a:effectLst>
              </a:rPr>
              <a:t>2.   Acheter du papier recyclé.</a:t>
            </a:r>
          </a:p>
          <a:p>
            <a:endParaRPr lang="fr-FR" dirty="0"/>
          </a:p>
        </p:txBody>
      </p:sp>
      <p:sp>
        <p:nvSpPr>
          <p:cNvPr id="6" name="ZoneTexte 5"/>
          <p:cNvSpPr txBox="1"/>
          <p:nvPr/>
        </p:nvSpPr>
        <p:spPr>
          <a:xfrm>
            <a:off x="357158" y="3482226"/>
            <a:ext cx="8786842" cy="800219"/>
          </a:xfrm>
          <a:prstGeom prst="rect">
            <a:avLst/>
          </a:prstGeom>
          <a:noFill/>
        </p:spPr>
        <p:txBody>
          <a:bodyPr wrap="square" rtlCol="0">
            <a:spAutoFit/>
          </a:bodyPr>
          <a:lstStyle/>
          <a:p>
            <a:pPr marL="514350" lvl="0" indent="-514350"/>
            <a:r>
              <a:rPr lang="fr-FR" sz="2800" dirty="0" smtClean="0">
                <a:effectLst>
                  <a:outerShdw blurRad="38100" dist="38100" dir="2700000" algn="tl">
                    <a:srgbClr val="000000">
                      <a:alpha val="43137"/>
                    </a:srgbClr>
                  </a:outerShdw>
                </a:effectLst>
              </a:rPr>
              <a:t>3.   Faire recycler le papier produit par le collège.</a:t>
            </a:r>
          </a:p>
          <a:p>
            <a:endParaRPr lang="fr-FR" dirty="0"/>
          </a:p>
        </p:txBody>
      </p:sp>
      <p:sp>
        <p:nvSpPr>
          <p:cNvPr id="7" name="ZoneTexte 6"/>
          <p:cNvSpPr txBox="1"/>
          <p:nvPr/>
        </p:nvSpPr>
        <p:spPr>
          <a:xfrm>
            <a:off x="357158" y="4223219"/>
            <a:ext cx="5786478" cy="954107"/>
          </a:xfrm>
          <a:prstGeom prst="rect">
            <a:avLst/>
          </a:prstGeom>
          <a:noFill/>
        </p:spPr>
        <p:txBody>
          <a:bodyPr wrap="square" rtlCol="0">
            <a:spAutoFit/>
          </a:bodyPr>
          <a:lstStyle/>
          <a:p>
            <a:pPr marL="514350" indent="-514350"/>
            <a:r>
              <a:rPr lang="fr-FR" sz="2800" dirty="0" smtClean="0">
                <a:effectLst>
                  <a:outerShdw blurRad="38100" dist="38100" dir="2700000" algn="tl">
                    <a:srgbClr val="000000">
                      <a:alpha val="43137"/>
                    </a:srgbClr>
                  </a:outerShdw>
                </a:effectLst>
              </a:rPr>
              <a:t>4.   Ajouter des bacs de récupération et organiser la collecte.</a:t>
            </a:r>
            <a:endParaRPr lang="fr-FR" dirty="0">
              <a:effectLst>
                <a:outerShdw blurRad="38100" dist="38100" dir="2700000" algn="tl">
                  <a:srgbClr val="000000">
                    <a:alpha val="43137"/>
                  </a:srgbClr>
                </a:outerShdw>
              </a:effectLst>
            </a:endParaRPr>
          </a:p>
        </p:txBody>
      </p:sp>
      <p:pic>
        <p:nvPicPr>
          <p:cNvPr id="1026" name="Picture 2" descr="http://www.ecoresponsabilite.ademe.fr/cms/thumb/generate/800x600/tri_bureau.jpg"/>
          <p:cNvPicPr>
            <a:picLocks noChangeAspect="1" noChangeArrowheads="1"/>
          </p:cNvPicPr>
          <p:nvPr/>
        </p:nvPicPr>
        <p:blipFill>
          <a:blip r:embed="rId2"/>
          <a:srcRect/>
          <a:stretch>
            <a:fillRect/>
          </a:stretch>
        </p:blipFill>
        <p:spPr bwMode="auto">
          <a:xfrm>
            <a:off x="6786578" y="4006304"/>
            <a:ext cx="2357422" cy="2851720"/>
          </a:xfrm>
          <a:prstGeom prst="rect">
            <a:avLst/>
          </a:prstGeom>
          <a:noFill/>
        </p:spPr>
      </p:pic>
      <p:sp>
        <p:nvSpPr>
          <p:cNvPr id="9" name="ZoneTexte 8"/>
          <p:cNvSpPr txBox="1"/>
          <p:nvPr/>
        </p:nvSpPr>
        <p:spPr>
          <a:xfrm>
            <a:off x="357158" y="5118099"/>
            <a:ext cx="5786478" cy="954107"/>
          </a:xfrm>
          <a:prstGeom prst="rect">
            <a:avLst/>
          </a:prstGeom>
          <a:noFill/>
        </p:spPr>
        <p:txBody>
          <a:bodyPr wrap="square" rtlCol="0">
            <a:spAutoFit/>
          </a:bodyPr>
          <a:lstStyle/>
          <a:p>
            <a:pPr marL="514350" indent="-514350"/>
            <a:r>
              <a:rPr lang="fr-FR" sz="2800" dirty="0" smtClean="0">
                <a:effectLst>
                  <a:outerShdw blurRad="38100" dist="38100" dir="2700000" algn="tl">
                    <a:srgbClr val="000000">
                      <a:alpha val="43137"/>
                    </a:srgbClr>
                  </a:outerShdw>
                </a:effectLst>
              </a:rPr>
              <a:t>5.   Exploiter davantage le numérique (ENT, cartable numérique...)</a:t>
            </a:r>
            <a:endParaRPr lang="fr-FR" dirty="0">
              <a:effectLst>
                <a:outerShdw blurRad="38100" dist="38100" dir="2700000" algn="tl">
                  <a:srgbClr val="000000">
                    <a:alpha val="43137"/>
                  </a:srgbClr>
                </a:outerShdw>
              </a:effectLst>
            </a:endParaRPr>
          </a:p>
        </p:txBody>
      </p:sp>
      <p:sp>
        <p:nvSpPr>
          <p:cNvPr id="10" name="ZoneTexte 9"/>
          <p:cNvSpPr txBox="1"/>
          <p:nvPr/>
        </p:nvSpPr>
        <p:spPr>
          <a:xfrm>
            <a:off x="357126" y="2000240"/>
            <a:ext cx="8786874" cy="800219"/>
          </a:xfrm>
          <a:prstGeom prst="rect">
            <a:avLst/>
          </a:prstGeom>
          <a:noFill/>
        </p:spPr>
        <p:txBody>
          <a:bodyPr wrap="square" rtlCol="0">
            <a:spAutoFit/>
          </a:bodyPr>
          <a:lstStyle/>
          <a:p>
            <a:pPr marL="514350" indent="-514350">
              <a:buFont typeface="+mj-lt"/>
              <a:buAutoNum type="arabicPeriod"/>
            </a:pPr>
            <a:r>
              <a:rPr lang="fr-FR" sz="2800" dirty="0" smtClean="0">
                <a:effectLst>
                  <a:outerShdw blurRad="38100" dist="38100" dir="2700000" algn="tl">
                    <a:srgbClr val="000000">
                      <a:alpha val="43137"/>
                    </a:srgbClr>
                  </a:outerShdw>
                </a:effectLst>
              </a:rPr>
              <a:t>Sensibiliser davantage les élèves et les personnels.</a:t>
            </a:r>
          </a:p>
          <a:p>
            <a:endParaRPr lang="fr-FR" dirty="0"/>
          </a:p>
        </p:txBody>
      </p:sp>
      <p:sp>
        <p:nvSpPr>
          <p:cNvPr id="11" name="ZoneTexte 10">
            <a:hlinkClick r:id="rId3" action="ppaction://hlinksldjump"/>
          </p:cNvPr>
          <p:cNvSpPr txBox="1"/>
          <p:nvPr/>
        </p:nvSpPr>
        <p:spPr>
          <a:xfrm>
            <a:off x="2857488" y="6334780"/>
            <a:ext cx="3857620" cy="523220"/>
          </a:xfrm>
          <a:prstGeom prst="rect">
            <a:avLst/>
          </a:prstGeom>
          <a:noFill/>
        </p:spPr>
        <p:txBody>
          <a:bodyPr wrap="square" rtlCol="0">
            <a:spAutoFit/>
          </a:bodyPr>
          <a:lstStyle/>
          <a:p>
            <a:pPr algn="r"/>
            <a:r>
              <a:rPr lang="fr-FR" sz="2800" b="1" dirty="0" smtClean="0">
                <a:hlinkClick r:id="rId3" action="ppaction://hlinksldjump"/>
              </a:rPr>
              <a:t>La suite des enquêtes</a:t>
            </a:r>
            <a:endParaRPr lang="fr-FR" sz="2800" b="1" dirty="0"/>
          </a:p>
        </p:txBody>
      </p:sp>
    </p:spTree>
    <p:extLst>
      <p:ext uri="{BB962C8B-B14F-4D97-AF65-F5344CB8AC3E}">
        <p14:creationId xmlns:p14="http://schemas.microsoft.com/office/powerpoint/2010/main" xmlns="" val="5442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p:bldP spid="9" grpId="0"/>
      <p:bldP spid="10" grpId="0" build="allAtOnce"/>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4519</TotalTime>
  <Words>1238</Words>
  <Application>Microsoft Office PowerPoint</Application>
  <PresentationFormat>Affichage à l'écran (4:3)</PresentationFormat>
  <Paragraphs>127</Paragraphs>
  <Slides>23</Slides>
  <Notes>3</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Projet des élèves de  l’option DP3 TECHNO</vt:lpstr>
      <vt:lpstr>La problématique de départ : Comment réduire la production de déchets et les émissions de CO2 du collège ?</vt:lpstr>
      <vt:lpstr>Nos enquêtes au sein du collège</vt:lpstr>
      <vt:lpstr>Notre enquête sur les déchets alimentaires dans le collège</vt:lpstr>
      <vt:lpstr>Diapositive 5</vt:lpstr>
      <vt:lpstr>Diverses solutions:</vt:lpstr>
      <vt:lpstr>Notre enquête sur les déchets papiers/cartons dans le collège</vt:lpstr>
      <vt:lpstr>Diapositive 8</vt:lpstr>
      <vt:lpstr>Diverses solutions:</vt:lpstr>
      <vt:lpstr>Diapositive 10</vt:lpstr>
      <vt:lpstr>Diapositive 11</vt:lpstr>
      <vt:lpstr>Notre enquête sur les déchets électroniques dans le collège</vt:lpstr>
      <vt:lpstr>Diapositive 13</vt:lpstr>
      <vt:lpstr>Propositions de solutions:</vt:lpstr>
      <vt:lpstr> Transformation des résultats  en bilan carbone </vt:lpstr>
      <vt:lpstr>Diapositive 16</vt:lpstr>
      <vt:lpstr>Nos recherches de solutions </vt:lpstr>
      <vt:lpstr>Repérage et choix du mur</vt:lpstr>
      <vt:lpstr>Recherche graphique pour la structure</vt:lpstr>
      <vt:lpstr>Recherche graphique pour la structure</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 admin</dc:creator>
  <cp:lastModifiedBy>Utilisateur</cp:lastModifiedBy>
  <cp:revision>176</cp:revision>
  <dcterms:created xsi:type="dcterms:W3CDTF">2015-04-02T03:36:02Z</dcterms:created>
  <dcterms:modified xsi:type="dcterms:W3CDTF">2015-09-25T04:32:59Z</dcterms:modified>
</cp:coreProperties>
</file>