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7" r:id="rId3"/>
    <p:sldId id="278" r:id="rId4"/>
    <p:sldId id="279" r:id="rId5"/>
    <p:sldId id="280" r:id="rId6"/>
    <p:sldId id="281" r:id="rId7"/>
    <p:sldId id="282" r:id="rId8"/>
    <p:sldId id="283" r:id="rId9"/>
    <p:sldId id="272" r:id="rId10"/>
    <p:sldId id="257" r:id="rId11"/>
    <p:sldId id="259" r:id="rId12"/>
    <p:sldId id="273" r:id="rId13"/>
    <p:sldId id="261" r:id="rId14"/>
    <p:sldId id="262" r:id="rId15"/>
    <p:sldId id="290" r:id="rId16"/>
    <p:sldId id="291" r:id="rId17"/>
    <p:sldId id="287" r:id="rId18"/>
    <p:sldId id="266" r:id="rId19"/>
    <p:sldId id="293" r:id="rId20"/>
    <p:sldId id="292" r:id="rId21"/>
    <p:sldId id="289" r:id="rId22"/>
    <p:sldId id="284" r:id="rId23"/>
    <p:sldId id="274" r:id="rId24"/>
    <p:sldId id="288" r:id="rId25"/>
    <p:sldId id="275" r:id="rId26"/>
    <p:sldId id="285" r:id="rId27"/>
    <p:sldId id="296" r:id="rId28"/>
    <p:sldId id="286" r:id="rId2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101" autoAdjust="0"/>
  </p:normalViewPr>
  <p:slideViewPr>
    <p:cSldViewPr snapToGrid="0" snapToObjects="1">
      <p:cViewPr>
        <p:scale>
          <a:sx n="63" d="100"/>
          <a:sy n="63" d="100"/>
        </p:scale>
        <p:origin x="-2000" y="-1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20/10/16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80831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20/10/16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25344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20/10/16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11285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20/10/16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44041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9BE7B16-C3CA-2647-BE03-09E123DB049B}" type="datetimeFigureOut">
              <a:rPr lang="fr-FR" smtClean="0"/>
              <a:t>20/10/16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02553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9BE7B16-C3CA-2647-BE03-09E123DB049B}" type="datetimeFigureOut">
              <a:rPr lang="fr-FR" smtClean="0"/>
              <a:t>20/10/16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42540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9BE7B16-C3CA-2647-BE03-09E123DB049B}" type="datetimeFigureOut">
              <a:rPr lang="fr-FR" smtClean="0"/>
              <a:t>20/10/16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140789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A9BE7B16-C3CA-2647-BE03-09E123DB049B}" type="datetimeFigureOut">
              <a:rPr lang="fr-FR" smtClean="0"/>
              <a:t>20/10/16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98945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BE7B16-C3CA-2647-BE03-09E123DB049B}" type="datetimeFigureOut">
              <a:rPr lang="fr-FR" smtClean="0"/>
              <a:t>20/10/16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55533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BE7B16-C3CA-2647-BE03-09E123DB049B}" type="datetimeFigureOut">
              <a:rPr lang="fr-FR" smtClean="0"/>
              <a:t>20/10/16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319295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BE7B16-C3CA-2647-BE03-09E123DB049B}" type="datetimeFigureOut">
              <a:rPr lang="fr-FR" smtClean="0"/>
              <a:t>20/10/16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0957010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E7B16-C3CA-2647-BE03-09E123DB049B}" type="datetimeFigureOut">
              <a:rPr lang="fr-FR" smtClean="0"/>
              <a:t>20/10/16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3B815-DA4C-A54A-8748-6F5B7727A246}" type="slidenum">
              <a:rPr lang="fr-FR" smtClean="0"/>
              <a:t>‹#›</a:t>
            </a:fld>
            <a:endParaRPr lang="fr-FR"/>
          </a:p>
        </p:txBody>
      </p:sp>
    </p:spTree>
    <p:extLst>
      <p:ext uri="{BB962C8B-B14F-4D97-AF65-F5344CB8AC3E}">
        <p14:creationId xmlns:p14="http://schemas.microsoft.com/office/powerpoint/2010/main" val="1704402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4.emf"/><Relationship Id="rId5"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3.png"/><Relationship Id="rId5" Type="http://schemas.openxmlformats.org/officeDocument/2006/relationships/image" Target="../media/image7.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2130425"/>
            <a:ext cx="7772400" cy="1470025"/>
          </a:xfrm>
        </p:spPr>
        <p:txBody>
          <a:bodyPr/>
          <a:lstStyle/>
          <a:p>
            <a:r>
              <a:rPr lang="fr-FR" dirty="0" smtClean="0"/>
              <a:t>Remue-méninges à Magenta</a:t>
            </a:r>
            <a:endParaRPr lang="fr-FR" dirty="0"/>
          </a:p>
        </p:txBody>
      </p:sp>
      <p:sp>
        <p:nvSpPr>
          <p:cNvPr id="3" name="Sous-titre 2"/>
          <p:cNvSpPr>
            <a:spLocks noGrp="1"/>
          </p:cNvSpPr>
          <p:nvPr>
            <p:ph type="subTitle" idx="1"/>
          </p:nvPr>
        </p:nvSpPr>
        <p:spPr/>
        <p:txBody>
          <a:bodyPr/>
          <a:lstStyle/>
          <a:p>
            <a:r>
              <a:rPr lang="fr-FR" dirty="0" smtClean="0"/>
              <a:t>Le concours </a:t>
            </a:r>
            <a:r>
              <a:rPr lang="fr-FR" smtClean="0"/>
              <a:t>des </a:t>
            </a:r>
            <a:r>
              <a:rPr lang="fr-FR" dirty="0"/>
              <a:t>6</a:t>
            </a:r>
            <a:r>
              <a:rPr lang="fr-FR" smtClean="0"/>
              <a:t>èmes</a:t>
            </a:r>
            <a:endParaRPr lang="fr-FR" dirty="0" smtClean="0"/>
          </a:p>
        </p:txBody>
      </p:sp>
    </p:spTree>
    <p:extLst>
      <p:ext uri="{BB962C8B-B14F-4D97-AF65-F5344CB8AC3E}">
        <p14:creationId xmlns:p14="http://schemas.microsoft.com/office/powerpoint/2010/main" val="1434072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876" y="793852"/>
            <a:ext cx="6426987" cy="1887603"/>
          </a:xfrm>
        </p:spPr>
        <p:style>
          <a:lnRef idx="1">
            <a:schemeClr val="accent4"/>
          </a:lnRef>
          <a:fillRef idx="2">
            <a:schemeClr val="accent4"/>
          </a:fillRef>
          <a:effectRef idx="1">
            <a:schemeClr val="accent4"/>
          </a:effectRef>
          <a:fontRef idx="minor">
            <a:schemeClr val="dk1"/>
          </a:fontRef>
        </p:style>
        <p:txBody>
          <a:bodyPr>
            <a:normAutofit/>
          </a:bodyPr>
          <a:lstStyle/>
          <a:p>
            <a:r>
              <a:rPr lang="fr-FR" sz="3600" dirty="0" smtClean="0"/>
              <a:t>L’écriture décimale de</a:t>
            </a:r>
            <a:br>
              <a:rPr lang="fr-FR" sz="3600" dirty="0" smtClean="0"/>
            </a:br>
            <a:r>
              <a:rPr lang="fr-FR" sz="3600" dirty="0" smtClean="0"/>
              <a:t>                     est</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1944637851"/>
              </p:ext>
            </p:extLst>
          </p:nvPr>
        </p:nvGraphicFramePr>
        <p:xfrm>
          <a:off x="346876" y="3309180"/>
          <a:ext cx="8339925" cy="1731890"/>
        </p:xfrm>
        <a:graphic>
          <a:graphicData uri="http://schemas.openxmlformats.org/drawingml/2006/table">
            <a:tbl>
              <a:tblPr firstRow="1" bandRow="1">
                <a:tableStyleId>{17292A2E-F333-43FB-9621-5CBBE7FDCDCB}</a:tableStyleId>
              </a:tblPr>
              <a:tblGrid>
                <a:gridCol w="1667985"/>
                <a:gridCol w="1667985"/>
                <a:gridCol w="1667985"/>
                <a:gridCol w="1667985"/>
                <a:gridCol w="1667985"/>
              </a:tblGrid>
              <a:tr h="865945">
                <a:tc>
                  <a:txBody>
                    <a:bodyPr/>
                    <a:lstStyle/>
                    <a:p>
                      <a:pPr algn="ctr"/>
                      <a:r>
                        <a:rPr lang="fr-FR" sz="3600" b="0" dirty="0" smtClean="0">
                          <a:latin typeface="Arial"/>
                          <a:cs typeface="Arial"/>
                        </a:rPr>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5,2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0,4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Objet 5"/>
          <p:cNvGraphicFramePr>
            <a:graphicFrameLocks noChangeAspect="1"/>
          </p:cNvGraphicFramePr>
          <p:nvPr>
            <p:extLst>
              <p:ext uri="{D42A27DB-BD31-4B8C-83A1-F6EECF244321}">
                <p14:modId xmlns:p14="http://schemas.microsoft.com/office/powerpoint/2010/main" val="3096261976"/>
              </p:ext>
            </p:extLst>
          </p:nvPr>
        </p:nvGraphicFramePr>
        <p:xfrm>
          <a:off x="3191772" y="1854481"/>
          <a:ext cx="848407" cy="438870"/>
        </p:xfrm>
        <a:graphic>
          <a:graphicData uri="http://schemas.openxmlformats.org/presentationml/2006/ole">
            <mc:AlternateContent xmlns:mc="http://schemas.openxmlformats.org/markup-compatibility/2006">
              <mc:Choice xmlns:v="urn:schemas-microsoft-com:vml" Requires="v">
                <p:oleObj spid="_x0000_s1792" name="Equation" r:id="rId3" imgW="368300" imgH="190500" progId="Equation.3">
                  <p:embed/>
                </p:oleObj>
              </mc:Choice>
              <mc:Fallback>
                <p:oleObj name="Equation" r:id="rId3" imgW="368300" imgH="190500" progId="Equation.3">
                  <p:embed/>
                  <p:pic>
                    <p:nvPicPr>
                      <p:cNvPr id="0" name=""/>
                      <p:cNvPicPr/>
                      <p:nvPr/>
                    </p:nvPicPr>
                    <p:blipFill>
                      <a:blip r:embed="rId4"/>
                      <a:stretch>
                        <a:fillRect/>
                      </a:stretch>
                    </p:blipFill>
                    <p:spPr>
                      <a:xfrm>
                        <a:off x="3191772" y="1854481"/>
                        <a:ext cx="848407" cy="438870"/>
                      </a:xfrm>
                      <a:prstGeom prst="rect">
                        <a:avLst/>
                      </a:prstGeom>
                    </p:spPr>
                  </p:pic>
                </p:oleObj>
              </mc:Fallback>
            </mc:AlternateContent>
          </a:graphicData>
        </a:graphic>
      </p:graphicFrame>
      <p:pic>
        <p:nvPicPr>
          <p:cNvPr id="12" name="Image 11"/>
          <p:cNvPicPr>
            <a:picLocks noChangeAspect="1"/>
          </p:cNvPicPr>
          <p:nvPr/>
        </p:nvPicPr>
        <p:blipFill rotWithShape="1">
          <a:blip r:embed="rId5"/>
          <a:srcRect l="19578" r="22439"/>
          <a:stretch/>
        </p:blipFill>
        <p:spPr>
          <a:xfrm>
            <a:off x="463576" y="5956983"/>
            <a:ext cx="455268" cy="785166"/>
          </a:xfrm>
          <a:prstGeom prst="rect">
            <a:avLst/>
          </a:prstGeom>
        </p:spPr>
      </p:pic>
      <p:sp>
        <p:nvSpPr>
          <p:cNvPr id="13" name="Rectangle 12"/>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7724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24" y="596652"/>
            <a:ext cx="6612032" cy="2084804"/>
          </a:xfrm>
        </p:spPr>
        <p:style>
          <a:lnRef idx="1">
            <a:schemeClr val="accent6"/>
          </a:lnRef>
          <a:fillRef idx="2">
            <a:schemeClr val="accent6"/>
          </a:fillRef>
          <a:effectRef idx="1">
            <a:schemeClr val="accent6"/>
          </a:effectRef>
          <a:fontRef idx="minor">
            <a:schemeClr val="dk1"/>
          </a:fontRef>
        </p:style>
        <p:txBody>
          <a:bodyPr>
            <a:normAutofit/>
          </a:bodyPr>
          <a:lstStyle/>
          <a:p>
            <a:r>
              <a:rPr lang="fr-FR" dirty="0"/>
              <a:t>5</a:t>
            </a:r>
            <a:r>
              <a:rPr lang="fr-FR" dirty="0" smtClean="0"/>
              <a:t>00 x 0,4 est égal à:</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936258311"/>
              </p:ext>
            </p:extLst>
          </p:nvPr>
        </p:nvGraphicFramePr>
        <p:xfrm>
          <a:off x="346876" y="3236937"/>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0,2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2 000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20,20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2580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3675" y="158769"/>
            <a:ext cx="7114069" cy="2921541"/>
          </a:xfrm>
        </p:spPr>
        <p:style>
          <a:lnRef idx="1">
            <a:schemeClr val="dk1"/>
          </a:lnRef>
          <a:fillRef idx="2">
            <a:schemeClr val="dk1"/>
          </a:fillRef>
          <a:effectRef idx="1">
            <a:schemeClr val="dk1"/>
          </a:effectRef>
          <a:fontRef idx="minor">
            <a:schemeClr val="dk1"/>
          </a:fontRef>
        </p:style>
        <p:txBody>
          <a:bodyPr>
            <a:noAutofit/>
          </a:bodyPr>
          <a:lstStyle/>
          <a:p>
            <a:pPr algn="l"/>
            <a:r>
              <a:rPr lang="fr-FR" sz="2800" dirty="0" smtClean="0"/>
              <a:t>Mégane, championne de marathon reprend les entrainements après ses vacances. Le premier jour, elle parcourt 1km, le 2</a:t>
            </a:r>
            <a:r>
              <a:rPr lang="fr-FR" sz="2800" baseline="30000" dirty="0" smtClean="0"/>
              <a:t>ème</a:t>
            </a:r>
            <a:r>
              <a:rPr lang="fr-FR" sz="2800" dirty="0" smtClean="0"/>
              <a:t> 3km, le 4</a:t>
            </a:r>
            <a:r>
              <a:rPr lang="fr-FR" sz="2800" baseline="30000" dirty="0" smtClean="0"/>
              <a:t>ème</a:t>
            </a:r>
            <a:r>
              <a:rPr lang="fr-FR" sz="2800" dirty="0" smtClean="0"/>
              <a:t> 5km et ainsi de suite en augmentant les distances de 2km par jour. </a:t>
            </a:r>
            <a:br>
              <a:rPr lang="fr-FR" sz="2800" dirty="0" smtClean="0"/>
            </a:br>
            <a:r>
              <a:rPr lang="fr-FR" sz="2800" dirty="0" smtClean="0"/>
              <a:t>Après 20 jours, quelle distance aura t-elle courue en moyenne par jour?</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169254177"/>
              </p:ext>
            </p:extLst>
          </p:nvPr>
        </p:nvGraphicFramePr>
        <p:xfrm>
          <a:off x="346876" y="3310487"/>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20km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25km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26km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28km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30km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6" name="Grouper 5"/>
          <p:cNvGrpSpPr/>
          <p:nvPr/>
        </p:nvGrpSpPr>
        <p:grpSpPr>
          <a:xfrm>
            <a:off x="463576" y="5956983"/>
            <a:ext cx="917271" cy="788436"/>
            <a:chOff x="463576" y="5956983"/>
            <a:chExt cx="917271" cy="788436"/>
          </a:xfrm>
        </p:grpSpPr>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pic>
          <p:nvPicPr>
            <p:cNvPr id="8" name="Image 7"/>
            <p:cNvPicPr>
              <a:picLocks noChangeAspect="1"/>
            </p:cNvPicPr>
            <p:nvPr/>
          </p:nvPicPr>
          <p:blipFill rotWithShape="1">
            <a:blip r:embed="rId2"/>
            <a:srcRect l="19578" r="22439"/>
            <a:stretch/>
          </p:blipFill>
          <p:spPr>
            <a:xfrm>
              <a:off x="925579" y="5960253"/>
              <a:ext cx="455268" cy="785166"/>
            </a:xfrm>
            <a:prstGeom prst="rect">
              <a:avLst/>
            </a:prstGeom>
          </p:spPr>
        </p:pic>
      </p:gr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3" name="Image 12"/>
          <p:cNvPicPr>
            <a:picLocks noChangeAspect="1"/>
          </p:cNvPicPr>
          <p:nvPr/>
        </p:nvPicPr>
        <p:blipFill rotWithShape="1">
          <a:blip r:embed="rId2"/>
          <a:srcRect l="19578" r="22439"/>
          <a:stretch/>
        </p:blipFill>
        <p:spPr>
          <a:xfrm>
            <a:off x="1480327" y="5937944"/>
            <a:ext cx="455268" cy="785166"/>
          </a:xfrm>
          <a:prstGeom prst="rect">
            <a:avLst/>
          </a:prstGeom>
        </p:spPr>
      </p:pic>
    </p:spTree>
    <p:extLst>
      <p:ext uri="{BB962C8B-B14F-4D97-AF65-F5344CB8AC3E}">
        <p14:creationId xmlns:p14="http://schemas.microsoft.com/office/powerpoint/2010/main" val="3214894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39" y="634398"/>
            <a:ext cx="6662557" cy="1973098"/>
          </a:xfrm>
        </p:spPr>
        <p:style>
          <a:lnRef idx="1">
            <a:schemeClr val="accent3"/>
          </a:lnRef>
          <a:fillRef idx="2">
            <a:schemeClr val="accent3"/>
          </a:fillRef>
          <a:effectRef idx="1">
            <a:schemeClr val="accent3"/>
          </a:effectRef>
          <a:fontRef idx="minor">
            <a:schemeClr val="dk1"/>
          </a:fontRef>
        </p:style>
        <p:txBody>
          <a:bodyPr>
            <a:noAutofit/>
          </a:bodyPr>
          <a:lstStyle/>
          <a:p>
            <a:pPr>
              <a:lnSpc>
                <a:spcPct val="130000"/>
              </a:lnSpc>
            </a:pPr>
            <a:r>
              <a:rPr lang="fr-FR" sz="2800" dirty="0"/>
              <a:t>Combien de groupes de deux lettres peut-on faire avec les lettres de </a:t>
            </a:r>
            <a:r>
              <a:rPr lang="fr-FR" sz="2800" dirty="0" smtClean="0"/>
              <a:t>HUIT ? </a:t>
            </a:r>
            <a:br>
              <a:rPr lang="fr-FR" sz="2800" dirty="0" smtClean="0"/>
            </a:br>
            <a:r>
              <a:rPr lang="fr-FR" sz="2800" dirty="0" smtClean="0"/>
              <a:t>L’ordre des lettres compte.</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3180191188"/>
              </p:ext>
            </p:extLst>
          </p:nvPr>
        </p:nvGraphicFramePr>
        <p:xfrm>
          <a:off x="187467" y="3351819"/>
          <a:ext cx="8339925" cy="1706819"/>
        </p:xfrm>
        <a:graphic>
          <a:graphicData uri="http://schemas.openxmlformats.org/drawingml/2006/table">
            <a:tbl>
              <a:tblPr firstRow="1" bandRow="1">
                <a:tableStyleId>{F2DE63D5-997A-4646-A377-4702673A728D}</a:tableStyleId>
              </a:tblPr>
              <a:tblGrid>
                <a:gridCol w="1667985"/>
                <a:gridCol w="1667985"/>
                <a:gridCol w="1667985"/>
                <a:gridCol w="1667985"/>
                <a:gridCol w="1667985"/>
              </a:tblGrid>
              <a:tr h="520966">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066739">
                <a:tc>
                  <a:txBody>
                    <a:bodyPr/>
                    <a:lstStyle/>
                    <a:p>
                      <a:pPr algn="ctr"/>
                      <a:r>
                        <a:rPr lang="fr-FR" sz="5400" dirty="0" smtClean="0"/>
                        <a:t>4</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6</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8</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10</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12</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3" name="Image 12"/>
          <p:cNvPicPr>
            <a:picLocks noChangeAspect="1"/>
          </p:cNvPicPr>
          <p:nvPr/>
        </p:nvPicPr>
        <p:blipFill rotWithShape="1">
          <a:blip r:embed="rId2"/>
          <a:srcRect l="19578" r="22439"/>
          <a:stretch/>
        </p:blipFill>
        <p:spPr>
          <a:xfrm>
            <a:off x="463576" y="5956983"/>
            <a:ext cx="455268" cy="785166"/>
          </a:xfrm>
          <a:prstGeom prst="rect">
            <a:avLst/>
          </a:prstGeom>
        </p:spPr>
      </p:pic>
      <p:sp>
        <p:nvSpPr>
          <p:cNvPr id="15" name="Rectangle 14"/>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15"/>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8" name="Image 7"/>
          <p:cNvPicPr>
            <a:picLocks noChangeAspect="1"/>
          </p:cNvPicPr>
          <p:nvPr/>
        </p:nvPicPr>
        <p:blipFill rotWithShape="1">
          <a:blip r:embed="rId2"/>
          <a:srcRect l="19578" r="22439"/>
          <a:stretch/>
        </p:blipFill>
        <p:spPr>
          <a:xfrm>
            <a:off x="925579" y="5960253"/>
            <a:ext cx="455268" cy="785166"/>
          </a:xfrm>
          <a:prstGeom prst="rect">
            <a:avLst/>
          </a:prstGeom>
        </p:spPr>
      </p:pic>
    </p:spTree>
    <p:extLst>
      <p:ext uri="{BB962C8B-B14F-4D97-AF65-F5344CB8AC3E}">
        <p14:creationId xmlns:p14="http://schemas.microsoft.com/office/powerpoint/2010/main" val="2357548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40" y="353943"/>
            <a:ext cx="6680196" cy="1727714"/>
          </a:xfrm>
        </p:spPr>
        <p:style>
          <a:lnRef idx="1">
            <a:schemeClr val="accent2"/>
          </a:lnRef>
          <a:fillRef idx="2">
            <a:schemeClr val="accent2"/>
          </a:fillRef>
          <a:effectRef idx="1">
            <a:schemeClr val="accent2"/>
          </a:effectRef>
          <a:fontRef idx="minor">
            <a:schemeClr val="dk1"/>
          </a:fontRef>
        </p:style>
        <p:txBody>
          <a:bodyPr>
            <a:normAutofit/>
          </a:bodyPr>
          <a:lstStyle/>
          <a:p>
            <a:r>
              <a:rPr lang="fr-FR" sz="3600" dirty="0" smtClean="0"/>
              <a:t>Quel est le carré de la différence de 9 et de 3?</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4058763847"/>
              </p:ext>
            </p:extLst>
          </p:nvPr>
        </p:nvGraphicFramePr>
        <p:xfrm>
          <a:off x="346876" y="3384343"/>
          <a:ext cx="8339925" cy="1731890"/>
        </p:xfrm>
        <a:graphic>
          <a:graphicData uri="http://schemas.openxmlformats.org/drawingml/2006/table">
            <a:tbl>
              <a:tblPr firstRow="1" bandRow="1">
                <a:tableStyleId>{72833802-FEF1-4C79-8D5D-14CF1EAF98D9}</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4" name="Image 13"/>
          <p:cNvPicPr>
            <a:picLocks noChangeAspect="1"/>
          </p:cNvPicPr>
          <p:nvPr/>
        </p:nvPicPr>
        <p:blipFill rotWithShape="1">
          <a:blip r:embed="rId2"/>
          <a:srcRect l="19578" r="22439"/>
          <a:stretch/>
        </p:blipFill>
        <p:spPr>
          <a:xfrm>
            <a:off x="463576" y="5956983"/>
            <a:ext cx="455268" cy="785166"/>
          </a:xfrm>
          <a:prstGeom prst="rect">
            <a:avLst/>
          </a:prstGeom>
        </p:spPr>
      </p:pic>
      <p:sp>
        <p:nvSpPr>
          <p:cNvPr id="16" name="Rectangle 1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1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40319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560" y="260648"/>
            <a:ext cx="7092280" cy="2736304"/>
          </a:xfrm>
        </p:spPr>
        <p:style>
          <a:lnRef idx="1">
            <a:schemeClr val="accent5"/>
          </a:lnRef>
          <a:fillRef idx="2">
            <a:schemeClr val="accent5"/>
          </a:fillRef>
          <a:effectRef idx="1">
            <a:schemeClr val="accent5"/>
          </a:effectRef>
          <a:fontRef idx="minor">
            <a:schemeClr val="dk1"/>
          </a:fontRef>
        </p:style>
        <p:txBody>
          <a:bodyPr>
            <a:noAutofit/>
          </a:bodyPr>
          <a:lstStyle/>
          <a:p>
            <a:r>
              <a:rPr lang="fr-FR" sz="2400" dirty="0" smtClean="0"/>
              <a:t>                                                                                                                                                     </a:t>
            </a:r>
            <a:br>
              <a:rPr lang="fr-FR" sz="2400" dirty="0" smtClean="0"/>
            </a:br>
            <a:r>
              <a:rPr lang="fr-FR" sz="2400" dirty="0" smtClean="0"/>
              <a:t>                                                                                                                                    Paul </a:t>
            </a:r>
            <a:r>
              <a:rPr lang="fr-FR" sz="2400" dirty="0"/>
              <a:t>part </a:t>
            </a:r>
            <a:r>
              <a:rPr lang="fr-FR" sz="2400" dirty="0" smtClean="0"/>
              <a:t>de Nouméa pour </a:t>
            </a:r>
            <a:r>
              <a:rPr lang="fr-FR" sz="2400" dirty="0"/>
              <a:t>se rendre </a:t>
            </a:r>
            <a:r>
              <a:rPr lang="fr-FR" sz="2400" dirty="0" smtClean="0"/>
              <a:t>à Koné. </a:t>
            </a:r>
            <a:r>
              <a:rPr lang="fr-FR" sz="2400" dirty="0"/>
              <a:t>En même temps, Pauline part de </a:t>
            </a:r>
            <a:r>
              <a:rPr lang="fr-FR" sz="2400" dirty="0" smtClean="0"/>
              <a:t>Koné </a:t>
            </a:r>
            <a:r>
              <a:rPr lang="fr-FR" sz="2400" dirty="0"/>
              <a:t>pour se rendre à </a:t>
            </a:r>
            <a:r>
              <a:rPr lang="fr-FR" sz="2400" dirty="0" smtClean="0"/>
              <a:t>Nouméa. </a:t>
            </a:r>
            <a:r>
              <a:rPr lang="fr-FR" sz="2400" dirty="0"/>
              <a:t>La distance entre les deux villes est de </a:t>
            </a:r>
            <a:r>
              <a:rPr lang="fr-FR" sz="2400" dirty="0" smtClean="0"/>
              <a:t>268 km.</a:t>
            </a:r>
            <a:br>
              <a:rPr lang="fr-FR" sz="2400" dirty="0" smtClean="0"/>
            </a:br>
            <a:r>
              <a:rPr lang="fr-FR" sz="2400" dirty="0" smtClean="0"/>
              <a:t> </a:t>
            </a:r>
            <a:r>
              <a:rPr lang="fr-FR" sz="2400" dirty="0"/>
              <a:t>Quand ils ont parcouru le quart du trajet</a:t>
            </a:r>
            <a:r>
              <a:rPr lang="fr-FR" sz="2400" dirty="0" smtClean="0"/>
              <a:t>,</a:t>
            </a:r>
            <a:br>
              <a:rPr lang="fr-FR" sz="2400" dirty="0" smtClean="0"/>
            </a:br>
            <a:r>
              <a:rPr lang="fr-FR" sz="2400" dirty="0" smtClean="0"/>
              <a:t>chacun </a:t>
            </a:r>
            <a:r>
              <a:rPr lang="fr-FR" sz="2400" dirty="0"/>
              <a:t>de son côté prend un repas à un restaurant. </a:t>
            </a:r>
            <a:br>
              <a:rPr lang="fr-FR" sz="2400" dirty="0"/>
            </a:br>
            <a:r>
              <a:rPr lang="fr-FR" sz="2400" dirty="0"/>
              <a:t>Quelle distance y a-t-il entre les deux restaurants ?</a:t>
            </a:r>
            <a:br>
              <a:rPr lang="fr-FR" sz="2400" dirty="0"/>
            </a:br>
            <a:endParaRPr lang="fr-FR" sz="2400" dirty="0"/>
          </a:p>
        </p:txBody>
      </p:sp>
      <p:graphicFrame>
        <p:nvGraphicFramePr>
          <p:cNvPr id="5" name="Tableau 4"/>
          <p:cNvGraphicFramePr>
            <a:graphicFrameLocks noGrp="1"/>
          </p:cNvGraphicFramePr>
          <p:nvPr>
            <p:extLst>
              <p:ext uri="{D42A27DB-BD31-4B8C-83A1-F6EECF244321}">
                <p14:modId xmlns:p14="http://schemas.microsoft.com/office/powerpoint/2010/main" val="66117167"/>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r>
              <a:tr h="865945">
                <a:tc>
                  <a:txBody>
                    <a:bodyPr/>
                    <a:lstStyle/>
                    <a:p>
                      <a:pPr algn="ctr"/>
                      <a:r>
                        <a:rPr lang="fr-FR" sz="3600" dirty="0" smtClean="0"/>
                        <a:t>268km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134km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62km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67km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536km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84304" y="590686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7</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013176"/>
            <a:ext cx="9144000" cy="1858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11"/>
          <p:cNvPicPr>
            <a:picLocks noChangeAspect="1"/>
          </p:cNvPicPr>
          <p:nvPr/>
        </p:nvPicPr>
        <p:blipFill rotWithShape="1">
          <a:blip r:embed="rId2" cstate="print"/>
          <a:srcRect l="19578" r="22439"/>
          <a:stretch/>
        </p:blipFill>
        <p:spPr>
          <a:xfrm>
            <a:off x="426224" y="5883785"/>
            <a:ext cx="455268" cy="785166"/>
          </a:xfrm>
          <a:prstGeom prst="rect">
            <a:avLst/>
          </a:prstGeom>
        </p:spPr>
      </p:pic>
    </p:spTree>
    <p:extLst>
      <p:ext uri="{BB962C8B-B14F-4D97-AF65-F5344CB8AC3E}">
        <p14:creationId xmlns:p14="http://schemas.microsoft.com/office/powerpoint/2010/main" val="394297531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17540"/>
            <a:ext cx="6697088" cy="2628533"/>
          </a:xfrm>
        </p:spPr>
        <p:style>
          <a:lnRef idx="1">
            <a:schemeClr val="accent1"/>
          </a:lnRef>
          <a:fillRef idx="2">
            <a:schemeClr val="accent1"/>
          </a:fillRef>
          <a:effectRef idx="1">
            <a:schemeClr val="accent1"/>
          </a:effectRef>
          <a:fontRef idx="minor">
            <a:schemeClr val="dk1"/>
          </a:fontRef>
        </p:style>
        <p:txBody>
          <a:bodyPr>
            <a:noAutofit/>
          </a:bodyPr>
          <a:lstStyle/>
          <a:p>
            <a:r>
              <a:rPr lang="fr-FR" sz="2800" dirty="0"/>
              <a:t>Dans son sac à dos, Jeanne a </a:t>
            </a:r>
            <a:r>
              <a:rPr lang="fr-FR" sz="2800" dirty="0" smtClean="0"/>
              <a:t/>
            </a:r>
            <a:br>
              <a:rPr lang="fr-FR" sz="2800" dirty="0" smtClean="0"/>
            </a:br>
            <a:r>
              <a:rPr lang="fr-FR" sz="2800" dirty="0" smtClean="0"/>
              <a:t>des </a:t>
            </a:r>
            <a:r>
              <a:rPr lang="fr-FR" sz="2800" dirty="0"/>
              <a:t>pièces de 2, 5, 10 et 20 </a:t>
            </a:r>
            <a:r>
              <a:rPr lang="fr-FR" sz="2800" dirty="0" smtClean="0"/>
              <a:t>pistoles.</a:t>
            </a:r>
            <a:br>
              <a:rPr lang="fr-FR" sz="2800" dirty="0" smtClean="0"/>
            </a:br>
            <a:r>
              <a:rPr lang="fr-FR" sz="2800" dirty="0" smtClean="0"/>
              <a:t>Elle </a:t>
            </a:r>
            <a:r>
              <a:rPr lang="fr-FR" sz="2800" dirty="0"/>
              <a:t>donne 41 pistoles à une amie, tout en fournissant le moins de pièces possible. </a:t>
            </a:r>
            <a:br>
              <a:rPr lang="fr-FR" sz="2800" dirty="0"/>
            </a:br>
            <a:r>
              <a:rPr lang="fr-FR" sz="2800" dirty="0"/>
              <a:t>Combien de pièces lui donnera-t-elle </a:t>
            </a:r>
            <a:r>
              <a:rPr lang="fr-FR" sz="2800" dirty="0" smtClean="0"/>
              <a:t>?</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649587031"/>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r>
              <a:tr h="865945">
                <a:tc>
                  <a:txBody>
                    <a:bodyPr/>
                    <a:lstStyle/>
                    <a:p>
                      <a:pPr algn="ctr"/>
                      <a:r>
                        <a:rPr lang="fr-FR" sz="4400" dirty="0" smtClean="0"/>
                        <a:t>4</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5</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6</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7</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20</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84304" y="590686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085184"/>
            <a:ext cx="9144000" cy="17867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2" name="Image 21"/>
          <p:cNvPicPr>
            <a:picLocks noChangeAspect="1"/>
          </p:cNvPicPr>
          <p:nvPr/>
        </p:nvPicPr>
        <p:blipFill rotWithShape="1">
          <a:blip r:embed="rId2" cstate="print"/>
          <a:srcRect l="19578" r="22439"/>
          <a:stretch/>
        </p:blipFill>
        <p:spPr>
          <a:xfrm>
            <a:off x="426224" y="5883785"/>
            <a:ext cx="455268" cy="785166"/>
          </a:xfrm>
          <a:prstGeom prst="rect">
            <a:avLst/>
          </a:prstGeom>
        </p:spPr>
      </p:pic>
    </p:spTree>
    <p:extLst>
      <p:ext uri="{BB962C8B-B14F-4D97-AF65-F5344CB8AC3E}">
        <p14:creationId xmlns:p14="http://schemas.microsoft.com/office/powerpoint/2010/main" val="37453092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875" y="437247"/>
            <a:ext cx="6779580" cy="2050156"/>
          </a:xfrm>
        </p:spPr>
        <p:style>
          <a:lnRef idx="1">
            <a:schemeClr val="accent2"/>
          </a:lnRef>
          <a:fillRef idx="2">
            <a:schemeClr val="accent2"/>
          </a:fillRef>
          <a:effectRef idx="1">
            <a:schemeClr val="accent2"/>
          </a:effectRef>
          <a:fontRef idx="minor">
            <a:schemeClr val="dk1"/>
          </a:fontRef>
        </p:style>
        <p:txBody>
          <a:bodyPr>
            <a:normAutofit/>
          </a:bodyPr>
          <a:lstStyle/>
          <a:p>
            <a:r>
              <a:rPr lang="fr-FR" sz="3600" dirty="0" smtClean="0"/>
              <a:t>Quel est le nombre </a:t>
            </a:r>
            <a:br>
              <a:rPr lang="fr-FR" sz="3600" dirty="0" smtClean="0"/>
            </a:br>
            <a:r>
              <a:rPr lang="fr-FR" sz="3600" dirty="0" smtClean="0"/>
              <a:t>qui multiplié </a:t>
            </a:r>
            <a:br>
              <a:rPr lang="fr-FR" sz="3600" dirty="0" smtClean="0"/>
            </a:br>
            <a:r>
              <a:rPr lang="fr-FR" sz="3600" dirty="0" smtClean="0"/>
              <a:t>par lui même donne 144?</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1455731691"/>
              </p:ext>
            </p:extLst>
          </p:nvPr>
        </p:nvGraphicFramePr>
        <p:xfrm>
          <a:off x="346875" y="3217770"/>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r>
              <a:tr h="865945">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40594" y="5817421"/>
            <a:ext cx="535724"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6" y="5955585"/>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4370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889" y="659868"/>
            <a:ext cx="6814858" cy="1633483"/>
          </a:xfrm>
        </p:spPr>
        <p:style>
          <a:lnRef idx="1">
            <a:schemeClr val="dk1"/>
          </a:lnRef>
          <a:fillRef idx="2">
            <a:schemeClr val="dk1"/>
          </a:fillRef>
          <a:effectRef idx="1">
            <a:schemeClr val="dk1"/>
          </a:effectRef>
          <a:fontRef idx="minor">
            <a:schemeClr val="dk1"/>
          </a:fontRef>
        </p:style>
        <p:txBody>
          <a:bodyPr>
            <a:noAutofit/>
          </a:bodyPr>
          <a:lstStyle/>
          <a:p>
            <a:r>
              <a:rPr lang="fr-FR" sz="3200" dirty="0"/>
              <a:t>Combien y a-t-il de </a:t>
            </a:r>
            <a:r>
              <a:rPr lang="fr-FR" sz="3200" dirty="0" smtClean="0"/>
              <a:t>nombres</a:t>
            </a:r>
            <a:br>
              <a:rPr lang="fr-FR" sz="3200" dirty="0" smtClean="0"/>
            </a:br>
            <a:r>
              <a:rPr lang="fr-FR" sz="3200" dirty="0" smtClean="0"/>
              <a:t> </a:t>
            </a:r>
            <a:r>
              <a:rPr lang="fr-FR" sz="3200" dirty="0"/>
              <a:t>divisibles par 3 entre </a:t>
            </a:r>
            <a:r>
              <a:rPr lang="fr-FR" sz="3200" dirty="0" smtClean="0"/>
              <a:t>10 </a:t>
            </a:r>
            <a:r>
              <a:rPr lang="fr-FR" sz="3200" dirty="0"/>
              <a:t>et </a:t>
            </a:r>
            <a:r>
              <a:rPr lang="fr-FR" sz="3200" dirty="0" smtClean="0"/>
              <a:t>30 </a:t>
            </a:r>
            <a:r>
              <a:rPr lang="fr-FR" sz="3200" dirty="0"/>
              <a:t>?</a:t>
            </a:r>
            <a:endParaRPr lang="fr-FR" sz="3000" dirty="0"/>
          </a:p>
        </p:txBody>
      </p:sp>
      <p:graphicFrame>
        <p:nvGraphicFramePr>
          <p:cNvPr id="5" name="Tableau 4"/>
          <p:cNvGraphicFramePr>
            <a:graphicFrameLocks noGrp="1"/>
          </p:cNvGraphicFramePr>
          <p:nvPr>
            <p:extLst>
              <p:ext uri="{D42A27DB-BD31-4B8C-83A1-F6EECF244321}">
                <p14:modId xmlns:p14="http://schemas.microsoft.com/office/powerpoint/2010/main" val="830005626"/>
              </p:ext>
            </p:extLst>
          </p:nvPr>
        </p:nvGraphicFramePr>
        <p:xfrm>
          <a:off x="346876" y="3247837"/>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7410"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41723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4665620" cy="2880320"/>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l"/>
            <a:r>
              <a:rPr lang="fr-FR" sz="2800" dirty="0" smtClean="0"/>
              <a:t>Êta </a:t>
            </a:r>
            <a:r>
              <a:rPr lang="fr-FR" sz="2800" dirty="0"/>
              <a:t>et Bêta sont deux amies de Martha. Celle-ci a écrit l’addition suivante. Chaque lettre représente un chiffre </a:t>
            </a:r>
            <a:r>
              <a:rPr lang="fr-FR" sz="2800" dirty="0" smtClean="0"/>
              <a:t>différent.</a:t>
            </a:r>
            <a:br>
              <a:rPr lang="fr-FR" sz="2800" dirty="0" smtClean="0"/>
            </a:br>
            <a:r>
              <a:rPr lang="fr-FR" sz="2800" dirty="0" smtClean="0"/>
              <a:t>Par </a:t>
            </a:r>
            <a:r>
              <a:rPr lang="fr-FR" sz="2800" dirty="0"/>
              <a:t>exemple, I = 4 et S = 6</a:t>
            </a:r>
            <a:r>
              <a:rPr lang="fr-FR" sz="2800" dirty="0" smtClean="0"/>
              <a:t>.</a:t>
            </a:r>
            <a:br>
              <a:rPr lang="fr-FR" sz="2800" dirty="0" smtClean="0"/>
            </a:br>
            <a:r>
              <a:rPr lang="fr-FR" sz="2800" dirty="0" smtClean="0"/>
              <a:t>Quelle est la valeur de </a:t>
            </a:r>
            <a:r>
              <a:rPr lang="fr-FR" sz="2800" b="1" dirty="0" smtClean="0"/>
              <a:t>BETA?</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2377393558"/>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r>
              <a:tr h="865945">
                <a:tc>
                  <a:txBody>
                    <a:bodyPr/>
                    <a:lstStyle/>
                    <a:p>
                      <a:pPr algn="ctr"/>
                      <a:r>
                        <a:rPr lang="fr-FR" sz="3600" dirty="0" smtClean="0"/>
                        <a:t>1789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2014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2596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2543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3546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11</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157192"/>
            <a:ext cx="9144000" cy="1714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a:picLocks noChangeAspect="1"/>
          </p:cNvPicPr>
          <p:nvPr/>
        </p:nvPicPr>
        <p:blipFill rotWithShape="1">
          <a:blip r:embed="rId2" cstate="print"/>
          <a:srcRect l="19578" r="22439"/>
          <a:stretch/>
        </p:blipFill>
        <p:spPr>
          <a:xfrm>
            <a:off x="426224" y="5883785"/>
            <a:ext cx="455268" cy="785166"/>
          </a:xfrm>
          <a:prstGeom prst="rect">
            <a:avLst/>
          </a:prstGeom>
        </p:spPr>
      </p:pic>
      <p:pic>
        <p:nvPicPr>
          <p:cNvPr id="10" name="Image 9"/>
          <p:cNvPicPr>
            <a:picLocks noChangeAspect="1"/>
          </p:cNvPicPr>
          <p:nvPr/>
        </p:nvPicPr>
        <p:blipFill rotWithShape="1">
          <a:blip r:embed="rId2" cstate="print"/>
          <a:srcRect l="19578" r="22439"/>
          <a:stretch/>
        </p:blipFill>
        <p:spPr>
          <a:xfrm>
            <a:off x="1033892" y="5906861"/>
            <a:ext cx="455268" cy="785166"/>
          </a:xfrm>
          <a:prstGeom prst="rect">
            <a:avLst/>
          </a:prstGeom>
        </p:spPr>
      </p:pic>
      <p:pic>
        <p:nvPicPr>
          <p:cNvPr id="12" name="Image 11"/>
          <p:cNvPicPr>
            <a:picLocks noChangeAspect="1"/>
          </p:cNvPicPr>
          <p:nvPr/>
        </p:nvPicPr>
        <p:blipFill rotWithShape="1">
          <a:blip r:embed="rId2" cstate="print"/>
          <a:srcRect l="19578" r="22439"/>
          <a:stretch/>
        </p:blipFill>
        <p:spPr>
          <a:xfrm>
            <a:off x="1641560" y="5883785"/>
            <a:ext cx="455268" cy="785166"/>
          </a:xfrm>
          <a:prstGeom prst="rect">
            <a:avLst/>
          </a:prstGeom>
        </p:spPr>
      </p:pic>
      <p:sp>
        <p:nvSpPr>
          <p:cNvPr id="4" name="Rectangle 3"/>
          <p:cNvSpPr/>
          <p:nvPr/>
        </p:nvSpPr>
        <p:spPr>
          <a:xfrm>
            <a:off x="5221364" y="116632"/>
            <a:ext cx="2010931" cy="28803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fr-FR" sz="2800" dirty="0" smtClean="0"/>
              <a:t>  </a:t>
            </a:r>
            <a:r>
              <a:rPr lang="fr-FR" sz="3000" dirty="0" smtClean="0"/>
              <a:t>         E </a:t>
            </a:r>
            <a:r>
              <a:rPr lang="fr-FR" sz="3000" dirty="0" err="1" smtClean="0"/>
              <a:t>T</a:t>
            </a:r>
            <a:r>
              <a:rPr lang="fr-FR" sz="3000" dirty="0" smtClean="0"/>
              <a:t> A</a:t>
            </a:r>
          </a:p>
          <a:p>
            <a:r>
              <a:rPr lang="fr-FR" sz="3000" dirty="0" smtClean="0"/>
              <a:t>    + </a:t>
            </a:r>
            <a:r>
              <a:rPr lang="fr-FR" sz="3000" u="sng" dirty="0" smtClean="0"/>
              <a:t>B E </a:t>
            </a:r>
            <a:r>
              <a:rPr lang="fr-FR" sz="3000" u="sng" dirty="0" err="1" smtClean="0"/>
              <a:t>T</a:t>
            </a:r>
            <a:r>
              <a:rPr lang="fr-FR" sz="3000" u="sng" dirty="0" smtClean="0"/>
              <a:t> A</a:t>
            </a:r>
            <a:endParaRPr lang="fr-FR" sz="3000" dirty="0" smtClean="0"/>
          </a:p>
          <a:p>
            <a:r>
              <a:rPr lang="fr-FR" sz="3000" dirty="0"/>
              <a:t>       A M I S</a:t>
            </a:r>
          </a:p>
          <a:p>
            <a:endParaRPr lang="fr-FR" sz="3000" dirty="0"/>
          </a:p>
        </p:txBody>
      </p:sp>
    </p:spTree>
    <p:extLst>
      <p:ext uri="{BB962C8B-B14F-4D97-AF65-F5344CB8AC3E}">
        <p14:creationId xmlns:p14="http://schemas.microsoft.com/office/powerpoint/2010/main" val="313772975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3568700" y="2072151"/>
            <a:ext cx="1993900" cy="4064000"/>
          </a:xfrm>
          <a:prstGeom prst="rect">
            <a:avLst/>
          </a:prstGeom>
        </p:spPr>
      </p:pic>
      <p:sp>
        <p:nvSpPr>
          <p:cNvPr id="6" name="Bulle ronde 5"/>
          <p:cNvSpPr/>
          <p:nvPr/>
        </p:nvSpPr>
        <p:spPr>
          <a:xfrm>
            <a:off x="-386331" y="2265052"/>
            <a:ext cx="3955032" cy="2539852"/>
          </a:xfrm>
          <a:prstGeom prst="wedgeEllipseCallout">
            <a:avLst>
              <a:gd name="adj1" fmla="val 71778"/>
              <a:gd name="adj2" fmla="val 74554"/>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2800" dirty="0"/>
              <a:t>1</a:t>
            </a:r>
            <a:r>
              <a:rPr lang="fr-FR" sz="2800" dirty="0" smtClean="0"/>
              <a:t>. J’allume le boîtier en appuyant sur le bouton bleu en bas</a:t>
            </a:r>
            <a:endParaRPr lang="fr-FR" sz="2800" dirty="0"/>
          </a:p>
        </p:txBody>
      </p:sp>
      <p:sp>
        <p:nvSpPr>
          <p:cNvPr id="8" name="Bulle ronde 7"/>
          <p:cNvSpPr/>
          <p:nvPr/>
        </p:nvSpPr>
        <p:spPr>
          <a:xfrm>
            <a:off x="4621907" y="273274"/>
            <a:ext cx="4324811" cy="2539852"/>
          </a:xfrm>
          <a:prstGeom prst="wedgeEllipseCallout">
            <a:avLst>
              <a:gd name="adj1" fmla="val -39240"/>
              <a:gd name="adj2" fmla="val 967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800" dirty="0" smtClean="0"/>
              <a:t>2. Je réponds en appuyant sur une des cinq premières lettres:</a:t>
            </a:r>
          </a:p>
          <a:p>
            <a:pPr algn="ctr"/>
            <a:r>
              <a:rPr lang="fr-FR" sz="2800" dirty="0" smtClean="0"/>
              <a:t>A, B, C, D ou E</a:t>
            </a:r>
            <a:endParaRPr lang="fr-FR" sz="2800" dirty="0"/>
          </a:p>
        </p:txBody>
      </p:sp>
      <p:sp>
        <p:nvSpPr>
          <p:cNvPr id="9" name="Bulle ronde 8"/>
          <p:cNvSpPr/>
          <p:nvPr/>
        </p:nvSpPr>
        <p:spPr>
          <a:xfrm>
            <a:off x="5016137" y="4334222"/>
            <a:ext cx="4324811" cy="2539852"/>
          </a:xfrm>
          <a:prstGeom prst="wedgeEllipseCallout">
            <a:avLst>
              <a:gd name="adj1" fmla="val -53367"/>
              <a:gd name="adj2" fmla="val -6848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2800" dirty="0" smtClean="0"/>
              <a:t>4. Je valide ma réponse en appuyant sur la flèche bleue de droite</a:t>
            </a:r>
            <a:endParaRPr lang="fr-FR" sz="2800" dirty="0"/>
          </a:p>
        </p:txBody>
      </p:sp>
      <p:sp>
        <p:nvSpPr>
          <p:cNvPr id="10" name="Bulle ronde 9"/>
          <p:cNvSpPr/>
          <p:nvPr/>
        </p:nvSpPr>
        <p:spPr>
          <a:xfrm>
            <a:off x="0" y="0"/>
            <a:ext cx="4324811" cy="2539852"/>
          </a:xfrm>
          <a:prstGeom prst="wedgeEllipseCallout">
            <a:avLst>
              <a:gd name="adj1" fmla="val 48864"/>
              <a:gd name="adj2" fmla="val 94808"/>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dirty="0" smtClean="0"/>
              <a:t>3. Je peux corriger en appuyant sur la flèche bleu de gauche</a:t>
            </a:r>
            <a:endParaRPr lang="fr-FR" sz="2800" dirty="0"/>
          </a:p>
        </p:txBody>
      </p:sp>
    </p:spTree>
    <p:extLst>
      <p:ext uri="{BB962C8B-B14F-4D97-AF65-F5344CB8AC3E}">
        <p14:creationId xmlns:p14="http://schemas.microsoft.com/office/powerpoint/2010/main" val="1813329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 calcmode="lin" valueType="num">
                                      <p:cBhvr>
                                        <p:cTn id="14" dur="500" fill="hold"/>
                                        <p:tgtEl>
                                          <p:spTgt spid="8"/>
                                        </p:tgtEl>
                                        <p:attrNameLst>
                                          <p:attrName>style.rotation</p:attrName>
                                        </p:attrNameLst>
                                      </p:cBhvr>
                                      <p:tavLst>
                                        <p:tav tm="0">
                                          <p:val>
                                            <p:fltVal val="360"/>
                                          </p:val>
                                        </p:tav>
                                        <p:tav tm="100000">
                                          <p:val>
                                            <p:fltVal val="0"/>
                                          </p:val>
                                        </p:tav>
                                      </p:tavLst>
                                    </p:anim>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5"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23" dur="1000" fill="hold"/>
                                        <p:tgtEl>
                                          <p:spTgt spid="10"/>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3" y="188640"/>
            <a:ext cx="6587623" cy="2517272"/>
          </a:xfrm>
        </p:spPr>
        <p:style>
          <a:lnRef idx="1">
            <a:schemeClr val="accent5"/>
          </a:lnRef>
          <a:fillRef idx="2">
            <a:schemeClr val="accent5"/>
          </a:fillRef>
          <a:effectRef idx="1">
            <a:schemeClr val="accent5"/>
          </a:effectRef>
          <a:fontRef idx="minor">
            <a:schemeClr val="dk1"/>
          </a:fontRef>
        </p:style>
        <p:txBody>
          <a:bodyPr>
            <a:normAutofit/>
          </a:bodyPr>
          <a:lstStyle/>
          <a:p>
            <a:r>
              <a:rPr lang="fr-FR" sz="3200" dirty="0" smtClean="0"/>
              <a:t>Quel est le quotient de la division euclidienne de 2539 par 11?</a:t>
            </a:r>
            <a:endParaRPr lang="fr-FR" sz="3200" dirty="0"/>
          </a:p>
        </p:txBody>
      </p:sp>
      <p:graphicFrame>
        <p:nvGraphicFramePr>
          <p:cNvPr id="5" name="Tableau 4"/>
          <p:cNvGraphicFramePr>
            <a:graphicFrameLocks noGrp="1"/>
          </p:cNvGraphicFramePr>
          <p:nvPr>
            <p:extLst>
              <p:ext uri="{D42A27DB-BD31-4B8C-83A1-F6EECF244321}">
                <p14:modId xmlns:p14="http://schemas.microsoft.com/office/powerpoint/2010/main" val="3491029760"/>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r>
              <a:tr h="865945">
                <a:tc>
                  <a:txBody>
                    <a:bodyPr/>
                    <a:lstStyle/>
                    <a:p>
                      <a:pPr algn="ctr"/>
                      <a:r>
                        <a:rPr lang="fr-FR" sz="3600" dirty="0" smtClean="0"/>
                        <a:t>23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230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230,81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flipV="1">
            <a:off x="0" y="5157193"/>
            <a:ext cx="9144000" cy="1668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a:picLocks noChangeAspect="1"/>
          </p:cNvPicPr>
          <p:nvPr/>
        </p:nvPicPr>
        <p:blipFill rotWithShape="1">
          <a:blip r:embed="rId2"/>
          <a:srcRect l="19578" r="22439"/>
          <a:stretch/>
        </p:blipFill>
        <p:spPr>
          <a:xfrm>
            <a:off x="349803" y="5733597"/>
            <a:ext cx="455268" cy="785166"/>
          </a:xfrm>
          <a:prstGeom prst="rect">
            <a:avLst/>
          </a:prstGeom>
        </p:spPr>
      </p:pic>
    </p:spTree>
    <p:extLst>
      <p:ext uri="{BB962C8B-B14F-4D97-AF65-F5344CB8AC3E}">
        <p14:creationId xmlns:p14="http://schemas.microsoft.com/office/powerpoint/2010/main" val="7694585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3535" y="53766"/>
            <a:ext cx="5102092" cy="3087202"/>
          </a:xfrm>
        </p:spPr>
        <p:style>
          <a:lnRef idx="1">
            <a:schemeClr val="accent1"/>
          </a:lnRef>
          <a:fillRef idx="2">
            <a:schemeClr val="accent1"/>
          </a:fillRef>
          <a:effectRef idx="1">
            <a:schemeClr val="accent1"/>
          </a:effectRef>
          <a:fontRef idx="minor">
            <a:schemeClr val="dk1"/>
          </a:fontRef>
        </p:style>
        <p:txBody>
          <a:bodyPr>
            <a:noAutofit/>
          </a:bodyPr>
          <a:lstStyle/>
          <a:p>
            <a:r>
              <a:rPr lang="fr-FR" sz="2400" dirty="0" smtClean="0"/>
              <a:t>Tu </a:t>
            </a:r>
            <a:r>
              <a:rPr lang="fr-FR" sz="2400" dirty="0"/>
              <a:t>dois deviner un mot de cinq lettres. Dans chacun des cinq mots donnés, une </a:t>
            </a:r>
            <a:r>
              <a:rPr lang="fr-FR" sz="2400" dirty="0" smtClean="0"/>
              <a:t>lettre seulement  </a:t>
            </a:r>
            <a:r>
              <a:rPr lang="fr-FR" sz="2400" dirty="0"/>
              <a:t>de ce mot est en bonne position. De plus, </a:t>
            </a:r>
            <a:r>
              <a:rPr lang="fr-FR" sz="2400" dirty="0" smtClean="0"/>
              <a:t>le mot ne </a:t>
            </a:r>
            <a:r>
              <a:rPr lang="fr-FR" sz="2400" dirty="0"/>
              <a:t>contient ni B, ni R, ni U, ni S.</a:t>
            </a:r>
            <a:br>
              <a:rPr lang="fr-FR" sz="2400" dirty="0"/>
            </a:br>
            <a:r>
              <a:rPr lang="fr-FR" sz="2400" dirty="0" smtClean="0"/>
              <a:t>Quel </a:t>
            </a:r>
            <a:r>
              <a:rPr lang="fr-FR" sz="2400" dirty="0"/>
              <a:t>est le mot  ?</a:t>
            </a:r>
          </a:p>
        </p:txBody>
      </p:sp>
      <p:graphicFrame>
        <p:nvGraphicFramePr>
          <p:cNvPr id="5" name="Tableau 4"/>
          <p:cNvGraphicFramePr>
            <a:graphicFrameLocks noGrp="1"/>
          </p:cNvGraphicFramePr>
          <p:nvPr>
            <p:extLst>
              <p:ext uri="{D42A27DB-BD31-4B8C-83A1-F6EECF244321}">
                <p14:modId xmlns:p14="http://schemas.microsoft.com/office/powerpoint/2010/main" val="1011083995"/>
              </p:ext>
            </p:extLst>
          </p:nvPr>
        </p:nvGraphicFramePr>
        <p:xfrm>
          <a:off x="293535" y="3476989"/>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r>
              <a:tr h="865945">
                <a:tc>
                  <a:txBody>
                    <a:bodyPr/>
                    <a:lstStyle/>
                    <a:p>
                      <a:pPr algn="ctr"/>
                      <a:r>
                        <a:rPr lang="fr-FR" sz="3600" dirty="0" smtClean="0"/>
                        <a:t>MAINT</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HOTEL</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MATHS</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MATIN</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BOTIN</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13</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5" y="5849739"/>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5538878" y="487822"/>
            <a:ext cx="1622856" cy="224676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fr-FR" sz="2800" dirty="0"/>
              <a:t>B A S S E</a:t>
            </a:r>
            <a:br>
              <a:rPr lang="fr-FR" sz="2800" dirty="0"/>
            </a:br>
            <a:r>
              <a:rPr lang="fr-FR" sz="2800" dirty="0"/>
              <a:t>M O R S E</a:t>
            </a:r>
            <a:br>
              <a:rPr lang="fr-FR" sz="2800" dirty="0"/>
            </a:br>
            <a:r>
              <a:rPr lang="fr-FR" sz="2800" dirty="0"/>
              <a:t>R U B I S</a:t>
            </a:r>
            <a:br>
              <a:rPr lang="fr-FR" sz="2800" dirty="0"/>
            </a:br>
            <a:r>
              <a:rPr lang="fr-FR" sz="2800" dirty="0"/>
              <a:t>H E R O N</a:t>
            </a:r>
            <a:br>
              <a:rPr lang="fr-FR" sz="2800" dirty="0"/>
            </a:br>
            <a:r>
              <a:rPr lang="fr-FR" sz="2800" dirty="0"/>
              <a:t>H </a:t>
            </a:r>
            <a:r>
              <a:rPr lang="fr-FR" sz="2800" dirty="0" smtClean="0"/>
              <a:t>O </a:t>
            </a:r>
            <a:r>
              <a:rPr lang="fr-FR" sz="2800" dirty="0" err="1"/>
              <a:t>T</a:t>
            </a:r>
            <a:r>
              <a:rPr lang="fr-FR" sz="2800" dirty="0"/>
              <a:t> E </a:t>
            </a:r>
            <a:r>
              <a:rPr lang="fr-FR" sz="2800" dirty="0" smtClean="0"/>
              <a:t>L</a:t>
            </a:r>
            <a:endParaRPr lang="fr-FR" sz="2800" dirty="0"/>
          </a:p>
        </p:txBody>
      </p:sp>
      <p:pic>
        <p:nvPicPr>
          <p:cNvPr id="12" name="Image 11"/>
          <p:cNvPicPr>
            <a:picLocks noChangeAspect="1"/>
          </p:cNvPicPr>
          <p:nvPr/>
        </p:nvPicPr>
        <p:blipFill rotWithShape="1">
          <a:blip r:embed="rId2"/>
          <a:srcRect l="19578" r="22439"/>
          <a:stretch/>
        </p:blipFill>
        <p:spPr>
          <a:xfrm>
            <a:off x="954543" y="5854533"/>
            <a:ext cx="455268" cy="785166"/>
          </a:xfrm>
          <a:prstGeom prst="rect">
            <a:avLst/>
          </a:prstGeom>
        </p:spPr>
      </p:pic>
    </p:spTree>
    <p:extLst>
      <p:ext uri="{BB962C8B-B14F-4D97-AF65-F5344CB8AC3E}">
        <p14:creationId xmlns:p14="http://schemas.microsoft.com/office/powerpoint/2010/main" val="75898740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3"/>
          <a:srcRect r="11067"/>
          <a:stretch/>
        </p:blipFill>
        <p:spPr>
          <a:xfrm>
            <a:off x="2892386" y="259773"/>
            <a:ext cx="4304628" cy="3021991"/>
          </a:xfrm>
          <a:prstGeom prst="rect">
            <a:avLst/>
          </a:prstGeom>
        </p:spPr>
      </p:pic>
      <p:graphicFrame>
        <p:nvGraphicFramePr>
          <p:cNvPr id="5" name="Tableau 4"/>
          <p:cNvGraphicFramePr>
            <a:graphicFrameLocks noGrp="1"/>
          </p:cNvGraphicFramePr>
          <p:nvPr>
            <p:extLst>
              <p:ext uri="{D42A27DB-BD31-4B8C-83A1-F6EECF244321}">
                <p14:modId xmlns:p14="http://schemas.microsoft.com/office/powerpoint/2010/main" val="4136824694"/>
              </p:ext>
            </p:extLst>
          </p:nvPr>
        </p:nvGraphicFramePr>
        <p:xfrm>
          <a:off x="-1" y="3464459"/>
          <a:ext cx="9144001" cy="1731890"/>
        </p:xfrm>
        <a:graphic>
          <a:graphicData uri="http://schemas.openxmlformats.org/drawingml/2006/table">
            <a:tbl>
              <a:tblPr firstRow="1" bandRow="1">
                <a:tableStyleId>{5A111915-BE36-4E01-A7E5-04B1672EAD32}</a:tableStyleId>
              </a:tblPr>
              <a:tblGrid>
                <a:gridCol w="1828800"/>
                <a:gridCol w="1708806"/>
                <a:gridCol w="1542640"/>
                <a:gridCol w="2275526"/>
                <a:gridCol w="1788229"/>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60000"/>
                        <a:lumOff val="40000"/>
                      </a:schemeClr>
                    </a:solidFill>
                  </a:tcPr>
                </a:tc>
              </a:tr>
              <a:tr h="865945">
                <a:tc>
                  <a:txBody>
                    <a:bodyPr/>
                    <a:lstStyle/>
                    <a:p>
                      <a:pPr algn="ctr"/>
                      <a:r>
                        <a:rPr lang="fr-FR" sz="2800" dirty="0" smtClean="0"/>
                        <a:t>La moitié</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Le tiers</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Le quart</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Le cinquième</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Le sixième</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212433"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14</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4"/>
          <a:srcRect l="19578" r="22439"/>
          <a:stretch/>
        </p:blipFill>
        <p:spPr>
          <a:xfrm>
            <a:off x="463576" y="5815855"/>
            <a:ext cx="455268" cy="785166"/>
          </a:xfrm>
          <a:prstGeom prst="rect">
            <a:avLst/>
          </a:prstGeom>
        </p:spPr>
      </p:pic>
      <p:pic>
        <p:nvPicPr>
          <p:cNvPr id="9" name="Image 8" descr="tmp13.tmp"/>
          <p:cNvPicPr>
            <a:picLocks noChangeAspect="1"/>
          </p:cNvPicPr>
          <p:nvPr>
            <p:custDataLst>
              <p:tags r:id="rId1"/>
            </p:custDataLst>
          </p:nvPr>
        </p:nvPicPr>
        <p:blipFill>
          <a:blip r:embed="rId5"/>
          <a:stretch>
            <a:fillRect/>
          </a:stretch>
        </p:blipFill>
        <p:spPr>
          <a:xfrm>
            <a:off x="4238019" y="6050904"/>
            <a:ext cx="635000" cy="635000"/>
          </a:xfrm>
          <a:prstGeom prst="rect">
            <a:avLst/>
          </a:prstGeom>
        </p:spPr>
      </p:pic>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Titre 1"/>
          <p:cNvSpPr>
            <a:spLocks noGrp="1"/>
          </p:cNvSpPr>
          <p:nvPr>
            <p:ph type="title"/>
          </p:nvPr>
        </p:nvSpPr>
        <p:spPr>
          <a:xfrm>
            <a:off x="194038" y="259774"/>
            <a:ext cx="2698348" cy="2881194"/>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fr-FR" sz="2800" dirty="0" smtClean="0"/>
              <a:t>Voici un terrain</a:t>
            </a:r>
            <a:br>
              <a:rPr lang="fr-FR" sz="2800" dirty="0" smtClean="0"/>
            </a:br>
            <a:r>
              <a:rPr lang="fr-FR" sz="2800" dirty="0" smtClean="0"/>
              <a:t> de volley.</a:t>
            </a:r>
            <a:br>
              <a:rPr lang="fr-FR" sz="2800" dirty="0" smtClean="0"/>
            </a:br>
            <a:r>
              <a:rPr lang="fr-FR" sz="2800" dirty="0" smtClean="0"/>
              <a:t>Quelle fraction du terrain entier représente la zone d’attaque d’une équipe?</a:t>
            </a:r>
            <a:endParaRPr lang="fr-FR" sz="2800" dirty="0"/>
          </a:p>
        </p:txBody>
      </p:sp>
      <p:sp>
        <p:nvSpPr>
          <p:cNvPr id="11" name="Rectangle 10"/>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4718165" y="877354"/>
            <a:ext cx="599752" cy="1813203"/>
          </a:xfrm>
          <a:prstGeom prst="rect">
            <a:avLst/>
          </a:prstGeom>
          <a:pattFill prst="zigZag">
            <a:fgClr>
              <a:schemeClr val="bg1"/>
            </a:fgClr>
            <a:bgClr>
              <a:prstClr val="white"/>
            </a:bgClr>
          </a:pattFill>
        </p:spPr>
        <p:style>
          <a:lnRef idx="2">
            <a:schemeClr val="dk1"/>
          </a:lnRef>
          <a:fillRef idx="1">
            <a:schemeClr val="lt1"/>
          </a:fillRef>
          <a:effectRef idx="0">
            <a:schemeClr val="dk1"/>
          </a:effectRef>
          <a:fontRef idx="minor">
            <a:schemeClr val="dk1"/>
          </a:fontRef>
        </p:style>
        <p:txBody>
          <a:bodyPr rtlCol="0" anchor="ctr"/>
          <a:lstStyle/>
          <a:p>
            <a:pPr algn="ctr"/>
            <a:r>
              <a:rPr lang="fr-FR" sz="1600" dirty="0" smtClean="0"/>
              <a:t>Zone</a:t>
            </a:r>
          </a:p>
        </p:txBody>
      </p:sp>
    </p:spTree>
    <p:extLst>
      <p:ext uri="{BB962C8B-B14F-4D97-AF65-F5344CB8AC3E}">
        <p14:creationId xmlns:p14="http://schemas.microsoft.com/office/powerpoint/2010/main" val="8948365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3955" y="167596"/>
            <a:ext cx="6814859" cy="2492941"/>
          </a:xfrm>
        </p:spPr>
        <p:style>
          <a:lnRef idx="1">
            <a:schemeClr val="accent5"/>
          </a:lnRef>
          <a:fillRef idx="2">
            <a:schemeClr val="accent5"/>
          </a:fillRef>
          <a:effectRef idx="1">
            <a:schemeClr val="accent5"/>
          </a:effectRef>
          <a:fontRef idx="minor">
            <a:schemeClr val="dk1"/>
          </a:fontRef>
        </p:style>
        <p:txBody>
          <a:bodyPr>
            <a:noAutofit/>
          </a:bodyPr>
          <a:lstStyle/>
          <a:p>
            <a:pPr algn="l"/>
            <a:r>
              <a:rPr lang="fr-FR" sz="3200" dirty="0" smtClean="0"/>
              <a:t>Nicolas a numéroté les pages de son cahier de math de 1 à 96.</a:t>
            </a:r>
            <a:br>
              <a:rPr lang="fr-FR" sz="3200" dirty="0" smtClean="0"/>
            </a:br>
            <a:r>
              <a:rPr lang="fr-FR" sz="3200" dirty="0" smtClean="0"/>
              <a:t>Combien de fois a t-il écrit le chiffre 6?</a:t>
            </a:r>
            <a:endParaRPr lang="fr-FR" sz="3200" dirty="0"/>
          </a:p>
        </p:txBody>
      </p:sp>
      <p:graphicFrame>
        <p:nvGraphicFramePr>
          <p:cNvPr id="5" name="Tableau 4"/>
          <p:cNvGraphicFramePr>
            <a:graphicFrameLocks noGrp="1"/>
          </p:cNvGraphicFramePr>
          <p:nvPr>
            <p:extLst>
              <p:ext uri="{D42A27DB-BD31-4B8C-83A1-F6EECF244321}">
                <p14:modId xmlns:p14="http://schemas.microsoft.com/office/powerpoint/2010/main" val="3480942058"/>
              </p:ext>
            </p:extLst>
          </p:nvPr>
        </p:nvGraphicFramePr>
        <p:xfrm>
          <a:off x="346875" y="3503373"/>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212433"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15</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8" name="Grouper 7"/>
          <p:cNvGrpSpPr/>
          <p:nvPr/>
        </p:nvGrpSpPr>
        <p:grpSpPr>
          <a:xfrm>
            <a:off x="463576" y="5956983"/>
            <a:ext cx="917271" cy="788436"/>
            <a:chOff x="463576" y="5956983"/>
            <a:chExt cx="917271" cy="788436"/>
          </a:xfrm>
        </p:grpSpPr>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pic>
          <p:nvPicPr>
            <p:cNvPr id="7" name="Image 6"/>
            <p:cNvPicPr>
              <a:picLocks noChangeAspect="1"/>
            </p:cNvPicPr>
            <p:nvPr/>
          </p:nvPicPr>
          <p:blipFill rotWithShape="1">
            <a:blip r:embed="rId2"/>
            <a:srcRect l="19578" r="22439"/>
            <a:stretch/>
          </p:blipFill>
          <p:spPr>
            <a:xfrm>
              <a:off x="925579" y="5960253"/>
              <a:ext cx="455268" cy="785166"/>
            </a:xfrm>
            <a:prstGeom prst="rect">
              <a:avLst/>
            </a:prstGeom>
          </p:spPr>
        </p:pic>
      </p:gr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376248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2532322364"/>
              </p:ext>
            </p:extLst>
          </p:nvPr>
        </p:nvGraphicFramePr>
        <p:xfrm>
          <a:off x="138871" y="3201437"/>
          <a:ext cx="8847945" cy="1899418"/>
        </p:xfrm>
        <a:graphic>
          <a:graphicData uri="http://schemas.openxmlformats.org/drawingml/2006/table">
            <a:tbl>
              <a:tblPr firstRow="1" bandRow="1">
                <a:tableStyleId>{912C8C85-51F0-491E-9774-3900AFEF0FD7}</a:tableStyleId>
              </a:tblPr>
              <a:tblGrid>
                <a:gridCol w="1473739"/>
                <a:gridCol w="2065439"/>
                <a:gridCol w="1769589"/>
                <a:gridCol w="1769589"/>
                <a:gridCol w="1769589"/>
              </a:tblGrid>
              <a:tr h="728938">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170480">
                <a:tc>
                  <a:txBody>
                    <a:bodyPr/>
                    <a:lstStyle/>
                    <a:p>
                      <a:pPr algn="ctr"/>
                      <a:r>
                        <a:rPr lang="fr-FR" sz="3600" dirty="0" smtClean="0"/>
                        <a:t>3,33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Un nombre décimal</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Environ 3,3</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R</a:t>
                      </a:r>
                      <a:r>
                        <a:rPr lang="fr-FR" sz="2800" dirty="0" smtClean="0"/>
                        <a:t>ien du tout</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00035"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16</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694955"/>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95742" y="362805"/>
            <a:ext cx="7138582" cy="2156666"/>
          </a:xfrm>
        </p:spPr>
        <p:style>
          <a:lnRef idx="1">
            <a:schemeClr val="accent6"/>
          </a:lnRef>
          <a:fillRef idx="2">
            <a:schemeClr val="accent6"/>
          </a:fillRef>
          <a:effectRef idx="1">
            <a:schemeClr val="accent6"/>
          </a:effectRef>
          <a:fontRef idx="minor">
            <a:schemeClr val="dk1"/>
          </a:fontRef>
        </p:style>
        <p:txBody>
          <a:bodyPr>
            <a:normAutofit/>
          </a:bodyPr>
          <a:lstStyle/>
          <a:p>
            <a:r>
              <a:rPr lang="fr-FR" sz="3200" dirty="0" smtClean="0"/>
              <a:t>Si l’on effectue la division décimale</a:t>
            </a:r>
            <a:br>
              <a:rPr lang="fr-FR" sz="3200" dirty="0" smtClean="0"/>
            </a:br>
            <a:r>
              <a:rPr lang="fr-FR" sz="3200" dirty="0" smtClean="0"/>
              <a:t> de 10 par 3, on obtient:</a:t>
            </a:r>
            <a:endParaRPr lang="fr-FR" sz="3200" dirty="0"/>
          </a:p>
        </p:txBody>
      </p:sp>
    </p:spTree>
    <p:extLst>
      <p:ext uri="{BB962C8B-B14F-4D97-AF65-F5344CB8AC3E}">
        <p14:creationId xmlns:p14="http://schemas.microsoft.com/office/powerpoint/2010/main" val="120143844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17</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15" name="Grouper 14"/>
          <p:cNvGrpSpPr/>
          <p:nvPr/>
        </p:nvGrpSpPr>
        <p:grpSpPr>
          <a:xfrm>
            <a:off x="426224" y="6031142"/>
            <a:ext cx="910536" cy="804377"/>
            <a:chOff x="426224" y="6031142"/>
            <a:chExt cx="910536" cy="804377"/>
          </a:xfrm>
        </p:grpSpPr>
        <p:pic>
          <p:nvPicPr>
            <p:cNvPr id="12" name="Image 11"/>
            <p:cNvPicPr>
              <a:picLocks noChangeAspect="1"/>
            </p:cNvPicPr>
            <p:nvPr/>
          </p:nvPicPr>
          <p:blipFill rotWithShape="1">
            <a:blip r:embed="rId2"/>
            <a:srcRect l="19578" r="22439"/>
            <a:stretch/>
          </p:blipFill>
          <p:spPr>
            <a:xfrm>
              <a:off x="426224" y="6050353"/>
              <a:ext cx="455268" cy="785166"/>
            </a:xfrm>
            <a:prstGeom prst="rect">
              <a:avLst/>
            </a:prstGeom>
          </p:spPr>
        </p:pic>
        <p:pic>
          <p:nvPicPr>
            <p:cNvPr id="13" name="Image 12"/>
            <p:cNvPicPr>
              <a:picLocks noChangeAspect="1"/>
            </p:cNvPicPr>
            <p:nvPr/>
          </p:nvPicPr>
          <p:blipFill rotWithShape="1">
            <a:blip r:embed="rId2"/>
            <a:srcRect l="19578" r="22439"/>
            <a:stretch/>
          </p:blipFill>
          <p:spPr>
            <a:xfrm>
              <a:off x="881492" y="6031142"/>
              <a:ext cx="455268" cy="785166"/>
            </a:xfrm>
            <a:prstGeom prst="rect">
              <a:avLst/>
            </a:prstGeom>
          </p:spPr>
        </p:pic>
      </p:grpSp>
      <p:pic>
        <p:nvPicPr>
          <p:cNvPr id="18" name="Image 17"/>
          <p:cNvPicPr>
            <a:picLocks noChangeAspect="1"/>
          </p:cNvPicPr>
          <p:nvPr/>
        </p:nvPicPr>
        <p:blipFill rotWithShape="1">
          <a:blip r:embed="rId2"/>
          <a:srcRect l="19578" r="22439"/>
          <a:stretch/>
        </p:blipFill>
        <p:spPr>
          <a:xfrm>
            <a:off x="1388736" y="6034150"/>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Titre 1"/>
          <p:cNvSpPr>
            <a:spLocks noGrp="1"/>
          </p:cNvSpPr>
          <p:nvPr>
            <p:ph type="title"/>
          </p:nvPr>
        </p:nvSpPr>
        <p:spPr>
          <a:xfrm>
            <a:off x="80633" y="188640"/>
            <a:ext cx="7155954" cy="3399087"/>
          </a:xfrm>
        </p:spPr>
        <p:style>
          <a:lnRef idx="1">
            <a:schemeClr val="accent4"/>
          </a:lnRef>
          <a:fillRef idx="2">
            <a:schemeClr val="accent4"/>
          </a:fillRef>
          <a:effectRef idx="1">
            <a:schemeClr val="accent4"/>
          </a:effectRef>
          <a:fontRef idx="minor">
            <a:schemeClr val="dk1"/>
          </a:fontRef>
        </p:style>
        <p:txBody>
          <a:bodyPr>
            <a:noAutofit/>
          </a:bodyPr>
          <a:lstStyle/>
          <a:p>
            <a:pPr algn="l"/>
            <a:r>
              <a:rPr lang="fr-FR" sz="2600" dirty="0" smtClean="0"/>
              <a:t/>
            </a:r>
            <a:br>
              <a:rPr lang="fr-FR" sz="2600" dirty="0" smtClean="0"/>
            </a:br>
            <a:r>
              <a:rPr lang="fr-FR" sz="2600" dirty="0" smtClean="0"/>
              <a:t>                                                                                                      Pierre part à 22 h 30 de Londres à bord de son avion et arrive à  </a:t>
            </a:r>
            <a:r>
              <a:rPr lang="fr-FR" sz="2600" dirty="0" err="1" smtClean="0"/>
              <a:t>Petrapolis</a:t>
            </a:r>
            <a:r>
              <a:rPr lang="fr-FR" sz="2600" dirty="0" smtClean="0"/>
              <a:t> à 8 h 45 le lendemain, heure locale. Le temps de livrer son paquet, et il est reparti à 10 h, heure </a:t>
            </a:r>
            <a:r>
              <a:rPr lang="fr-FR" sz="2600" dirty="0"/>
              <a:t>de </a:t>
            </a:r>
            <a:r>
              <a:rPr lang="fr-FR" sz="2600" dirty="0" err="1"/>
              <a:t>Petrapolis</a:t>
            </a:r>
            <a:r>
              <a:rPr lang="fr-FR" sz="2600" dirty="0"/>
              <a:t>. </a:t>
            </a:r>
            <a:r>
              <a:rPr lang="fr-FR" sz="2600" dirty="0" smtClean="0"/>
              <a:t>Lorsqu’il est arrivé à Londres, le même jour, l’horloge marquait 14 h 15</a:t>
            </a:r>
            <a:r>
              <a:rPr lang="fr-FR" sz="2600" b="1" dirty="0" smtClean="0"/>
              <a:t>. </a:t>
            </a:r>
            <a:r>
              <a:rPr lang="fr-FR" sz="2600" dirty="0" smtClean="0"/>
              <a:t>Mais combien de temps a duré le trajet de Londres à </a:t>
            </a:r>
            <a:r>
              <a:rPr lang="fr-FR" sz="2600" dirty="0" err="1"/>
              <a:t>Petrapolis</a:t>
            </a:r>
            <a:r>
              <a:rPr lang="fr-FR" sz="2600" dirty="0"/>
              <a:t>, </a:t>
            </a:r>
            <a:r>
              <a:rPr lang="fr-FR" sz="2600" dirty="0" smtClean="0"/>
              <a:t>sachant que Pierre a volé aussi longtemps à l’aller qu’au retour ?</a:t>
            </a:r>
            <a:br>
              <a:rPr lang="fr-FR" sz="2600" dirty="0" smtClean="0"/>
            </a:br>
            <a:r>
              <a:rPr lang="fr-FR" sz="2600" dirty="0" smtClean="0"/>
              <a:t/>
            </a:r>
            <a:br>
              <a:rPr lang="fr-FR" sz="2600" dirty="0" smtClean="0"/>
            </a:br>
            <a:endParaRPr lang="fr-FR" sz="2600" dirty="0"/>
          </a:p>
        </p:txBody>
      </p:sp>
      <p:graphicFrame>
        <p:nvGraphicFramePr>
          <p:cNvPr id="16" name="Tableau 15"/>
          <p:cNvGraphicFramePr>
            <a:graphicFrameLocks noGrp="1"/>
          </p:cNvGraphicFramePr>
          <p:nvPr>
            <p:extLst>
              <p:ext uri="{D42A27DB-BD31-4B8C-83A1-F6EECF244321}">
                <p14:modId xmlns:p14="http://schemas.microsoft.com/office/powerpoint/2010/main" val="3854497479"/>
              </p:ext>
            </p:extLst>
          </p:nvPr>
        </p:nvGraphicFramePr>
        <p:xfrm>
          <a:off x="467544" y="3875512"/>
          <a:ext cx="8339925" cy="134483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67241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r>
              <a:tr h="672415">
                <a:tc>
                  <a:txBody>
                    <a:bodyPr/>
                    <a:lstStyle/>
                    <a:p>
                      <a:pPr algn="ctr"/>
                      <a:r>
                        <a:rPr lang="fr-FR" sz="3600" dirty="0" smtClean="0"/>
                        <a:t>10h15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5h15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14h30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12h30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7h15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1710201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342814322"/>
              </p:ext>
            </p:extLst>
          </p:nvPr>
        </p:nvGraphicFramePr>
        <p:xfrm>
          <a:off x="346876" y="3688506"/>
          <a:ext cx="8339925" cy="1444926"/>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722463">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r>
              <a:tr h="722463">
                <a:tc>
                  <a:txBody>
                    <a:bodyPr/>
                    <a:lstStyle/>
                    <a:p>
                      <a:pPr algn="ctr"/>
                      <a:r>
                        <a:rPr lang="fr-FR" sz="3600" dirty="0" smtClean="0"/>
                        <a:t>43°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5304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18</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9" name="Image 8"/>
          <p:cNvPicPr>
            <a:picLocks noChangeAspect="1"/>
          </p:cNvPicPr>
          <p:nvPr/>
        </p:nvPicPr>
        <p:blipFill rotWithShape="1">
          <a:blip r:embed="rId3"/>
          <a:srcRect l="2689" t="10298" r="4537" b="23627"/>
          <a:stretch/>
        </p:blipFill>
        <p:spPr>
          <a:xfrm>
            <a:off x="141106" y="604678"/>
            <a:ext cx="7155955" cy="2939410"/>
          </a:xfrm>
          <a:prstGeom prst="rect">
            <a:avLst/>
          </a:prstGeom>
        </p:spPr>
      </p:pic>
      <p:grpSp>
        <p:nvGrpSpPr>
          <p:cNvPr id="12" name="Grouper 11"/>
          <p:cNvGrpSpPr/>
          <p:nvPr/>
        </p:nvGrpSpPr>
        <p:grpSpPr>
          <a:xfrm>
            <a:off x="745926" y="604673"/>
            <a:ext cx="1793934" cy="1652896"/>
            <a:chOff x="745926" y="181397"/>
            <a:chExt cx="1793934" cy="1652896"/>
          </a:xfrm>
        </p:grpSpPr>
        <p:sp>
          <p:nvSpPr>
            <p:cNvPr id="10" name="Triangle rectangle 9"/>
            <p:cNvSpPr/>
            <p:nvPr/>
          </p:nvSpPr>
          <p:spPr>
            <a:xfrm rot="16200000">
              <a:off x="816445" y="110878"/>
              <a:ext cx="1652896" cy="1793934"/>
            </a:xfrm>
            <a:prstGeom prst="rtTriangl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1" name="Rectangle 10"/>
            <p:cNvSpPr/>
            <p:nvPr/>
          </p:nvSpPr>
          <p:spPr>
            <a:xfrm>
              <a:off x="2217338" y="1551994"/>
              <a:ext cx="322522" cy="28229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grpSp>
      <p:sp>
        <p:nvSpPr>
          <p:cNvPr id="13" name="ZoneTexte 12"/>
          <p:cNvSpPr txBox="1"/>
          <p:nvPr/>
        </p:nvSpPr>
        <p:spPr>
          <a:xfrm>
            <a:off x="1864583" y="886980"/>
            <a:ext cx="917168" cy="646331"/>
          </a:xfrm>
          <a:prstGeom prst="rect">
            <a:avLst/>
          </a:prstGeom>
          <a:noFill/>
        </p:spPr>
        <p:txBody>
          <a:bodyPr wrap="square" rtlCol="0">
            <a:spAutoFit/>
          </a:bodyPr>
          <a:lstStyle/>
          <a:p>
            <a:r>
              <a:rPr lang="fr-FR" sz="3600" dirty="0" smtClean="0"/>
              <a:t>47°</a:t>
            </a:r>
            <a:endParaRPr lang="fr-FR" sz="3600" dirty="0"/>
          </a:p>
        </p:txBody>
      </p:sp>
      <p:sp>
        <p:nvSpPr>
          <p:cNvPr id="14" name="ZoneTexte 13"/>
          <p:cNvSpPr txBox="1"/>
          <p:nvPr/>
        </p:nvSpPr>
        <p:spPr>
          <a:xfrm>
            <a:off x="1199369" y="1597707"/>
            <a:ext cx="1108669" cy="646331"/>
          </a:xfrm>
          <a:prstGeom prst="rect">
            <a:avLst/>
          </a:prstGeom>
          <a:noFill/>
        </p:spPr>
        <p:txBody>
          <a:bodyPr wrap="square" rtlCol="0">
            <a:spAutoFit/>
          </a:bodyPr>
          <a:lstStyle/>
          <a:p>
            <a:r>
              <a:rPr lang="fr-FR" sz="3600" dirty="0" smtClean="0"/>
              <a:t>) ?</a:t>
            </a:r>
            <a:endParaRPr lang="fr-FR" sz="3600" dirty="0"/>
          </a:p>
        </p:txBody>
      </p:sp>
      <p:sp>
        <p:nvSpPr>
          <p:cNvPr id="15" name="Rectangle 14"/>
          <p:cNvSpPr/>
          <p:nvPr/>
        </p:nvSpPr>
        <p:spPr>
          <a:xfrm>
            <a:off x="3104273" y="161246"/>
            <a:ext cx="3890421" cy="161246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800" dirty="0" smtClean="0"/>
              <a:t>Avec quel angle le sportif doit-il sauter pour aller le plus loin possible?</a:t>
            </a:r>
            <a:endParaRPr lang="fr-FR" sz="2800" dirty="0"/>
          </a:p>
        </p:txBody>
      </p:sp>
      <p:sp>
        <p:nvSpPr>
          <p:cNvPr id="2" name="Flèche courbée vers la gauche 1"/>
          <p:cNvSpPr/>
          <p:nvPr/>
        </p:nvSpPr>
        <p:spPr>
          <a:xfrm rot="4370372">
            <a:off x="2136708" y="1278422"/>
            <a:ext cx="806305" cy="2498024"/>
          </a:xfrm>
          <a:prstGeom prst="curvedLef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417634432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2974198512"/>
              </p:ext>
            </p:extLst>
          </p:nvPr>
        </p:nvGraphicFramePr>
        <p:xfrm>
          <a:off x="426224" y="3638337"/>
          <a:ext cx="8339925" cy="172205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90861">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831189">
                <a:tc>
                  <a:txBody>
                    <a:bodyPr/>
                    <a:lstStyle/>
                    <a:p>
                      <a:pPr algn="ctr"/>
                      <a:r>
                        <a:rPr lang="fr-FR" sz="3600" dirty="0" smtClean="0"/>
                        <a:t>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19</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Rectangle 10"/>
          <p:cNvSpPr/>
          <p:nvPr/>
        </p:nvSpPr>
        <p:spPr>
          <a:xfrm>
            <a:off x="0" y="5502525"/>
            <a:ext cx="9144000" cy="13693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2" name="Grouper 5"/>
          <p:cNvGrpSpPr/>
          <p:nvPr/>
        </p:nvGrpSpPr>
        <p:grpSpPr>
          <a:xfrm>
            <a:off x="426224" y="6031142"/>
            <a:ext cx="910536" cy="804377"/>
            <a:chOff x="426224" y="6031142"/>
            <a:chExt cx="910536" cy="804377"/>
          </a:xfrm>
        </p:grpSpPr>
        <p:pic>
          <p:nvPicPr>
            <p:cNvPr id="13" name="Image 12"/>
            <p:cNvPicPr>
              <a:picLocks noChangeAspect="1"/>
            </p:cNvPicPr>
            <p:nvPr/>
          </p:nvPicPr>
          <p:blipFill rotWithShape="1">
            <a:blip r:embed="rId2" cstate="print"/>
            <a:srcRect l="19578" r="22439"/>
            <a:stretch/>
          </p:blipFill>
          <p:spPr>
            <a:xfrm>
              <a:off x="426224" y="6050353"/>
              <a:ext cx="455268" cy="785166"/>
            </a:xfrm>
            <a:prstGeom prst="rect">
              <a:avLst/>
            </a:prstGeom>
          </p:spPr>
        </p:pic>
        <p:pic>
          <p:nvPicPr>
            <p:cNvPr id="14" name="Image 13"/>
            <p:cNvPicPr>
              <a:picLocks noChangeAspect="1"/>
            </p:cNvPicPr>
            <p:nvPr/>
          </p:nvPicPr>
          <p:blipFill rotWithShape="1">
            <a:blip r:embed="rId2" cstate="print"/>
            <a:srcRect l="19578" r="22439"/>
            <a:stretch/>
          </p:blipFill>
          <p:spPr>
            <a:xfrm>
              <a:off x="881492" y="6031142"/>
              <a:ext cx="455268" cy="785166"/>
            </a:xfrm>
            <a:prstGeom prst="rect">
              <a:avLst/>
            </a:prstGeom>
          </p:spPr>
        </p:pic>
      </p:grpSp>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Titre 1"/>
          <p:cNvSpPr>
            <a:spLocks noGrp="1"/>
          </p:cNvSpPr>
          <p:nvPr>
            <p:ph type="title"/>
          </p:nvPr>
        </p:nvSpPr>
        <p:spPr>
          <a:xfrm>
            <a:off x="201580" y="115905"/>
            <a:ext cx="3116505" cy="3404506"/>
          </a:xfrm>
        </p:spPr>
        <p:style>
          <a:lnRef idx="1">
            <a:schemeClr val="dk1"/>
          </a:lnRef>
          <a:fillRef idx="2">
            <a:schemeClr val="dk1"/>
          </a:fillRef>
          <a:effectRef idx="1">
            <a:schemeClr val="dk1"/>
          </a:effectRef>
          <a:fontRef idx="minor">
            <a:schemeClr val="dk1"/>
          </a:fontRef>
        </p:style>
        <p:txBody>
          <a:bodyPr>
            <a:noAutofit/>
          </a:bodyPr>
          <a:lstStyle/>
          <a:p>
            <a:r>
              <a:rPr lang="fr-FR" sz="2600" dirty="0" smtClean="0"/>
              <a:t>Chaque carré du filet de la cage de handball mesure</a:t>
            </a:r>
            <a:br>
              <a:rPr lang="fr-FR" sz="2600" dirty="0" smtClean="0"/>
            </a:br>
            <a:r>
              <a:rPr lang="fr-FR" sz="2600" dirty="0" smtClean="0"/>
              <a:t> 10 cm de côté. Sachant que le filet est tendu, combien en faut-il pour couvrir la surface de la cage?</a:t>
            </a:r>
            <a:endParaRPr lang="fr-FR" sz="2600" dirty="0"/>
          </a:p>
        </p:txBody>
      </p:sp>
      <p:grpSp>
        <p:nvGrpSpPr>
          <p:cNvPr id="8" name="Grouper 7"/>
          <p:cNvGrpSpPr/>
          <p:nvPr/>
        </p:nvGrpSpPr>
        <p:grpSpPr>
          <a:xfrm>
            <a:off x="3201975" y="584519"/>
            <a:ext cx="4028150" cy="2935892"/>
            <a:chOff x="3201975" y="584519"/>
            <a:chExt cx="4028150" cy="2935892"/>
          </a:xfrm>
        </p:grpSpPr>
        <p:pic>
          <p:nvPicPr>
            <p:cNvPr id="6" name="Image 5"/>
            <p:cNvPicPr>
              <a:picLocks noChangeAspect="1"/>
            </p:cNvPicPr>
            <p:nvPr/>
          </p:nvPicPr>
          <p:blipFill rotWithShape="1">
            <a:blip r:embed="rId3"/>
            <a:srcRect t="16225" r="4496" b="12416"/>
            <a:stretch/>
          </p:blipFill>
          <p:spPr>
            <a:xfrm>
              <a:off x="3516622" y="745763"/>
              <a:ext cx="3713503" cy="2774648"/>
            </a:xfrm>
            <a:prstGeom prst="rect">
              <a:avLst/>
            </a:prstGeom>
          </p:spPr>
        </p:pic>
        <p:sp>
          <p:nvSpPr>
            <p:cNvPr id="7" name="Rectangle 6"/>
            <p:cNvSpPr/>
            <p:nvPr/>
          </p:nvSpPr>
          <p:spPr>
            <a:xfrm>
              <a:off x="5436096" y="584519"/>
              <a:ext cx="1054657" cy="5240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smtClean="0"/>
                <a:t>3m</a:t>
              </a:r>
              <a:endParaRPr lang="fr-FR" sz="2800" dirty="0"/>
            </a:p>
          </p:txBody>
        </p:sp>
        <p:sp>
          <p:nvSpPr>
            <p:cNvPr id="16" name="Rectangle 15"/>
            <p:cNvSpPr/>
            <p:nvPr/>
          </p:nvSpPr>
          <p:spPr>
            <a:xfrm>
              <a:off x="3201975" y="1664084"/>
              <a:ext cx="1054657" cy="5240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a:t>2</a:t>
              </a:r>
              <a:r>
                <a:rPr lang="fr-FR" sz="2800" dirty="0" smtClean="0"/>
                <a:t>m</a:t>
              </a:r>
              <a:endParaRPr lang="fr-FR" sz="2800" dirty="0"/>
            </a:p>
          </p:txBody>
        </p:sp>
      </p:grpSp>
    </p:spTree>
    <p:extLst>
      <p:ext uri="{BB962C8B-B14F-4D97-AF65-F5344CB8AC3E}">
        <p14:creationId xmlns:p14="http://schemas.microsoft.com/office/powerpoint/2010/main" val="184787551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271" y="554624"/>
            <a:ext cx="7100414" cy="2267187"/>
          </a:xfrm>
        </p:spPr>
        <p:style>
          <a:lnRef idx="1">
            <a:schemeClr val="accent1"/>
          </a:lnRef>
          <a:fillRef idx="2">
            <a:schemeClr val="accent1"/>
          </a:fillRef>
          <a:effectRef idx="1">
            <a:schemeClr val="accent1"/>
          </a:effectRef>
          <a:fontRef idx="minor">
            <a:schemeClr val="dk1"/>
          </a:fontRef>
        </p:style>
        <p:txBody>
          <a:bodyPr>
            <a:noAutofit/>
          </a:bodyPr>
          <a:lstStyle/>
          <a:p>
            <a:r>
              <a:rPr lang="fr-FR" sz="2800" dirty="0" smtClean="0"/>
              <a:t>4 joueurs de tennis usent 48 balles en 30 jours.</a:t>
            </a:r>
            <a:br>
              <a:rPr lang="fr-FR" sz="2800" dirty="0" smtClean="0"/>
            </a:br>
            <a:r>
              <a:rPr lang="fr-FR" sz="2800" dirty="0" smtClean="0"/>
              <a:t>Combien de balles 7 joueurs vont-ils </a:t>
            </a:r>
            <a:r>
              <a:rPr lang="fr-FR" sz="2800" smtClean="0"/>
              <a:t/>
            </a:r>
            <a:br>
              <a:rPr lang="fr-FR" sz="2800" smtClean="0"/>
            </a:br>
            <a:r>
              <a:rPr lang="fr-FR" sz="2800" smtClean="0"/>
              <a:t>user </a:t>
            </a:r>
            <a:r>
              <a:rPr lang="fr-FR" sz="2800" dirty="0" smtClean="0"/>
              <a:t>en 15 jours?</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1630722032"/>
              </p:ext>
            </p:extLst>
          </p:nvPr>
        </p:nvGraphicFramePr>
        <p:xfrm>
          <a:off x="293535" y="3476989"/>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r>
              <a:tr h="865945">
                <a:tc>
                  <a:txBody>
                    <a:bodyPr/>
                    <a:lstStyle/>
                    <a:p>
                      <a:pPr algn="ctr"/>
                      <a:r>
                        <a:rPr lang="fr-FR" sz="3600" dirty="0" smtClean="0"/>
                        <a:t>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5" y="5774181"/>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4370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819825"/>
            <a:ext cx="7533855" cy="2829201"/>
          </a:xfrm>
        </p:spPr>
        <p:txBody>
          <a:bodyPr>
            <a:normAutofit/>
          </a:bodyPr>
          <a:lstStyle/>
          <a:p>
            <a:r>
              <a:rPr lang="fr-FR" dirty="0" smtClean="0"/>
              <a:t>Trois questions pour apprendre à manipuler la télécommande</a:t>
            </a:r>
            <a:br>
              <a:rPr lang="fr-FR" dirty="0" smtClean="0"/>
            </a:br>
            <a:r>
              <a:rPr lang="fr-FR" dirty="0" smtClean="0"/>
              <a:t>elles ne comptent pas</a:t>
            </a:r>
            <a:br>
              <a:rPr lang="fr-FR" dirty="0" smtClean="0"/>
            </a:br>
            <a:r>
              <a:rPr lang="fr-FR" dirty="0" smtClean="0"/>
              <a:t>pour le concours…</a:t>
            </a:r>
            <a:endParaRPr lang="fr-FR" dirty="0"/>
          </a:p>
        </p:txBody>
      </p:sp>
      <p:pic>
        <p:nvPicPr>
          <p:cNvPr id="5" name="Image 4"/>
          <p:cNvPicPr>
            <a:picLocks noChangeAspect="1"/>
          </p:cNvPicPr>
          <p:nvPr/>
        </p:nvPicPr>
        <p:blipFill>
          <a:blip r:embed="rId2"/>
          <a:stretch>
            <a:fillRect/>
          </a:stretch>
        </p:blipFill>
        <p:spPr>
          <a:xfrm>
            <a:off x="3797300" y="3825851"/>
            <a:ext cx="1536700" cy="2324100"/>
          </a:xfrm>
          <a:prstGeom prst="rect">
            <a:avLst/>
          </a:prstGeom>
        </p:spPr>
      </p:pic>
    </p:spTree>
    <p:extLst>
      <p:ext uri="{BB962C8B-B14F-4D97-AF65-F5344CB8AC3E}">
        <p14:creationId xmlns:p14="http://schemas.microsoft.com/office/powerpoint/2010/main" val="20018332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7955" y="1021124"/>
            <a:ext cx="4847881" cy="1629946"/>
          </a:xfrm>
        </p:spPr>
        <p:style>
          <a:lnRef idx="1">
            <a:schemeClr val="accent3"/>
          </a:lnRef>
          <a:fillRef idx="2">
            <a:schemeClr val="accent3"/>
          </a:fillRef>
          <a:effectRef idx="1">
            <a:schemeClr val="accent3"/>
          </a:effectRef>
          <a:fontRef idx="minor">
            <a:schemeClr val="dk1"/>
          </a:fontRef>
        </p:style>
        <p:txBody>
          <a:bodyPr>
            <a:normAutofit/>
          </a:bodyPr>
          <a:lstStyle/>
          <a:p>
            <a:r>
              <a:rPr lang="fr-FR" sz="9600" dirty="0" smtClean="0"/>
              <a:t>3 + 2 =</a:t>
            </a:r>
            <a:endParaRPr lang="fr-FR" sz="9600" dirty="0"/>
          </a:p>
        </p:txBody>
      </p:sp>
      <p:graphicFrame>
        <p:nvGraphicFramePr>
          <p:cNvPr id="5" name="Tableau 4"/>
          <p:cNvGraphicFramePr>
            <a:graphicFrameLocks noGrp="1"/>
          </p:cNvGraphicFramePr>
          <p:nvPr>
            <p:extLst>
              <p:ext uri="{D42A27DB-BD31-4B8C-83A1-F6EECF244321}">
                <p14:modId xmlns:p14="http://schemas.microsoft.com/office/powerpoint/2010/main" val="3770747618"/>
              </p:ext>
            </p:extLst>
          </p:nvPr>
        </p:nvGraphicFramePr>
        <p:xfrm>
          <a:off x="346874" y="3395896"/>
          <a:ext cx="8339925" cy="1731890"/>
        </p:xfrm>
        <a:graphic>
          <a:graphicData uri="http://schemas.openxmlformats.org/drawingml/2006/table">
            <a:tbl>
              <a:tblPr firstRow="1" bandRow="1">
                <a:tableStyleId>{F2DE63D5-997A-4646-A377-4702673A728D}</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39362"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30176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7625" y="831510"/>
            <a:ext cx="5487405" cy="1646021"/>
          </a:xfrm>
        </p:spPr>
        <p:style>
          <a:lnRef idx="1">
            <a:schemeClr val="accent2"/>
          </a:lnRef>
          <a:fillRef idx="2">
            <a:schemeClr val="accent2"/>
          </a:fillRef>
          <a:effectRef idx="1">
            <a:schemeClr val="accent2"/>
          </a:effectRef>
          <a:fontRef idx="minor">
            <a:schemeClr val="dk1"/>
          </a:fontRef>
        </p:style>
        <p:txBody>
          <a:bodyPr>
            <a:normAutofit/>
          </a:bodyPr>
          <a:lstStyle/>
          <a:p>
            <a:r>
              <a:rPr lang="fr-FR" sz="9600" dirty="0" smtClean="0"/>
              <a:t>50 x 30=</a:t>
            </a:r>
            <a:endParaRPr lang="fr-FR" sz="9600" dirty="0"/>
          </a:p>
        </p:txBody>
      </p:sp>
      <p:graphicFrame>
        <p:nvGraphicFramePr>
          <p:cNvPr id="5" name="Tableau 4"/>
          <p:cNvGraphicFramePr>
            <a:graphicFrameLocks noGrp="1"/>
          </p:cNvGraphicFramePr>
          <p:nvPr>
            <p:extLst>
              <p:ext uri="{D42A27DB-BD31-4B8C-83A1-F6EECF244321}">
                <p14:modId xmlns:p14="http://schemas.microsoft.com/office/powerpoint/2010/main" val="3706124367"/>
              </p:ext>
            </p:extLst>
          </p:nvPr>
        </p:nvGraphicFramePr>
        <p:xfrm>
          <a:off x="346875" y="3346381"/>
          <a:ext cx="8339925" cy="1731890"/>
        </p:xfrm>
        <a:graphic>
          <a:graphicData uri="http://schemas.openxmlformats.org/drawingml/2006/table">
            <a:tbl>
              <a:tblPr firstRow="1" bandRow="1">
                <a:tableStyleId>{72833802-FEF1-4C79-8D5D-14CF1EAF98D9}</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300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15000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26823"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96088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40" y="757310"/>
            <a:ext cx="6415600" cy="1782541"/>
          </a:xfrm>
        </p:spPr>
        <p:style>
          <a:lnRef idx="1">
            <a:schemeClr val="accent6"/>
          </a:lnRef>
          <a:fillRef idx="2">
            <a:schemeClr val="accent6"/>
          </a:fillRef>
          <a:effectRef idx="1">
            <a:schemeClr val="accent6"/>
          </a:effectRef>
          <a:fontRef idx="minor">
            <a:schemeClr val="dk1"/>
          </a:fontRef>
        </p:style>
        <p:txBody>
          <a:bodyPr>
            <a:noAutofit/>
          </a:bodyPr>
          <a:lstStyle/>
          <a:p>
            <a:r>
              <a:rPr lang="fr-FR" sz="6000" dirty="0" smtClean="0"/>
              <a:t>1 + 2 + 3 + 4 + 5 =</a:t>
            </a:r>
            <a:endParaRPr lang="fr-FR" sz="6000" dirty="0"/>
          </a:p>
        </p:txBody>
      </p:sp>
      <p:graphicFrame>
        <p:nvGraphicFramePr>
          <p:cNvPr id="5" name="Tableau 4"/>
          <p:cNvGraphicFramePr>
            <a:graphicFrameLocks noGrp="1"/>
          </p:cNvGraphicFramePr>
          <p:nvPr>
            <p:extLst>
              <p:ext uri="{D42A27DB-BD31-4B8C-83A1-F6EECF244321}">
                <p14:modId xmlns:p14="http://schemas.microsoft.com/office/powerpoint/2010/main" val="2792355454"/>
              </p:ext>
            </p:extLst>
          </p:nvPr>
        </p:nvGraphicFramePr>
        <p:xfrm>
          <a:off x="346876" y="3428633"/>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42900"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279209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438" y="603551"/>
            <a:ext cx="7886951" cy="730676"/>
          </a:xfrm>
        </p:spPr>
        <p:txBody>
          <a:bodyPr/>
          <a:lstStyle/>
          <a:p>
            <a:pPr marL="0" indent="0" algn="ctr">
              <a:buNone/>
            </a:pPr>
            <a:r>
              <a:rPr lang="fr-FR" dirty="0" smtClean="0"/>
              <a:t>Des cactus pour le niveau de difficulté…</a:t>
            </a:r>
            <a:endParaRPr lang="fr-FR" dirty="0"/>
          </a:p>
        </p:txBody>
      </p:sp>
      <p:pic>
        <p:nvPicPr>
          <p:cNvPr id="4" name="Image 3"/>
          <p:cNvPicPr>
            <a:picLocks noChangeAspect="1"/>
          </p:cNvPicPr>
          <p:nvPr/>
        </p:nvPicPr>
        <p:blipFill rotWithShape="1">
          <a:blip r:embed="rId2"/>
          <a:srcRect l="19578" r="22439"/>
          <a:stretch/>
        </p:blipFill>
        <p:spPr>
          <a:xfrm>
            <a:off x="1278324" y="1768582"/>
            <a:ext cx="779578" cy="1344479"/>
          </a:xfrm>
          <a:prstGeom prst="rect">
            <a:avLst/>
          </a:prstGeom>
        </p:spPr>
      </p:pic>
      <p:sp>
        <p:nvSpPr>
          <p:cNvPr id="5" name="Espace réservé du contenu 2"/>
          <p:cNvSpPr txBox="1">
            <a:spLocks/>
          </p:cNvSpPr>
          <p:nvPr/>
        </p:nvSpPr>
        <p:spPr>
          <a:xfrm>
            <a:off x="2651427" y="2138401"/>
            <a:ext cx="2943496"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Facile</a:t>
            </a:r>
            <a:endParaRPr lang="fr-FR" sz="4000" dirty="0"/>
          </a:p>
        </p:txBody>
      </p:sp>
      <p:pic>
        <p:nvPicPr>
          <p:cNvPr id="6" name="Image 5"/>
          <p:cNvPicPr>
            <a:picLocks noChangeAspect="1"/>
          </p:cNvPicPr>
          <p:nvPr/>
        </p:nvPicPr>
        <p:blipFill rotWithShape="1">
          <a:blip r:embed="rId2"/>
          <a:srcRect l="19578" r="22439"/>
          <a:stretch/>
        </p:blipFill>
        <p:spPr>
          <a:xfrm>
            <a:off x="1040935" y="3383808"/>
            <a:ext cx="779578" cy="1344479"/>
          </a:xfrm>
          <a:prstGeom prst="rect">
            <a:avLst/>
          </a:prstGeom>
        </p:spPr>
      </p:pic>
      <p:pic>
        <p:nvPicPr>
          <p:cNvPr id="7" name="Image 6"/>
          <p:cNvPicPr>
            <a:picLocks noChangeAspect="1"/>
          </p:cNvPicPr>
          <p:nvPr/>
        </p:nvPicPr>
        <p:blipFill rotWithShape="1">
          <a:blip r:embed="rId2"/>
          <a:srcRect l="19578" r="22439"/>
          <a:stretch/>
        </p:blipFill>
        <p:spPr>
          <a:xfrm>
            <a:off x="1871849" y="3383808"/>
            <a:ext cx="779578" cy="1344479"/>
          </a:xfrm>
          <a:prstGeom prst="rect">
            <a:avLst/>
          </a:prstGeom>
        </p:spPr>
      </p:pic>
      <p:sp>
        <p:nvSpPr>
          <p:cNvPr id="8" name="Espace réservé du contenu 2"/>
          <p:cNvSpPr txBox="1">
            <a:spLocks/>
          </p:cNvSpPr>
          <p:nvPr/>
        </p:nvSpPr>
        <p:spPr>
          <a:xfrm>
            <a:off x="3334379" y="3673252"/>
            <a:ext cx="3241261"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Assez difficile</a:t>
            </a:r>
            <a:endParaRPr lang="fr-FR" sz="4000" dirty="0"/>
          </a:p>
        </p:txBody>
      </p:sp>
      <p:pic>
        <p:nvPicPr>
          <p:cNvPr id="9" name="Image 8"/>
          <p:cNvPicPr>
            <a:picLocks noChangeAspect="1"/>
          </p:cNvPicPr>
          <p:nvPr/>
        </p:nvPicPr>
        <p:blipFill rotWithShape="1">
          <a:blip r:embed="rId2"/>
          <a:srcRect l="19578" r="22439"/>
          <a:stretch/>
        </p:blipFill>
        <p:spPr>
          <a:xfrm>
            <a:off x="655748" y="5095484"/>
            <a:ext cx="779578" cy="1344479"/>
          </a:xfrm>
          <a:prstGeom prst="rect">
            <a:avLst/>
          </a:prstGeom>
        </p:spPr>
      </p:pic>
      <p:pic>
        <p:nvPicPr>
          <p:cNvPr id="10" name="Image 9"/>
          <p:cNvPicPr>
            <a:picLocks noChangeAspect="1"/>
          </p:cNvPicPr>
          <p:nvPr/>
        </p:nvPicPr>
        <p:blipFill rotWithShape="1">
          <a:blip r:embed="rId2"/>
          <a:srcRect l="19578" r="22439"/>
          <a:stretch/>
        </p:blipFill>
        <p:spPr>
          <a:xfrm>
            <a:off x="1486662" y="5095484"/>
            <a:ext cx="779578" cy="1344479"/>
          </a:xfrm>
          <a:prstGeom prst="rect">
            <a:avLst/>
          </a:prstGeom>
        </p:spPr>
      </p:pic>
      <p:pic>
        <p:nvPicPr>
          <p:cNvPr id="11" name="Image 10"/>
          <p:cNvPicPr>
            <a:picLocks noChangeAspect="1"/>
          </p:cNvPicPr>
          <p:nvPr/>
        </p:nvPicPr>
        <p:blipFill rotWithShape="1">
          <a:blip r:embed="rId2"/>
          <a:srcRect l="19578" r="22439"/>
          <a:stretch/>
        </p:blipFill>
        <p:spPr>
          <a:xfrm>
            <a:off x="2330549" y="5095484"/>
            <a:ext cx="779578" cy="1344479"/>
          </a:xfrm>
          <a:prstGeom prst="rect">
            <a:avLst/>
          </a:prstGeom>
        </p:spPr>
      </p:pic>
      <p:sp>
        <p:nvSpPr>
          <p:cNvPr id="12" name="Espace réservé du contenu 2"/>
          <p:cNvSpPr txBox="1">
            <a:spLocks/>
          </p:cNvSpPr>
          <p:nvPr/>
        </p:nvSpPr>
        <p:spPr>
          <a:xfrm>
            <a:off x="3776171" y="5352778"/>
            <a:ext cx="3241261"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Très difficile</a:t>
            </a:r>
            <a:endParaRPr lang="fr-FR" sz="4000" dirty="0"/>
          </a:p>
        </p:txBody>
      </p:sp>
    </p:spTree>
    <p:extLst>
      <p:ext uri="{BB962C8B-B14F-4D97-AF65-F5344CB8AC3E}">
        <p14:creationId xmlns:p14="http://schemas.microsoft.com/office/powerpoint/2010/main" val="24164410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1318151"/>
            <a:ext cx="7772400" cy="3343601"/>
          </a:xfrm>
        </p:spPr>
        <p:txBody>
          <a:bodyPr>
            <a:normAutofit/>
          </a:bodyPr>
          <a:lstStyle/>
          <a:p>
            <a:r>
              <a:rPr lang="fr-FR" dirty="0" smtClean="0"/>
              <a:t>Maintenant,</a:t>
            </a:r>
            <a:br>
              <a:rPr lang="fr-FR" dirty="0" smtClean="0"/>
            </a:br>
            <a:r>
              <a:rPr lang="fr-FR" dirty="0" smtClean="0"/>
              <a:t>vous êtes fin prêts!?!</a:t>
            </a:r>
            <a:br>
              <a:rPr lang="fr-FR" dirty="0" smtClean="0"/>
            </a:br>
            <a:r>
              <a:rPr lang="fr-FR" dirty="0" smtClean="0"/>
              <a:t/>
            </a:r>
            <a:br>
              <a:rPr lang="fr-FR" dirty="0" smtClean="0"/>
            </a:br>
            <a:r>
              <a:rPr lang="fr-FR" dirty="0" smtClean="0"/>
              <a:t>C’est parti…</a:t>
            </a:r>
            <a:endParaRPr lang="fr-FR" dirty="0"/>
          </a:p>
        </p:txBody>
      </p:sp>
    </p:spTree>
    <p:extLst>
      <p:ext uri="{BB962C8B-B14F-4D97-AF65-F5344CB8AC3E}">
        <p14:creationId xmlns:p14="http://schemas.microsoft.com/office/powerpoint/2010/main" val="19110235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758" y="1057832"/>
            <a:ext cx="6967697" cy="11430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fr-FR" dirty="0" smtClean="0"/>
              <a:t>La somme de 2016 et 1402 est:</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14837957"/>
              </p:ext>
            </p:extLst>
          </p:nvPr>
        </p:nvGraphicFramePr>
        <p:xfrm>
          <a:off x="187467" y="3348667"/>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617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1602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3018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4316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3418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01705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DUCLOUDQUESTION" val="true"/>
  <p:tag name="EC-QUESTIONTYPE" val="1"/>
  <p:tag name="EC-MAXTIME" val="120"/>
  <p:tag name="EC-RIGHTANSWER" val="B"/>
  <p:tag name="EC-IID" val="2"/>
  <p:tag name="EC-EID" val="2"/>
  <p:tag name="EC-TITLE" val="Question n°14"/>
  <p:tag name="EC-GRADE" val="1,48"/>
  <p:tag name="EC-PENALTY" val="0"/>
  <p:tag name="EC-AC" val="5"/>
  <p:tag name="EC-AA" val="True"/>
  <p:tag name="EC-AF" val="True"/>
  <p:tag name="EC-AM" val="False"/>
  <p:tag name="EC-AS" val="True"/>
  <p:tag name="EC-UL" val="True"/>
  <p:tag name="EC-APC" val="False"/>
  <p:tag name="EC-VERSION" val="2.0"/>
</p:tagLst>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1488</TotalTime>
  <Words>635</Words>
  <Application>Microsoft Macintosh PowerPoint</Application>
  <PresentationFormat>Présentation à l'écran (4:3)</PresentationFormat>
  <Paragraphs>298</Paragraphs>
  <Slides>28</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28</vt:i4>
      </vt:variant>
    </vt:vector>
  </HeadingPairs>
  <TitlesOfParts>
    <vt:vector size="30" baseType="lpstr">
      <vt:lpstr>Thème Office</vt:lpstr>
      <vt:lpstr>Equation</vt:lpstr>
      <vt:lpstr>Remue-méninges à Magenta</vt:lpstr>
      <vt:lpstr>Présentation PowerPoint</vt:lpstr>
      <vt:lpstr>Trois questions pour apprendre à manipuler la télécommande elles ne comptent pas pour le concours…</vt:lpstr>
      <vt:lpstr>3 + 2 =</vt:lpstr>
      <vt:lpstr>50 x 30=</vt:lpstr>
      <vt:lpstr>1 + 2 + 3 + 4 + 5 =</vt:lpstr>
      <vt:lpstr>Présentation PowerPoint</vt:lpstr>
      <vt:lpstr>Maintenant, vous êtes fin prêts!?!  C’est parti…</vt:lpstr>
      <vt:lpstr>La somme de 2016 et 1402 est:</vt:lpstr>
      <vt:lpstr>L’écriture décimale de                      est</vt:lpstr>
      <vt:lpstr>500 x 0,4 est égal à:</vt:lpstr>
      <vt:lpstr>Mégane, championne de marathon reprend les entrainements après ses vacances. Le premier jour, elle parcourt 1km, le 2ème 3km, le 4ème 5km et ainsi de suite en augmentant les distances de 2km par jour.  Après 20 jours, quelle distance aura t-elle courue en moyenne par jour?</vt:lpstr>
      <vt:lpstr>Combien de groupes de deux lettres peut-on faire avec les lettres de HUIT ?  L’ordre des lettres compte.</vt:lpstr>
      <vt:lpstr>Quel est le carré de la différence de 9 et de 3?</vt:lpstr>
      <vt:lpstr>                                                                                                                                                                                                                                                                                          Paul part de Nouméa pour se rendre à Koné. En même temps, Pauline part de Koné pour se rendre à Nouméa. La distance entre les deux villes est de 268 km.  Quand ils ont parcouru le quart du trajet, chacun de son côté prend un repas à un restaurant.  Quelle distance y a-t-il entre les deux restaurants ? </vt:lpstr>
      <vt:lpstr>Dans son sac à dos, Jeanne a  des pièces de 2, 5, 10 et 20 pistoles. Elle donne 41 pistoles à une amie, tout en fournissant le moins de pièces possible.  Combien de pièces lui donnera-t-elle ?</vt:lpstr>
      <vt:lpstr>Quel est le nombre  qui multiplié  par lui même donne 144?</vt:lpstr>
      <vt:lpstr>Combien y a-t-il de nombres  divisibles par 3 entre 10 et 30 ?</vt:lpstr>
      <vt:lpstr>Êta et Bêta sont deux amies de Martha. Celle-ci a écrit l’addition suivante. Chaque lettre représente un chiffre différent. Par exemple, I = 4 et S = 6. Quelle est la valeur de BETA?</vt:lpstr>
      <vt:lpstr>Quel est le quotient de la division euclidienne de 2539 par 11?</vt:lpstr>
      <vt:lpstr>Tu dois deviner un mot de cinq lettres. Dans chacun des cinq mots donnés, une lettre seulement  de ce mot est en bonne position. De plus, le mot ne contient ni B, ni R, ni U, ni S. Quel est le mot  ?</vt:lpstr>
      <vt:lpstr>Voici un terrain  de volley. Quelle fraction du terrain entier représente la zone d’attaque d’une équipe?</vt:lpstr>
      <vt:lpstr>Nicolas a numéroté les pages de son cahier de math de 1 à 96. Combien de fois a t-il écrit le chiffre 6?</vt:lpstr>
      <vt:lpstr>Si l’on effectue la division décimale  de 10 par 3, on obtient:</vt:lpstr>
      <vt:lpstr>                                                                                                       Pierre part à 22 h 30 de Londres à bord de son avion et arrive à  Petrapolis à 8 h 45 le lendemain, heure locale. Le temps de livrer son paquet, et il est reparti à 10 h, heure de Petrapolis. Lorsqu’il est arrivé à Londres, le même jour, l’horloge marquait 14 h 15. Mais combien de temps a duré le trajet de Londres à Petrapolis, sachant que Pierre a volé aussi longtemps à l’aller qu’au retour ?  </vt:lpstr>
      <vt:lpstr>Présentation PowerPoint</vt:lpstr>
      <vt:lpstr>Chaque carré du filet de la cage de handball mesure  10 cm de côté. Sachant que le filet est tendu, combien en faut-il pour couvrir la surface de la cage?</vt:lpstr>
      <vt:lpstr>4 joueurs de tennis usent 48 balles en 30 jours. Combien de balles 7 joueurs vont-ils  user en 15 jours?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Remue-méninges à Magenta</dc:title>
  <dc:creator>Eve Fonteneau</dc:creator>
  <cp:lastModifiedBy>Eve Fonteneau</cp:lastModifiedBy>
  <cp:revision>216</cp:revision>
  <dcterms:created xsi:type="dcterms:W3CDTF">2014-07-29T02:11:52Z</dcterms:created>
  <dcterms:modified xsi:type="dcterms:W3CDTF">2016-10-20T09:10:20Z</dcterms:modified>
</cp:coreProperties>
</file>