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embeddings/oleObject1.bin" ContentType="application/vnd.openxmlformats-officedocument.oleObject"/>
  <Override PartName="/ppt/embeddings/oleObject2.bin" ContentType="application/vnd.openxmlformats-officedocument.oleObject"/>
  <Override PartName="/ppt/embeddings/oleObject3.bin" ContentType="application/vnd.openxmlformats-officedocument.oleObject"/>
  <Override PartName="/ppt/embeddings/oleObject4.bin" ContentType="application/vnd.openxmlformats-officedocument.oleObject"/>
  <Override PartName="/ppt/embeddings/oleObject5.bin" ContentType="application/vnd.openxmlformats-officedocument.oleObject"/>
  <Override PartName="/ppt/embeddings/oleObject6.bin" ContentType="application/vnd.openxmlformats-officedocument.oleObject"/>
  <Override PartName="/ppt/embeddings/oleObject7.bin" ContentType="application/vnd.openxmlformats-officedocument.oleObject"/>
  <Override PartName="/ppt/embeddings/oleObject8.bin" ContentType="application/vnd.openxmlformats-officedocument.oleObject"/>
  <Override PartName="/ppt/embeddings/oleObject9.bin" ContentType="application/vnd.openxmlformats-officedocument.oleObject"/>
  <Override PartName="/ppt/embeddings/oleObject10.bin" ContentType="application/vnd.openxmlformats-officedocument.oleObject"/>
  <Override PartName="/ppt/embeddings/oleObject11.bin" ContentType="application/vnd.openxmlformats-officedocument.oleObject"/>
  <Override PartName="/ppt/notesSlides/notesSlide1.xml" ContentType="application/vnd.openxmlformats-officedocument.presentationml.notesSlide+xml"/>
  <Override PartName="/ppt/tags/tag1.xml" ContentType="application/vnd.openxmlformats-officedocument.presentationml.tags+xml"/>
  <Override PartName="/ppt/embeddings/oleObject12.bin" ContentType="application/vnd.openxmlformats-officedocument.oleObject"/>
  <Override PartName="/ppt/embeddings/oleObject13.bin" ContentType="application/vnd.openxmlformats-officedocument.oleObject"/>
  <Override PartName="/ppt/embeddings/oleObject14.bin" ContentType="application/vnd.openxmlformats-officedocument.oleObject"/>
  <Override PartName="/ppt/embeddings/oleObject15.bin" ContentType="application/vnd.openxmlformats-officedocument.oleObject"/>
  <Override PartName="/ppt/embeddings/oleObject16.bin" ContentType="application/vnd.openxmlformats-officedocument.oleObject"/>
  <Override PartName="/ppt/embeddings/oleObject17.bin" ContentType="application/vnd.openxmlformats-officedocument.oleObject"/>
  <Override PartName="/ppt/embeddings/oleObject18.bin" ContentType="application/vnd.openxmlformats-officedocument.oleObject"/>
  <Override PartName="/ppt/embeddings/oleObject19.bin" ContentType="application/vnd.openxmlformats-officedocument.oleObject"/>
  <Override PartName="/ppt/embeddings/oleObject20.bin" ContentType="application/vnd.openxmlformats-officedocument.oleObject"/>
  <Override PartName="/ppt/embeddings/oleObject21.bin" ContentType="application/vnd.openxmlformats-officedocument.oleObject"/>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2"/>
  </p:notesMasterIdLst>
  <p:sldIdLst>
    <p:sldId id="256" r:id="rId2"/>
    <p:sldId id="277" r:id="rId3"/>
    <p:sldId id="278" r:id="rId4"/>
    <p:sldId id="279" r:id="rId5"/>
    <p:sldId id="280" r:id="rId6"/>
    <p:sldId id="281" r:id="rId7"/>
    <p:sldId id="282" r:id="rId8"/>
    <p:sldId id="283" r:id="rId9"/>
    <p:sldId id="299" r:id="rId10"/>
    <p:sldId id="298" r:id="rId11"/>
    <p:sldId id="272" r:id="rId12"/>
    <p:sldId id="257" r:id="rId13"/>
    <p:sldId id="259" r:id="rId14"/>
    <p:sldId id="273" r:id="rId15"/>
    <p:sldId id="261" r:id="rId16"/>
    <p:sldId id="262" r:id="rId17"/>
    <p:sldId id="290" r:id="rId18"/>
    <p:sldId id="291" r:id="rId19"/>
    <p:sldId id="287" r:id="rId20"/>
    <p:sldId id="266" r:id="rId21"/>
    <p:sldId id="293" r:id="rId22"/>
    <p:sldId id="292" r:id="rId23"/>
    <p:sldId id="289" r:id="rId24"/>
    <p:sldId id="284" r:id="rId25"/>
    <p:sldId id="274" r:id="rId26"/>
    <p:sldId id="288" r:id="rId27"/>
    <p:sldId id="275" r:id="rId28"/>
    <p:sldId id="285" r:id="rId29"/>
    <p:sldId id="296" r:id="rId30"/>
    <p:sldId id="286" r:id="rId31"/>
  </p:sldIdLst>
  <p:sldSz cx="9144000" cy="6858000" type="screen4x3"/>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3C2FFA5D-87B4-456A-9821-1D502468CF0F}" styleName="Style à thème 1 - Accentuation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17292A2E-F333-43FB-9621-5CBBE7FDCDCB}" styleName="Style léger 2 - Accentuation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A111915-BE36-4E01-A7E5-04B1672EAD32}" styleName="Style léger 2 - Accentuation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912C8C85-51F0-491E-9774-3900AFEF0FD7}" styleName="Style léger 2 - Accentuation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7E9639D4-E3E2-4D34-9284-5A2195B3D0D7}" styleName="Style clair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F2DE63D5-997A-4646-A377-4702673A728D}" styleName="Style léger 2 - Accentuation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72833802-FEF1-4C79-8D5D-14CF1EAF98D9}" styleName="Style léger 2 - Accentuation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9150" autoAdjust="0"/>
  </p:normalViewPr>
  <p:slideViewPr>
    <p:cSldViewPr snapToGrid="0" snapToObjects="1">
      <p:cViewPr>
        <p:scale>
          <a:sx n="81" d="100"/>
          <a:sy n="81" d="100"/>
        </p:scale>
        <p:origin x="-1416" y="-3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notesMaster" Target="notesMasters/notesMaster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printerSettings" Target="printerSettings/printerSettings1.bin"/><Relationship Id="rId34" Type="http://schemas.openxmlformats.org/officeDocument/2006/relationships/presProps" Target="presProps.xml"/><Relationship Id="rId35" Type="http://schemas.openxmlformats.org/officeDocument/2006/relationships/viewProps" Target="viewProps.xml"/><Relationship Id="rId36" Type="http://schemas.openxmlformats.org/officeDocument/2006/relationships/theme" Target="theme/theme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6.emf"/><Relationship Id="rId4" Type="http://schemas.openxmlformats.org/officeDocument/2006/relationships/image" Target="../media/image7.emf"/><Relationship Id="rId5" Type="http://schemas.openxmlformats.org/officeDocument/2006/relationships/image" Target="../media/image8.emf"/><Relationship Id="rId1" Type="http://schemas.openxmlformats.org/officeDocument/2006/relationships/image" Target="../media/image4.emf"/><Relationship Id="rId2" Type="http://schemas.openxmlformats.org/officeDocument/2006/relationships/image" Target="../media/image5.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3.emf"/><Relationship Id="rId4" Type="http://schemas.openxmlformats.org/officeDocument/2006/relationships/image" Target="../media/image14.emf"/><Relationship Id="rId1" Type="http://schemas.openxmlformats.org/officeDocument/2006/relationships/image" Target="../media/image11.emf"/><Relationship Id="rId2" Type="http://schemas.openxmlformats.org/officeDocument/2006/relationships/image" Target="../media/image12.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7.e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6.emf"/><Relationship Id="rId4" Type="http://schemas.openxmlformats.org/officeDocument/2006/relationships/image" Target="../media/image7.emf"/><Relationship Id="rId5" Type="http://schemas.openxmlformats.org/officeDocument/2006/relationships/image" Target="../media/image8.emf"/><Relationship Id="rId1" Type="http://schemas.openxmlformats.org/officeDocument/2006/relationships/image" Target="../media/image4.emf"/><Relationship Id="rId2" Type="http://schemas.openxmlformats.org/officeDocument/2006/relationships/image" Target="../media/image5.e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21.emf"/><Relationship Id="rId4" Type="http://schemas.openxmlformats.org/officeDocument/2006/relationships/image" Target="../media/image22.emf"/><Relationship Id="rId5" Type="http://schemas.openxmlformats.org/officeDocument/2006/relationships/image" Target="../media/image23.emf"/><Relationship Id="rId1" Type="http://schemas.openxmlformats.org/officeDocument/2006/relationships/image" Target="../media/image19.emf"/><Relationship Id="rId2" Type="http://schemas.openxmlformats.org/officeDocument/2006/relationships/image" Target="../media/image20.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852AED8-A517-ED43-98F0-08A5F12AFBD0}" type="datetimeFigureOut">
              <a:rPr lang="fr-FR" smtClean="0"/>
              <a:t>23/10/16</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CDFA0C2-3F27-5D48-B39D-60B2E380A5F9}" type="slidenum">
              <a:rPr lang="fr-FR" smtClean="0"/>
              <a:t>‹#›</a:t>
            </a:fld>
            <a:endParaRPr lang="fr-FR"/>
          </a:p>
        </p:txBody>
      </p:sp>
    </p:spTree>
    <p:extLst>
      <p:ext uri="{BB962C8B-B14F-4D97-AF65-F5344CB8AC3E}">
        <p14:creationId xmlns:p14="http://schemas.microsoft.com/office/powerpoint/2010/main" val="288375792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OK</a:t>
            </a:r>
            <a:endParaRPr lang="fr-FR" dirty="0"/>
          </a:p>
        </p:txBody>
      </p:sp>
      <p:sp>
        <p:nvSpPr>
          <p:cNvPr id="4" name="Espace réservé du numéro de diapositive 3"/>
          <p:cNvSpPr>
            <a:spLocks noGrp="1"/>
          </p:cNvSpPr>
          <p:nvPr>
            <p:ph type="sldNum" sz="quarter" idx="10"/>
          </p:nvPr>
        </p:nvSpPr>
        <p:spPr/>
        <p:txBody>
          <a:bodyPr/>
          <a:lstStyle/>
          <a:p>
            <a:fld id="{2CDFA0C2-3F27-5D48-B39D-60B2E380A5F9}" type="slidenum">
              <a:rPr lang="fr-FR" smtClean="0"/>
              <a:t>22</a:t>
            </a:fld>
            <a:endParaRPr lang="fr-FR"/>
          </a:p>
        </p:txBody>
      </p:sp>
    </p:spTree>
    <p:extLst>
      <p:ext uri="{BB962C8B-B14F-4D97-AF65-F5344CB8AC3E}">
        <p14:creationId xmlns:p14="http://schemas.microsoft.com/office/powerpoint/2010/main" val="7473411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et modifiez le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A9BE7B16-C3CA-2647-BE03-09E123DB049B}" type="datetimeFigureOut">
              <a:rPr lang="fr-FR" smtClean="0"/>
              <a:t>23/10/16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353B815-DA4C-A54A-8748-6F5B7727A246}" type="slidenum">
              <a:rPr lang="fr-FR" smtClean="0"/>
              <a:t>‹#›</a:t>
            </a:fld>
            <a:endParaRPr lang="fr-FR"/>
          </a:p>
        </p:txBody>
      </p:sp>
    </p:spTree>
    <p:extLst>
      <p:ext uri="{BB962C8B-B14F-4D97-AF65-F5344CB8AC3E}">
        <p14:creationId xmlns:p14="http://schemas.microsoft.com/office/powerpoint/2010/main" val="3808318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9BE7B16-C3CA-2647-BE03-09E123DB049B}" type="datetimeFigureOut">
              <a:rPr lang="fr-FR" smtClean="0"/>
              <a:t>23/10/16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353B815-DA4C-A54A-8748-6F5B7727A246}" type="slidenum">
              <a:rPr lang="fr-FR" smtClean="0"/>
              <a:t>‹#›</a:t>
            </a:fld>
            <a:endParaRPr lang="fr-FR"/>
          </a:p>
        </p:txBody>
      </p:sp>
    </p:spTree>
    <p:extLst>
      <p:ext uri="{BB962C8B-B14F-4D97-AF65-F5344CB8AC3E}">
        <p14:creationId xmlns:p14="http://schemas.microsoft.com/office/powerpoint/2010/main" val="22534455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et modifiez le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9BE7B16-C3CA-2647-BE03-09E123DB049B}" type="datetimeFigureOut">
              <a:rPr lang="fr-FR" smtClean="0"/>
              <a:t>23/10/16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353B815-DA4C-A54A-8748-6F5B7727A246}" type="slidenum">
              <a:rPr lang="fr-FR" smtClean="0"/>
              <a:t>‹#›</a:t>
            </a:fld>
            <a:endParaRPr lang="fr-FR"/>
          </a:p>
        </p:txBody>
      </p:sp>
    </p:spTree>
    <p:extLst>
      <p:ext uri="{BB962C8B-B14F-4D97-AF65-F5344CB8AC3E}">
        <p14:creationId xmlns:p14="http://schemas.microsoft.com/office/powerpoint/2010/main" val="11128555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9BE7B16-C3CA-2647-BE03-09E123DB049B}" type="datetimeFigureOut">
              <a:rPr lang="fr-FR" smtClean="0"/>
              <a:t>23/10/16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353B815-DA4C-A54A-8748-6F5B7727A246}" type="slidenum">
              <a:rPr lang="fr-FR" smtClean="0"/>
              <a:t>‹#›</a:t>
            </a:fld>
            <a:endParaRPr lang="fr-FR"/>
          </a:p>
        </p:txBody>
      </p:sp>
    </p:spTree>
    <p:extLst>
      <p:ext uri="{BB962C8B-B14F-4D97-AF65-F5344CB8AC3E}">
        <p14:creationId xmlns:p14="http://schemas.microsoft.com/office/powerpoint/2010/main" val="24404156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et modifiez le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9BE7B16-C3CA-2647-BE03-09E123DB049B}" type="datetimeFigureOut">
              <a:rPr lang="fr-FR" smtClean="0"/>
              <a:t>23/10/16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353B815-DA4C-A54A-8748-6F5B7727A246}" type="slidenum">
              <a:rPr lang="fr-FR" smtClean="0"/>
              <a:t>‹#›</a:t>
            </a:fld>
            <a:endParaRPr lang="fr-FR"/>
          </a:p>
        </p:txBody>
      </p:sp>
    </p:spTree>
    <p:extLst>
      <p:ext uri="{BB962C8B-B14F-4D97-AF65-F5344CB8AC3E}">
        <p14:creationId xmlns:p14="http://schemas.microsoft.com/office/powerpoint/2010/main" val="10255338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A9BE7B16-C3CA-2647-BE03-09E123DB049B}" type="datetimeFigureOut">
              <a:rPr lang="fr-FR" smtClean="0"/>
              <a:t>23/10/16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353B815-DA4C-A54A-8748-6F5B7727A246}" type="slidenum">
              <a:rPr lang="fr-FR" smtClean="0"/>
              <a:t>‹#›</a:t>
            </a:fld>
            <a:endParaRPr lang="fr-FR"/>
          </a:p>
        </p:txBody>
      </p:sp>
    </p:spTree>
    <p:extLst>
      <p:ext uri="{BB962C8B-B14F-4D97-AF65-F5344CB8AC3E}">
        <p14:creationId xmlns:p14="http://schemas.microsoft.com/office/powerpoint/2010/main" val="34254001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et modifiez le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A9BE7B16-C3CA-2647-BE03-09E123DB049B}" type="datetimeFigureOut">
              <a:rPr lang="fr-FR" smtClean="0"/>
              <a:t>23/10/16</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1353B815-DA4C-A54A-8748-6F5B7727A246}" type="slidenum">
              <a:rPr lang="fr-FR" smtClean="0"/>
              <a:t>‹#›</a:t>
            </a:fld>
            <a:endParaRPr lang="fr-FR"/>
          </a:p>
        </p:txBody>
      </p:sp>
    </p:spTree>
    <p:extLst>
      <p:ext uri="{BB962C8B-B14F-4D97-AF65-F5344CB8AC3E}">
        <p14:creationId xmlns:p14="http://schemas.microsoft.com/office/powerpoint/2010/main" val="11407895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e la date 2"/>
          <p:cNvSpPr>
            <a:spLocks noGrp="1"/>
          </p:cNvSpPr>
          <p:nvPr>
            <p:ph type="dt" sz="half" idx="10"/>
          </p:nvPr>
        </p:nvSpPr>
        <p:spPr/>
        <p:txBody>
          <a:bodyPr/>
          <a:lstStyle/>
          <a:p>
            <a:fld id="{A9BE7B16-C3CA-2647-BE03-09E123DB049B}" type="datetimeFigureOut">
              <a:rPr lang="fr-FR" smtClean="0"/>
              <a:t>23/10/16</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1353B815-DA4C-A54A-8748-6F5B7727A246}" type="slidenum">
              <a:rPr lang="fr-FR" smtClean="0"/>
              <a:t>‹#›</a:t>
            </a:fld>
            <a:endParaRPr lang="fr-FR"/>
          </a:p>
        </p:txBody>
      </p:sp>
    </p:spTree>
    <p:extLst>
      <p:ext uri="{BB962C8B-B14F-4D97-AF65-F5344CB8AC3E}">
        <p14:creationId xmlns:p14="http://schemas.microsoft.com/office/powerpoint/2010/main" val="39894528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9BE7B16-C3CA-2647-BE03-09E123DB049B}" type="datetimeFigureOut">
              <a:rPr lang="fr-FR" smtClean="0"/>
              <a:t>23/10/16</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1353B815-DA4C-A54A-8748-6F5B7727A246}" type="slidenum">
              <a:rPr lang="fr-FR" smtClean="0"/>
              <a:t>‹#›</a:t>
            </a:fld>
            <a:endParaRPr lang="fr-FR"/>
          </a:p>
        </p:txBody>
      </p:sp>
    </p:spTree>
    <p:extLst>
      <p:ext uri="{BB962C8B-B14F-4D97-AF65-F5344CB8AC3E}">
        <p14:creationId xmlns:p14="http://schemas.microsoft.com/office/powerpoint/2010/main" val="5553334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et modifiez le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9BE7B16-C3CA-2647-BE03-09E123DB049B}" type="datetimeFigureOut">
              <a:rPr lang="fr-FR" smtClean="0"/>
              <a:t>23/10/16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353B815-DA4C-A54A-8748-6F5B7727A246}" type="slidenum">
              <a:rPr lang="fr-FR" smtClean="0"/>
              <a:t>‹#›</a:t>
            </a:fld>
            <a:endParaRPr lang="fr-FR"/>
          </a:p>
        </p:txBody>
      </p:sp>
    </p:spTree>
    <p:extLst>
      <p:ext uri="{BB962C8B-B14F-4D97-AF65-F5344CB8AC3E}">
        <p14:creationId xmlns:p14="http://schemas.microsoft.com/office/powerpoint/2010/main" val="2319295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et modifiez le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9BE7B16-C3CA-2647-BE03-09E123DB049B}" type="datetimeFigureOut">
              <a:rPr lang="fr-FR" smtClean="0"/>
              <a:t>23/10/16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353B815-DA4C-A54A-8748-6F5B7727A246}" type="slidenum">
              <a:rPr lang="fr-FR" smtClean="0"/>
              <a:t>‹#›</a:t>
            </a:fld>
            <a:endParaRPr lang="fr-FR"/>
          </a:p>
        </p:txBody>
      </p:sp>
    </p:spTree>
    <p:extLst>
      <p:ext uri="{BB962C8B-B14F-4D97-AF65-F5344CB8AC3E}">
        <p14:creationId xmlns:p14="http://schemas.microsoft.com/office/powerpoint/2010/main" val="309570109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et modifiez le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BE7B16-C3CA-2647-BE03-09E123DB049B}" type="datetimeFigureOut">
              <a:rPr lang="fr-FR" smtClean="0"/>
              <a:t>23/10/16</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53B815-DA4C-A54A-8748-6F5B7727A246}" type="slidenum">
              <a:rPr lang="fr-FR" smtClean="0"/>
              <a:t>‹#›</a:t>
            </a:fld>
            <a:endParaRPr lang="fr-FR"/>
          </a:p>
        </p:txBody>
      </p:sp>
    </p:spTree>
    <p:extLst>
      <p:ext uri="{BB962C8B-B14F-4D97-AF65-F5344CB8AC3E}">
        <p14:creationId xmlns:p14="http://schemas.microsoft.com/office/powerpoint/2010/main" val="17044025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6.bin"/><Relationship Id="rId4" Type="http://schemas.openxmlformats.org/officeDocument/2006/relationships/image" Target="../media/image10.emf"/><Relationship Id="rId5" Type="http://schemas.openxmlformats.org/officeDocument/2006/relationships/image" Target="../media/image3.png"/><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oleObject" Target="../embeddings/oleObject7.bin"/><Relationship Id="rId5" Type="http://schemas.openxmlformats.org/officeDocument/2006/relationships/image" Target="../media/image11.emf"/><Relationship Id="rId6" Type="http://schemas.openxmlformats.org/officeDocument/2006/relationships/oleObject" Target="../embeddings/oleObject8.bin"/><Relationship Id="rId7" Type="http://schemas.openxmlformats.org/officeDocument/2006/relationships/image" Target="../media/image12.emf"/><Relationship Id="rId8" Type="http://schemas.openxmlformats.org/officeDocument/2006/relationships/oleObject" Target="../embeddings/oleObject9.bin"/><Relationship Id="rId9" Type="http://schemas.openxmlformats.org/officeDocument/2006/relationships/image" Target="../media/image13.emf"/><Relationship Id="rId10" Type="http://schemas.openxmlformats.org/officeDocument/2006/relationships/oleObject" Target="../embeddings/oleObject10.bin"/><Relationship Id="rId11" Type="http://schemas.openxmlformats.org/officeDocument/2006/relationships/image" Target="../media/image14.emf"/><Relationship Id="rId1" Type="http://schemas.openxmlformats.org/officeDocument/2006/relationships/vmlDrawing" Target="../drawings/vmlDrawing3.vml"/><Relationship Id="rId2"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5.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5.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 Id="rId3" Type="http://schemas.openxmlformats.org/officeDocument/2006/relationships/image" Target="../media/image16.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21.xml.rels><?xml version="1.0" encoding="UTF-8" standalone="yes"?>
<Relationships xmlns="http://schemas.openxmlformats.org/package/2006/relationships"><Relationship Id="rId3" Type="http://schemas.openxmlformats.org/officeDocument/2006/relationships/image" Target="../media/image15.png"/><Relationship Id="rId4" Type="http://schemas.openxmlformats.org/officeDocument/2006/relationships/oleObject" Target="../embeddings/oleObject11.bin"/><Relationship Id="rId5" Type="http://schemas.openxmlformats.org/officeDocument/2006/relationships/image" Target="../media/image17.emf"/><Relationship Id="rId1" Type="http://schemas.openxmlformats.org/officeDocument/2006/relationships/vmlDrawing" Target="../drawings/vmlDrawing4.vml"/><Relationship Id="rId2"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18.png"/><Relationship Id="rId1" Type="http://schemas.openxmlformats.org/officeDocument/2006/relationships/tags" Target="../tags/tag1.xml"/><Relationship Id="rId2"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26.xml.rels><?xml version="1.0" encoding="UTF-8" standalone="yes"?>
<Relationships xmlns="http://schemas.openxmlformats.org/package/2006/relationships"><Relationship Id="rId11" Type="http://schemas.openxmlformats.org/officeDocument/2006/relationships/oleObject" Target="../embeddings/oleObject15.bin"/><Relationship Id="rId12" Type="http://schemas.openxmlformats.org/officeDocument/2006/relationships/image" Target="../media/image7.emf"/><Relationship Id="rId13" Type="http://schemas.openxmlformats.org/officeDocument/2006/relationships/oleObject" Target="../embeddings/oleObject16.bin"/><Relationship Id="rId14" Type="http://schemas.openxmlformats.org/officeDocument/2006/relationships/image" Target="../media/image8.emf"/><Relationship Id="rId1" Type="http://schemas.openxmlformats.org/officeDocument/2006/relationships/vmlDrawing" Target="../drawings/vmlDrawing5.vml"/><Relationship Id="rId2" Type="http://schemas.openxmlformats.org/officeDocument/2006/relationships/slideLayout" Target="../slideLayouts/slideLayout2.xml"/><Relationship Id="rId3" Type="http://schemas.openxmlformats.org/officeDocument/2006/relationships/image" Target="../media/image3.png"/><Relationship Id="rId4" Type="http://schemas.openxmlformats.org/officeDocument/2006/relationships/image" Target="../media/image9.png"/><Relationship Id="rId5" Type="http://schemas.openxmlformats.org/officeDocument/2006/relationships/oleObject" Target="../embeddings/oleObject12.bin"/><Relationship Id="rId6" Type="http://schemas.openxmlformats.org/officeDocument/2006/relationships/image" Target="../media/image4.emf"/><Relationship Id="rId7" Type="http://schemas.openxmlformats.org/officeDocument/2006/relationships/oleObject" Target="../embeddings/oleObject13.bin"/><Relationship Id="rId8" Type="http://schemas.openxmlformats.org/officeDocument/2006/relationships/image" Target="../media/image5.emf"/><Relationship Id="rId9" Type="http://schemas.openxmlformats.org/officeDocument/2006/relationships/oleObject" Target="../embeddings/oleObject14.bin"/><Relationship Id="rId10" Type="http://schemas.openxmlformats.org/officeDocument/2006/relationships/image" Target="../media/image6.emf"/></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29.xml.rels><?xml version="1.0" encoding="UTF-8" standalone="yes"?>
<Relationships xmlns="http://schemas.openxmlformats.org/package/2006/relationships"><Relationship Id="rId11" Type="http://schemas.openxmlformats.org/officeDocument/2006/relationships/image" Target="../media/image22.emf"/><Relationship Id="rId12" Type="http://schemas.openxmlformats.org/officeDocument/2006/relationships/oleObject" Target="../embeddings/oleObject21.bin"/><Relationship Id="rId13" Type="http://schemas.openxmlformats.org/officeDocument/2006/relationships/image" Target="../media/image23.emf"/><Relationship Id="rId1" Type="http://schemas.openxmlformats.org/officeDocument/2006/relationships/vmlDrawing" Target="../drawings/vmlDrawing6.vml"/><Relationship Id="rId2" Type="http://schemas.openxmlformats.org/officeDocument/2006/relationships/slideLayout" Target="../slideLayouts/slideLayout2.xml"/><Relationship Id="rId3" Type="http://schemas.openxmlformats.org/officeDocument/2006/relationships/image" Target="../media/image15.png"/><Relationship Id="rId4" Type="http://schemas.openxmlformats.org/officeDocument/2006/relationships/oleObject" Target="../embeddings/oleObject17.bin"/><Relationship Id="rId5" Type="http://schemas.openxmlformats.org/officeDocument/2006/relationships/image" Target="../media/image19.emf"/><Relationship Id="rId6" Type="http://schemas.openxmlformats.org/officeDocument/2006/relationships/oleObject" Target="../embeddings/oleObject18.bin"/><Relationship Id="rId7" Type="http://schemas.openxmlformats.org/officeDocument/2006/relationships/image" Target="../media/image20.emf"/><Relationship Id="rId8" Type="http://schemas.openxmlformats.org/officeDocument/2006/relationships/oleObject" Target="../embeddings/oleObject19.bin"/><Relationship Id="rId9" Type="http://schemas.openxmlformats.org/officeDocument/2006/relationships/image" Target="../media/image21.emf"/><Relationship Id="rId10" Type="http://schemas.openxmlformats.org/officeDocument/2006/relationships/oleObject" Target="../embeddings/oleObject20.bin"/></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1" Type="http://schemas.openxmlformats.org/officeDocument/2006/relationships/oleObject" Target="../embeddings/oleObject4.bin"/><Relationship Id="rId12" Type="http://schemas.openxmlformats.org/officeDocument/2006/relationships/image" Target="../media/image7.emf"/><Relationship Id="rId13" Type="http://schemas.openxmlformats.org/officeDocument/2006/relationships/oleObject" Target="../embeddings/oleObject5.bin"/><Relationship Id="rId14" Type="http://schemas.openxmlformats.org/officeDocument/2006/relationships/image" Target="../media/image8.emf"/><Relationship Id="rId1" Type="http://schemas.openxmlformats.org/officeDocument/2006/relationships/vmlDrawing" Target="../drawings/vmlDrawing1.vml"/><Relationship Id="rId2" Type="http://schemas.openxmlformats.org/officeDocument/2006/relationships/slideLayout" Target="../slideLayouts/slideLayout2.xml"/><Relationship Id="rId3" Type="http://schemas.openxmlformats.org/officeDocument/2006/relationships/image" Target="../media/image3.png"/><Relationship Id="rId4" Type="http://schemas.openxmlformats.org/officeDocument/2006/relationships/image" Target="../media/image9.png"/><Relationship Id="rId5" Type="http://schemas.openxmlformats.org/officeDocument/2006/relationships/oleObject" Target="../embeddings/oleObject1.bin"/><Relationship Id="rId6" Type="http://schemas.openxmlformats.org/officeDocument/2006/relationships/image" Target="../media/image4.emf"/><Relationship Id="rId7" Type="http://schemas.openxmlformats.org/officeDocument/2006/relationships/oleObject" Target="../embeddings/oleObject2.bin"/><Relationship Id="rId8" Type="http://schemas.openxmlformats.org/officeDocument/2006/relationships/image" Target="../media/image5.emf"/><Relationship Id="rId9" Type="http://schemas.openxmlformats.org/officeDocument/2006/relationships/oleObject" Target="../embeddings/oleObject3.bin"/><Relationship Id="rId10" Type="http://schemas.openxmlformats.org/officeDocument/2006/relationships/image" Target="../media/image6.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94219" y="2130425"/>
            <a:ext cx="7772400" cy="1470025"/>
          </a:xfrm>
        </p:spPr>
        <p:txBody>
          <a:bodyPr/>
          <a:lstStyle/>
          <a:p>
            <a:r>
              <a:rPr lang="fr-FR" dirty="0" smtClean="0"/>
              <a:t>Remue-méninges à Magenta</a:t>
            </a:r>
            <a:endParaRPr lang="fr-FR" dirty="0"/>
          </a:p>
        </p:txBody>
      </p:sp>
      <p:sp>
        <p:nvSpPr>
          <p:cNvPr id="3" name="Sous-titre 2"/>
          <p:cNvSpPr>
            <a:spLocks noGrp="1"/>
          </p:cNvSpPr>
          <p:nvPr>
            <p:ph type="subTitle" idx="1"/>
          </p:nvPr>
        </p:nvSpPr>
        <p:spPr/>
        <p:txBody>
          <a:bodyPr/>
          <a:lstStyle/>
          <a:p>
            <a:r>
              <a:rPr lang="fr-FR" dirty="0" smtClean="0"/>
              <a:t>Le concours des </a:t>
            </a:r>
            <a:r>
              <a:rPr lang="fr-FR" dirty="0"/>
              <a:t>4</a:t>
            </a:r>
            <a:r>
              <a:rPr lang="fr-FR" dirty="0" smtClean="0"/>
              <a:t>èmes</a:t>
            </a:r>
          </a:p>
        </p:txBody>
      </p:sp>
    </p:spTree>
    <p:extLst>
      <p:ext uri="{BB962C8B-B14F-4D97-AF65-F5344CB8AC3E}">
        <p14:creationId xmlns:p14="http://schemas.microsoft.com/office/powerpoint/2010/main" val="14340726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93955" y="167596"/>
            <a:ext cx="6814859" cy="2492941"/>
          </a:xfrm>
        </p:spPr>
        <p:style>
          <a:lnRef idx="1">
            <a:schemeClr val="accent5"/>
          </a:lnRef>
          <a:fillRef idx="2">
            <a:schemeClr val="accent5"/>
          </a:fillRef>
          <a:effectRef idx="1">
            <a:schemeClr val="accent5"/>
          </a:effectRef>
          <a:fontRef idx="minor">
            <a:schemeClr val="dk1"/>
          </a:fontRef>
        </p:style>
        <p:txBody>
          <a:bodyPr>
            <a:noAutofit/>
          </a:bodyPr>
          <a:lstStyle/>
          <a:p>
            <a:pPr algn="l"/>
            <a:r>
              <a:rPr lang="fr-FR" sz="2600" dirty="0" smtClean="0"/>
              <a:t>5 joueurs de basket et leur coach se retrouvent sur le terrain pour s’entrainer. Tout le monde se dit bonjour en se serrant la main. Combien de poignées de mains sont échangées? </a:t>
            </a:r>
            <a:endParaRPr lang="fr-FR" sz="2600" dirty="0"/>
          </a:p>
        </p:txBody>
      </p:sp>
      <p:graphicFrame>
        <p:nvGraphicFramePr>
          <p:cNvPr id="5" name="Tableau 4"/>
          <p:cNvGraphicFramePr>
            <a:graphicFrameLocks noGrp="1"/>
          </p:cNvGraphicFramePr>
          <p:nvPr>
            <p:extLst>
              <p:ext uri="{D42A27DB-BD31-4B8C-83A1-F6EECF244321}">
                <p14:modId xmlns:p14="http://schemas.microsoft.com/office/powerpoint/2010/main" val="2738062380"/>
              </p:ext>
            </p:extLst>
          </p:nvPr>
        </p:nvGraphicFramePr>
        <p:xfrm>
          <a:off x="346875" y="3503373"/>
          <a:ext cx="8339925" cy="1731890"/>
        </p:xfrm>
        <a:graphic>
          <a:graphicData uri="http://schemas.openxmlformats.org/drawingml/2006/table">
            <a:tbl>
              <a:tblPr firstRow="1" bandRow="1">
                <a:tableStyleId>{5A111915-BE36-4E01-A7E5-04B1672EAD32}</a:tableStyleId>
              </a:tblPr>
              <a:tblGrid>
                <a:gridCol w="1667985"/>
                <a:gridCol w="1667985"/>
                <a:gridCol w="1667985"/>
                <a:gridCol w="1667985"/>
                <a:gridCol w="1667985"/>
              </a:tblGrid>
              <a:tr h="865945">
                <a:tc>
                  <a:txBody>
                    <a:bodyPr/>
                    <a:lstStyle/>
                    <a:p>
                      <a:pPr algn="ctr"/>
                      <a:r>
                        <a:rPr lang="fr-FR" sz="3600" dirty="0" smtClean="0"/>
                        <a:t>A</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B</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C</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D</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E</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865945">
                <a:tc>
                  <a:txBody>
                    <a:bodyPr/>
                    <a:lstStyle/>
                    <a:p>
                      <a:pPr algn="ctr"/>
                      <a:r>
                        <a:rPr lang="fr-FR" sz="3600" dirty="0" smtClean="0"/>
                        <a:t>5</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6</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10</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13</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15</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4" name="Rectangle 3"/>
          <p:cNvSpPr/>
          <p:nvPr/>
        </p:nvSpPr>
        <p:spPr>
          <a:xfrm>
            <a:off x="8212433" y="5817421"/>
            <a:ext cx="886781" cy="923330"/>
          </a:xfrm>
          <a:prstGeom prst="rect">
            <a:avLst/>
          </a:prstGeom>
          <a:noFill/>
        </p:spPr>
        <p:txBody>
          <a:bodyPr wrap="none" lIns="91440" tIns="45720" rIns="91440" bIns="45720">
            <a:spAutoFit/>
          </a:bodyPr>
          <a:lstStyle/>
          <a:p>
            <a:pPr algn="ctr"/>
            <a:r>
              <a:rPr lang="fr-FR" sz="5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15</a:t>
            </a:r>
            <a:endParaRPr lang="fr-FR"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grpSp>
        <p:nvGrpSpPr>
          <p:cNvPr id="8" name="Grouper 7"/>
          <p:cNvGrpSpPr/>
          <p:nvPr/>
        </p:nvGrpSpPr>
        <p:grpSpPr>
          <a:xfrm>
            <a:off x="463576" y="5956983"/>
            <a:ext cx="917271" cy="788436"/>
            <a:chOff x="463576" y="5956983"/>
            <a:chExt cx="917271" cy="788436"/>
          </a:xfrm>
        </p:grpSpPr>
        <p:pic>
          <p:nvPicPr>
            <p:cNvPr id="6" name="Image 5"/>
            <p:cNvPicPr>
              <a:picLocks noChangeAspect="1"/>
            </p:cNvPicPr>
            <p:nvPr/>
          </p:nvPicPr>
          <p:blipFill rotWithShape="1">
            <a:blip r:embed="rId2"/>
            <a:srcRect l="19578" r="22439"/>
            <a:stretch/>
          </p:blipFill>
          <p:spPr>
            <a:xfrm>
              <a:off x="463576" y="5956983"/>
              <a:ext cx="455268" cy="785166"/>
            </a:xfrm>
            <a:prstGeom prst="rect">
              <a:avLst/>
            </a:prstGeom>
          </p:spPr>
        </p:pic>
        <p:pic>
          <p:nvPicPr>
            <p:cNvPr id="7" name="Image 6"/>
            <p:cNvPicPr>
              <a:picLocks noChangeAspect="1"/>
            </p:cNvPicPr>
            <p:nvPr/>
          </p:nvPicPr>
          <p:blipFill rotWithShape="1">
            <a:blip r:embed="rId2"/>
            <a:srcRect l="19578" r="22439"/>
            <a:stretch/>
          </p:blipFill>
          <p:spPr>
            <a:xfrm>
              <a:off x="925579" y="5960253"/>
              <a:ext cx="455268" cy="785166"/>
            </a:xfrm>
            <a:prstGeom prst="rect">
              <a:avLst/>
            </a:prstGeom>
          </p:spPr>
        </p:pic>
      </p:grpSp>
      <p:sp>
        <p:nvSpPr>
          <p:cNvPr id="9" name="Rectangle 8"/>
          <p:cNvSpPr/>
          <p:nvPr/>
        </p:nvSpPr>
        <p:spPr>
          <a:xfrm>
            <a:off x="7308304" y="0"/>
            <a:ext cx="1835696" cy="314096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0" name="Connecteur droit 9"/>
          <p:cNvCxnSpPr/>
          <p:nvPr/>
        </p:nvCxnSpPr>
        <p:spPr>
          <a:xfrm>
            <a:off x="0" y="5260622"/>
            <a:ext cx="9144000" cy="11289"/>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016970044"/>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8758" y="1057832"/>
            <a:ext cx="6967697" cy="1143000"/>
          </a:xfrm>
        </p:spPr>
        <p:style>
          <a:lnRef idx="1">
            <a:schemeClr val="accent5"/>
          </a:lnRef>
          <a:fillRef idx="2">
            <a:schemeClr val="accent5"/>
          </a:fillRef>
          <a:effectRef idx="1">
            <a:schemeClr val="accent5"/>
          </a:effectRef>
          <a:fontRef idx="minor">
            <a:schemeClr val="dk1"/>
          </a:fontRef>
        </p:style>
        <p:txBody>
          <a:bodyPr>
            <a:normAutofit/>
          </a:bodyPr>
          <a:lstStyle/>
          <a:p>
            <a:r>
              <a:rPr lang="fr-FR" dirty="0" smtClean="0"/>
              <a:t>-2016 +1402 =</a:t>
            </a:r>
            <a:endParaRPr lang="fr-FR" dirty="0"/>
          </a:p>
        </p:txBody>
      </p:sp>
      <p:graphicFrame>
        <p:nvGraphicFramePr>
          <p:cNvPr id="5" name="Tableau 4"/>
          <p:cNvGraphicFramePr>
            <a:graphicFrameLocks noGrp="1"/>
          </p:cNvGraphicFramePr>
          <p:nvPr>
            <p:extLst>
              <p:ext uri="{D42A27DB-BD31-4B8C-83A1-F6EECF244321}">
                <p14:modId xmlns:p14="http://schemas.microsoft.com/office/powerpoint/2010/main" val="3250334376"/>
              </p:ext>
            </p:extLst>
          </p:nvPr>
        </p:nvGraphicFramePr>
        <p:xfrm>
          <a:off x="187467" y="3348667"/>
          <a:ext cx="8339925" cy="1731890"/>
        </p:xfrm>
        <a:graphic>
          <a:graphicData uri="http://schemas.openxmlformats.org/drawingml/2006/table">
            <a:tbl>
              <a:tblPr firstRow="1" bandRow="1">
                <a:tableStyleId>{5A111915-BE36-4E01-A7E5-04B1672EAD32}</a:tableStyleId>
              </a:tblPr>
              <a:tblGrid>
                <a:gridCol w="1667985"/>
                <a:gridCol w="1667985"/>
                <a:gridCol w="1667985"/>
                <a:gridCol w="1667985"/>
                <a:gridCol w="1667985"/>
              </a:tblGrid>
              <a:tr h="865945">
                <a:tc>
                  <a:txBody>
                    <a:bodyPr/>
                    <a:lstStyle/>
                    <a:p>
                      <a:pPr algn="ctr"/>
                      <a:r>
                        <a:rPr lang="fr-FR" sz="3600" dirty="0" smtClean="0"/>
                        <a:t>A</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B</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C</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D</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E</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865945">
                <a:tc>
                  <a:txBody>
                    <a:bodyPr/>
                    <a:lstStyle/>
                    <a:p>
                      <a:pPr algn="ctr"/>
                      <a:r>
                        <a:rPr lang="fr-FR" sz="3600" dirty="0" smtClean="0"/>
                        <a:t>3418</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612</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-612</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-3418</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-614</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4" name="Rectangle 3"/>
          <p:cNvSpPr/>
          <p:nvPr/>
        </p:nvSpPr>
        <p:spPr>
          <a:xfrm>
            <a:off x="8527392" y="5817421"/>
            <a:ext cx="535648" cy="923330"/>
          </a:xfrm>
          <a:prstGeom prst="rect">
            <a:avLst/>
          </a:prstGeom>
          <a:noFill/>
        </p:spPr>
        <p:txBody>
          <a:bodyPr wrap="none" lIns="91440" tIns="45720" rIns="91440" bIns="45720">
            <a:spAutoFit/>
          </a:bodyPr>
          <a:lstStyle/>
          <a:p>
            <a:pPr algn="ctr"/>
            <a:r>
              <a:rPr lang="fr-FR" sz="5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1</a:t>
            </a:r>
            <a:endParaRPr lang="fr-FR"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pic>
        <p:nvPicPr>
          <p:cNvPr id="7" name="Image 6"/>
          <p:cNvPicPr>
            <a:picLocks noChangeAspect="1"/>
          </p:cNvPicPr>
          <p:nvPr/>
        </p:nvPicPr>
        <p:blipFill rotWithShape="1">
          <a:blip r:embed="rId2"/>
          <a:srcRect l="19578" r="22439"/>
          <a:stretch/>
        </p:blipFill>
        <p:spPr>
          <a:xfrm>
            <a:off x="463576" y="5956983"/>
            <a:ext cx="455268" cy="785166"/>
          </a:xfrm>
          <a:prstGeom prst="rect">
            <a:avLst/>
          </a:prstGeom>
        </p:spPr>
      </p:pic>
      <p:sp>
        <p:nvSpPr>
          <p:cNvPr id="6" name="Rectangle 5"/>
          <p:cNvSpPr/>
          <p:nvPr/>
        </p:nvSpPr>
        <p:spPr>
          <a:xfrm>
            <a:off x="7308304" y="0"/>
            <a:ext cx="1835696" cy="314096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8" name="Connecteur droit 7"/>
          <p:cNvCxnSpPr/>
          <p:nvPr/>
        </p:nvCxnSpPr>
        <p:spPr>
          <a:xfrm>
            <a:off x="0" y="5260622"/>
            <a:ext cx="9144000" cy="11289"/>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6601705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46876" y="551980"/>
            <a:ext cx="6426987" cy="2148890"/>
          </a:xfrm>
        </p:spPr>
        <p:style>
          <a:lnRef idx="1">
            <a:schemeClr val="accent4"/>
          </a:lnRef>
          <a:fillRef idx="2">
            <a:schemeClr val="accent4"/>
          </a:fillRef>
          <a:effectRef idx="1">
            <a:schemeClr val="accent4"/>
          </a:effectRef>
          <a:fontRef idx="minor">
            <a:schemeClr val="dk1"/>
          </a:fontRef>
        </p:style>
        <p:txBody>
          <a:bodyPr>
            <a:normAutofit/>
          </a:bodyPr>
          <a:lstStyle/>
          <a:p>
            <a:pPr>
              <a:lnSpc>
                <a:spcPct val="130000"/>
              </a:lnSpc>
            </a:pPr>
            <a:r>
              <a:rPr lang="fr-FR" sz="3600" dirty="0" smtClean="0"/>
              <a:t>L’écriture décimale de</a:t>
            </a:r>
            <a:br>
              <a:rPr lang="fr-FR" sz="3600" dirty="0" smtClean="0"/>
            </a:br>
            <a:r>
              <a:rPr lang="fr-FR" sz="3600" dirty="0" smtClean="0"/>
              <a:t>                     est</a:t>
            </a:r>
            <a:endParaRPr lang="fr-FR" sz="3600" dirty="0"/>
          </a:p>
        </p:txBody>
      </p:sp>
      <p:graphicFrame>
        <p:nvGraphicFramePr>
          <p:cNvPr id="5" name="Tableau 4"/>
          <p:cNvGraphicFramePr>
            <a:graphicFrameLocks noGrp="1"/>
          </p:cNvGraphicFramePr>
          <p:nvPr>
            <p:extLst>
              <p:ext uri="{D42A27DB-BD31-4B8C-83A1-F6EECF244321}">
                <p14:modId xmlns:p14="http://schemas.microsoft.com/office/powerpoint/2010/main" val="2661675623"/>
              </p:ext>
            </p:extLst>
          </p:nvPr>
        </p:nvGraphicFramePr>
        <p:xfrm>
          <a:off x="346876" y="3309180"/>
          <a:ext cx="8339925" cy="1731890"/>
        </p:xfrm>
        <a:graphic>
          <a:graphicData uri="http://schemas.openxmlformats.org/drawingml/2006/table">
            <a:tbl>
              <a:tblPr firstRow="1" bandRow="1">
                <a:tableStyleId>{17292A2E-F333-43FB-9621-5CBBE7FDCDCB}</a:tableStyleId>
              </a:tblPr>
              <a:tblGrid>
                <a:gridCol w="1667985"/>
                <a:gridCol w="1667985"/>
                <a:gridCol w="1667985"/>
                <a:gridCol w="1667985"/>
                <a:gridCol w="1667985"/>
              </a:tblGrid>
              <a:tr h="865945">
                <a:tc>
                  <a:txBody>
                    <a:bodyPr/>
                    <a:lstStyle/>
                    <a:p>
                      <a:pPr algn="ctr"/>
                      <a:r>
                        <a:rPr lang="fr-FR" sz="3600" b="0" dirty="0" smtClean="0">
                          <a:latin typeface="Arial"/>
                          <a:cs typeface="Arial"/>
                        </a:rPr>
                        <a:t>A</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b="0" dirty="0" smtClean="0">
                          <a:latin typeface="Arial"/>
                          <a:cs typeface="Arial"/>
                        </a:rPr>
                        <a:t>B</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b="0" dirty="0" smtClean="0">
                          <a:latin typeface="Arial"/>
                          <a:cs typeface="Arial"/>
                        </a:rPr>
                        <a:t>C</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b="0" dirty="0" smtClean="0">
                          <a:latin typeface="Arial"/>
                          <a:cs typeface="Arial"/>
                        </a:rPr>
                        <a:t>D</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b="0" dirty="0" smtClean="0">
                          <a:latin typeface="Arial"/>
                          <a:cs typeface="Arial"/>
                        </a:rPr>
                        <a:t>E</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865945">
                <a:tc>
                  <a:txBody>
                    <a:bodyPr/>
                    <a:lstStyle/>
                    <a:p>
                      <a:pPr algn="ctr"/>
                      <a:r>
                        <a:rPr lang="fr-FR" sz="3600" dirty="0" smtClean="0"/>
                        <a:t>72,36</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2</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0,5</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36,72</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0,2</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3" name="Rectangle 2"/>
          <p:cNvSpPr/>
          <p:nvPr/>
        </p:nvSpPr>
        <p:spPr>
          <a:xfrm>
            <a:off x="8527392" y="5817421"/>
            <a:ext cx="535648" cy="923330"/>
          </a:xfrm>
          <a:prstGeom prst="rect">
            <a:avLst/>
          </a:prstGeom>
          <a:noFill/>
        </p:spPr>
        <p:txBody>
          <a:bodyPr wrap="none" lIns="91440" tIns="45720" rIns="91440" bIns="45720">
            <a:spAutoFit/>
          </a:bodyPr>
          <a:lstStyle/>
          <a:p>
            <a:pPr algn="ctr"/>
            <a:r>
              <a:rPr lang="fr-FR" sz="5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2</a:t>
            </a:r>
            <a:endParaRPr lang="fr-FR"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graphicFrame>
        <p:nvGraphicFramePr>
          <p:cNvPr id="6" name="Objet 5"/>
          <p:cNvGraphicFramePr>
            <a:graphicFrameLocks noChangeAspect="1"/>
          </p:cNvGraphicFramePr>
          <p:nvPr>
            <p:extLst>
              <p:ext uri="{D42A27DB-BD31-4B8C-83A1-F6EECF244321}">
                <p14:modId xmlns:p14="http://schemas.microsoft.com/office/powerpoint/2010/main" val="3933334329"/>
              </p:ext>
            </p:extLst>
          </p:nvPr>
        </p:nvGraphicFramePr>
        <p:xfrm>
          <a:off x="3324225" y="1560513"/>
          <a:ext cx="584200" cy="1027112"/>
        </p:xfrm>
        <a:graphic>
          <a:graphicData uri="http://schemas.openxmlformats.org/presentationml/2006/ole">
            <mc:AlternateContent xmlns:mc="http://schemas.openxmlformats.org/markup-compatibility/2006">
              <mc:Choice xmlns:v="urn:schemas-microsoft-com:vml" Requires="v">
                <p:oleObj spid="_x0000_s1816" name="Equation" r:id="rId3" imgW="254000" imgH="444500" progId="Equation.3">
                  <p:embed/>
                </p:oleObj>
              </mc:Choice>
              <mc:Fallback>
                <p:oleObj name="Equation" r:id="rId3" imgW="254000" imgH="444500" progId="Equation.3">
                  <p:embed/>
                  <p:pic>
                    <p:nvPicPr>
                      <p:cNvPr id="0" name=""/>
                      <p:cNvPicPr/>
                      <p:nvPr/>
                    </p:nvPicPr>
                    <p:blipFill>
                      <a:blip r:embed="rId4"/>
                      <a:stretch>
                        <a:fillRect/>
                      </a:stretch>
                    </p:blipFill>
                    <p:spPr>
                      <a:xfrm>
                        <a:off x="3324225" y="1560513"/>
                        <a:ext cx="584200" cy="1027112"/>
                      </a:xfrm>
                      <a:prstGeom prst="rect">
                        <a:avLst/>
                      </a:prstGeom>
                    </p:spPr>
                  </p:pic>
                </p:oleObj>
              </mc:Fallback>
            </mc:AlternateContent>
          </a:graphicData>
        </a:graphic>
      </p:graphicFrame>
      <p:pic>
        <p:nvPicPr>
          <p:cNvPr id="12" name="Image 11"/>
          <p:cNvPicPr>
            <a:picLocks noChangeAspect="1"/>
          </p:cNvPicPr>
          <p:nvPr/>
        </p:nvPicPr>
        <p:blipFill rotWithShape="1">
          <a:blip r:embed="rId5"/>
          <a:srcRect l="19578" r="22439"/>
          <a:stretch/>
        </p:blipFill>
        <p:spPr>
          <a:xfrm>
            <a:off x="463576" y="5956983"/>
            <a:ext cx="455268" cy="785166"/>
          </a:xfrm>
          <a:prstGeom prst="rect">
            <a:avLst/>
          </a:prstGeom>
        </p:spPr>
      </p:pic>
      <p:sp>
        <p:nvSpPr>
          <p:cNvPr id="13" name="Rectangle 12"/>
          <p:cNvSpPr/>
          <p:nvPr/>
        </p:nvSpPr>
        <p:spPr>
          <a:xfrm>
            <a:off x="7308304" y="0"/>
            <a:ext cx="1835696" cy="314096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4" name="Connecteur droit 13"/>
          <p:cNvCxnSpPr/>
          <p:nvPr/>
        </p:nvCxnSpPr>
        <p:spPr>
          <a:xfrm>
            <a:off x="0" y="5260622"/>
            <a:ext cx="9144000" cy="11289"/>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2877247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6224" y="596652"/>
            <a:ext cx="6612032" cy="2084804"/>
          </a:xfrm>
        </p:spPr>
        <p:style>
          <a:lnRef idx="1">
            <a:schemeClr val="accent6"/>
          </a:lnRef>
          <a:fillRef idx="2">
            <a:schemeClr val="accent6"/>
          </a:fillRef>
          <a:effectRef idx="1">
            <a:schemeClr val="accent6"/>
          </a:effectRef>
          <a:fontRef idx="minor">
            <a:schemeClr val="dk1"/>
          </a:fontRef>
        </p:style>
        <p:txBody>
          <a:bodyPr>
            <a:normAutofit/>
          </a:bodyPr>
          <a:lstStyle/>
          <a:p>
            <a:r>
              <a:rPr lang="fr-FR" dirty="0" smtClean="0"/>
              <a:t>50 x 0,02 est égal à:</a:t>
            </a:r>
            <a:endParaRPr lang="fr-FR" dirty="0"/>
          </a:p>
        </p:txBody>
      </p:sp>
      <p:graphicFrame>
        <p:nvGraphicFramePr>
          <p:cNvPr id="5" name="Tableau 4"/>
          <p:cNvGraphicFramePr>
            <a:graphicFrameLocks noGrp="1"/>
          </p:cNvGraphicFramePr>
          <p:nvPr>
            <p:extLst>
              <p:ext uri="{D42A27DB-BD31-4B8C-83A1-F6EECF244321}">
                <p14:modId xmlns:p14="http://schemas.microsoft.com/office/powerpoint/2010/main" val="2294554429"/>
              </p:ext>
            </p:extLst>
          </p:nvPr>
        </p:nvGraphicFramePr>
        <p:xfrm>
          <a:off x="346876" y="3236937"/>
          <a:ext cx="8339925" cy="1731890"/>
        </p:xfrm>
        <a:graphic>
          <a:graphicData uri="http://schemas.openxmlformats.org/drawingml/2006/table">
            <a:tbl>
              <a:tblPr firstRow="1" bandRow="1">
                <a:tableStyleId>{912C8C85-51F0-491E-9774-3900AFEF0FD7}</a:tableStyleId>
              </a:tblPr>
              <a:tblGrid>
                <a:gridCol w="1667985"/>
                <a:gridCol w="1667985"/>
                <a:gridCol w="1667985"/>
                <a:gridCol w="1667985"/>
                <a:gridCol w="1667985"/>
              </a:tblGrid>
              <a:tr h="865945">
                <a:tc>
                  <a:txBody>
                    <a:bodyPr/>
                    <a:lstStyle/>
                    <a:p>
                      <a:pPr algn="ctr"/>
                      <a:r>
                        <a:rPr lang="fr-FR" sz="3600" dirty="0" smtClean="0"/>
                        <a:t>A</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B</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C</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D</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E</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865945">
                <a:tc>
                  <a:txBody>
                    <a:bodyPr/>
                    <a:lstStyle/>
                    <a:p>
                      <a:pPr algn="ctr"/>
                      <a:r>
                        <a:rPr lang="fr-FR" sz="3600" dirty="0" smtClean="0"/>
                        <a:t>0,01</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0,1</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1</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10</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100</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3" name="Rectangle 2"/>
          <p:cNvSpPr/>
          <p:nvPr/>
        </p:nvSpPr>
        <p:spPr>
          <a:xfrm>
            <a:off x="8527392" y="5817421"/>
            <a:ext cx="535648" cy="923330"/>
          </a:xfrm>
          <a:prstGeom prst="rect">
            <a:avLst/>
          </a:prstGeom>
          <a:noFill/>
        </p:spPr>
        <p:txBody>
          <a:bodyPr wrap="none" lIns="91440" tIns="45720" rIns="91440" bIns="45720">
            <a:spAutoFit/>
          </a:bodyPr>
          <a:lstStyle/>
          <a:p>
            <a:pPr algn="ctr"/>
            <a:r>
              <a:rPr lang="fr-FR" sz="5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3</a:t>
            </a:r>
            <a:endParaRPr lang="fr-FR"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pic>
        <p:nvPicPr>
          <p:cNvPr id="6" name="Image 5"/>
          <p:cNvPicPr>
            <a:picLocks noChangeAspect="1"/>
          </p:cNvPicPr>
          <p:nvPr/>
        </p:nvPicPr>
        <p:blipFill rotWithShape="1">
          <a:blip r:embed="rId2"/>
          <a:srcRect l="19578" r="22439"/>
          <a:stretch/>
        </p:blipFill>
        <p:spPr>
          <a:xfrm>
            <a:off x="463576" y="5956983"/>
            <a:ext cx="455268" cy="785166"/>
          </a:xfrm>
          <a:prstGeom prst="rect">
            <a:avLst/>
          </a:prstGeom>
        </p:spPr>
      </p:pic>
      <p:sp>
        <p:nvSpPr>
          <p:cNvPr id="7" name="Rectangle 6"/>
          <p:cNvSpPr/>
          <p:nvPr/>
        </p:nvSpPr>
        <p:spPr>
          <a:xfrm>
            <a:off x="7308304" y="0"/>
            <a:ext cx="1835696" cy="314096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8" name="Connecteur droit 7"/>
          <p:cNvCxnSpPr/>
          <p:nvPr/>
        </p:nvCxnSpPr>
        <p:spPr>
          <a:xfrm>
            <a:off x="0" y="5260622"/>
            <a:ext cx="9144000" cy="11289"/>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1725803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1260" y="158770"/>
            <a:ext cx="7076483" cy="2663038"/>
          </a:xfrm>
        </p:spPr>
        <p:style>
          <a:lnRef idx="1">
            <a:schemeClr val="dk1"/>
          </a:lnRef>
          <a:fillRef idx="2">
            <a:schemeClr val="dk1"/>
          </a:fillRef>
          <a:effectRef idx="1">
            <a:schemeClr val="dk1"/>
          </a:effectRef>
          <a:fontRef idx="minor">
            <a:schemeClr val="dk1"/>
          </a:fontRef>
        </p:style>
        <p:txBody>
          <a:bodyPr>
            <a:noAutofit/>
          </a:bodyPr>
          <a:lstStyle/>
          <a:p>
            <a:pPr algn="l"/>
            <a:r>
              <a:rPr lang="fr-FR" sz="3200" dirty="0"/>
              <a:t>Coralie agence des nombres différents de 1 à 12. Combien y a-t-il de trios dont la somme est 13 </a:t>
            </a:r>
            <a:r>
              <a:rPr lang="fr-FR" sz="3200" dirty="0" smtClean="0"/>
              <a:t>?</a:t>
            </a:r>
            <a:br>
              <a:rPr lang="fr-FR" sz="3200" dirty="0" smtClean="0"/>
            </a:br>
            <a:r>
              <a:rPr lang="fr-FR" sz="3200" dirty="0" smtClean="0"/>
              <a:t>Exemple:  le trio (2;5;6)  car 13 = 2 + 5 + 6</a:t>
            </a:r>
            <a:endParaRPr lang="fr-FR" sz="3200" dirty="0"/>
          </a:p>
        </p:txBody>
      </p:sp>
      <p:graphicFrame>
        <p:nvGraphicFramePr>
          <p:cNvPr id="5" name="Tableau 4"/>
          <p:cNvGraphicFramePr>
            <a:graphicFrameLocks noGrp="1"/>
          </p:cNvGraphicFramePr>
          <p:nvPr>
            <p:extLst>
              <p:ext uri="{D42A27DB-BD31-4B8C-83A1-F6EECF244321}">
                <p14:modId xmlns:p14="http://schemas.microsoft.com/office/powerpoint/2010/main" val="2826559818"/>
              </p:ext>
            </p:extLst>
          </p:nvPr>
        </p:nvGraphicFramePr>
        <p:xfrm>
          <a:off x="346876" y="3310487"/>
          <a:ext cx="8339925" cy="1731890"/>
        </p:xfrm>
        <a:graphic>
          <a:graphicData uri="http://schemas.openxmlformats.org/drawingml/2006/table">
            <a:tbl>
              <a:tblPr firstRow="1" bandRow="1">
                <a:tableStyleId>{7E9639D4-E3E2-4D34-9284-5A2195B3D0D7}</a:tableStyleId>
              </a:tblPr>
              <a:tblGrid>
                <a:gridCol w="1667985"/>
                <a:gridCol w="1667985"/>
                <a:gridCol w="1667985"/>
                <a:gridCol w="1667985"/>
                <a:gridCol w="1667985"/>
              </a:tblGrid>
              <a:tr h="865945">
                <a:tc>
                  <a:txBody>
                    <a:bodyPr/>
                    <a:lstStyle/>
                    <a:p>
                      <a:pPr algn="ctr"/>
                      <a:r>
                        <a:rPr lang="fr-FR" sz="3600" dirty="0" smtClean="0"/>
                        <a:t>A</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B</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C</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D</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E</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865945">
                <a:tc>
                  <a:txBody>
                    <a:bodyPr/>
                    <a:lstStyle/>
                    <a:p>
                      <a:pPr algn="ctr"/>
                      <a:r>
                        <a:rPr lang="fr-FR" sz="3600" dirty="0" smtClean="0"/>
                        <a:t>5</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8</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10</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13</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17</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3" name="Rectangle 2"/>
          <p:cNvSpPr/>
          <p:nvPr/>
        </p:nvSpPr>
        <p:spPr>
          <a:xfrm>
            <a:off x="8527392" y="5817421"/>
            <a:ext cx="535648" cy="923330"/>
          </a:xfrm>
          <a:prstGeom prst="rect">
            <a:avLst/>
          </a:prstGeom>
          <a:noFill/>
        </p:spPr>
        <p:txBody>
          <a:bodyPr wrap="none" lIns="91440" tIns="45720" rIns="91440" bIns="45720">
            <a:spAutoFit/>
          </a:bodyPr>
          <a:lstStyle/>
          <a:p>
            <a:pPr algn="ctr"/>
            <a:r>
              <a:rPr lang="fr-FR" sz="5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4</a:t>
            </a:r>
            <a:endParaRPr lang="fr-FR"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grpSp>
        <p:nvGrpSpPr>
          <p:cNvPr id="6" name="Grouper 5"/>
          <p:cNvGrpSpPr/>
          <p:nvPr/>
        </p:nvGrpSpPr>
        <p:grpSpPr>
          <a:xfrm>
            <a:off x="463576" y="5956983"/>
            <a:ext cx="917271" cy="788436"/>
            <a:chOff x="463576" y="5956983"/>
            <a:chExt cx="917271" cy="788436"/>
          </a:xfrm>
        </p:grpSpPr>
        <p:pic>
          <p:nvPicPr>
            <p:cNvPr id="7" name="Image 6"/>
            <p:cNvPicPr>
              <a:picLocks noChangeAspect="1"/>
            </p:cNvPicPr>
            <p:nvPr/>
          </p:nvPicPr>
          <p:blipFill rotWithShape="1">
            <a:blip r:embed="rId2"/>
            <a:srcRect l="19578" r="22439"/>
            <a:stretch/>
          </p:blipFill>
          <p:spPr>
            <a:xfrm>
              <a:off x="463576" y="5956983"/>
              <a:ext cx="455268" cy="785166"/>
            </a:xfrm>
            <a:prstGeom prst="rect">
              <a:avLst/>
            </a:prstGeom>
          </p:spPr>
        </p:pic>
        <p:pic>
          <p:nvPicPr>
            <p:cNvPr id="8" name="Image 7"/>
            <p:cNvPicPr>
              <a:picLocks noChangeAspect="1"/>
            </p:cNvPicPr>
            <p:nvPr/>
          </p:nvPicPr>
          <p:blipFill rotWithShape="1">
            <a:blip r:embed="rId2"/>
            <a:srcRect l="19578" r="22439"/>
            <a:stretch/>
          </p:blipFill>
          <p:spPr>
            <a:xfrm>
              <a:off x="925579" y="5960253"/>
              <a:ext cx="455268" cy="785166"/>
            </a:xfrm>
            <a:prstGeom prst="rect">
              <a:avLst/>
            </a:prstGeom>
          </p:spPr>
        </p:pic>
      </p:grpSp>
      <p:sp>
        <p:nvSpPr>
          <p:cNvPr id="9" name="Rectangle 8"/>
          <p:cNvSpPr/>
          <p:nvPr/>
        </p:nvSpPr>
        <p:spPr>
          <a:xfrm>
            <a:off x="7308304" y="0"/>
            <a:ext cx="1835696" cy="314096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0" name="Connecteur droit 9"/>
          <p:cNvCxnSpPr/>
          <p:nvPr/>
        </p:nvCxnSpPr>
        <p:spPr>
          <a:xfrm>
            <a:off x="0" y="5260622"/>
            <a:ext cx="9144000" cy="11289"/>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2148944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3339" y="634398"/>
            <a:ext cx="6662557" cy="1973098"/>
          </a:xfrm>
        </p:spPr>
        <p:style>
          <a:lnRef idx="1">
            <a:schemeClr val="accent3"/>
          </a:lnRef>
          <a:fillRef idx="2">
            <a:schemeClr val="accent3"/>
          </a:fillRef>
          <a:effectRef idx="1">
            <a:schemeClr val="accent3"/>
          </a:effectRef>
          <a:fontRef idx="minor">
            <a:schemeClr val="dk1"/>
          </a:fontRef>
        </p:style>
        <p:txBody>
          <a:bodyPr>
            <a:noAutofit/>
          </a:bodyPr>
          <a:lstStyle/>
          <a:p>
            <a:pPr>
              <a:lnSpc>
                <a:spcPct val="130000"/>
              </a:lnSpc>
            </a:pPr>
            <a:r>
              <a:rPr lang="fr-FR" sz="2800" dirty="0"/>
              <a:t>Combien de groupes de deux lettres peut-on faire avec les lettres de </a:t>
            </a:r>
            <a:r>
              <a:rPr lang="fr-FR" sz="2800" dirty="0" smtClean="0"/>
              <a:t>ONZE ? </a:t>
            </a:r>
            <a:br>
              <a:rPr lang="fr-FR" sz="2800" dirty="0" smtClean="0"/>
            </a:br>
            <a:r>
              <a:rPr lang="fr-FR" sz="2800" dirty="0" smtClean="0"/>
              <a:t>L’ordre des lettres compte.</a:t>
            </a:r>
            <a:endParaRPr lang="fr-FR" sz="2800" dirty="0"/>
          </a:p>
        </p:txBody>
      </p:sp>
      <p:graphicFrame>
        <p:nvGraphicFramePr>
          <p:cNvPr id="5" name="Tableau 4"/>
          <p:cNvGraphicFramePr>
            <a:graphicFrameLocks noGrp="1"/>
          </p:cNvGraphicFramePr>
          <p:nvPr>
            <p:extLst>
              <p:ext uri="{D42A27DB-BD31-4B8C-83A1-F6EECF244321}">
                <p14:modId xmlns:p14="http://schemas.microsoft.com/office/powerpoint/2010/main" val="3180191188"/>
              </p:ext>
            </p:extLst>
          </p:nvPr>
        </p:nvGraphicFramePr>
        <p:xfrm>
          <a:off x="187467" y="3351819"/>
          <a:ext cx="8339925" cy="1706819"/>
        </p:xfrm>
        <a:graphic>
          <a:graphicData uri="http://schemas.openxmlformats.org/drawingml/2006/table">
            <a:tbl>
              <a:tblPr firstRow="1" bandRow="1">
                <a:tableStyleId>{F2DE63D5-997A-4646-A377-4702673A728D}</a:tableStyleId>
              </a:tblPr>
              <a:tblGrid>
                <a:gridCol w="1667985"/>
                <a:gridCol w="1667985"/>
                <a:gridCol w="1667985"/>
                <a:gridCol w="1667985"/>
                <a:gridCol w="1667985"/>
              </a:tblGrid>
              <a:tr h="520966">
                <a:tc>
                  <a:txBody>
                    <a:bodyPr/>
                    <a:lstStyle/>
                    <a:p>
                      <a:pPr algn="ctr"/>
                      <a:r>
                        <a:rPr lang="fr-FR" sz="3600" dirty="0" smtClean="0"/>
                        <a:t>A</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B</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C</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D</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E</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1066739">
                <a:tc>
                  <a:txBody>
                    <a:bodyPr/>
                    <a:lstStyle/>
                    <a:p>
                      <a:pPr algn="ctr"/>
                      <a:r>
                        <a:rPr lang="fr-FR" sz="5400" dirty="0" smtClean="0"/>
                        <a:t>4</a:t>
                      </a:r>
                      <a:endParaRPr lang="fr-FR" sz="5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5400" dirty="0" smtClean="0"/>
                        <a:t>6</a:t>
                      </a:r>
                      <a:endParaRPr lang="fr-FR" sz="5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5400" dirty="0" smtClean="0"/>
                        <a:t>8</a:t>
                      </a:r>
                      <a:endParaRPr lang="fr-FR" sz="5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5400" dirty="0" smtClean="0"/>
                        <a:t>10</a:t>
                      </a:r>
                      <a:endParaRPr lang="fr-FR" sz="5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5400" dirty="0" smtClean="0"/>
                        <a:t>12</a:t>
                      </a:r>
                      <a:endParaRPr lang="fr-FR" sz="5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3" name="Rectangle 2"/>
          <p:cNvSpPr/>
          <p:nvPr/>
        </p:nvSpPr>
        <p:spPr>
          <a:xfrm>
            <a:off x="8527392" y="5817421"/>
            <a:ext cx="535648" cy="923330"/>
          </a:xfrm>
          <a:prstGeom prst="rect">
            <a:avLst/>
          </a:prstGeom>
          <a:noFill/>
        </p:spPr>
        <p:txBody>
          <a:bodyPr wrap="none" lIns="91440" tIns="45720" rIns="91440" bIns="45720">
            <a:spAutoFit/>
          </a:bodyPr>
          <a:lstStyle/>
          <a:p>
            <a:pPr algn="ctr"/>
            <a:r>
              <a:rPr lang="fr-FR" sz="5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5</a:t>
            </a:r>
            <a:endParaRPr lang="fr-FR"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pic>
        <p:nvPicPr>
          <p:cNvPr id="13" name="Image 12"/>
          <p:cNvPicPr>
            <a:picLocks noChangeAspect="1"/>
          </p:cNvPicPr>
          <p:nvPr/>
        </p:nvPicPr>
        <p:blipFill rotWithShape="1">
          <a:blip r:embed="rId2"/>
          <a:srcRect l="19578" r="22439"/>
          <a:stretch/>
        </p:blipFill>
        <p:spPr>
          <a:xfrm>
            <a:off x="463576" y="5956983"/>
            <a:ext cx="455268" cy="785166"/>
          </a:xfrm>
          <a:prstGeom prst="rect">
            <a:avLst/>
          </a:prstGeom>
        </p:spPr>
      </p:pic>
      <p:sp>
        <p:nvSpPr>
          <p:cNvPr id="15" name="Rectangle 14"/>
          <p:cNvSpPr/>
          <p:nvPr/>
        </p:nvSpPr>
        <p:spPr>
          <a:xfrm>
            <a:off x="7308304" y="0"/>
            <a:ext cx="1835696" cy="314096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6" name="Connecteur droit 15"/>
          <p:cNvCxnSpPr/>
          <p:nvPr/>
        </p:nvCxnSpPr>
        <p:spPr>
          <a:xfrm>
            <a:off x="0" y="5260622"/>
            <a:ext cx="9144000" cy="11289"/>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pic>
        <p:nvPicPr>
          <p:cNvPr id="8" name="Image 7"/>
          <p:cNvPicPr>
            <a:picLocks noChangeAspect="1"/>
          </p:cNvPicPr>
          <p:nvPr/>
        </p:nvPicPr>
        <p:blipFill rotWithShape="1">
          <a:blip r:embed="rId2"/>
          <a:srcRect l="19578" r="22439"/>
          <a:stretch/>
        </p:blipFill>
        <p:spPr>
          <a:xfrm>
            <a:off x="925579" y="5960253"/>
            <a:ext cx="455268" cy="785166"/>
          </a:xfrm>
          <a:prstGeom prst="rect">
            <a:avLst/>
          </a:prstGeom>
        </p:spPr>
      </p:pic>
    </p:spTree>
    <p:extLst>
      <p:ext uri="{BB962C8B-B14F-4D97-AF65-F5344CB8AC3E}">
        <p14:creationId xmlns:p14="http://schemas.microsoft.com/office/powerpoint/2010/main" val="23575489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3340" y="353942"/>
            <a:ext cx="6680196" cy="2787025"/>
          </a:xfrm>
        </p:spPr>
        <p:style>
          <a:lnRef idx="1">
            <a:schemeClr val="accent2"/>
          </a:lnRef>
          <a:fillRef idx="2">
            <a:schemeClr val="accent2"/>
          </a:fillRef>
          <a:effectRef idx="1">
            <a:schemeClr val="accent2"/>
          </a:effectRef>
          <a:fontRef idx="minor">
            <a:schemeClr val="dk1"/>
          </a:fontRef>
        </p:style>
        <p:txBody>
          <a:bodyPr>
            <a:normAutofit/>
          </a:bodyPr>
          <a:lstStyle/>
          <a:p>
            <a:r>
              <a:rPr lang="fr-FR" sz="3600" dirty="0" smtClean="0"/>
              <a:t>L’expression simplifiée de </a:t>
            </a:r>
            <a:br>
              <a:rPr lang="fr-FR" sz="3600" dirty="0" smtClean="0"/>
            </a:br>
            <a:r>
              <a:rPr lang="fr-FR" sz="3600" dirty="0"/>
              <a:t/>
            </a:r>
            <a:br>
              <a:rPr lang="fr-FR" sz="3600" dirty="0"/>
            </a:br>
            <a:r>
              <a:rPr lang="fr-FR" sz="3600" dirty="0" smtClean="0"/>
              <a:t/>
            </a:r>
            <a:br>
              <a:rPr lang="fr-FR" sz="3600" dirty="0" smtClean="0"/>
            </a:br>
            <a:r>
              <a:rPr lang="fr-FR" sz="3600" dirty="0" smtClean="0"/>
              <a:t>est:</a:t>
            </a:r>
            <a:endParaRPr lang="fr-FR" sz="3600" dirty="0"/>
          </a:p>
        </p:txBody>
      </p:sp>
      <p:graphicFrame>
        <p:nvGraphicFramePr>
          <p:cNvPr id="5" name="Tableau 4"/>
          <p:cNvGraphicFramePr>
            <a:graphicFrameLocks noGrp="1"/>
          </p:cNvGraphicFramePr>
          <p:nvPr>
            <p:extLst>
              <p:ext uri="{D42A27DB-BD31-4B8C-83A1-F6EECF244321}">
                <p14:modId xmlns:p14="http://schemas.microsoft.com/office/powerpoint/2010/main" val="953050820"/>
              </p:ext>
            </p:extLst>
          </p:nvPr>
        </p:nvGraphicFramePr>
        <p:xfrm>
          <a:off x="346876" y="3384343"/>
          <a:ext cx="8716164" cy="1731890"/>
        </p:xfrm>
        <a:graphic>
          <a:graphicData uri="http://schemas.openxmlformats.org/drawingml/2006/table">
            <a:tbl>
              <a:tblPr firstRow="1" bandRow="1">
                <a:tableStyleId>{72833802-FEF1-4C79-8D5D-14CF1EAF98D9}</a:tableStyleId>
              </a:tblPr>
              <a:tblGrid>
                <a:gridCol w="2905388"/>
                <a:gridCol w="2432185"/>
                <a:gridCol w="3378591"/>
              </a:tblGrid>
              <a:tr h="865945">
                <a:tc>
                  <a:txBody>
                    <a:bodyPr/>
                    <a:lstStyle/>
                    <a:p>
                      <a:pPr algn="ctr"/>
                      <a:r>
                        <a:rPr lang="fr-FR" sz="3600" dirty="0" smtClean="0"/>
                        <a:t>A</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B</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C</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865945">
                <a:tc>
                  <a:txBody>
                    <a:bodyPr/>
                    <a:lstStyle/>
                    <a:p>
                      <a:pPr algn="ct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3" name="Rectangle 2"/>
          <p:cNvSpPr/>
          <p:nvPr/>
        </p:nvSpPr>
        <p:spPr>
          <a:xfrm>
            <a:off x="8527392" y="5817421"/>
            <a:ext cx="535648" cy="923330"/>
          </a:xfrm>
          <a:prstGeom prst="rect">
            <a:avLst/>
          </a:prstGeom>
          <a:noFill/>
        </p:spPr>
        <p:txBody>
          <a:bodyPr wrap="none" lIns="91440" tIns="45720" rIns="91440" bIns="45720">
            <a:spAutoFit/>
          </a:bodyPr>
          <a:lstStyle/>
          <a:p>
            <a:pPr algn="ctr"/>
            <a:r>
              <a:rPr lang="fr-FR" sz="5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6</a:t>
            </a:r>
            <a:endParaRPr lang="fr-FR"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pic>
        <p:nvPicPr>
          <p:cNvPr id="14" name="Image 13"/>
          <p:cNvPicPr>
            <a:picLocks noChangeAspect="1"/>
          </p:cNvPicPr>
          <p:nvPr/>
        </p:nvPicPr>
        <p:blipFill rotWithShape="1">
          <a:blip r:embed="rId3"/>
          <a:srcRect l="19578" r="22439"/>
          <a:stretch/>
        </p:blipFill>
        <p:spPr>
          <a:xfrm>
            <a:off x="463576" y="5956983"/>
            <a:ext cx="455268" cy="785166"/>
          </a:xfrm>
          <a:prstGeom prst="rect">
            <a:avLst/>
          </a:prstGeom>
        </p:spPr>
      </p:pic>
      <p:sp>
        <p:nvSpPr>
          <p:cNvPr id="16" name="Rectangle 15"/>
          <p:cNvSpPr/>
          <p:nvPr/>
        </p:nvSpPr>
        <p:spPr>
          <a:xfrm>
            <a:off x="7308304" y="0"/>
            <a:ext cx="1835696" cy="314096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7" name="Connecteur droit 16"/>
          <p:cNvCxnSpPr/>
          <p:nvPr/>
        </p:nvCxnSpPr>
        <p:spPr>
          <a:xfrm>
            <a:off x="0" y="5260622"/>
            <a:ext cx="9144000" cy="11289"/>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graphicFrame>
        <p:nvGraphicFramePr>
          <p:cNvPr id="4" name="Objet 3"/>
          <p:cNvGraphicFramePr>
            <a:graphicFrameLocks noChangeAspect="1"/>
          </p:cNvGraphicFramePr>
          <p:nvPr>
            <p:extLst>
              <p:ext uri="{D42A27DB-BD31-4B8C-83A1-F6EECF244321}">
                <p14:modId xmlns:p14="http://schemas.microsoft.com/office/powerpoint/2010/main" val="4057694569"/>
              </p:ext>
            </p:extLst>
          </p:nvPr>
        </p:nvGraphicFramePr>
        <p:xfrm>
          <a:off x="630238" y="1354138"/>
          <a:ext cx="6223000" cy="889000"/>
        </p:xfrm>
        <a:graphic>
          <a:graphicData uri="http://schemas.openxmlformats.org/presentationml/2006/ole">
            <mc:AlternateContent xmlns:mc="http://schemas.openxmlformats.org/markup-compatibility/2006">
              <mc:Choice xmlns:v="urn:schemas-microsoft-com:vml" Requires="v">
                <p:oleObj spid="_x0000_s7263" name="Equation" r:id="rId4" imgW="1778000" imgH="254000" progId="Equation.3">
                  <p:embed/>
                </p:oleObj>
              </mc:Choice>
              <mc:Fallback>
                <p:oleObj name="Equation" r:id="rId4" imgW="1778000" imgH="254000" progId="Equation.3">
                  <p:embed/>
                  <p:pic>
                    <p:nvPicPr>
                      <p:cNvPr id="0" name=""/>
                      <p:cNvPicPr/>
                      <p:nvPr/>
                    </p:nvPicPr>
                    <p:blipFill>
                      <a:blip r:embed="rId5"/>
                      <a:stretch>
                        <a:fillRect/>
                      </a:stretch>
                    </p:blipFill>
                    <p:spPr>
                      <a:xfrm>
                        <a:off x="630238" y="1354138"/>
                        <a:ext cx="6223000" cy="889000"/>
                      </a:xfrm>
                      <a:prstGeom prst="rect">
                        <a:avLst/>
                      </a:prstGeom>
                    </p:spPr>
                  </p:pic>
                </p:oleObj>
              </mc:Fallback>
            </mc:AlternateContent>
          </a:graphicData>
        </a:graphic>
      </p:graphicFrame>
      <p:graphicFrame>
        <p:nvGraphicFramePr>
          <p:cNvPr id="9" name="Objet 8"/>
          <p:cNvGraphicFramePr>
            <a:graphicFrameLocks noChangeAspect="1"/>
          </p:cNvGraphicFramePr>
          <p:nvPr>
            <p:extLst>
              <p:ext uri="{D42A27DB-BD31-4B8C-83A1-F6EECF244321}">
                <p14:modId xmlns:p14="http://schemas.microsoft.com/office/powerpoint/2010/main" val="2627905163"/>
              </p:ext>
            </p:extLst>
          </p:nvPr>
        </p:nvGraphicFramePr>
        <p:xfrm>
          <a:off x="630238" y="4348703"/>
          <a:ext cx="2266950" cy="666750"/>
        </p:xfrm>
        <a:graphic>
          <a:graphicData uri="http://schemas.openxmlformats.org/presentationml/2006/ole">
            <mc:AlternateContent xmlns:mc="http://schemas.openxmlformats.org/markup-compatibility/2006">
              <mc:Choice xmlns:v="urn:schemas-microsoft-com:vml" Requires="v">
                <p:oleObj spid="_x0000_s7264" name="Equation" r:id="rId6" imgW="647700" imgH="190500" progId="Equation.3">
                  <p:embed/>
                </p:oleObj>
              </mc:Choice>
              <mc:Fallback>
                <p:oleObj name="Equation" r:id="rId6" imgW="647700" imgH="190500" progId="Equation.3">
                  <p:embed/>
                  <p:pic>
                    <p:nvPicPr>
                      <p:cNvPr id="0" name=""/>
                      <p:cNvPicPr/>
                      <p:nvPr/>
                    </p:nvPicPr>
                    <p:blipFill>
                      <a:blip r:embed="rId7"/>
                      <a:stretch>
                        <a:fillRect/>
                      </a:stretch>
                    </p:blipFill>
                    <p:spPr>
                      <a:xfrm>
                        <a:off x="630238" y="4348703"/>
                        <a:ext cx="2266950" cy="666750"/>
                      </a:xfrm>
                      <a:prstGeom prst="rect">
                        <a:avLst/>
                      </a:prstGeom>
                    </p:spPr>
                  </p:pic>
                </p:oleObj>
              </mc:Fallback>
            </mc:AlternateContent>
          </a:graphicData>
        </a:graphic>
      </p:graphicFrame>
      <p:graphicFrame>
        <p:nvGraphicFramePr>
          <p:cNvPr id="10" name="Objet 9"/>
          <p:cNvGraphicFramePr>
            <a:graphicFrameLocks noChangeAspect="1"/>
          </p:cNvGraphicFramePr>
          <p:nvPr>
            <p:extLst>
              <p:ext uri="{D42A27DB-BD31-4B8C-83A1-F6EECF244321}">
                <p14:modId xmlns:p14="http://schemas.microsoft.com/office/powerpoint/2010/main" val="4181544169"/>
              </p:ext>
            </p:extLst>
          </p:nvPr>
        </p:nvGraphicFramePr>
        <p:xfrm>
          <a:off x="3484563" y="4235050"/>
          <a:ext cx="1866900" cy="800100"/>
        </p:xfrm>
        <a:graphic>
          <a:graphicData uri="http://schemas.openxmlformats.org/presentationml/2006/ole">
            <mc:AlternateContent xmlns:mc="http://schemas.openxmlformats.org/markup-compatibility/2006">
              <mc:Choice xmlns:v="urn:schemas-microsoft-com:vml" Requires="v">
                <p:oleObj spid="_x0000_s7265" name="Equation" r:id="rId8" imgW="533400" imgH="228600" progId="Equation.3">
                  <p:embed/>
                </p:oleObj>
              </mc:Choice>
              <mc:Fallback>
                <p:oleObj name="Equation" r:id="rId8" imgW="533400" imgH="228600" progId="Equation.3">
                  <p:embed/>
                  <p:pic>
                    <p:nvPicPr>
                      <p:cNvPr id="0" name=""/>
                      <p:cNvPicPr/>
                      <p:nvPr/>
                    </p:nvPicPr>
                    <p:blipFill>
                      <a:blip r:embed="rId9"/>
                      <a:stretch>
                        <a:fillRect/>
                      </a:stretch>
                    </p:blipFill>
                    <p:spPr>
                      <a:xfrm>
                        <a:off x="3484563" y="4235050"/>
                        <a:ext cx="1866900" cy="800100"/>
                      </a:xfrm>
                      <a:prstGeom prst="rect">
                        <a:avLst/>
                      </a:prstGeom>
                    </p:spPr>
                  </p:pic>
                </p:oleObj>
              </mc:Fallback>
            </mc:AlternateContent>
          </a:graphicData>
        </a:graphic>
      </p:graphicFrame>
      <p:graphicFrame>
        <p:nvGraphicFramePr>
          <p:cNvPr id="11" name="Objet 10"/>
          <p:cNvGraphicFramePr>
            <a:graphicFrameLocks noChangeAspect="1"/>
          </p:cNvGraphicFramePr>
          <p:nvPr>
            <p:extLst>
              <p:ext uri="{D42A27DB-BD31-4B8C-83A1-F6EECF244321}">
                <p14:modId xmlns:p14="http://schemas.microsoft.com/office/powerpoint/2010/main" val="1608297791"/>
              </p:ext>
            </p:extLst>
          </p:nvPr>
        </p:nvGraphicFramePr>
        <p:xfrm>
          <a:off x="5924488" y="4235509"/>
          <a:ext cx="2844800" cy="800100"/>
        </p:xfrm>
        <a:graphic>
          <a:graphicData uri="http://schemas.openxmlformats.org/presentationml/2006/ole">
            <mc:AlternateContent xmlns:mc="http://schemas.openxmlformats.org/markup-compatibility/2006">
              <mc:Choice xmlns:v="urn:schemas-microsoft-com:vml" Requires="v">
                <p:oleObj spid="_x0000_s7266" name="Equation" r:id="rId10" imgW="812800" imgH="228600" progId="Equation.3">
                  <p:embed/>
                </p:oleObj>
              </mc:Choice>
              <mc:Fallback>
                <p:oleObj name="Equation" r:id="rId10" imgW="812800" imgH="228600" progId="Equation.3">
                  <p:embed/>
                  <p:pic>
                    <p:nvPicPr>
                      <p:cNvPr id="0" name=""/>
                      <p:cNvPicPr/>
                      <p:nvPr/>
                    </p:nvPicPr>
                    <p:blipFill>
                      <a:blip r:embed="rId11"/>
                      <a:stretch>
                        <a:fillRect/>
                      </a:stretch>
                    </p:blipFill>
                    <p:spPr>
                      <a:xfrm>
                        <a:off x="5924488" y="4235509"/>
                        <a:ext cx="2844800" cy="800100"/>
                      </a:xfrm>
                      <a:prstGeom prst="rect">
                        <a:avLst/>
                      </a:prstGeom>
                    </p:spPr>
                  </p:pic>
                </p:oleObj>
              </mc:Fallback>
            </mc:AlternateContent>
          </a:graphicData>
        </a:graphic>
      </p:graphicFrame>
    </p:spTree>
    <p:extLst>
      <p:ext uri="{BB962C8B-B14F-4D97-AF65-F5344CB8AC3E}">
        <p14:creationId xmlns:p14="http://schemas.microsoft.com/office/powerpoint/2010/main" val="33403191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260648"/>
            <a:ext cx="6695296" cy="2736304"/>
          </a:xfrm>
        </p:spPr>
        <p:style>
          <a:lnRef idx="1">
            <a:schemeClr val="accent5"/>
          </a:lnRef>
          <a:fillRef idx="2">
            <a:schemeClr val="accent5"/>
          </a:fillRef>
          <a:effectRef idx="1">
            <a:schemeClr val="accent5"/>
          </a:effectRef>
          <a:fontRef idx="minor">
            <a:schemeClr val="dk1"/>
          </a:fontRef>
        </p:style>
        <p:txBody>
          <a:bodyPr>
            <a:noAutofit/>
          </a:bodyPr>
          <a:lstStyle/>
          <a:p>
            <a:r>
              <a:rPr lang="fr-FR" sz="3200" dirty="0" smtClean="0"/>
              <a:t>                                                                                                                                                                                                                                                 Dans </a:t>
            </a:r>
            <a:r>
              <a:rPr lang="fr-FR" sz="3200" dirty="0"/>
              <a:t>une classe de 28 élèves, il y a sept élèves absents. Quel est le pourcentage des élèves présents ?</a:t>
            </a:r>
          </a:p>
        </p:txBody>
      </p:sp>
      <p:graphicFrame>
        <p:nvGraphicFramePr>
          <p:cNvPr id="5" name="Tableau 4"/>
          <p:cNvGraphicFramePr>
            <a:graphicFrameLocks noGrp="1"/>
          </p:cNvGraphicFramePr>
          <p:nvPr>
            <p:extLst>
              <p:ext uri="{D42A27DB-BD31-4B8C-83A1-F6EECF244321}">
                <p14:modId xmlns:p14="http://schemas.microsoft.com/office/powerpoint/2010/main" val="4068524611"/>
              </p:ext>
            </p:extLst>
          </p:nvPr>
        </p:nvGraphicFramePr>
        <p:xfrm>
          <a:off x="467544" y="3212976"/>
          <a:ext cx="8339925" cy="1731890"/>
        </p:xfrm>
        <a:graphic>
          <a:graphicData uri="http://schemas.openxmlformats.org/drawingml/2006/table">
            <a:tbl>
              <a:tblPr firstRow="1" bandRow="1">
                <a:tableStyleId>{5A111915-BE36-4E01-A7E5-04B1672EAD32}</a:tableStyleId>
              </a:tblPr>
              <a:tblGrid>
                <a:gridCol w="1667985"/>
                <a:gridCol w="1667985"/>
                <a:gridCol w="1667985"/>
                <a:gridCol w="1667985"/>
                <a:gridCol w="1667985"/>
              </a:tblGrid>
              <a:tr h="865945">
                <a:tc>
                  <a:txBody>
                    <a:bodyPr/>
                    <a:lstStyle/>
                    <a:p>
                      <a:pPr algn="ctr"/>
                      <a:r>
                        <a:rPr lang="fr-FR" sz="3600" dirty="0" smtClean="0"/>
                        <a:t>A</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5">
                        <a:lumMod val="60000"/>
                        <a:lumOff val="40000"/>
                      </a:schemeClr>
                    </a:solidFill>
                  </a:tcPr>
                </a:tc>
                <a:tc>
                  <a:txBody>
                    <a:bodyPr/>
                    <a:lstStyle/>
                    <a:p>
                      <a:pPr algn="ctr"/>
                      <a:r>
                        <a:rPr lang="fr-FR" sz="3600" dirty="0" smtClean="0"/>
                        <a:t>B</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5">
                        <a:lumMod val="60000"/>
                        <a:lumOff val="40000"/>
                      </a:schemeClr>
                    </a:solidFill>
                  </a:tcPr>
                </a:tc>
                <a:tc>
                  <a:txBody>
                    <a:bodyPr/>
                    <a:lstStyle/>
                    <a:p>
                      <a:pPr algn="ctr"/>
                      <a:r>
                        <a:rPr lang="fr-FR" sz="3600" dirty="0" smtClean="0"/>
                        <a:t>C</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5">
                        <a:lumMod val="60000"/>
                        <a:lumOff val="40000"/>
                      </a:schemeClr>
                    </a:solidFill>
                  </a:tcPr>
                </a:tc>
                <a:tc>
                  <a:txBody>
                    <a:bodyPr/>
                    <a:lstStyle/>
                    <a:p>
                      <a:pPr algn="ctr"/>
                      <a:r>
                        <a:rPr lang="fr-FR" sz="3600" dirty="0" smtClean="0"/>
                        <a:t>D</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5">
                        <a:lumMod val="60000"/>
                        <a:lumOff val="40000"/>
                      </a:schemeClr>
                    </a:solidFill>
                  </a:tcPr>
                </a:tc>
                <a:tc>
                  <a:txBody>
                    <a:bodyPr/>
                    <a:lstStyle/>
                    <a:p>
                      <a:pPr algn="ctr"/>
                      <a:r>
                        <a:rPr lang="fr-FR" sz="3600" dirty="0" smtClean="0"/>
                        <a:t>E</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5">
                        <a:lumMod val="60000"/>
                        <a:lumOff val="40000"/>
                      </a:schemeClr>
                    </a:solidFill>
                  </a:tcPr>
                </a:tc>
              </a:tr>
              <a:tr h="865945">
                <a:tc>
                  <a:txBody>
                    <a:bodyPr/>
                    <a:lstStyle/>
                    <a:p>
                      <a:pPr algn="ctr"/>
                      <a:r>
                        <a:rPr lang="fr-FR" sz="3600" dirty="0" smtClean="0"/>
                        <a:t>7%</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11%</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20%</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25</a:t>
                      </a:r>
                      <a:r>
                        <a:rPr lang="fr-FR" sz="3600" dirty="0" smtClean="0"/>
                        <a:t>%</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75</a:t>
                      </a:r>
                      <a:r>
                        <a:rPr lang="fr-FR" sz="3600" dirty="0" smtClean="0"/>
                        <a:t>%</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3" name="Rectangle 2"/>
          <p:cNvSpPr/>
          <p:nvPr/>
        </p:nvSpPr>
        <p:spPr>
          <a:xfrm>
            <a:off x="8384304" y="5906861"/>
            <a:ext cx="535648" cy="923330"/>
          </a:xfrm>
          <a:prstGeom prst="rect">
            <a:avLst/>
          </a:prstGeom>
          <a:noFill/>
        </p:spPr>
        <p:txBody>
          <a:bodyPr wrap="none" lIns="91440" tIns="45720" rIns="91440" bIns="45720">
            <a:spAutoFit/>
          </a:bodyPr>
          <a:lstStyle/>
          <a:p>
            <a:pPr algn="ctr"/>
            <a:r>
              <a:rPr lang="fr-FR" sz="5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7</a:t>
            </a:r>
            <a:endParaRPr lang="fr-FR"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9" name="Rectangle 8"/>
          <p:cNvSpPr/>
          <p:nvPr/>
        </p:nvSpPr>
        <p:spPr>
          <a:xfrm>
            <a:off x="7308304" y="0"/>
            <a:ext cx="1835696" cy="314096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Rectangle 10"/>
          <p:cNvSpPr/>
          <p:nvPr/>
        </p:nvSpPr>
        <p:spPr>
          <a:xfrm>
            <a:off x="0" y="5013176"/>
            <a:ext cx="9144000" cy="185871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2" name="Image 11"/>
          <p:cNvPicPr>
            <a:picLocks noChangeAspect="1"/>
          </p:cNvPicPr>
          <p:nvPr/>
        </p:nvPicPr>
        <p:blipFill rotWithShape="1">
          <a:blip r:embed="rId2" cstate="print"/>
          <a:srcRect l="19578" r="22439"/>
          <a:stretch/>
        </p:blipFill>
        <p:spPr>
          <a:xfrm>
            <a:off x="426224" y="5883785"/>
            <a:ext cx="455268" cy="785166"/>
          </a:xfrm>
          <a:prstGeom prst="rect">
            <a:avLst/>
          </a:prstGeom>
        </p:spPr>
      </p:pic>
    </p:spTree>
    <p:extLst>
      <p:ext uri="{BB962C8B-B14F-4D97-AF65-F5344CB8AC3E}">
        <p14:creationId xmlns:p14="http://schemas.microsoft.com/office/powerpoint/2010/main" val="3942975313"/>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3528" y="317540"/>
            <a:ext cx="6697088" cy="2628533"/>
          </a:xfrm>
        </p:spPr>
        <p:style>
          <a:lnRef idx="1">
            <a:schemeClr val="accent1"/>
          </a:lnRef>
          <a:fillRef idx="2">
            <a:schemeClr val="accent1"/>
          </a:fillRef>
          <a:effectRef idx="1">
            <a:schemeClr val="accent1"/>
          </a:effectRef>
          <a:fontRef idx="minor">
            <a:schemeClr val="dk1"/>
          </a:fontRef>
        </p:style>
        <p:txBody>
          <a:bodyPr>
            <a:noAutofit/>
          </a:bodyPr>
          <a:lstStyle/>
          <a:p>
            <a:r>
              <a:rPr lang="fr-FR" sz="2800" dirty="0" smtClean="0"/>
              <a:t>Je suis un nombre entier relatif compris entre -29 et -13. Ma distance à zéro est divisible par 7 et par la somme de mes chiffres. Qui suis-je?</a:t>
            </a:r>
            <a:endParaRPr lang="fr-FR" sz="2800" dirty="0"/>
          </a:p>
        </p:txBody>
      </p:sp>
      <p:graphicFrame>
        <p:nvGraphicFramePr>
          <p:cNvPr id="5" name="Tableau 4"/>
          <p:cNvGraphicFramePr>
            <a:graphicFrameLocks noGrp="1"/>
          </p:cNvGraphicFramePr>
          <p:nvPr>
            <p:extLst>
              <p:ext uri="{D42A27DB-BD31-4B8C-83A1-F6EECF244321}">
                <p14:modId xmlns:p14="http://schemas.microsoft.com/office/powerpoint/2010/main" val="1832347640"/>
              </p:ext>
            </p:extLst>
          </p:nvPr>
        </p:nvGraphicFramePr>
        <p:xfrm>
          <a:off x="467544" y="3212976"/>
          <a:ext cx="8339925" cy="1731890"/>
        </p:xfrm>
        <a:graphic>
          <a:graphicData uri="http://schemas.openxmlformats.org/drawingml/2006/table">
            <a:tbl>
              <a:tblPr firstRow="1" bandRow="1">
                <a:tableStyleId>{5A111915-BE36-4E01-A7E5-04B1672EAD32}</a:tableStyleId>
              </a:tblPr>
              <a:tblGrid>
                <a:gridCol w="1667985"/>
                <a:gridCol w="1667985"/>
                <a:gridCol w="1667985"/>
                <a:gridCol w="1667985"/>
                <a:gridCol w="1667985"/>
              </a:tblGrid>
              <a:tr h="865945">
                <a:tc>
                  <a:txBody>
                    <a:bodyPr/>
                    <a:lstStyle/>
                    <a:p>
                      <a:pPr algn="ctr"/>
                      <a:r>
                        <a:rPr lang="fr-FR" sz="3600" dirty="0" smtClean="0"/>
                        <a:t>A</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1">
                        <a:lumMod val="60000"/>
                        <a:lumOff val="40000"/>
                      </a:schemeClr>
                    </a:solidFill>
                  </a:tcPr>
                </a:tc>
                <a:tc>
                  <a:txBody>
                    <a:bodyPr/>
                    <a:lstStyle/>
                    <a:p>
                      <a:pPr algn="ctr"/>
                      <a:r>
                        <a:rPr lang="fr-FR" sz="3600" dirty="0" smtClean="0"/>
                        <a:t>B</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1">
                        <a:lumMod val="60000"/>
                        <a:lumOff val="40000"/>
                      </a:schemeClr>
                    </a:solidFill>
                  </a:tcPr>
                </a:tc>
                <a:tc>
                  <a:txBody>
                    <a:bodyPr/>
                    <a:lstStyle/>
                    <a:p>
                      <a:pPr algn="ctr"/>
                      <a:r>
                        <a:rPr lang="fr-FR" sz="3600" dirty="0" smtClean="0"/>
                        <a:t>C</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1">
                        <a:lumMod val="60000"/>
                        <a:lumOff val="40000"/>
                      </a:schemeClr>
                    </a:solidFill>
                  </a:tcPr>
                </a:tc>
                <a:tc>
                  <a:txBody>
                    <a:bodyPr/>
                    <a:lstStyle/>
                    <a:p>
                      <a:pPr algn="ctr"/>
                      <a:r>
                        <a:rPr lang="fr-FR" sz="3600" dirty="0" smtClean="0"/>
                        <a:t>D</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1">
                        <a:lumMod val="60000"/>
                        <a:lumOff val="40000"/>
                      </a:schemeClr>
                    </a:solidFill>
                  </a:tcPr>
                </a:tc>
                <a:tc>
                  <a:txBody>
                    <a:bodyPr/>
                    <a:lstStyle/>
                    <a:p>
                      <a:pPr algn="ctr"/>
                      <a:r>
                        <a:rPr lang="fr-FR" sz="3600" dirty="0" smtClean="0"/>
                        <a:t>E</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1">
                        <a:lumMod val="60000"/>
                        <a:lumOff val="40000"/>
                      </a:schemeClr>
                    </a:solidFill>
                  </a:tcPr>
                </a:tc>
              </a:tr>
              <a:tr h="865945">
                <a:tc>
                  <a:txBody>
                    <a:bodyPr/>
                    <a:lstStyle/>
                    <a:p>
                      <a:pPr algn="ctr"/>
                      <a:r>
                        <a:rPr lang="fr-FR" sz="4400" dirty="0" smtClean="0"/>
                        <a:t>-14</a:t>
                      </a:r>
                      <a:endParaRPr lang="fr-FR" sz="4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4400" dirty="0" smtClean="0"/>
                        <a:t>-7</a:t>
                      </a:r>
                      <a:endParaRPr lang="fr-FR" sz="4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4400" dirty="0" smtClean="0"/>
                        <a:t>-21</a:t>
                      </a:r>
                      <a:endParaRPr lang="fr-FR" sz="4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4400" dirty="0" smtClean="0"/>
                        <a:t>-28</a:t>
                      </a:r>
                      <a:endParaRPr lang="fr-FR" sz="4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4400" dirty="0" smtClean="0"/>
                        <a:t>35</a:t>
                      </a:r>
                      <a:endParaRPr lang="fr-FR" sz="4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3" name="Rectangle 2"/>
          <p:cNvSpPr/>
          <p:nvPr/>
        </p:nvSpPr>
        <p:spPr>
          <a:xfrm>
            <a:off x="8384304" y="5906861"/>
            <a:ext cx="535648" cy="923330"/>
          </a:xfrm>
          <a:prstGeom prst="rect">
            <a:avLst/>
          </a:prstGeom>
          <a:noFill/>
        </p:spPr>
        <p:txBody>
          <a:bodyPr wrap="none" lIns="91440" tIns="45720" rIns="91440" bIns="45720">
            <a:spAutoFit/>
          </a:bodyPr>
          <a:lstStyle/>
          <a:p>
            <a:pPr algn="ctr"/>
            <a:r>
              <a:rPr lang="fr-FR" sz="5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8</a:t>
            </a:r>
            <a:endParaRPr lang="fr-FR"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9" name="Rectangle 8"/>
          <p:cNvSpPr/>
          <p:nvPr/>
        </p:nvSpPr>
        <p:spPr>
          <a:xfrm>
            <a:off x="7308304" y="0"/>
            <a:ext cx="1835696" cy="314096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Rectangle 10"/>
          <p:cNvSpPr/>
          <p:nvPr/>
        </p:nvSpPr>
        <p:spPr>
          <a:xfrm>
            <a:off x="0" y="5085184"/>
            <a:ext cx="9144000" cy="178670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22" name="Image 21"/>
          <p:cNvPicPr>
            <a:picLocks noChangeAspect="1"/>
          </p:cNvPicPr>
          <p:nvPr/>
        </p:nvPicPr>
        <p:blipFill rotWithShape="1">
          <a:blip r:embed="rId2" cstate="print"/>
          <a:srcRect l="19578" r="22439"/>
          <a:stretch/>
        </p:blipFill>
        <p:spPr>
          <a:xfrm>
            <a:off x="426224" y="5883785"/>
            <a:ext cx="455268" cy="785166"/>
          </a:xfrm>
          <a:prstGeom prst="rect">
            <a:avLst/>
          </a:prstGeom>
        </p:spPr>
      </p:pic>
    </p:spTree>
    <p:extLst>
      <p:ext uri="{BB962C8B-B14F-4D97-AF65-F5344CB8AC3E}">
        <p14:creationId xmlns:p14="http://schemas.microsoft.com/office/powerpoint/2010/main" val="3745309272"/>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46876" y="437246"/>
            <a:ext cx="3604018" cy="2545808"/>
          </a:xfrm>
        </p:spPr>
        <p:style>
          <a:lnRef idx="1">
            <a:schemeClr val="accent2"/>
          </a:lnRef>
          <a:fillRef idx="2">
            <a:schemeClr val="accent2"/>
          </a:fillRef>
          <a:effectRef idx="1">
            <a:schemeClr val="accent2"/>
          </a:effectRef>
          <a:fontRef idx="minor">
            <a:schemeClr val="dk1"/>
          </a:fontRef>
        </p:style>
        <p:txBody>
          <a:bodyPr>
            <a:normAutofit/>
          </a:bodyPr>
          <a:lstStyle/>
          <a:p>
            <a:r>
              <a:rPr lang="fr-FR" sz="2800" dirty="0" smtClean="0"/>
              <a:t>ABCD et ACEF sont deux rectangles avec B appartenant à [EF ]</a:t>
            </a:r>
            <a:br>
              <a:rPr lang="fr-FR" sz="2800" dirty="0" smtClean="0"/>
            </a:br>
            <a:r>
              <a:rPr lang="fr-FR" sz="2800" dirty="0" smtClean="0"/>
              <a:t>Quelle est l’aire de ACEF?</a:t>
            </a:r>
            <a:endParaRPr lang="fr-FR" sz="2800" dirty="0"/>
          </a:p>
        </p:txBody>
      </p:sp>
      <p:graphicFrame>
        <p:nvGraphicFramePr>
          <p:cNvPr id="5" name="Tableau 4"/>
          <p:cNvGraphicFramePr>
            <a:graphicFrameLocks noGrp="1"/>
          </p:cNvGraphicFramePr>
          <p:nvPr>
            <p:extLst>
              <p:ext uri="{D42A27DB-BD31-4B8C-83A1-F6EECF244321}">
                <p14:modId xmlns:p14="http://schemas.microsoft.com/office/powerpoint/2010/main" val="1813159128"/>
              </p:ext>
            </p:extLst>
          </p:nvPr>
        </p:nvGraphicFramePr>
        <p:xfrm>
          <a:off x="346875" y="3217770"/>
          <a:ext cx="8339925" cy="1731890"/>
        </p:xfrm>
        <a:graphic>
          <a:graphicData uri="http://schemas.openxmlformats.org/drawingml/2006/table">
            <a:tbl>
              <a:tblPr firstRow="1" bandRow="1">
                <a:tableStyleId>{7E9639D4-E3E2-4D34-9284-5A2195B3D0D7}</a:tableStyleId>
              </a:tblPr>
              <a:tblGrid>
                <a:gridCol w="1667985"/>
                <a:gridCol w="1667985"/>
                <a:gridCol w="1667985"/>
                <a:gridCol w="1667985"/>
                <a:gridCol w="1667985"/>
              </a:tblGrid>
              <a:tr h="865945">
                <a:tc>
                  <a:txBody>
                    <a:bodyPr/>
                    <a:lstStyle/>
                    <a:p>
                      <a:pPr algn="ctr"/>
                      <a:r>
                        <a:rPr lang="fr-FR" sz="3600" dirty="0" smtClean="0"/>
                        <a:t>A</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E6B9B8"/>
                    </a:solidFill>
                  </a:tcPr>
                </a:tc>
                <a:tc>
                  <a:txBody>
                    <a:bodyPr/>
                    <a:lstStyle/>
                    <a:p>
                      <a:pPr algn="ctr"/>
                      <a:r>
                        <a:rPr lang="fr-FR" sz="3600" dirty="0" smtClean="0"/>
                        <a:t>B</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E6B9B8"/>
                    </a:solidFill>
                  </a:tcPr>
                </a:tc>
                <a:tc>
                  <a:txBody>
                    <a:bodyPr/>
                    <a:lstStyle/>
                    <a:p>
                      <a:pPr algn="ctr"/>
                      <a:r>
                        <a:rPr lang="fr-FR" sz="3600" dirty="0" smtClean="0"/>
                        <a:t>C</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E6B9B8"/>
                    </a:solidFill>
                  </a:tcPr>
                </a:tc>
                <a:tc>
                  <a:txBody>
                    <a:bodyPr/>
                    <a:lstStyle/>
                    <a:p>
                      <a:pPr algn="ctr"/>
                      <a:r>
                        <a:rPr lang="fr-FR" sz="3600" dirty="0" smtClean="0"/>
                        <a:t>D</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E6B9B8"/>
                    </a:solidFill>
                  </a:tcPr>
                </a:tc>
                <a:tc>
                  <a:txBody>
                    <a:bodyPr/>
                    <a:lstStyle/>
                    <a:p>
                      <a:pPr algn="ctr"/>
                      <a:r>
                        <a:rPr lang="fr-FR" sz="3600" dirty="0" smtClean="0"/>
                        <a:t>E</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2">
                        <a:lumMod val="40000"/>
                        <a:lumOff val="60000"/>
                      </a:schemeClr>
                    </a:solidFill>
                  </a:tcPr>
                </a:tc>
              </a:tr>
              <a:tr h="865945">
                <a:tc>
                  <a:txBody>
                    <a:bodyPr/>
                    <a:lstStyle/>
                    <a:p>
                      <a:pPr algn="ctr"/>
                      <a:r>
                        <a:rPr lang="fr-FR" sz="3600" dirty="0" smtClean="0"/>
                        <a:t>12</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15</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20</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10</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7,5</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3" name="Rectangle 2"/>
          <p:cNvSpPr/>
          <p:nvPr/>
        </p:nvSpPr>
        <p:spPr>
          <a:xfrm>
            <a:off x="8340594" y="5817421"/>
            <a:ext cx="535724" cy="923330"/>
          </a:xfrm>
          <a:prstGeom prst="rect">
            <a:avLst/>
          </a:prstGeom>
          <a:noFill/>
        </p:spPr>
        <p:txBody>
          <a:bodyPr wrap="none" lIns="91440" tIns="45720" rIns="91440" bIns="45720">
            <a:spAutoFit/>
          </a:bodyPr>
          <a:lstStyle/>
          <a:p>
            <a:pPr algn="ctr"/>
            <a:r>
              <a:rPr lang="fr-FR" sz="54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9</a:t>
            </a:r>
            <a:endParaRPr lang="fr-FR"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pic>
        <p:nvPicPr>
          <p:cNvPr id="9" name="Image 8"/>
          <p:cNvPicPr>
            <a:picLocks noChangeAspect="1"/>
          </p:cNvPicPr>
          <p:nvPr/>
        </p:nvPicPr>
        <p:blipFill rotWithShape="1">
          <a:blip r:embed="rId2"/>
          <a:srcRect l="19578" r="22439"/>
          <a:stretch/>
        </p:blipFill>
        <p:spPr>
          <a:xfrm>
            <a:off x="346875" y="5563002"/>
            <a:ext cx="455268" cy="785166"/>
          </a:xfrm>
          <a:prstGeom prst="rect">
            <a:avLst/>
          </a:prstGeom>
        </p:spPr>
      </p:pic>
      <p:sp>
        <p:nvSpPr>
          <p:cNvPr id="10" name="Rectangle 9"/>
          <p:cNvSpPr/>
          <p:nvPr/>
        </p:nvSpPr>
        <p:spPr>
          <a:xfrm>
            <a:off x="7308304" y="0"/>
            <a:ext cx="1835696" cy="314096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1" name="Connecteur droit 10"/>
          <p:cNvCxnSpPr/>
          <p:nvPr/>
        </p:nvCxnSpPr>
        <p:spPr>
          <a:xfrm>
            <a:off x="0" y="5260622"/>
            <a:ext cx="9144000" cy="11289"/>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pic>
        <p:nvPicPr>
          <p:cNvPr id="4" name="Image 3"/>
          <p:cNvPicPr>
            <a:picLocks noChangeAspect="1"/>
          </p:cNvPicPr>
          <p:nvPr/>
        </p:nvPicPr>
        <p:blipFill rotWithShape="1">
          <a:blip r:embed="rId3"/>
          <a:srcRect l="35272" t="24327" r="44447" b="42734"/>
          <a:stretch/>
        </p:blipFill>
        <p:spPr>
          <a:xfrm>
            <a:off x="4172627" y="241869"/>
            <a:ext cx="2854923" cy="2721029"/>
          </a:xfrm>
          <a:prstGeom prst="rect">
            <a:avLst/>
          </a:prstGeom>
        </p:spPr>
      </p:pic>
      <p:pic>
        <p:nvPicPr>
          <p:cNvPr id="12" name="Image 11"/>
          <p:cNvPicPr>
            <a:picLocks noChangeAspect="1"/>
          </p:cNvPicPr>
          <p:nvPr/>
        </p:nvPicPr>
        <p:blipFill rotWithShape="1">
          <a:blip r:embed="rId2"/>
          <a:srcRect l="19578" r="22439"/>
          <a:stretch/>
        </p:blipFill>
        <p:spPr>
          <a:xfrm>
            <a:off x="862119" y="5574310"/>
            <a:ext cx="455268" cy="785166"/>
          </a:xfrm>
          <a:prstGeom prst="rect">
            <a:avLst/>
          </a:prstGeom>
        </p:spPr>
      </p:pic>
    </p:spTree>
    <p:extLst>
      <p:ext uri="{BB962C8B-B14F-4D97-AF65-F5344CB8AC3E}">
        <p14:creationId xmlns:p14="http://schemas.microsoft.com/office/powerpoint/2010/main" val="24643705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a:blip r:embed="rId2"/>
          <a:stretch>
            <a:fillRect/>
          </a:stretch>
        </p:blipFill>
        <p:spPr>
          <a:xfrm>
            <a:off x="3568700" y="2072151"/>
            <a:ext cx="1993900" cy="4064000"/>
          </a:xfrm>
          <a:prstGeom prst="rect">
            <a:avLst/>
          </a:prstGeom>
        </p:spPr>
      </p:pic>
      <p:sp>
        <p:nvSpPr>
          <p:cNvPr id="6" name="Bulle ronde 5"/>
          <p:cNvSpPr/>
          <p:nvPr/>
        </p:nvSpPr>
        <p:spPr>
          <a:xfrm>
            <a:off x="-386331" y="2265052"/>
            <a:ext cx="3955032" cy="2539852"/>
          </a:xfrm>
          <a:prstGeom prst="wedgeEllipseCallout">
            <a:avLst>
              <a:gd name="adj1" fmla="val 71778"/>
              <a:gd name="adj2" fmla="val 74554"/>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fr-FR" sz="2800" dirty="0"/>
              <a:t>1</a:t>
            </a:r>
            <a:r>
              <a:rPr lang="fr-FR" sz="2800" dirty="0" smtClean="0"/>
              <a:t>. J’allume le boîtier en appuyant sur le bouton bleu en bas</a:t>
            </a:r>
            <a:endParaRPr lang="fr-FR" sz="2800" dirty="0"/>
          </a:p>
        </p:txBody>
      </p:sp>
      <p:sp>
        <p:nvSpPr>
          <p:cNvPr id="8" name="Bulle ronde 7"/>
          <p:cNvSpPr/>
          <p:nvPr/>
        </p:nvSpPr>
        <p:spPr>
          <a:xfrm>
            <a:off x="4621907" y="273274"/>
            <a:ext cx="4324811" cy="2539852"/>
          </a:xfrm>
          <a:prstGeom prst="wedgeEllipseCallout">
            <a:avLst>
              <a:gd name="adj1" fmla="val -39240"/>
              <a:gd name="adj2" fmla="val 96706"/>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fr-FR" sz="2800" dirty="0" smtClean="0"/>
              <a:t>2. Je réponds en appuyant sur une des cinq premières lettres:</a:t>
            </a:r>
          </a:p>
          <a:p>
            <a:pPr algn="ctr"/>
            <a:r>
              <a:rPr lang="fr-FR" sz="2800" dirty="0" smtClean="0"/>
              <a:t>A, B, C, D ou E</a:t>
            </a:r>
            <a:endParaRPr lang="fr-FR" sz="2800" dirty="0"/>
          </a:p>
        </p:txBody>
      </p:sp>
      <p:sp>
        <p:nvSpPr>
          <p:cNvPr id="9" name="Bulle ronde 8"/>
          <p:cNvSpPr/>
          <p:nvPr/>
        </p:nvSpPr>
        <p:spPr>
          <a:xfrm>
            <a:off x="5016137" y="4334222"/>
            <a:ext cx="4324811" cy="2539852"/>
          </a:xfrm>
          <a:prstGeom prst="wedgeEllipseCallout">
            <a:avLst>
              <a:gd name="adj1" fmla="val -53367"/>
              <a:gd name="adj2" fmla="val -68484"/>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fr-FR" sz="2800" dirty="0" smtClean="0"/>
              <a:t>4. Je valide ma réponse en appuyant sur la flèche bleue de droite</a:t>
            </a:r>
            <a:endParaRPr lang="fr-FR" sz="2800" dirty="0"/>
          </a:p>
        </p:txBody>
      </p:sp>
      <p:sp>
        <p:nvSpPr>
          <p:cNvPr id="10" name="Bulle ronde 9"/>
          <p:cNvSpPr/>
          <p:nvPr/>
        </p:nvSpPr>
        <p:spPr>
          <a:xfrm>
            <a:off x="0" y="0"/>
            <a:ext cx="4324811" cy="2539852"/>
          </a:xfrm>
          <a:prstGeom prst="wedgeEllipseCallout">
            <a:avLst>
              <a:gd name="adj1" fmla="val 48864"/>
              <a:gd name="adj2" fmla="val 94808"/>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fr-FR" sz="2800" dirty="0" smtClean="0"/>
              <a:t>3. Je peux corriger en appuyant sur la flèche bleu de gauche</a:t>
            </a:r>
            <a:endParaRPr lang="fr-FR" sz="2800" dirty="0"/>
          </a:p>
        </p:txBody>
      </p:sp>
    </p:spTree>
    <p:extLst>
      <p:ext uri="{BB962C8B-B14F-4D97-AF65-F5344CB8AC3E}">
        <p14:creationId xmlns:p14="http://schemas.microsoft.com/office/powerpoint/2010/main" val="18133290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49" presetClass="entr" presetSubtype="0" decel="10000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 calcmode="lin" valueType="num">
                                      <p:cBhvr>
                                        <p:cTn id="12" dur="500" fill="hold"/>
                                        <p:tgtEl>
                                          <p:spTgt spid="8"/>
                                        </p:tgtEl>
                                        <p:attrNameLst>
                                          <p:attrName>ppt_w</p:attrName>
                                        </p:attrNameLst>
                                      </p:cBhvr>
                                      <p:tavLst>
                                        <p:tav tm="0">
                                          <p:val>
                                            <p:fltVal val="0"/>
                                          </p:val>
                                        </p:tav>
                                        <p:tav tm="100000">
                                          <p:val>
                                            <p:strVal val="#ppt_w"/>
                                          </p:val>
                                        </p:tav>
                                      </p:tavLst>
                                    </p:anim>
                                    <p:anim calcmode="lin" valueType="num">
                                      <p:cBhvr>
                                        <p:cTn id="13" dur="500" fill="hold"/>
                                        <p:tgtEl>
                                          <p:spTgt spid="8"/>
                                        </p:tgtEl>
                                        <p:attrNameLst>
                                          <p:attrName>ppt_h</p:attrName>
                                        </p:attrNameLst>
                                      </p:cBhvr>
                                      <p:tavLst>
                                        <p:tav tm="0">
                                          <p:val>
                                            <p:fltVal val="0"/>
                                          </p:val>
                                        </p:tav>
                                        <p:tav tm="100000">
                                          <p:val>
                                            <p:strVal val="#ppt_h"/>
                                          </p:val>
                                        </p:tav>
                                      </p:tavLst>
                                    </p:anim>
                                    <p:anim calcmode="lin" valueType="num">
                                      <p:cBhvr>
                                        <p:cTn id="14" dur="500" fill="hold"/>
                                        <p:tgtEl>
                                          <p:spTgt spid="8"/>
                                        </p:tgtEl>
                                        <p:attrNameLst>
                                          <p:attrName>style.rotation</p:attrName>
                                        </p:attrNameLst>
                                      </p:cBhvr>
                                      <p:tavLst>
                                        <p:tav tm="0">
                                          <p:val>
                                            <p:fltVal val="360"/>
                                          </p:val>
                                        </p:tav>
                                        <p:tav tm="100000">
                                          <p:val>
                                            <p:fltVal val="0"/>
                                          </p:val>
                                        </p:tav>
                                      </p:tavLst>
                                    </p:anim>
                                    <p:animEffect transition="in" filter="fade">
                                      <p:cBhvr>
                                        <p:cTn id="15" dur="500"/>
                                        <p:tgtEl>
                                          <p:spTgt spid="8"/>
                                        </p:tgtEl>
                                      </p:cBhvr>
                                    </p:animEffect>
                                  </p:childTnLst>
                                </p:cTn>
                              </p:par>
                            </p:childTnLst>
                          </p:cTn>
                        </p:par>
                      </p:childTnLst>
                    </p:cTn>
                  </p:par>
                  <p:par>
                    <p:cTn id="16" fill="hold">
                      <p:stCondLst>
                        <p:cond delay="indefinite"/>
                      </p:stCondLst>
                      <p:childTnLst>
                        <p:par>
                          <p:cTn id="17" fill="hold">
                            <p:stCondLst>
                              <p:cond delay="0"/>
                            </p:stCondLst>
                            <p:childTnLst>
                              <p:par>
                                <p:cTn id="18" presetID="25" presetClass="entr" presetSubtype="0" fill="hold" grpId="0" nodeType="clickEffect">
                                  <p:stCondLst>
                                    <p:cond delay="0"/>
                                  </p:stCondLst>
                                  <p:childTnLst>
                                    <p:set>
                                      <p:cBhvr>
                                        <p:cTn id="19" dur="1" fill="hold">
                                          <p:stCondLst>
                                            <p:cond delay="0"/>
                                          </p:stCondLst>
                                        </p:cTn>
                                        <p:tgtEl>
                                          <p:spTgt spid="10"/>
                                        </p:tgtEl>
                                        <p:attrNameLst>
                                          <p:attrName>style.visibility</p:attrName>
                                        </p:attrNameLst>
                                      </p:cBhvr>
                                      <p:to>
                                        <p:strVal val="visible"/>
                                      </p:to>
                                    </p:set>
                                    <p:anim calcmode="lin" valueType="num">
                                      <p:cBhvr>
                                        <p:cTn id="20" dur="500" decel="50000" fill="hold">
                                          <p:stCondLst>
                                            <p:cond delay="0"/>
                                          </p:stCondLst>
                                        </p:cTn>
                                        <p:tgtEl>
                                          <p:spTgt spid="10"/>
                                        </p:tgtEl>
                                        <p:attrNameLst>
                                          <p:attrName>style.rotation</p:attrName>
                                        </p:attrNameLst>
                                      </p:cBhvr>
                                      <p:tavLst>
                                        <p:tav tm="0">
                                          <p:val>
                                            <p:fltVal val="-90"/>
                                          </p:val>
                                        </p:tav>
                                        <p:tav tm="100000">
                                          <p:val>
                                            <p:fltVal val="0"/>
                                          </p:val>
                                        </p:tav>
                                      </p:tavLst>
                                    </p:anim>
                                    <p:anim calcmode="lin" valueType="num">
                                      <p:cBhvr>
                                        <p:cTn id="21" dur="500" decel="50000" fill="hold">
                                          <p:stCondLst>
                                            <p:cond delay="0"/>
                                          </p:stCondLst>
                                        </p:cTn>
                                        <p:tgtEl>
                                          <p:spTgt spid="10"/>
                                        </p:tgtEl>
                                        <p:attrNameLst>
                                          <p:attrName>ppt_w</p:attrName>
                                        </p:attrNameLst>
                                      </p:cBhvr>
                                      <p:tavLst>
                                        <p:tav tm="0">
                                          <p:val>
                                            <p:strVal val="#ppt_w"/>
                                          </p:val>
                                        </p:tav>
                                        <p:tav tm="100000">
                                          <p:val>
                                            <p:strVal val="#ppt_w*.05"/>
                                          </p:val>
                                        </p:tav>
                                      </p:tavLst>
                                    </p:anim>
                                    <p:anim calcmode="lin" valueType="num">
                                      <p:cBhvr>
                                        <p:cTn id="22" dur="500" accel="50000" fill="hold">
                                          <p:stCondLst>
                                            <p:cond delay="500"/>
                                          </p:stCondLst>
                                        </p:cTn>
                                        <p:tgtEl>
                                          <p:spTgt spid="10"/>
                                        </p:tgtEl>
                                        <p:attrNameLst>
                                          <p:attrName>ppt_w</p:attrName>
                                        </p:attrNameLst>
                                      </p:cBhvr>
                                      <p:tavLst>
                                        <p:tav tm="0">
                                          <p:val>
                                            <p:strVal val="#ppt_w*.05"/>
                                          </p:val>
                                        </p:tav>
                                        <p:tav tm="100000">
                                          <p:val>
                                            <p:strVal val="#ppt_w"/>
                                          </p:val>
                                        </p:tav>
                                      </p:tavLst>
                                    </p:anim>
                                    <p:anim calcmode="lin" valueType="num">
                                      <p:cBhvr>
                                        <p:cTn id="23" dur="1000" fill="hold"/>
                                        <p:tgtEl>
                                          <p:spTgt spid="10"/>
                                        </p:tgtEl>
                                        <p:attrNameLst>
                                          <p:attrName>ppt_h</p:attrName>
                                        </p:attrNameLst>
                                      </p:cBhvr>
                                      <p:tavLst>
                                        <p:tav tm="0">
                                          <p:val>
                                            <p:strVal val="#ppt_h"/>
                                          </p:val>
                                        </p:tav>
                                        <p:tav tm="100000">
                                          <p:val>
                                            <p:strVal val="#ppt_h"/>
                                          </p:val>
                                        </p:tav>
                                      </p:tavLst>
                                    </p:anim>
                                    <p:anim calcmode="lin" valueType="num">
                                      <p:cBhvr>
                                        <p:cTn id="24" dur="500" decel="50000" fill="hold">
                                          <p:stCondLst>
                                            <p:cond delay="0"/>
                                          </p:stCondLst>
                                        </p:cTn>
                                        <p:tgtEl>
                                          <p:spTgt spid="10"/>
                                        </p:tgtEl>
                                        <p:attrNameLst>
                                          <p:attrName>ppt_x</p:attrName>
                                        </p:attrNameLst>
                                      </p:cBhvr>
                                      <p:tavLst>
                                        <p:tav tm="0">
                                          <p:val>
                                            <p:strVal val="#ppt_x+.4"/>
                                          </p:val>
                                        </p:tav>
                                        <p:tav tm="100000">
                                          <p:val>
                                            <p:strVal val="#ppt_x"/>
                                          </p:val>
                                        </p:tav>
                                      </p:tavLst>
                                    </p:anim>
                                    <p:anim calcmode="lin" valueType="num">
                                      <p:cBhvr>
                                        <p:cTn id="25" dur="500" decel="50000" fill="hold">
                                          <p:stCondLst>
                                            <p:cond delay="0"/>
                                          </p:stCondLst>
                                        </p:cTn>
                                        <p:tgtEl>
                                          <p:spTgt spid="10"/>
                                        </p:tgtEl>
                                        <p:attrNameLst>
                                          <p:attrName>ppt_y</p:attrName>
                                        </p:attrNameLst>
                                      </p:cBhvr>
                                      <p:tavLst>
                                        <p:tav tm="0">
                                          <p:val>
                                            <p:strVal val="#ppt_y-.2"/>
                                          </p:val>
                                        </p:tav>
                                        <p:tav tm="100000">
                                          <p:val>
                                            <p:strVal val="#ppt_y+.1"/>
                                          </p:val>
                                        </p:tav>
                                      </p:tavLst>
                                    </p:anim>
                                    <p:anim calcmode="lin" valueType="num">
                                      <p:cBhvr>
                                        <p:cTn id="26" dur="500" accel="50000" fill="hold">
                                          <p:stCondLst>
                                            <p:cond delay="500"/>
                                          </p:stCondLst>
                                        </p:cTn>
                                        <p:tgtEl>
                                          <p:spTgt spid="10"/>
                                        </p:tgtEl>
                                        <p:attrNameLst>
                                          <p:attrName>ppt_y</p:attrName>
                                        </p:attrNameLst>
                                      </p:cBhvr>
                                      <p:tavLst>
                                        <p:tav tm="0">
                                          <p:val>
                                            <p:strVal val="#ppt_y+.1"/>
                                          </p:val>
                                        </p:tav>
                                        <p:tav tm="100000">
                                          <p:val>
                                            <p:strVal val="#ppt_y"/>
                                          </p:val>
                                        </p:tav>
                                      </p:tavLst>
                                    </p:anim>
                                    <p:animEffect transition="in" filter="fade">
                                      <p:cBhvr>
                                        <p:cTn id="27" dur="1000" decel="50000">
                                          <p:stCondLst>
                                            <p:cond delay="0"/>
                                          </p:stCondLst>
                                        </p:cTn>
                                        <p:tgtEl>
                                          <p:spTgt spid="10"/>
                                        </p:tgtEl>
                                      </p:cBhvr>
                                    </p:animEffect>
                                  </p:childTnLst>
                                </p:cTn>
                              </p:par>
                            </p:childTnLst>
                          </p:cTn>
                        </p:par>
                      </p:childTnLst>
                    </p:cTn>
                  </p:par>
                  <p:par>
                    <p:cTn id="28" fill="hold">
                      <p:stCondLst>
                        <p:cond delay="indefinite"/>
                      </p:stCondLst>
                      <p:childTnLst>
                        <p:par>
                          <p:cTn id="29" fill="hold">
                            <p:stCondLst>
                              <p:cond delay="0"/>
                            </p:stCondLst>
                            <p:childTnLst>
                              <p:par>
                                <p:cTn id="30" presetID="23" presetClass="entr" presetSubtype="16"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 calcmode="lin" valueType="num">
                                      <p:cBhvr>
                                        <p:cTn id="32" dur="500" fill="hold"/>
                                        <p:tgtEl>
                                          <p:spTgt spid="9"/>
                                        </p:tgtEl>
                                        <p:attrNameLst>
                                          <p:attrName>ppt_w</p:attrName>
                                        </p:attrNameLst>
                                      </p:cBhvr>
                                      <p:tavLst>
                                        <p:tav tm="0">
                                          <p:val>
                                            <p:fltVal val="0"/>
                                          </p:val>
                                        </p:tav>
                                        <p:tav tm="100000">
                                          <p:val>
                                            <p:strVal val="#ppt_w"/>
                                          </p:val>
                                        </p:tav>
                                      </p:tavLst>
                                    </p:anim>
                                    <p:anim calcmode="lin" valueType="num">
                                      <p:cBhvr>
                                        <p:cTn id="33" dur="500" fill="hold"/>
                                        <p:tgtEl>
                                          <p:spTgt spid="9"/>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P spid="9" grpId="0" animBg="1"/>
      <p:bldP spid="10"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0889" y="659868"/>
            <a:ext cx="6814858" cy="2262718"/>
          </a:xfrm>
        </p:spPr>
        <p:style>
          <a:lnRef idx="1">
            <a:schemeClr val="dk1"/>
          </a:lnRef>
          <a:fillRef idx="2">
            <a:schemeClr val="dk1"/>
          </a:fillRef>
          <a:effectRef idx="1">
            <a:schemeClr val="dk1"/>
          </a:effectRef>
          <a:fontRef idx="minor">
            <a:schemeClr val="dk1"/>
          </a:fontRef>
        </p:style>
        <p:txBody>
          <a:bodyPr>
            <a:noAutofit/>
          </a:bodyPr>
          <a:lstStyle/>
          <a:p>
            <a:r>
              <a:rPr lang="fr-FR" sz="3200" dirty="0" smtClean="0"/>
              <a:t>Ce matin Lise s’est réveillée à 8h15</a:t>
            </a:r>
            <a:br>
              <a:rPr lang="fr-FR" sz="3200" dirty="0" smtClean="0"/>
            </a:br>
            <a:r>
              <a:rPr lang="fr-FR" sz="3200" dirty="0" smtClean="0"/>
              <a:t>Depuis son réveil, la grande aiguille a balayé un angle de 1 890°.</a:t>
            </a:r>
            <a:br>
              <a:rPr lang="fr-FR" sz="3200" dirty="0" smtClean="0"/>
            </a:br>
            <a:r>
              <a:rPr lang="fr-FR" sz="3200" dirty="0" smtClean="0"/>
              <a:t>Quelle heure est-il?</a:t>
            </a:r>
            <a:endParaRPr lang="fr-FR" sz="3000" dirty="0"/>
          </a:p>
        </p:txBody>
      </p:sp>
      <p:graphicFrame>
        <p:nvGraphicFramePr>
          <p:cNvPr id="5" name="Tableau 4"/>
          <p:cNvGraphicFramePr>
            <a:graphicFrameLocks noGrp="1"/>
          </p:cNvGraphicFramePr>
          <p:nvPr>
            <p:extLst>
              <p:ext uri="{D42A27DB-BD31-4B8C-83A1-F6EECF244321}">
                <p14:modId xmlns:p14="http://schemas.microsoft.com/office/powerpoint/2010/main" val="3102733332"/>
              </p:ext>
            </p:extLst>
          </p:nvPr>
        </p:nvGraphicFramePr>
        <p:xfrm>
          <a:off x="346876" y="3247837"/>
          <a:ext cx="8339925" cy="1731890"/>
        </p:xfrm>
        <a:graphic>
          <a:graphicData uri="http://schemas.openxmlformats.org/drawingml/2006/table">
            <a:tbl>
              <a:tblPr firstRow="1" bandRow="1">
                <a:tableStyleId>{7E9639D4-E3E2-4D34-9284-5A2195B3D0D7}</a:tableStyleId>
              </a:tblPr>
              <a:tblGrid>
                <a:gridCol w="1667985"/>
                <a:gridCol w="1667985"/>
                <a:gridCol w="1667985"/>
                <a:gridCol w="1667985"/>
                <a:gridCol w="1667985"/>
              </a:tblGrid>
              <a:tr h="865945">
                <a:tc>
                  <a:txBody>
                    <a:bodyPr/>
                    <a:lstStyle/>
                    <a:p>
                      <a:pPr algn="ctr"/>
                      <a:r>
                        <a:rPr lang="fr-FR" sz="3600" dirty="0" smtClean="0"/>
                        <a:t>A</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B</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C</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D</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E</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865945">
                <a:tc>
                  <a:txBody>
                    <a:bodyPr/>
                    <a:lstStyle/>
                    <a:p>
                      <a:pPr algn="ctr"/>
                      <a:r>
                        <a:rPr lang="fr-FR" sz="3600" dirty="0" smtClean="0"/>
                        <a:t>11h20</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12h40</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13h30</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14h40</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15h00</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3" name="Rectangle 2"/>
          <p:cNvSpPr/>
          <p:nvPr/>
        </p:nvSpPr>
        <p:spPr>
          <a:xfrm>
            <a:off x="8167410" y="5817421"/>
            <a:ext cx="886781" cy="923330"/>
          </a:xfrm>
          <a:prstGeom prst="rect">
            <a:avLst/>
          </a:prstGeom>
          <a:noFill/>
        </p:spPr>
        <p:txBody>
          <a:bodyPr wrap="none" lIns="91440" tIns="45720" rIns="91440" bIns="45720">
            <a:spAutoFit/>
          </a:bodyPr>
          <a:lstStyle/>
          <a:p>
            <a:pPr algn="ctr"/>
            <a:r>
              <a:rPr lang="fr-FR" sz="5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10</a:t>
            </a:r>
            <a:endParaRPr lang="fr-FR"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pic>
        <p:nvPicPr>
          <p:cNvPr id="7" name="Image 6"/>
          <p:cNvPicPr>
            <a:picLocks noChangeAspect="1"/>
          </p:cNvPicPr>
          <p:nvPr/>
        </p:nvPicPr>
        <p:blipFill rotWithShape="1">
          <a:blip r:embed="rId2"/>
          <a:srcRect l="19578" r="22439"/>
          <a:stretch/>
        </p:blipFill>
        <p:spPr>
          <a:xfrm>
            <a:off x="463576" y="5956983"/>
            <a:ext cx="455268" cy="785166"/>
          </a:xfrm>
          <a:prstGeom prst="rect">
            <a:avLst/>
          </a:prstGeom>
        </p:spPr>
      </p:pic>
      <p:sp>
        <p:nvSpPr>
          <p:cNvPr id="9" name="Rectangle 8"/>
          <p:cNvSpPr/>
          <p:nvPr/>
        </p:nvSpPr>
        <p:spPr>
          <a:xfrm>
            <a:off x="7308304" y="0"/>
            <a:ext cx="1835696" cy="314096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0" name="Connecteur droit 9"/>
          <p:cNvCxnSpPr/>
          <p:nvPr/>
        </p:nvCxnSpPr>
        <p:spPr>
          <a:xfrm>
            <a:off x="0" y="5260622"/>
            <a:ext cx="9144000" cy="11289"/>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pic>
        <p:nvPicPr>
          <p:cNvPr id="8" name="Image 7"/>
          <p:cNvPicPr>
            <a:picLocks noChangeAspect="1"/>
          </p:cNvPicPr>
          <p:nvPr/>
        </p:nvPicPr>
        <p:blipFill rotWithShape="1">
          <a:blip r:embed="rId2"/>
          <a:srcRect l="19578" r="22439"/>
          <a:stretch/>
        </p:blipFill>
        <p:spPr>
          <a:xfrm>
            <a:off x="1002365" y="5926924"/>
            <a:ext cx="455268" cy="785166"/>
          </a:xfrm>
          <a:prstGeom prst="rect">
            <a:avLst/>
          </a:prstGeom>
        </p:spPr>
      </p:pic>
      <p:pic>
        <p:nvPicPr>
          <p:cNvPr id="11" name="Image 10"/>
          <p:cNvPicPr>
            <a:picLocks noChangeAspect="1"/>
          </p:cNvPicPr>
          <p:nvPr/>
        </p:nvPicPr>
        <p:blipFill rotWithShape="1">
          <a:blip r:embed="rId2"/>
          <a:srcRect l="19578" r="22439"/>
          <a:stretch/>
        </p:blipFill>
        <p:spPr>
          <a:xfrm>
            <a:off x="1514641" y="5926924"/>
            <a:ext cx="455268" cy="785166"/>
          </a:xfrm>
          <a:prstGeom prst="rect">
            <a:avLst/>
          </a:prstGeom>
        </p:spPr>
      </p:pic>
    </p:spTree>
    <p:extLst>
      <p:ext uri="{BB962C8B-B14F-4D97-AF65-F5344CB8AC3E}">
        <p14:creationId xmlns:p14="http://schemas.microsoft.com/office/powerpoint/2010/main" val="22417239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721306"/>
            <a:ext cx="6607780" cy="1939256"/>
          </a:xfrm>
        </p:spPr>
        <p:style>
          <a:lnRef idx="1">
            <a:schemeClr val="accent6"/>
          </a:lnRef>
          <a:fillRef idx="2">
            <a:schemeClr val="accent6"/>
          </a:fillRef>
          <a:effectRef idx="1">
            <a:schemeClr val="accent6"/>
          </a:effectRef>
          <a:fontRef idx="minor">
            <a:schemeClr val="dk1"/>
          </a:fontRef>
        </p:style>
        <p:txBody>
          <a:bodyPr>
            <a:normAutofit/>
          </a:bodyPr>
          <a:lstStyle/>
          <a:p>
            <a:r>
              <a:rPr lang="fr-FR" sz="3200" dirty="0" smtClean="0"/>
              <a:t>Quelle est la solution de l’équation?</a:t>
            </a:r>
            <a:br>
              <a:rPr lang="fr-FR" sz="3200" dirty="0" smtClean="0"/>
            </a:br>
            <a:r>
              <a:rPr lang="fr-FR" sz="3200" dirty="0"/>
              <a:t/>
            </a:r>
            <a:br>
              <a:rPr lang="fr-FR" sz="3200" dirty="0"/>
            </a:br>
            <a:endParaRPr lang="fr-FR" sz="3200" dirty="0"/>
          </a:p>
        </p:txBody>
      </p:sp>
      <p:graphicFrame>
        <p:nvGraphicFramePr>
          <p:cNvPr id="5" name="Tableau 4"/>
          <p:cNvGraphicFramePr>
            <a:graphicFrameLocks noGrp="1"/>
          </p:cNvGraphicFramePr>
          <p:nvPr>
            <p:extLst>
              <p:ext uri="{D42A27DB-BD31-4B8C-83A1-F6EECF244321}">
                <p14:modId xmlns:p14="http://schemas.microsoft.com/office/powerpoint/2010/main" val="1548184033"/>
              </p:ext>
            </p:extLst>
          </p:nvPr>
        </p:nvGraphicFramePr>
        <p:xfrm>
          <a:off x="467544" y="3212976"/>
          <a:ext cx="8339925" cy="1731890"/>
        </p:xfrm>
        <a:graphic>
          <a:graphicData uri="http://schemas.openxmlformats.org/drawingml/2006/table">
            <a:tbl>
              <a:tblPr firstRow="1" bandRow="1">
                <a:tableStyleId>{5A111915-BE36-4E01-A7E5-04B1672EAD32}</a:tableStyleId>
              </a:tblPr>
              <a:tblGrid>
                <a:gridCol w="1667985"/>
                <a:gridCol w="1667985"/>
                <a:gridCol w="1667985"/>
                <a:gridCol w="1667985"/>
                <a:gridCol w="1667985"/>
              </a:tblGrid>
              <a:tr h="865945">
                <a:tc>
                  <a:txBody>
                    <a:bodyPr/>
                    <a:lstStyle/>
                    <a:p>
                      <a:pPr algn="ctr"/>
                      <a:r>
                        <a:rPr lang="fr-FR" sz="3600" dirty="0" smtClean="0"/>
                        <a:t>A</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6">
                        <a:lumMod val="60000"/>
                        <a:lumOff val="40000"/>
                      </a:schemeClr>
                    </a:solidFill>
                  </a:tcPr>
                </a:tc>
                <a:tc>
                  <a:txBody>
                    <a:bodyPr/>
                    <a:lstStyle/>
                    <a:p>
                      <a:pPr algn="ctr"/>
                      <a:r>
                        <a:rPr lang="fr-FR" sz="3600" dirty="0" smtClean="0"/>
                        <a:t>B</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6">
                        <a:lumMod val="60000"/>
                        <a:lumOff val="40000"/>
                      </a:schemeClr>
                    </a:solidFill>
                  </a:tcPr>
                </a:tc>
                <a:tc>
                  <a:txBody>
                    <a:bodyPr/>
                    <a:lstStyle/>
                    <a:p>
                      <a:pPr algn="ctr"/>
                      <a:r>
                        <a:rPr lang="fr-FR" sz="3600" dirty="0" smtClean="0"/>
                        <a:t>C</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6">
                        <a:lumMod val="60000"/>
                        <a:lumOff val="40000"/>
                      </a:schemeClr>
                    </a:solidFill>
                  </a:tcPr>
                </a:tc>
                <a:tc>
                  <a:txBody>
                    <a:bodyPr/>
                    <a:lstStyle/>
                    <a:p>
                      <a:pPr algn="ctr"/>
                      <a:r>
                        <a:rPr lang="fr-FR" sz="3600" dirty="0" smtClean="0"/>
                        <a:t>D</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6">
                        <a:lumMod val="60000"/>
                        <a:lumOff val="40000"/>
                      </a:schemeClr>
                    </a:solidFill>
                  </a:tcPr>
                </a:tc>
                <a:tc>
                  <a:txBody>
                    <a:bodyPr/>
                    <a:lstStyle/>
                    <a:p>
                      <a:pPr algn="ctr"/>
                      <a:r>
                        <a:rPr lang="fr-FR" sz="3600" dirty="0" smtClean="0"/>
                        <a:t>E</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6">
                        <a:lumMod val="60000"/>
                        <a:lumOff val="40000"/>
                      </a:schemeClr>
                    </a:solidFill>
                  </a:tcPr>
                </a:tc>
              </a:tr>
              <a:tr h="865945">
                <a:tc>
                  <a:txBody>
                    <a:bodyPr/>
                    <a:lstStyle/>
                    <a:p>
                      <a:pPr algn="ctr"/>
                      <a:r>
                        <a:rPr lang="fr-FR" sz="3600" dirty="0" smtClean="0"/>
                        <a:t>-3</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-1</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0</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3</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5</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3" name="Rectangle 2"/>
          <p:cNvSpPr/>
          <p:nvPr/>
        </p:nvSpPr>
        <p:spPr>
          <a:xfrm>
            <a:off x="8208813" y="5906861"/>
            <a:ext cx="886631" cy="923330"/>
          </a:xfrm>
          <a:prstGeom prst="rect">
            <a:avLst/>
          </a:prstGeom>
          <a:noFill/>
        </p:spPr>
        <p:txBody>
          <a:bodyPr wrap="none" lIns="91440" tIns="45720" rIns="91440" bIns="45720">
            <a:spAutoFit/>
          </a:bodyPr>
          <a:lstStyle/>
          <a:p>
            <a:pPr algn="ctr"/>
            <a:r>
              <a:rPr lang="fr-FR" sz="5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11</a:t>
            </a:r>
            <a:endParaRPr lang="fr-FR"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9" name="Rectangle 8"/>
          <p:cNvSpPr/>
          <p:nvPr/>
        </p:nvSpPr>
        <p:spPr>
          <a:xfrm>
            <a:off x="7308304" y="0"/>
            <a:ext cx="1835696" cy="314096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Rectangle 10"/>
          <p:cNvSpPr/>
          <p:nvPr/>
        </p:nvSpPr>
        <p:spPr>
          <a:xfrm>
            <a:off x="0" y="5157192"/>
            <a:ext cx="9144000" cy="171469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8" name="Image 7"/>
          <p:cNvPicPr>
            <a:picLocks noChangeAspect="1"/>
          </p:cNvPicPr>
          <p:nvPr/>
        </p:nvPicPr>
        <p:blipFill rotWithShape="1">
          <a:blip r:embed="rId3" cstate="print"/>
          <a:srcRect l="19578" r="22439"/>
          <a:stretch/>
        </p:blipFill>
        <p:spPr>
          <a:xfrm>
            <a:off x="426224" y="5883785"/>
            <a:ext cx="455268" cy="785166"/>
          </a:xfrm>
          <a:prstGeom prst="rect">
            <a:avLst/>
          </a:prstGeom>
        </p:spPr>
      </p:pic>
      <p:graphicFrame>
        <p:nvGraphicFramePr>
          <p:cNvPr id="6" name="Objet 5"/>
          <p:cNvGraphicFramePr>
            <a:graphicFrameLocks noChangeAspect="1"/>
          </p:cNvGraphicFramePr>
          <p:nvPr>
            <p:extLst>
              <p:ext uri="{D42A27DB-BD31-4B8C-83A1-F6EECF244321}">
                <p14:modId xmlns:p14="http://schemas.microsoft.com/office/powerpoint/2010/main" val="1719044620"/>
              </p:ext>
            </p:extLst>
          </p:nvPr>
        </p:nvGraphicFramePr>
        <p:xfrm>
          <a:off x="1306513" y="1712913"/>
          <a:ext cx="5005387" cy="715962"/>
        </p:xfrm>
        <a:graphic>
          <a:graphicData uri="http://schemas.openxmlformats.org/presentationml/2006/ole">
            <mc:AlternateContent xmlns:mc="http://schemas.openxmlformats.org/markup-compatibility/2006">
              <mc:Choice xmlns:v="urn:schemas-microsoft-com:vml" Requires="v">
                <p:oleObj spid="_x0000_s8213" name="Equation" r:id="rId4" imgW="1511300" imgH="215900" progId="Equation.3">
                  <p:embed/>
                </p:oleObj>
              </mc:Choice>
              <mc:Fallback>
                <p:oleObj name="Equation" r:id="rId4" imgW="1511300" imgH="215900" progId="Equation.3">
                  <p:embed/>
                  <p:pic>
                    <p:nvPicPr>
                      <p:cNvPr id="0" name=""/>
                      <p:cNvPicPr/>
                      <p:nvPr/>
                    </p:nvPicPr>
                    <p:blipFill>
                      <a:blip r:embed="rId5"/>
                      <a:stretch>
                        <a:fillRect/>
                      </a:stretch>
                    </p:blipFill>
                    <p:spPr>
                      <a:xfrm>
                        <a:off x="1306513" y="1712913"/>
                        <a:ext cx="5005387" cy="715962"/>
                      </a:xfrm>
                      <a:prstGeom prst="rect">
                        <a:avLst/>
                      </a:prstGeom>
                    </p:spPr>
                  </p:pic>
                </p:oleObj>
              </mc:Fallback>
            </mc:AlternateContent>
          </a:graphicData>
        </a:graphic>
      </p:graphicFrame>
    </p:spTree>
    <p:extLst>
      <p:ext uri="{BB962C8B-B14F-4D97-AF65-F5344CB8AC3E}">
        <p14:creationId xmlns:p14="http://schemas.microsoft.com/office/powerpoint/2010/main" val="3137729751"/>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188640"/>
            <a:ext cx="3430838" cy="2517272"/>
          </a:xfrm>
        </p:spPr>
        <p:style>
          <a:lnRef idx="1">
            <a:schemeClr val="accent5"/>
          </a:lnRef>
          <a:fillRef idx="2">
            <a:schemeClr val="accent5"/>
          </a:fillRef>
          <a:effectRef idx="1">
            <a:schemeClr val="accent5"/>
          </a:effectRef>
          <a:fontRef idx="minor">
            <a:schemeClr val="dk1"/>
          </a:fontRef>
        </p:style>
        <p:txBody>
          <a:bodyPr>
            <a:normAutofit/>
          </a:bodyPr>
          <a:lstStyle/>
          <a:p>
            <a:r>
              <a:rPr lang="fr-FR" sz="2800" dirty="0" smtClean="0"/>
              <a:t>Si l’on poursuit ce triangle, quel </a:t>
            </a:r>
            <a:r>
              <a:rPr lang="fr-FR" sz="2800" dirty="0"/>
              <a:t>sera le premier nombre de la 10</a:t>
            </a:r>
            <a:r>
              <a:rPr lang="fr-FR" sz="2800" baseline="30000" dirty="0"/>
              <a:t>e</a:t>
            </a:r>
            <a:r>
              <a:rPr lang="fr-FR" sz="2800" dirty="0"/>
              <a:t> ligne ?</a:t>
            </a:r>
          </a:p>
        </p:txBody>
      </p:sp>
      <p:graphicFrame>
        <p:nvGraphicFramePr>
          <p:cNvPr id="5" name="Tableau 4"/>
          <p:cNvGraphicFramePr>
            <a:graphicFrameLocks noGrp="1"/>
          </p:cNvGraphicFramePr>
          <p:nvPr>
            <p:extLst>
              <p:ext uri="{D42A27DB-BD31-4B8C-83A1-F6EECF244321}">
                <p14:modId xmlns:p14="http://schemas.microsoft.com/office/powerpoint/2010/main" val="3579195246"/>
              </p:ext>
            </p:extLst>
          </p:nvPr>
        </p:nvGraphicFramePr>
        <p:xfrm>
          <a:off x="467544" y="3212976"/>
          <a:ext cx="8339925" cy="1731890"/>
        </p:xfrm>
        <a:graphic>
          <a:graphicData uri="http://schemas.openxmlformats.org/drawingml/2006/table">
            <a:tbl>
              <a:tblPr firstRow="1" bandRow="1">
                <a:tableStyleId>{5A111915-BE36-4E01-A7E5-04B1672EAD32}</a:tableStyleId>
              </a:tblPr>
              <a:tblGrid>
                <a:gridCol w="1667985"/>
                <a:gridCol w="1667985"/>
                <a:gridCol w="1667985"/>
                <a:gridCol w="1667985"/>
                <a:gridCol w="1667985"/>
              </a:tblGrid>
              <a:tr h="865945">
                <a:tc>
                  <a:txBody>
                    <a:bodyPr/>
                    <a:lstStyle/>
                    <a:p>
                      <a:pPr algn="ctr"/>
                      <a:r>
                        <a:rPr lang="fr-FR" sz="3600" dirty="0" smtClean="0"/>
                        <a:t>A</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5">
                        <a:lumMod val="40000"/>
                        <a:lumOff val="60000"/>
                      </a:schemeClr>
                    </a:solidFill>
                  </a:tcPr>
                </a:tc>
                <a:tc>
                  <a:txBody>
                    <a:bodyPr/>
                    <a:lstStyle/>
                    <a:p>
                      <a:pPr algn="ctr"/>
                      <a:r>
                        <a:rPr lang="fr-FR" sz="3600" dirty="0" smtClean="0"/>
                        <a:t>B</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5">
                        <a:lumMod val="40000"/>
                        <a:lumOff val="60000"/>
                      </a:schemeClr>
                    </a:solidFill>
                  </a:tcPr>
                </a:tc>
                <a:tc>
                  <a:txBody>
                    <a:bodyPr/>
                    <a:lstStyle/>
                    <a:p>
                      <a:pPr algn="ctr"/>
                      <a:r>
                        <a:rPr lang="fr-FR" sz="3600" dirty="0" smtClean="0"/>
                        <a:t>C</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5">
                        <a:lumMod val="40000"/>
                        <a:lumOff val="60000"/>
                      </a:schemeClr>
                    </a:solidFill>
                  </a:tcPr>
                </a:tc>
                <a:tc>
                  <a:txBody>
                    <a:bodyPr/>
                    <a:lstStyle/>
                    <a:p>
                      <a:pPr algn="ctr"/>
                      <a:r>
                        <a:rPr lang="fr-FR" sz="3600" dirty="0" smtClean="0"/>
                        <a:t>D</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5">
                        <a:lumMod val="40000"/>
                        <a:lumOff val="60000"/>
                      </a:schemeClr>
                    </a:solidFill>
                  </a:tcPr>
                </a:tc>
                <a:tc>
                  <a:txBody>
                    <a:bodyPr/>
                    <a:lstStyle/>
                    <a:p>
                      <a:pPr algn="ctr"/>
                      <a:r>
                        <a:rPr lang="fr-FR" sz="3600" dirty="0" smtClean="0"/>
                        <a:t>E</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5">
                        <a:lumMod val="40000"/>
                        <a:lumOff val="60000"/>
                      </a:schemeClr>
                    </a:solidFill>
                  </a:tcPr>
                </a:tc>
              </a:tr>
              <a:tr h="865945">
                <a:tc>
                  <a:txBody>
                    <a:bodyPr/>
                    <a:lstStyle/>
                    <a:p>
                      <a:pPr algn="ctr"/>
                      <a:r>
                        <a:rPr lang="fr-FR" sz="3600" dirty="0" smtClean="0"/>
                        <a:t>16</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22</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37</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40</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smtClean="0"/>
                        <a:t>46</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3" name="Rectangle 2"/>
          <p:cNvSpPr/>
          <p:nvPr/>
        </p:nvSpPr>
        <p:spPr>
          <a:xfrm>
            <a:off x="8208813" y="5906861"/>
            <a:ext cx="886631" cy="923330"/>
          </a:xfrm>
          <a:prstGeom prst="rect">
            <a:avLst/>
          </a:prstGeom>
          <a:noFill/>
        </p:spPr>
        <p:txBody>
          <a:bodyPr wrap="none" lIns="91440" tIns="45720" rIns="91440" bIns="45720">
            <a:spAutoFit/>
          </a:bodyPr>
          <a:lstStyle/>
          <a:p>
            <a:pPr algn="ctr"/>
            <a:r>
              <a:rPr lang="fr-FR" sz="5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12</a:t>
            </a:r>
            <a:endParaRPr lang="fr-FR"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9" name="Rectangle 8"/>
          <p:cNvSpPr/>
          <p:nvPr/>
        </p:nvSpPr>
        <p:spPr>
          <a:xfrm>
            <a:off x="7308304" y="0"/>
            <a:ext cx="1835696" cy="314096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Rectangle 10"/>
          <p:cNvSpPr/>
          <p:nvPr/>
        </p:nvSpPr>
        <p:spPr>
          <a:xfrm flipV="1">
            <a:off x="0" y="5157193"/>
            <a:ext cx="9144000" cy="166897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Rectangle 5"/>
          <p:cNvSpPr/>
          <p:nvPr/>
        </p:nvSpPr>
        <p:spPr>
          <a:xfrm>
            <a:off x="4268818" y="188640"/>
            <a:ext cx="2839997" cy="2554545"/>
          </a:xfrm>
          <a:prstGeom prst="rect">
            <a:avLst/>
          </a:prstGeom>
        </p:spPr>
        <p:style>
          <a:lnRef idx="2">
            <a:schemeClr val="accent5"/>
          </a:lnRef>
          <a:fillRef idx="1">
            <a:schemeClr val="lt1"/>
          </a:fillRef>
          <a:effectRef idx="0">
            <a:schemeClr val="accent5"/>
          </a:effectRef>
          <a:fontRef idx="minor">
            <a:schemeClr val="dk1"/>
          </a:fontRef>
        </p:style>
        <p:txBody>
          <a:bodyPr wrap="square">
            <a:spAutoFit/>
          </a:bodyPr>
          <a:lstStyle/>
          <a:p>
            <a:pPr algn="ctr"/>
            <a:r>
              <a:rPr lang="fr-FR" sz="3200" dirty="0" smtClean="0"/>
              <a:t>1</a:t>
            </a:r>
            <a:endParaRPr lang="fr-FR" sz="3200" dirty="0"/>
          </a:p>
          <a:p>
            <a:pPr algn="ctr"/>
            <a:r>
              <a:rPr lang="fr-FR" sz="3200" dirty="0"/>
              <a:t>2   </a:t>
            </a:r>
            <a:r>
              <a:rPr lang="fr-FR" sz="3200" dirty="0" smtClean="0"/>
              <a:t>3</a:t>
            </a:r>
            <a:endParaRPr lang="fr-FR" sz="3200" dirty="0"/>
          </a:p>
          <a:p>
            <a:pPr algn="ctr"/>
            <a:r>
              <a:rPr lang="fr-FR" sz="3200" dirty="0"/>
              <a:t>4   5   </a:t>
            </a:r>
            <a:r>
              <a:rPr lang="fr-FR" sz="3200" dirty="0" smtClean="0"/>
              <a:t>6</a:t>
            </a:r>
            <a:endParaRPr lang="fr-FR" sz="3200" dirty="0"/>
          </a:p>
          <a:p>
            <a:pPr algn="ctr"/>
            <a:r>
              <a:rPr lang="fr-FR" sz="3200" dirty="0"/>
              <a:t>7   8   9   </a:t>
            </a:r>
            <a:r>
              <a:rPr lang="fr-FR" sz="3200" dirty="0" smtClean="0"/>
              <a:t>10</a:t>
            </a:r>
            <a:endParaRPr lang="fr-FR" sz="3200" dirty="0"/>
          </a:p>
          <a:p>
            <a:pPr algn="ctr"/>
            <a:r>
              <a:rPr lang="fr-FR" sz="3200" dirty="0"/>
              <a:t>11 12 13 14 15</a:t>
            </a:r>
          </a:p>
        </p:txBody>
      </p:sp>
    </p:spTree>
    <p:extLst>
      <p:ext uri="{BB962C8B-B14F-4D97-AF65-F5344CB8AC3E}">
        <p14:creationId xmlns:p14="http://schemas.microsoft.com/office/powerpoint/2010/main" val="769458508"/>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1103" y="53766"/>
            <a:ext cx="7014852" cy="3087202"/>
          </a:xfrm>
        </p:spPr>
        <p:style>
          <a:lnRef idx="1">
            <a:schemeClr val="accent1"/>
          </a:lnRef>
          <a:fillRef idx="2">
            <a:schemeClr val="accent1"/>
          </a:fillRef>
          <a:effectRef idx="1">
            <a:schemeClr val="accent1"/>
          </a:effectRef>
          <a:fontRef idx="minor">
            <a:schemeClr val="dk1"/>
          </a:fontRef>
        </p:style>
        <p:txBody>
          <a:bodyPr>
            <a:noAutofit/>
          </a:bodyPr>
          <a:lstStyle/>
          <a:p>
            <a:r>
              <a:rPr lang="fr-FR" sz="2600" dirty="0" err="1" smtClean="0"/>
              <a:t>Mareva</a:t>
            </a:r>
            <a:r>
              <a:rPr lang="fr-FR" sz="2600" dirty="0" smtClean="0"/>
              <a:t> a ramassé des mangues</a:t>
            </a:r>
            <a:br>
              <a:rPr lang="fr-FR" sz="2600" dirty="0" smtClean="0"/>
            </a:br>
            <a:r>
              <a:rPr lang="fr-FR" sz="2600" dirty="0" smtClean="0"/>
              <a:t> qu’elle va vendre au marché.</a:t>
            </a:r>
            <a:br>
              <a:rPr lang="fr-FR" sz="2600" dirty="0" smtClean="0"/>
            </a:br>
            <a:r>
              <a:rPr lang="fr-FR" sz="2600" dirty="0" smtClean="0"/>
              <a:t>Si elle fait des lots de 2 mangues,  il lui en reste 1</a:t>
            </a:r>
            <a:br>
              <a:rPr lang="fr-FR" sz="2600" dirty="0" smtClean="0"/>
            </a:br>
            <a:r>
              <a:rPr lang="fr-FR" sz="2600" dirty="0" smtClean="0"/>
              <a:t>Si elle fait des lotes de 5 mangues,  il lui en reste 2</a:t>
            </a:r>
            <a:br>
              <a:rPr lang="fr-FR" sz="2600" dirty="0" smtClean="0"/>
            </a:br>
            <a:r>
              <a:rPr lang="fr-FR" sz="2600" dirty="0" smtClean="0"/>
              <a:t>Quel est le </a:t>
            </a:r>
            <a:r>
              <a:rPr lang="fr-FR" sz="2600" b="1" dirty="0" smtClean="0"/>
              <a:t>chiffre des unités </a:t>
            </a:r>
            <a:r>
              <a:rPr lang="fr-FR" sz="2600" dirty="0" smtClean="0"/>
              <a:t/>
            </a:r>
            <a:br>
              <a:rPr lang="fr-FR" sz="2600" dirty="0" smtClean="0"/>
            </a:br>
            <a:r>
              <a:rPr lang="fr-FR" sz="2600" dirty="0" smtClean="0"/>
              <a:t>du nombre de mangues cueillies?</a:t>
            </a:r>
            <a:endParaRPr lang="fr-FR" sz="2600" dirty="0"/>
          </a:p>
        </p:txBody>
      </p:sp>
      <p:graphicFrame>
        <p:nvGraphicFramePr>
          <p:cNvPr id="5" name="Tableau 4"/>
          <p:cNvGraphicFramePr>
            <a:graphicFrameLocks noGrp="1"/>
          </p:cNvGraphicFramePr>
          <p:nvPr>
            <p:extLst>
              <p:ext uri="{D42A27DB-BD31-4B8C-83A1-F6EECF244321}">
                <p14:modId xmlns:p14="http://schemas.microsoft.com/office/powerpoint/2010/main" val="788798860"/>
              </p:ext>
            </p:extLst>
          </p:nvPr>
        </p:nvGraphicFramePr>
        <p:xfrm>
          <a:off x="293535" y="3476989"/>
          <a:ext cx="8339925" cy="1731890"/>
        </p:xfrm>
        <a:graphic>
          <a:graphicData uri="http://schemas.openxmlformats.org/drawingml/2006/table">
            <a:tbl>
              <a:tblPr firstRow="1" bandRow="1">
                <a:tableStyleId>{7E9639D4-E3E2-4D34-9284-5A2195B3D0D7}</a:tableStyleId>
              </a:tblPr>
              <a:tblGrid>
                <a:gridCol w="1667985"/>
                <a:gridCol w="1667985"/>
                <a:gridCol w="1667985"/>
                <a:gridCol w="1667985"/>
                <a:gridCol w="1667985"/>
              </a:tblGrid>
              <a:tr h="865945">
                <a:tc>
                  <a:txBody>
                    <a:bodyPr/>
                    <a:lstStyle/>
                    <a:p>
                      <a:pPr algn="ctr"/>
                      <a:r>
                        <a:rPr lang="fr-FR" sz="3600" dirty="0" smtClean="0"/>
                        <a:t>A</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tx2">
                        <a:lumMod val="40000"/>
                        <a:lumOff val="60000"/>
                      </a:schemeClr>
                    </a:solidFill>
                  </a:tcPr>
                </a:tc>
                <a:tc>
                  <a:txBody>
                    <a:bodyPr/>
                    <a:lstStyle/>
                    <a:p>
                      <a:pPr algn="ctr"/>
                      <a:r>
                        <a:rPr lang="fr-FR" sz="3600" dirty="0" smtClean="0"/>
                        <a:t>B</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tx2">
                        <a:lumMod val="40000"/>
                        <a:lumOff val="60000"/>
                      </a:schemeClr>
                    </a:solidFill>
                  </a:tcPr>
                </a:tc>
                <a:tc>
                  <a:txBody>
                    <a:bodyPr/>
                    <a:lstStyle/>
                    <a:p>
                      <a:pPr algn="ctr"/>
                      <a:r>
                        <a:rPr lang="fr-FR" sz="3600" dirty="0" smtClean="0"/>
                        <a:t>C</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tx2">
                        <a:lumMod val="40000"/>
                        <a:lumOff val="60000"/>
                      </a:schemeClr>
                    </a:solidFill>
                  </a:tcPr>
                </a:tc>
                <a:tc>
                  <a:txBody>
                    <a:bodyPr/>
                    <a:lstStyle/>
                    <a:p>
                      <a:pPr algn="ctr"/>
                      <a:r>
                        <a:rPr lang="fr-FR" sz="3600" dirty="0" smtClean="0"/>
                        <a:t>D</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tx2">
                        <a:lumMod val="40000"/>
                        <a:lumOff val="60000"/>
                      </a:schemeClr>
                    </a:solidFill>
                  </a:tcPr>
                </a:tc>
                <a:tc>
                  <a:txBody>
                    <a:bodyPr/>
                    <a:lstStyle/>
                    <a:p>
                      <a:pPr algn="ctr"/>
                      <a:r>
                        <a:rPr lang="fr-FR" sz="3600" dirty="0" smtClean="0"/>
                        <a:t>E</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tx2">
                        <a:lumMod val="40000"/>
                        <a:lumOff val="60000"/>
                      </a:schemeClr>
                    </a:solidFill>
                  </a:tcPr>
                </a:tc>
              </a:tr>
              <a:tr h="865945">
                <a:tc>
                  <a:txBody>
                    <a:bodyPr/>
                    <a:lstStyle/>
                    <a:p>
                      <a:pPr algn="ctr"/>
                      <a:r>
                        <a:rPr lang="fr-FR" sz="3600" dirty="0" smtClean="0"/>
                        <a:t>3</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4</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5</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6</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7</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3" name="Rectangle 2"/>
          <p:cNvSpPr/>
          <p:nvPr/>
        </p:nvSpPr>
        <p:spPr>
          <a:xfrm>
            <a:off x="8165066" y="5817421"/>
            <a:ext cx="886781" cy="923330"/>
          </a:xfrm>
          <a:prstGeom prst="rect">
            <a:avLst/>
          </a:prstGeom>
          <a:noFill/>
        </p:spPr>
        <p:txBody>
          <a:bodyPr wrap="none" lIns="91440" tIns="45720" rIns="91440" bIns="45720">
            <a:spAutoFit/>
          </a:bodyPr>
          <a:lstStyle/>
          <a:p>
            <a:pPr algn="ctr"/>
            <a:r>
              <a:rPr lang="fr-FR" sz="5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13</a:t>
            </a:r>
            <a:endParaRPr lang="fr-FR"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pic>
        <p:nvPicPr>
          <p:cNvPr id="9" name="Image 8"/>
          <p:cNvPicPr>
            <a:picLocks noChangeAspect="1"/>
          </p:cNvPicPr>
          <p:nvPr/>
        </p:nvPicPr>
        <p:blipFill rotWithShape="1">
          <a:blip r:embed="rId2"/>
          <a:srcRect l="19578" r="22439"/>
          <a:stretch/>
        </p:blipFill>
        <p:spPr>
          <a:xfrm>
            <a:off x="346875" y="5849739"/>
            <a:ext cx="455268" cy="785166"/>
          </a:xfrm>
          <a:prstGeom prst="rect">
            <a:avLst/>
          </a:prstGeom>
        </p:spPr>
      </p:pic>
      <p:sp>
        <p:nvSpPr>
          <p:cNvPr id="10" name="Rectangle 9"/>
          <p:cNvSpPr/>
          <p:nvPr/>
        </p:nvSpPr>
        <p:spPr>
          <a:xfrm>
            <a:off x="7308304" y="0"/>
            <a:ext cx="1835696" cy="314096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1" name="Connecteur droit 10"/>
          <p:cNvCxnSpPr/>
          <p:nvPr/>
        </p:nvCxnSpPr>
        <p:spPr>
          <a:xfrm>
            <a:off x="0" y="5260622"/>
            <a:ext cx="9144000" cy="11289"/>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pic>
        <p:nvPicPr>
          <p:cNvPr id="12" name="Image 11"/>
          <p:cNvPicPr>
            <a:picLocks noChangeAspect="1"/>
          </p:cNvPicPr>
          <p:nvPr/>
        </p:nvPicPr>
        <p:blipFill rotWithShape="1">
          <a:blip r:embed="rId2"/>
          <a:srcRect l="19578" r="22439"/>
          <a:stretch/>
        </p:blipFill>
        <p:spPr>
          <a:xfrm>
            <a:off x="954543" y="5854533"/>
            <a:ext cx="455268" cy="785166"/>
          </a:xfrm>
          <a:prstGeom prst="rect">
            <a:avLst/>
          </a:prstGeom>
        </p:spPr>
      </p:pic>
    </p:spTree>
    <p:extLst>
      <p:ext uri="{BB962C8B-B14F-4D97-AF65-F5344CB8AC3E}">
        <p14:creationId xmlns:p14="http://schemas.microsoft.com/office/powerpoint/2010/main" val="758987407"/>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au 4"/>
          <p:cNvGraphicFramePr>
            <a:graphicFrameLocks noGrp="1"/>
          </p:cNvGraphicFramePr>
          <p:nvPr>
            <p:extLst>
              <p:ext uri="{D42A27DB-BD31-4B8C-83A1-F6EECF244321}">
                <p14:modId xmlns:p14="http://schemas.microsoft.com/office/powerpoint/2010/main" val="4113038794"/>
              </p:ext>
            </p:extLst>
          </p:nvPr>
        </p:nvGraphicFramePr>
        <p:xfrm>
          <a:off x="-1" y="3464459"/>
          <a:ext cx="9144001" cy="1731890"/>
        </p:xfrm>
        <a:graphic>
          <a:graphicData uri="http://schemas.openxmlformats.org/drawingml/2006/table">
            <a:tbl>
              <a:tblPr firstRow="1" bandRow="1">
                <a:tableStyleId>{5A111915-BE36-4E01-A7E5-04B1672EAD32}</a:tableStyleId>
              </a:tblPr>
              <a:tblGrid>
                <a:gridCol w="1828800"/>
                <a:gridCol w="1708806"/>
                <a:gridCol w="1542640"/>
                <a:gridCol w="2275526"/>
                <a:gridCol w="1788229"/>
              </a:tblGrid>
              <a:tr h="865945">
                <a:tc>
                  <a:txBody>
                    <a:bodyPr/>
                    <a:lstStyle/>
                    <a:p>
                      <a:pPr algn="ctr"/>
                      <a:r>
                        <a:rPr lang="fr-FR" sz="3600" dirty="0" smtClean="0"/>
                        <a:t>A</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2">
                        <a:lumMod val="60000"/>
                        <a:lumOff val="40000"/>
                      </a:schemeClr>
                    </a:solidFill>
                  </a:tcPr>
                </a:tc>
                <a:tc>
                  <a:txBody>
                    <a:bodyPr/>
                    <a:lstStyle/>
                    <a:p>
                      <a:pPr algn="ctr"/>
                      <a:r>
                        <a:rPr lang="fr-FR" sz="3600" dirty="0" smtClean="0"/>
                        <a:t>B</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2">
                        <a:lumMod val="60000"/>
                        <a:lumOff val="40000"/>
                      </a:schemeClr>
                    </a:solidFill>
                  </a:tcPr>
                </a:tc>
                <a:tc>
                  <a:txBody>
                    <a:bodyPr/>
                    <a:lstStyle/>
                    <a:p>
                      <a:pPr algn="ctr"/>
                      <a:r>
                        <a:rPr lang="fr-FR" sz="3600" dirty="0" smtClean="0"/>
                        <a:t>C</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2">
                        <a:lumMod val="60000"/>
                        <a:lumOff val="40000"/>
                      </a:schemeClr>
                    </a:solidFill>
                  </a:tcPr>
                </a:tc>
                <a:tc>
                  <a:txBody>
                    <a:bodyPr/>
                    <a:lstStyle/>
                    <a:p>
                      <a:pPr algn="ctr"/>
                      <a:r>
                        <a:rPr lang="fr-FR" sz="3600" dirty="0" smtClean="0"/>
                        <a:t>D</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2">
                        <a:lumMod val="60000"/>
                        <a:lumOff val="40000"/>
                      </a:schemeClr>
                    </a:solidFill>
                  </a:tcPr>
                </a:tc>
                <a:tc>
                  <a:txBody>
                    <a:bodyPr/>
                    <a:lstStyle/>
                    <a:p>
                      <a:pPr algn="ctr"/>
                      <a:r>
                        <a:rPr lang="fr-FR" sz="3600" dirty="0" smtClean="0"/>
                        <a:t>E</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2">
                        <a:lumMod val="60000"/>
                        <a:lumOff val="40000"/>
                      </a:schemeClr>
                    </a:solidFill>
                  </a:tcPr>
                </a:tc>
              </a:tr>
              <a:tr h="865945">
                <a:tc>
                  <a:txBody>
                    <a:bodyPr/>
                    <a:lstStyle/>
                    <a:p>
                      <a:pPr algn="ctr"/>
                      <a:r>
                        <a:rPr lang="fr-FR" sz="2800" dirty="0" smtClean="0"/>
                        <a:t>2 min</a:t>
                      </a:r>
                      <a:endParaRPr lang="fr-FR" sz="28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2800" dirty="0" smtClean="0"/>
                        <a:t>3 min</a:t>
                      </a:r>
                      <a:endParaRPr lang="fr-FR" sz="28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2800" dirty="0" smtClean="0"/>
                        <a:t>5 min</a:t>
                      </a:r>
                      <a:endParaRPr lang="fr-FR" sz="28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2800" dirty="0" smtClean="0"/>
                        <a:t>7 min</a:t>
                      </a:r>
                      <a:endParaRPr lang="fr-FR" sz="28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2800" dirty="0" smtClean="0"/>
                        <a:t>10 min</a:t>
                      </a:r>
                      <a:endParaRPr lang="fr-FR" sz="28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4" name="Rectangle 3"/>
          <p:cNvSpPr/>
          <p:nvPr/>
        </p:nvSpPr>
        <p:spPr>
          <a:xfrm>
            <a:off x="8212433" y="5817421"/>
            <a:ext cx="886781" cy="923330"/>
          </a:xfrm>
          <a:prstGeom prst="rect">
            <a:avLst/>
          </a:prstGeom>
          <a:noFill/>
        </p:spPr>
        <p:txBody>
          <a:bodyPr wrap="none" lIns="91440" tIns="45720" rIns="91440" bIns="45720">
            <a:spAutoFit/>
          </a:bodyPr>
          <a:lstStyle/>
          <a:p>
            <a:pPr algn="ctr"/>
            <a:r>
              <a:rPr lang="fr-FR" sz="5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14</a:t>
            </a:r>
            <a:endParaRPr lang="fr-FR"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pic>
        <p:nvPicPr>
          <p:cNvPr id="6" name="Image 5"/>
          <p:cNvPicPr>
            <a:picLocks noChangeAspect="1"/>
          </p:cNvPicPr>
          <p:nvPr/>
        </p:nvPicPr>
        <p:blipFill rotWithShape="1">
          <a:blip r:embed="rId3"/>
          <a:srcRect l="19578" r="22439"/>
          <a:stretch/>
        </p:blipFill>
        <p:spPr>
          <a:xfrm>
            <a:off x="463576" y="5815855"/>
            <a:ext cx="455268" cy="785166"/>
          </a:xfrm>
          <a:prstGeom prst="rect">
            <a:avLst/>
          </a:prstGeom>
        </p:spPr>
      </p:pic>
      <p:pic>
        <p:nvPicPr>
          <p:cNvPr id="9" name="Image 8" descr="tmp13.tmp"/>
          <p:cNvPicPr>
            <a:picLocks noChangeAspect="1"/>
          </p:cNvPicPr>
          <p:nvPr>
            <p:custDataLst>
              <p:tags r:id="rId1"/>
            </p:custDataLst>
          </p:nvPr>
        </p:nvPicPr>
        <p:blipFill>
          <a:blip r:embed="rId4"/>
          <a:stretch>
            <a:fillRect/>
          </a:stretch>
        </p:blipFill>
        <p:spPr>
          <a:xfrm>
            <a:off x="4238019" y="6050904"/>
            <a:ext cx="635000" cy="635000"/>
          </a:xfrm>
          <a:prstGeom prst="rect">
            <a:avLst/>
          </a:prstGeom>
        </p:spPr>
      </p:pic>
      <p:cxnSp>
        <p:nvCxnSpPr>
          <p:cNvPr id="10" name="Connecteur droit 9"/>
          <p:cNvCxnSpPr/>
          <p:nvPr/>
        </p:nvCxnSpPr>
        <p:spPr>
          <a:xfrm>
            <a:off x="0" y="5260622"/>
            <a:ext cx="9144000" cy="11289"/>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12" name="Titre 1"/>
          <p:cNvSpPr>
            <a:spLocks noGrp="1"/>
          </p:cNvSpPr>
          <p:nvPr>
            <p:ph type="title"/>
          </p:nvPr>
        </p:nvSpPr>
        <p:spPr>
          <a:xfrm>
            <a:off x="194038" y="259774"/>
            <a:ext cx="6921602" cy="2881194"/>
          </a:xfrm>
        </p:spPr>
        <p:style>
          <a:lnRef idx="1">
            <a:schemeClr val="accent2"/>
          </a:lnRef>
          <a:fillRef idx="2">
            <a:schemeClr val="accent2"/>
          </a:fillRef>
          <a:effectRef idx="1">
            <a:schemeClr val="accent2"/>
          </a:effectRef>
          <a:fontRef idx="minor">
            <a:schemeClr val="dk1"/>
          </a:fontRef>
        </p:style>
        <p:txBody>
          <a:bodyPr>
            <a:normAutofit/>
          </a:bodyPr>
          <a:lstStyle/>
          <a:p>
            <a:r>
              <a:rPr lang="fr-FR" sz="2800" dirty="0" smtClean="0"/>
              <a:t>Deux </a:t>
            </a:r>
            <a:r>
              <a:rPr lang="fr-FR" sz="2800" dirty="0"/>
              <a:t>g</a:t>
            </a:r>
            <a:r>
              <a:rPr lang="fr-FR" sz="2800" dirty="0" smtClean="0"/>
              <a:t>uichets d’une poste ouvrent à 8h00 lors qu’arrive un premier client.</a:t>
            </a:r>
            <a:br>
              <a:rPr lang="fr-FR" sz="2800" dirty="0" smtClean="0"/>
            </a:br>
            <a:r>
              <a:rPr lang="fr-FR" sz="2800" dirty="0" smtClean="0"/>
              <a:t>Chaque guichetier met en moyenne 7 minutes pour servir un client.</a:t>
            </a:r>
            <a:br>
              <a:rPr lang="fr-FR" sz="2800" dirty="0" smtClean="0"/>
            </a:br>
            <a:r>
              <a:rPr lang="fr-FR" sz="2800" dirty="0" smtClean="0"/>
              <a:t>Toutes les 3 </a:t>
            </a:r>
            <a:r>
              <a:rPr lang="fr-FR" sz="2800" dirty="0" smtClean="0"/>
              <a:t>minutes, </a:t>
            </a:r>
            <a:r>
              <a:rPr lang="fr-FR" sz="2800" dirty="0" smtClean="0"/>
              <a:t>arrive un client.</a:t>
            </a:r>
            <a:br>
              <a:rPr lang="fr-FR" sz="2800" dirty="0" smtClean="0"/>
            </a:br>
            <a:r>
              <a:rPr lang="fr-FR" sz="2800" dirty="0" smtClean="0"/>
              <a:t>Combien de temps le 6</a:t>
            </a:r>
            <a:r>
              <a:rPr lang="fr-FR" sz="2800" baseline="30000" dirty="0" smtClean="0"/>
              <a:t>ème</a:t>
            </a:r>
            <a:r>
              <a:rPr lang="fr-FR" sz="2800" dirty="0" smtClean="0"/>
              <a:t> client attendra t-il?</a:t>
            </a:r>
            <a:endParaRPr lang="fr-FR" sz="2800" dirty="0"/>
          </a:p>
        </p:txBody>
      </p:sp>
      <p:sp>
        <p:nvSpPr>
          <p:cNvPr id="11" name="Rectangle 10"/>
          <p:cNvSpPr/>
          <p:nvPr/>
        </p:nvSpPr>
        <p:spPr>
          <a:xfrm>
            <a:off x="7308304" y="0"/>
            <a:ext cx="1835696" cy="314096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894836548"/>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93955" y="167596"/>
            <a:ext cx="6814859" cy="2775146"/>
          </a:xfrm>
        </p:spPr>
        <p:style>
          <a:lnRef idx="1">
            <a:schemeClr val="accent5"/>
          </a:lnRef>
          <a:fillRef idx="2">
            <a:schemeClr val="accent5"/>
          </a:fillRef>
          <a:effectRef idx="1">
            <a:schemeClr val="accent5"/>
          </a:effectRef>
          <a:fontRef idx="minor">
            <a:schemeClr val="dk1"/>
          </a:fontRef>
        </p:style>
        <p:txBody>
          <a:bodyPr>
            <a:noAutofit/>
          </a:bodyPr>
          <a:lstStyle/>
          <a:p>
            <a:pPr algn="l"/>
            <a:r>
              <a:rPr lang="fr-FR" sz="2600" dirty="0" smtClean="0"/>
              <a:t>Anna achète chaque matin un journal et une baguette. Le journal coûte 120f de plus que la baguette. Au bout de quelques jours, elle a dépensé 4 100f pour les journaux et 1 700f pour les baguettes.</a:t>
            </a:r>
            <a:br>
              <a:rPr lang="fr-FR" sz="2600" dirty="0" smtClean="0"/>
            </a:br>
            <a:r>
              <a:rPr lang="fr-FR" sz="2600" dirty="0" smtClean="0"/>
              <a:t>Quel est le prix d’un journal?</a:t>
            </a:r>
            <a:endParaRPr lang="fr-FR" sz="2600" dirty="0"/>
          </a:p>
        </p:txBody>
      </p:sp>
      <p:graphicFrame>
        <p:nvGraphicFramePr>
          <p:cNvPr id="5" name="Tableau 4"/>
          <p:cNvGraphicFramePr>
            <a:graphicFrameLocks noGrp="1"/>
          </p:cNvGraphicFramePr>
          <p:nvPr>
            <p:extLst>
              <p:ext uri="{D42A27DB-BD31-4B8C-83A1-F6EECF244321}">
                <p14:modId xmlns:p14="http://schemas.microsoft.com/office/powerpoint/2010/main" val="3410863431"/>
              </p:ext>
            </p:extLst>
          </p:nvPr>
        </p:nvGraphicFramePr>
        <p:xfrm>
          <a:off x="346875" y="3503373"/>
          <a:ext cx="8339925" cy="1731890"/>
        </p:xfrm>
        <a:graphic>
          <a:graphicData uri="http://schemas.openxmlformats.org/drawingml/2006/table">
            <a:tbl>
              <a:tblPr firstRow="1" bandRow="1">
                <a:tableStyleId>{5A111915-BE36-4E01-A7E5-04B1672EAD32}</a:tableStyleId>
              </a:tblPr>
              <a:tblGrid>
                <a:gridCol w="1667985"/>
                <a:gridCol w="1667985"/>
                <a:gridCol w="1667985"/>
                <a:gridCol w="1667985"/>
                <a:gridCol w="1667985"/>
              </a:tblGrid>
              <a:tr h="865945">
                <a:tc>
                  <a:txBody>
                    <a:bodyPr/>
                    <a:lstStyle/>
                    <a:p>
                      <a:pPr algn="ctr"/>
                      <a:r>
                        <a:rPr lang="fr-FR" sz="3600" dirty="0" smtClean="0"/>
                        <a:t>A</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B</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C</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D</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E</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865945">
                <a:tc>
                  <a:txBody>
                    <a:bodyPr/>
                    <a:lstStyle/>
                    <a:p>
                      <a:pPr algn="ctr"/>
                      <a:r>
                        <a:rPr lang="fr-FR" sz="3600" dirty="0" smtClean="0"/>
                        <a:t>85f</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100f</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125f</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155f</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205f</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4" name="Rectangle 3"/>
          <p:cNvSpPr/>
          <p:nvPr/>
        </p:nvSpPr>
        <p:spPr>
          <a:xfrm>
            <a:off x="8212433" y="5817421"/>
            <a:ext cx="886781" cy="923330"/>
          </a:xfrm>
          <a:prstGeom prst="rect">
            <a:avLst/>
          </a:prstGeom>
          <a:noFill/>
        </p:spPr>
        <p:txBody>
          <a:bodyPr wrap="none" lIns="91440" tIns="45720" rIns="91440" bIns="45720">
            <a:spAutoFit/>
          </a:bodyPr>
          <a:lstStyle/>
          <a:p>
            <a:pPr algn="ctr"/>
            <a:r>
              <a:rPr lang="fr-FR" sz="5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15</a:t>
            </a:r>
            <a:endParaRPr lang="fr-FR"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grpSp>
        <p:nvGrpSpPr>
          <p:cNvPr id="8" name="Grouper 7"/>
          <p:cNvGrpSpPr/>
          <p:nvPr/>
        </p:nvGrpSpPr>
        <p:grpSpPr>
          <a:xfrm>
            <a:off x="463576" y="5956983"/>
            <a:ext cx="917271" cy="788436"/>
            <a:chOff x="463576" y="5956983"/>
            <a:chExt cx="917271" cy="788436"/>
          </a:xfrm>
        </p:grpSpPr>
        <p:pic>
          <p:nvPicPr>
            <p:cNvPr id="6" name="Image 5"/>
            <p:cNvPicPr>
              <a:picLocks noChangeAspect="1"/>
            </p:cNvPicPr>
            <p:nvPr/>
          </p:nvPicPr>
          <p:blipFill rotWithShape="1">
            <a:blip r:embed="rId2"/>
            <a:srcRect l="19578" r="22439"/>
            <a:stretch/>
          </p:blipFill>
          <p:spPr>
            <a:xfrm>
              <a:off x="463576" y="5956983"/>
              <a:ext cx="455268" cy="785166"/>
            </a:xfrm>
            <a:prstGeom prst="rect">
              <a:avLst/>
            </a:prstGeom>
          </p:spPr>
        </p:pic>
        <p:pic>
          <p:nvPicPr>
            <p:cNvPr id="7" name="Image 6"/>
            <p:cNvPicPr>
              <a:picLocks noChangeAspect="1"/>
            </p:cNvPicPr>
            <p:nvPr/>
          </p:nvPicPr>
          <p:blipFill rotWithShape="1">
            <a:blip r:embed="rId2"/>
            <a:srcRect l="19578" r="22439"/>
            <a:stretch/>
          </p:blipFill>
          <p:spPr>
            <a:xfrm>
              <a:off x="925579" y="5960253"/>
              <a:ext cx="455268" cy="785166"/>
            </a:xfrm>
            <a:prstGeom prst="rect">
              <a:avLst/>
            </a:prstGeom>
          </p:spPr>
        </p:pic>
      </p:grpSp>
      <p:sp>
        <p:nvSpPr>
          <p:cNvPr id="9" name="Rectangle 8"/>
          <p:cNvSpPr/>
          <p:nvPr/>
        </p:nvSpPr>
        <p:spPr>
          <a:xfrm>
            <a:off x="7308304" y="0"/>
            <a:ext cx="1835696" cy="314096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0" name="Connecteur droit 9"/>
          <p:cNvCxnSpPr/>
          <p:nvPr/>
        </p:nvCxnSpPr>
        <p:spPr>
          <a:xfrm>
            <a:off x="0" y="5260622"/>
            <a:ext cx="9144000" cy="11289"/>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083762487"/>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au 4"/>
          <p:cNvGraphicFramePr>
            <a:graphicFrameLocks noGrp="1"/>
          </p:cNvGraphicFramePr>
          <p:nvPr>
            <p:extLst>
              <p:ext uri="{D42A27DB-BD31-4B8C-83A1-F6EECF244321}">
                <p14:modId xmlns:p14="http://schemas.microsoft.com/office/powerpoint/2010/main" val="1542534595"/>
              </p:ext>
            </p:extLst>
          </p:nvPr>
        </p:nvGraphicFramePr>
        <p:xfrm>
          <a:off x="138871" y="3555675"/>
          <a:ext cx="8847945" cy="1584046"/>
        </p:xfrm>
        <a:graphic>
          <a:graphicData uri="http://schemas.openxmlformats.org/drawingml/2006/table">
            <a:tbl>
              <a:tblPr firstRow="1" bandRow="1">
                <a:tableStyleId>{912C8C85-51F0-491E-9774-3900AFEF0FD7}</a:tableStyleId>
              </a:tblPr>
              <a:tblGrid>
                <a:gridCol w="1769589"/>
                <a:gridCol w="1769589"/>
                <a:gridCol w="1769589"/>
                <a:gridCol w="1769589"/>
                <a:gridCol w="1769589"/>
              </a:tblGrid>
              <a:tr h="792023">
                <a:tc>
                  <a:txBody>
                    <a:bodyPr/>
                    <a:lstStyle/>
                    <a:p>
                      <a:pPr algn="ctr"/>
                      <a:r>
                        <a:rPr lang="fr-FR" sz="3600" dirty="0" smtClean="0"/>
                        <a:t>A</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B</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C</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D</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E</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792023">
                <a:tc>
                  <a:txBody>
                    <a:bodyPr/>
                    <a:lstStyle/>
                    <a:p>
                      <a:pPr algn="ct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3" name="Rectangle 2"/>
          <p:cNvSpPr/>
          <p:nvPr/>
        </p:nvSpPr>
        <p:spPr>
          <a:xfrm>
            <a:off x="8100035" y="5817421"/>
            <a:ext cx="886781" cy="923330"/>
          </a:xfrm>
          <a:prstGeom prst="rect">
            <a:avLst/>
          </a:prstGeom>
          <a:noFill/>
        </p:spPr>
        <p:txBody>
          <a:bodyPr wrap="none" lIns="91440" tIns="45720" rIns="91440" bIns="45720">
            <a:spAutoFit/>
          </a:bodyPr>
          <a:lstStyle/>
          <a:p>
            <a:pPr algn="ctr"/>
            <a:r>
              <a:rPr lang="fr-FR" sz="5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16</a:t>
            </a:r>
            <a:endParaRPr lang="fr-FR"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pic>
        <p:nvPicPr>
          <p:cNvPr id="6" name="Image 5"/>
          <p:cNvPicPr>
            <a:picLocks noChangeAspect="1"/>
          </p:cNvPicPr>
          <p:nvPr/>
        </p:nvPicPr>
        <p:blipFill rotWithShape="1">
          <a:blip r:embed="rId3"/>
          <a:srcRect l="19578" r="22439"/>
          <a:stretch/>
        </p:blipFill>
        <p:spPr>
          <a:xfrm>
            <a:off x="463576" y="5956983"/>
            <a:ext cx="455268" cy="785166"/>
          </a:xfrm>
          <a:prstGeom prst="rect">
            <a:avLst/>
          </a:prstGeom>
        </p:spPr>
      </p:pic>
      <p:sp>
        <p:nvSpPr>
          <p:cNvPr id="7" name="Rectangle 6"/>
          <p:cNvSpPr/>
          <p:nvPr/>
        </p:nvSpPr>
        <p:spPr>
          <a:xfrm>
            <a:off x="7308304" y="0"/>
            <a:ext cx="1835696" cy="314096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8" name="Connecteur droit 7"/>
          <p:cNvCxnSpPr/>
          <p:nvPr/>
        </p:nvCxnSpPr>
        <p:spPr>
          <a:xfrm>
            <a:off x="0" y="5260622"/>
            <a:ext cx="9144000" cy="11289"/>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grpSp>
        <p:nvGrpSpPr>
          <p:cNvPr id="14" name="Grouper 13"/>
          <p:cNvGrpSpPr/>
          <p:nvPr/>
        </p:nvGrpSpPr>
        <p:grpSpPr>
          <a:xfrm>
            <a:off x="463576" y="1820"/>
            <a:ext cx="6781518" cy="3139148"/>
            <a:chOff x="463576" y="1820"/>
            <a:chExt cx="6781518" cy="3139148"/>
          </a:xfrm>
        </p:grpSpPr>
        <p:pic>
          <p:nvPicPr>
            <p:cNvPr id="9" name="Image 8"/>
            <p:cNvPicPr>
              <a:picLocks noChangeAspect="1"/>
            </p:cNvPicPr>
            <p:nvPr/>
          </p:nvPicPr>
          <p:blipFill>
            <a:blip r:embed="rId4"/>
            <a:stretch>
              <a:fillRect/>
            </a:stretch>
          </p:blipFill>
          <p:spPr>
            <a:xfrm>
              <a:off x="463576" y="1820"/>
              <a:ext cx="6781518" cy="3139148"/>
            </a:xfrm>
            <a:prstGeom prst="rect">
              <a:avLst/>
            </a:prstGeom>
          </p:spPr>
        </p:pic>
        <p:grpSp>
          <p:nvGrpSpPr>
            <p:cNvPr id="13" name="Grouper 12"/>
            <p:cNvGrpSpPr/>
            <p:nvPr/>
          </p:nvGrpSpPr>
          <p:grpSpPr>
            <a:xfrm>
              <a:off x="2046726" y="1947980"/>
              <a:ext cx="1171321" cy="591791"/>
              <a:chOff x="2046726" y="1947980"/>
              <a:chExt cx="1171321" cy="591791"/>
            </a:xfrm>
          </p:grpSpPr>
          <p:sp>
            <p:nvSpPr>
              <p:cNvPr id="10" name="Rectangle 9"/>
              <p:cNvSpPr/>
              <p:nvPr/>
            </p:nvSpPr>
            <p:spPr>
              <a:xfrm>
                <a:off x="2046726" y="2157572"/>
                <a:ext cx="875408" cy="38219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fr-FR" dirty="0" smtClean="0"/>
                  <a:t>O,60m</a:t>
                </a:r>
                <a:endParaRPr lang="fr-FR" dirty="0"/>
              </a:p>
            </p:txBody>
          </p:sp>
          <p:cxnSp>
            <p:nvCxnSpPr>
              <p:cNvPr id="12" name="Connecteur droit avec flèche 11"/>
              <p:cNvCxnSpPr/>
              <p:nvPr/>
            </p:nvCxnSpPr>
            <p:spPr>
              <a:xfrm>
                <a:off x="2774179" y="1947980"/>
                <a:ext cx="443868" cy="221921"/>
              </a:xfrm>
              <a:prstGeom prst="straightConnector1">
                <a:avLst/>
              </a:prstGeom>
              <a:ln>
                <a:solidFill>
                  <a:schemeClr val="tx1"/>
                </a:solidFill>
                <a:headEnd type="arrow"/>
                <a:tailEnd type="arrow"/>
              </a:ln>
            </p:spPr>
            <p:style>
              <a:lnRef idx="2">
                <a:schemeClr val="accent1"/>
              </a:lnRef>
              <a:fillRef idx="0">
                <a:schemeClr val="accent1"/>
              </a:fillRef>
              <a:effectRef idx="1">
                <a:schemeClr val="accent1"/>
              </a:effectRef>
              <a:fontRef idx="minor">
                <a:schemeClr val="tx1"/>
              </a:fontRef>
            </p:style>
          </p:cxnSp>
        </p:grpSp>
      </p:grpSp>
      <p:sp>
        <p:nvSpPr>
          <p:cNvPr id="2" name="Titre 1"/>
          <p:cNvSpPr>
            <a:spLocks noGrp="1"/>
          </p:cNvSpPr>
          <p:nvPr>
            <p:ph type="title"/>
          </p:nvPr>
        </p:nvSpPr>
        <p:spPr>
          <a:xfrm>
            <a:off x="95742" y="2737036"/>
            <a:ext cx="7138582" cy="674449"/>
          </a:xfrm>
        </p:spPr>
        <p:style>
          <a:lnRef idx="1">
            <a:schemeClr val="accent6"/>
          </a:lnRef>
          <a:fillRef idx="2">
            <a:schemeClr val="accent6"/>
          </a:fillRef>
          <a:effectRef idx="1">
            <a:schemeClr val="accent6"/>
          </a:effectRef>
          <a:fontRef idx="minor">
            <a:schemeClr val="dk1"/>
          </a:fontRef>
        </p:style>
        <p:txBody>
          <a:bodyPr>
            <a:normAutofit fontScale="90000"/>
          </a:bodyPr>
          <a:lstStyle/>
          <a:p>
            <a:r>
              <a:rPr lang="fr-FR" sz="2400" dirty="0" smtClean="0"/>
              <a:t>Quelle est l’aire en m</a:t>
            </a:r>
            <a:r>
              <a:rPr lang="fr-FR" sz="2400" baseline="30000" dirty="0" smtClean="0"/>
              <a:t>2</a:t>
            </a:r>
            <a:r>
              <a:rPr lang="fr-FR" sz="2400" dirty="0" smtClean="0"/>
              <a:t> du cercle central du terrain de basket?</a:t>
            </a:r>
            <a:endParaRPr lang="fr-FR" sz="2400" dirty="0"/>
          </a:p>
        </p:txBody>
      </p:sp>
      <p:pic>
        <p:nvPicPr>
          <p:cNvPr id="15" name="Image 14"/>
          <p:cNvPicPr>
            <a:picLocks noChangeAspect="1"/>
          </p:cNvPicPr>
          <p:nvPr/>
        </p:nvPicPr>
        <p:blipFill rotWithShape="1">
          <a:blip r:embed="rId3"/>
          <a:srcRect l="19578" r="22439"/>
          <a:stretch/>
        </p:blipFill>
        <p:spPr>
          <a:xfrm>
            <a:off x="1103153" y="5956983"/>
            <a:ext cx="455268" cy="785166"/>
          </a:xfrm>
          <a:prstGeom prst="rect">
            <a:avLst/>
          </a:prstGeom>
        </p:spPr>
      </p:pic>
      <p:graphicFrame>
        <p:nvGraphicFramePr>
          <p:cNvPr id="16" name="Objet 15"/>
          <p:cNvGraphicFramePr>
            <a:graphicFrameLocks noChangeAspect="1"/>
          </p:cNvGraphicFramePr>
          <p:nvPr>
            <p:extLst>
              <p:ext uri="{D42A27DB-BD31-4B8C-83A1-F6EECF244321}">
                <p14:modId xmlns:p14="http://schemas.microsoft.com/office/powerpoint/2010/main" val="2847713846"/>
              </p:ext>
            </p:extLst>
          </p:nvPr>
        </p:nvGraphicFramePr>
        <p:xfrm>
          <a:off x="382943" y="4577058"/>
          <a:ext cx="1370629" cy="438601"/>
        </p:xfrm>
        <a:graphic>
          <a:graphicData uri="http://schemas.openxmlformats.org/presentationml/2006/ole">
            <mc:AlternateContent xmlns:mc="http://schemas.openxmlformats.org/markup-compatibility/2006">
              <mc:Choice xmlns:v="urn:schemas-microsoft-com:vml" Requires="v">
                <p:oleObj spid="_x0000_s4330" name="Equation" r:id="rId5" imgW="635000" imgH="203200" progId="Equation.3">
                  <p:embed/>
                </p:oleObj>
              </mc:Choice>
              <mc:Fallback>
                <p:oleObj name="Equation" r:id="rId5" imgW="635000" imgH="203200" progId="Equation.3">
                  <p:embed/>
                  <p:pic>
                    <p:nvPicPr>
                      <p:cNvPr id="0" name=""/>
                      <p:cNvPicPr/>
                      <p:nvPr/>
                    </p:nvPicPr>
                    <p:blipFill>
                      <a:blip r:embed="rId6"/>
                      <a:stretch>
                        <a:fillRect/>
                      </a:stretch>
                    </p:blipFill>
                    <p:spPr>
                      <a:xfrm>
                        <a:off x="382943" y="4577058"/>
                        <a:ext cx="1370629" cy="438601"/>
                      </a:xfrm>
                      <a:prstGeom prst="rect">
                        <a:avLst/>
                      </a:prstGeom>
                    </p:spPr>
                  </p:pic>
                </p:oleObj>
              </mc:Fallback>
            </mc:AlternateContent>
          </a:graphicData>
        </a:graphic>
      </p:graphicFrame>
      <p:graphicFrame>
        <p:nvGraphicFramePr>
          <p:cNvPr id="17" name="Objet 16"/>
          <p:cNvGraphicFramePr>
            <a:graphicFrameLocks noChangeAspect="1"/>
          </p:cNvGraphicFramePr>
          <p:nvPr>
            <p:extLst>
              <p:ext uri="{D42A27DB-BD31-4B8C-83A1-F6EECF244321}">
                <p14:modId xmlns:p14="http://schemas.microsoft.com/office/powerpoint/2010/main" val="325203397"/>
              </p:ext>
            </p:extLst>
          </p:nvPr>
        </p:nvGraphicFramePr>
        <p:xfrm>
          <a:off x="2149338" y="4533619"/>
          <a:ext cx="1370629" cy="438601"/>
        </p:xfrm>
        <a:graphic>
          <a:graphicData uri="http://schemas.openxmlformats.org/presentationml/2006/ole">
            <mc:AlternateContent xmlns:mc="http://schemas.openxmlformats.org/markup-compatibility/2006">
              <mc:Choice xmlns:v="urn:schemas-microsoft-com:vml" Requires="v">
                <p:oleObj spid="_x0000_s4331" name="Equation" r:id="rId7" imgW="635000" imgH="203200" progId="Equation.3">
                  <p:embed/>
                </p:oleObj>
              </mc:Choice>
              <mc:Fallback>
                <p:oleObj name="Equation" r:id="rId7" imgW="635000" imgH="203200" progId="Equation.3">
                  <p:embed/>
                  <p:pic>
                    <p:nvPicPr>
                      <p:cNvPr id="0" name=""/>
                      <p:cNvPicPr/>
                      <p:nvPr/>
                    </p:nvPicPr>
                    <p:blipFill>
                      <a:blip r:embed="rId8"/>
                      <a:stretch>
                        <a:fillRect/>
                      </a:stretch>
                    </p:blipFill>
                    <p:spPr>
                      <a:xfrm>
                        <a:off x="2149338" y="4533619"/>
                        <a:ext cx="1370629" cy="438601"/>
                      </a:xfrm>
                      <a:prstGeom prst="rect">
                        <a:avLst/>
                      </a:prstGeom>
                    </p:spPr>
                  </p:pic>
                </p:oleObj>
              </mc:Fallback>
            </mc:AlternateContent>
          </a:graphicData>
        </a:graphic>
      </p:graphicFrame>
      <p:graphicFrame>
        <p:nvGraphicFramePr>
          <p:cNvPr id="18" name="Objet 17"/>
          <p:cNvGraphicFramePr>
            <a:graphicFrameLocks noChangeAspect="1"/>
          </p:cNvGraphicFramePr>
          <p:nvPr>
            <p:extLst>
              <p:ext uri="{D42A27DB-BD31-4B8C-83A1-F6EECF244321}">
                <p14:modId xmlns:p14="http://schemas.microsoft.com/office/powerpoint/2010/main" val="885306858"/>
              </p:ext>
            </p:extLst>
          </p:nvPr>
        </p:nvGraphicFramePr>
        <p:xfrm>
          <a:off x="3956050" y="4510088"/>
          <a:ext cx="1179513" cy="438150"/>
        </p:xfrm>
        <a:graphic>
          <a:graphicData uri="http://schemas.openxmlformats.org/presentationml/2006/ole">
            <mc:AlternateContent xmlns:mc="http://schemas.openxmlformats.org/markup-compatibility/2006">
              <mc:Choice xmlns:v="urn:schemas-microsoft-com:vml" Requires="v">
                <p:oleObj spid="_x0000_s4332" name="Equation" r:id="rId9" imgW="546100" imgH="203200" progId="Equation.3">
                  <p:embed/>
                </p:oleObj>
              </mc:Choice>
              <mc:Fallback>
                <p:oleObj name="Equation" r:id="rId9" imgW="546100" imgH="203200" progId="Equation.3">
                  <p:embed/>
                  <p:pic>
                    <p:nvPicPr>
                      <p:cNvPr id="0" name=""/>
                      <p:cNvPicPr/>
                      <p:nvPr/>
                    </p:nvPicPr>
                    <p:blipFill>
                      <a:blip r:embed="rId10"/>
                      <a:stretch>
                        <a:fillRect/>
                      </a:stretch>
                    </p:blipFill>
                    <p:spPr>
                      <a:xfrm>
                        <a:off x="3956050" y="4510088"/>
                        <a:ext cx="1179513" cy="438150"/>
                      </a:xfrm>
                      <a:prstGeom prst="rect">
                        <a:avLst/>
                      </a:prstGeom>
                    </p:spPr>
                  </p:pic>
                </p:oleObj>
              </mc:Fallback>
            </mc:AlternateContent>
          </a:graphicData>
        </a:graphic>
      </p:graphicFrame>
      <p:graphicFrame>
        <p:nvGraphicFramePr>
          <p:cNvPr id="19" name="Objet 18"/>
          <p:cNvGraphicFramePr>
            <a:graphicFrameLocks noChangeAspect="1"/>
          </p:cNvGraphicFramePr>
          <p:nvPr>
            <p:extLst>
              <p:ext uri="{D42A27DB-BD31-4B8C-83A1-F6EECF244321}">
                <p14:modId xmlns:p14="http://schemas.microsoft.com/office/powerpoint/2010/main" val="1896516211"/>
              </p:ext>
            </p:extLst>
          </p:nvPr>
        </p:nvGraphicFramePr>
        <p:xfrm>
          <a:off x="5745163" y="4533900"/>
          <a:ext cx="1150937" cy="438150"/>
        </p:xfrm>
        <a:graphic>
          <a:graphicData uri="http://schemas.openxmlformats.org/presentationml/2006/ole">
            <mc:AlternateContent xmlns:mc="http://schemas.openxmlformats.org/markup-compatibility/2006">
              <mc:Choice xmlns:v="urn:schemas-microsoft-com:vml" Requires="v">
                <p:oleObj spid="_x0000_s4333" name="Equation" r:id="rId11" imgW="533400" imgH="203200" progId="Equation.3">
                  <p:embed/>
                </p:oleObj>
              </mc:Choice>
              <mc:Fallback>
                <p:oleObj name="Equation" r:id="rId11" imgW="533400" imgH="203200" progId="Equation.3">
                  <p:embed/>
                  <p:pic>
                    <p:nvPicPr>
                      <p:cNvPr id="0" name=""/>
                      <p:cNvPicPr/>
                      <p:nvPr/>
                    </p:nvPicPr>
                    <p:blipFill>
                      <a:blip r:embed="rId12"/>
                      <a:stretch>
                        <a:fillRect/>
                      </a:stretch>
                    </p:blipFill>
                    <p:spPr>
                      <a:xfrm>
                        <a:off x="5745163" y="4533900"/>
                        <a:ext cx="1150937" cy="438150"/>
                      </a:xfrm>
                      <a:prstGeom prst="rect">
                        <a:avLst/>
                      </a:prstGeom>
                    </p:spPr>
                  </p:pic>
                </p:oleObj>
              </mc:Fallback>
            </mc:AlternateContent>
          </a:graphicData>
        </a:graphic>
      </p:graphicFrame>
      <p:graphicFrame>
        <p:nvGraphicFramePr>
          <p:cNvPr id="20" name="Objet 19"/>
          <p:cNvGraphicFramePr>
            <a:graphicFrameLocks noChangeAspect="1"/>
          </p:cNvGraphicFramePr>
          <p:nvPr>
            <p:extLst>
              <p:ext uri="{D42A27DB-BD31-4B8C-83A1-F6EECF244321}">
                <p14:modId xmlns:p14="http://schemas.microsoft.com/office/powerpoint/2010/main" val="57582062"/>
              </p:ext>
            </p:extLst>
          </p:nvPr>
        </p:nvGraphicFramePr>
        <p:xfrm>
          <a:off x="7510463" y="4500563"/>
          <a:ext cx="1177925" cy="439737"/>
        </p:xfrm>
        <a:graphic>
          <a:graphicData uri="http://schemas.openxmlformats.org/presentationml/2006/ole">
            <mc:AlternateContent xmlns:mc="http://schemas.openxmlformats.org/markup-compatibility/2006">
              <mc:Choice xmlns:v="urn:schemas-microsoft-com:vml" Requires="v">
                <p:oleObj spid="_x0000_s4334" name="Equation" r:id="rId13" imgW="546100" imgH="203200" progId="Equation.3">
                  <p:embed/>
                </p:oleObj>
              </mc:Choice>
              <mc:Fallback>
                <p:oleObj name="Equation" r:id="rId13" imgW="546100" imgH="203200" progId="Equation.3">
                  <p:embed/>
                  <p:pic>
                    <p:nvPicPr>
                      <p:cNvPr id="0" name=""/>
                      <p:cNvPicPr/>
                      <p:nvPr/>
                    </p:nvPicPr>
                    <p:blipFill>
                      <a:blip r:embed="rId14"/>
                      <a:stretch>
                        <a:fillRect/>
                      </a:stretch>
                    </p:blipFill>
                    <p:spPr>
                      <a:xfrm>
                        <a:off x="7510463" y="4500563"/>
                        <a:ext cx="1177925" cy="439737"/>
                      </a:xfrm>
                      <a:prstGeom prst="rect">
                        <a:avLst/>
                      </a:prstGeom>
                    </p:spPr>
                  </p:pic>
                </p:oleObj>
              </mc:Fallback>
            </mc:AlternateContent>
          </a:graphicData>
        </a:graphic>
      </p:graphicFrame>
    </p:spTree>
    <p:extLst>
      <p:ext uri="{BB962C8B-B14F-4D97-AF65-F5344CB8AC3E}">
        <p14:creationId xmlns:p14="http://schemas.microsoft.com/office/powerpoint/2010/main" val="1201438447"/>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165066" y="5817421"/>
            <a:ext cx="886781" cy="923330"/>
          </a:xfrm>
          <a:prstGeom prst="rect">
            <a:avLst/>
          </a:prstGeom>
          <a:noFill/>
        </p:spPr>
        <p:txBody>
          <a:bodyPr wrap="none" lIns="91440" tIns="45720" rIns="91440" bIns="45720">
            <a:spAutoFit/>
          </a:bodyPr>
          <a:lstStyle/>
          <a:p>
            <a:pPr algn="ctr"/>
            <a:r>
              <a:rPr lang="fr-FR" sz="5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17</a:t>
            </a:r>
            <a:endParaRPr lang="fr-FR"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grpSp>
        <p:nvGrpSpPr>
          <p:cNvPr id="15" name="Grouper 14"/>
          <p:cNvGrpSpPr/>
          <p:nvPr/>
        </p:nvGrpSpPr>
        <p:grpSpPr>
          <a:xfrm>
            <a:off x="426224" y="6031142"/>
            <a:ext cx="910536" cy="804377"/>
            <a:chOff x="426224" y="6031142"/>
            <a:chExt cx="910536" cy="804377"/>
          </a:xfrm>
        </p:grpSpPr>
        <p:pic>
          <p:nvPicPr>
            <p:cNvPr id="12" name="Image 11"/>
            <p:cNvPicPr>
              <a:picLocks noChangeAspect="1"/>
            </p:cNvPicPr>
            <p:nvPr/>
          </p:nvPicPr>
          <p:blipFill rotWithShape="1">
            <a:blip r:embed="rId2"/>
            <a:srcRect l="19578" r="22439"/>
            <a:stretch/>
          </p:blipFill>
          <p:spPr>
            <a:xfrm>
              <a:off x="426224" y="6050353"/>
              <a:ext cx="455268" cy="785166"/>
            </a:xfrm>
            <a:prstGeom prst="rect">
              <a:avLst/>
            </a:prstGeom>
          </p:spPr>
        </p:pic>
        <p:pic>
          <p:nvPicPr>
            <p:cNvPr id="13" name="Image 12"/>
            <p:cNvPicPr>
              <a:picLocks noChangeAspect="1"/>
            </p:cNvPicPr>
            <p:nvPr/>
          </p:nvPicPr>
          <p:blipFill rotWithShape="1">
            <a:blip r:embed="rId2"/>
            <a:srcRect l="19578" r="22439"/>
            <a:stretch/>
          </p:blipFill>
          <p:spPr>
            <a:xfrm>
              <a:off x="881492" y="6031142"/>
              <a:ext cx="455268" cy="785166"/>
            </a:xfrm>
            <a:prstGeom prst="rect">
              <a:avLst/>
            </a:prstGeom>
          </p:spPr>
        </p:pic>
      </p:grpSp>
      <p:sp>
        <p:nvSpPr>
          <p:cNvPr id="10" name="Rectangle 9"/>
          <p:cNvSpPr/>
          <p:nvPr/>
        </p:nvSpPr>
        <p:spPr>
          <a:xfrm>
            <a:off x="7308304" y="0"/>
            <a:ext cx="1835696" cy="314096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1" name="Connecteur droit 10"/>
          <p:cNvCxnSpPr/>
          <p:nvPr/>
        </p:nvCxnSpPr>
        <p:spPr>
          <a:xfrm>
            <a:off x="0" y="5260622"/>
            <a:ext cx="9144000" cy="11289"/>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14" name="Titre 1"/>
          <p:cNvSpPr>
            <a:spLocks noGrp="1"/>
          </p:cNvSpPr>
          <p:nvPr>
            <p:ph type="title"/>
          </p:nvPr>
        </p:nvSpPr>
        <p:spPr>
          <a:xfrm>
            <a:off x="426224" y="410355"/>
            <a:ext cx="6531070" cy="2209896"/>
          </a:xfrm>
        </p:spPr>
        <p:style>
          <a:lnRef idx="1">
            <a:schemeClr val="accent4"/>
          </a:lnRef>
          <a:fillRef idx="2">
            <a:schemeClr val="accent4"/>
          </a:fillRef>
          <a:effectRef idx="1">
            <a:schemeClr val="accent4"/>
          </a:effectRef>
          <a:fontRef idx="minor">
            <a:schemeClr val="dk1"/>
          </a:fontRef>
        </p:style>
        <p:txBody>
          <a:bodyPr>
            <a:noAutofit/>
          </a:bodyPr>
          <a:lstStyle/>
          <a:p>
            <a:pPr algn="l"/>
            <a:r>
              <a:rPr lang="fr-FR" sz="3200" dirty="0" smtClean="0"/>
              <a:t>La somme du double d’un nombre et de son triple est égale à 19,5.</a:t>
            </a:r>
            <a:br>
              <a:rPr lang="fr-FR" sz="3200" dirty="0" smtClean="0"/>
            </a:br>
            <a:r>
              <a:rPr lang="fr-FR" sz="3200" dirty="0" smtClean="0"/>
              <a:t>Quel est ce nombre?</a:t>
            </a:r>
            <a:endParaRPr lang="fr-FR" sz="3200" dirty="0"/>
          </a:p>
        </p:txBody>
      </p:sp>
      <p:graphicFrame>
        <p:nvGraphicFramePr>
          <p:cNvPr id="16" name="Tableau 15"/>
          <p:cNvGraphicFramePr>
            <a:graphicFrameLocks noGrp="1"/>
          </p:cNvGraphicFramePr>
          <p:nvPr>
            <p:extLst>
              <p:ext uri="{D42A27DB-BD31-4B8C-83A1-F6EECF244321}">
                <p14:modId xmlns:p14="http://schemas.microsoft.com/office/powerpoint/2010/main" val="736055024"/>
              </p:ext>
            </p:extLst>
          </p:nvPr>
        </p:nvGraphicFramePr>
        <p:xfrm>
          <a:off x="467544" y="3875512"/>
          <a:ext cx="8339925" cy="1344830"/>
        </p:xfrm>
        <a:graphic>
          <a:graphicData uri="http://schemas.openxmlformats.org/drawingml/2006/table">
            <a:tbl>
              <a:tblPr firstRow="1" bandRow="1">
                <a:tableStyleId>{5A111915-BE36-4E01-A7E5-04B1672EAD32}</a:tableStyleId>
              </a:tblPr>
              <a:tblGrid>
                <a:gridCol w="1667985"/>
                <a:gridCol w="1667985"/>
                <a:gridCol w="1667985"/>
                <a:gridCol w="1667985"/>
                <a:gridCol w="1667985"/>
              </a:tblGrid>
              <a:tr h="672415">
                <a:tc>
                  <a:txBody>
                    <a:bodyPr/>
                    <a:lstStyle/>
                    <a:p>
                      <a:pPr algn="ctr"/>
                      <a:r>
                        <a:rPr lang="fr-FR" sz="3600" dirty="0" smtClean="0"/>
                        <a:t>A</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4">
                        <a:lumMod val="40000"/>
                        <a:lumOff val="60000"/>
                      </a:schemeClr>
                    </a:solidFill>
                  </a:tcPr>
                </a:tc>
                <a:tc>
                  <a:txBody>
                    <a:bodyPr/>
                    <a:lstStyle/>
                    <a:p>
                      <a:pPr algn="ctr"/>
                      <a:r>
                        <a:rPr lang="fr-FR" sz="3600" dirty="0" smtClean="0"/>
                        <a:t>B</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4">
                        <a:lumMod val="40000"/>
                        <a:lumOff val="60000"/>
                      </a:schemeClr>
                    </a:solidFill>
                  </a:tcPr>
                </a:tc>
                <a:tc>
                  <a:txBody>
                    <a:bodyPr/>
                    <a:lstStyle/>
                    <a:p>
                      <a:pPr algn="ctr"/>
                      <a:r>
                        <a:rPr lang="fr-FR" sz="3600" dirty="0" smtClean="0"/>
                        <a:t>C</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4">
                        <a:lumMod val="40000"/>
                        <a:lumOff val="60000"/>
                      </a:schemeClr>
                    </a:solidFill>
                  </a:tcPr>
                </a:tc>
                <a:tc>
                  <a:txBody>
                    <a:bodyPr/>
                    <a:lstStyle/>
                    <a:p>
                      <a:pPr algn="ctr"/>
                      <a:r>
                        <a:rPr lang="fr-FR" sz="3600" dirty="0" smtClean="0"/>
                        <a:t>D</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4">
                        <a:lumMod val="40000"/>
                        <a:lumOff val="60000"/>
                      </a:schemeClr>
                    </a:solidFill>
                  </a:tcPr>
                </a:tc>
                <a:tc>
                  <a:txBody>
                    <a:bodyPr/>
                    <a:lstStyle/>
                    <a:p>
                      <a:pPr algn="ctr"/>
                      <a:r>
                        <a:rPr lang="fr-FR" sz="3600" dirty="0" smtClean="0"/>
                        <a:t>E</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4">
                        <a:lumMod val="40000"/>
                        <a:lumOff val="60000"/>
                      </a:schemeClr>
                    </a:solidFill>
                  </a:tcPr>
                </a:tc>
              </a:tr>
              <a:tr h="672415">
                <a:tc>
                  <a:txBody>
                    <a:bodyPr/>
                    <a:lstStyle/>
                    <a:p>
                      <a:pPr algn="ctr"/>
                      <a:r>
                        <a:rPr lang="fr-FR" sz="3600" dirty="0" smtClean="0"/>
                        <a:t>2</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2,6</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3,5</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3,9</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5</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017102015"/>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au 4"/>
          <p:cNvGraphicFramePr>
            <a:graphicFrameLocks noGrp="1"/>
          </p:cNvGraphicFramePr>
          <p:nvPr>
            <p:extLst>
              <p:ext uri="{D42A27DB-BD31-4B8C-83A1-F6EECF244321}">
                <p14:modId xmlns:p14="http://schemas.microsoft.com/office/powerpoint/2010/main" val="1373119495"/>
              </p:ext>
            </p:extLst>
          </p:nvPr>
        </p:nvGraphicFramePr>
        <p:xfrm>
          <a:off x="346876" y="3688506"/>
          <a:ext cx="8339925" cy="1444926"/>
        </p:xfrm>
        <a:graphic>
          <a:graphicData uri="http://schemas.openxmlformats.org/drawingml/2006/table">
            <a:tbl>
              <a:tblPr firstRow="1" bandRow="1">
                <a:tableStyleId>{912C8C85-51F0-491E-9774-3900AFEF0FD7}</a:tableStyleId>
              </a:tblPr>
              <a:tblGrid>
                <a:gridCol w="1667985"/>
                <a:gridCol w="1667985"/>
                <a:gridCol w="1667985"/>
                <a:gridCol w="1667985"/>
                <a:gridCol w="1667985"/>
              </a:tblGrid>
              <a:tr h="722463">
                <a:tc>
                  <a:txBody>
                    <a:bodyPr/>
                    <a:lstStyle/>
                    <a:p>
                      <a:pPr algn="ctr"/>
                      <a:r>
                        <a:rPr lang="fr-FR" sz="3600" dirty="0" smtClean="0"/>
                        <a:t>A</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3">
                        <a:lumMod val="60000"/>
                        <a:lumOff val="40000"/>
                      </a:schemeClr>
                    </a:solidFill>
                  </a:tcPr>
                </a:tc>
                <a:tc>
                  <a:txBody>
                    <a:bodyPr/>
                    <a:lstStyle/>
                    <a:p>
                      <a:pPr algn="ctr"/>
                      <a:r>
                        <a:rPr lang="fr-FR" sz="3600" dirty="0" smtClean="0"/>
                        <a:t>B</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3">
                        <a:lumMod val="60000"/>
                        <a:lumOff val="40000"/>
                      </a:schemeClr>
                    </a:solidFill>
                  </a:tcPr>
                </a:tc>
                <a:tc>
                  <a:txBody>
                    <a:bodyPr/>
                    <a:lstStyle/>
                    <a:p>
                      <a:pPr algn="ctr"/>
                      <a:r>
                        <a:rPr lang="fr-FR" sz="3600" dirty="0" smtClean="0"/>
                        <a:t>C</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3">
                        <a:lumMod val="60000"/>
                        <a:lumOff val="40000"/>
                      </a:schemeClr>
                    </a:solidFill>
                  </a:tcPr>
                </a:tc>
                <a:tc>
                  <a:txBody>
                    <a:bodyPr/>
                    <a:lstStyle/>
                    <a:p>
                      <a:pPr algn="ctr"/>
                      <a:r>
                        <a:rPr lang="fr-FR" sz="3600" dirty="0" smtClean="0"/>
                        <a:t>D</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3">
                        <a:lumMod val="60000"/>
                        <a:lumOff val="40000"/>
                      </a:schemeClr>
                    </a:solidFill>
                  </a:tcPr>
                </a:tc>
                <a:tc>
                  <a:txBody>
                    <a:bodyPr/>
                    <a:lstStyle/>
                    <a:p>
                      <a:pPr algn="ctr"/>
                      <a:r>
                        <a:rPr lang="fr-FR" sz="3600" dirty="0" smtClean="0"/>
                        <a:t>E</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3">
                        <a:lumMod val="60000"/>
                        <a:lumOff val="40000"/>
                      </a:schemeClr>
                    </a:solidFill>
                  </a:tcPr>
                </a:tc>
              </a:tr>
              <a:tr h="722463">
                <a:tc>
                  <a:txBody>
                    <a:bodyPr/>
                    <a:lstStyle/>
                    <a:p>
                      <a:pPr algn="ctr"/>
                      <a:r>
                        <a:rPr lang="fr-FR" sz="3600" dirty="0" smtClean="0"/>
                        <a:t>165</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180</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176</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192</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26</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3" name="Rectangle 2"/>
          <p:cNvSpPr/>
          <p:nvPr/>
        </p:nvSpPr>
        <p:spPr>
          <a:xfrm>
            <a:off x="8153046" y="5817421"/>
            <a:ext cx="886781" cy="923330"/>
          </a:xfrm>
          <a:prstGeom prst="rect">
            <a:avLst/>
          </a:prstGeom>
          <a:noFill/>
        </p:spPr>
        <p:txBody>
          <a:bodyPr wrap="none" lIns="91440" tIns="45720" rIns="91440" bIns="45720">
            <a:spAutoFit/>
          </a:bodyPr>
          <a:lstStyle/>
          <a:p>
            <a:pPr algn="ctr"/>
            <a:r>
              <a:rPr lang="fr-FR" sz="5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18</a:t>
            </a:r>
            <a:endParaRPr lang="fr-FR"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pic>
        <p:nvPicPr>
          <p:cNvPr id="6" name="Image 5"/>
          <p:cNvPicPr>
            <a:picLocks noChangeAspect="1"/>
          </p:cNvPicPr>
          <p:nvPr/>
        </p:nvPicPr>
        <p:blipFill rotWithShape="1">
          <a:blip r:embed="rId2"/>
          <a:srcRect l="19578" r="22439"/>
          <a:stretch/>
        </p:blipFill>
        <p:spPr>
          <a:xfrm>
            <a:off x="463576" y="5956983"/>
            <a:ext cx="455268" cy="785166"/>
          </a:xfrm>
          <a:prstGeom prst="rect">
            <a:avLst/>
          </a:prstGeom>
        </p:spPr>
      </p:pic>
      <p:sp>
        <p:nvSpPr>
          <p:cNvPr id="7" name="Rectangle 6"/>
          <p:cNvSpPr/>
          <p:nvPr/>
        </p:nvSpPr>
        <p:spPr>
          <a:xfrm>
            <a:off x="7308304" y="0"/>
            <a:ext cx="1835696" cy="314096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8" name="Connecteur droit 7"/>
          <p:cNvCxnSpPr/>
          <p:nvPr/>
        </p:nvCxnSpPr>
        <p:spPr>
          <a:xfrm>
            <a:off x="0" y="5260622"/>
            <a:ext cx="9144000" cy="11289"/>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15" name="Rectangle 14"/>
          <p:cNvSpPr/>
          <p:nvPr/>
        </p:nvSpPr>
        <p:spPr>
          <a:xfrm>
            <a:off x="463577" y="161245"/>
            <a:ext cx="6531118" cy="3325703"/>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fr-FR" sz="2800" dirty="0"/>
              <a:t>A</a:t>
            </a:r>
            <a:r>
              <a:rPr lang="fr-FR" sz="2800" dirty="0" smtClean="0"/>
              <a:t>ux </a:t>
            </a:r>
            <a:r>
              <a:rPr lang="fr-FR" sz="2800" dirty="0"/>
              <a:t>mini jeux du </a:t>
            </a:r>
            <a:r>
              <a:rPr lang="fr-FR" sz="2800" dirty="0" smtClean="0"/>
              <a:t>Pacifique, les sportifs sont rangés en lignes et en colonnes . Tom défile parmi eux et s’aperçoit qu’il a:</a:t>
            </a:r>
          </a:p>
          <a:p>
            <a:pPr marL="457200" indent="-457200" algn="ctr">
              <a:buFont typeface="Arial"/>
              <a:buChar char="•"/>
            </a:pPr>
            <a:r>
              <a:rPr lang="fr-FR" sz="2800" dirty="0" smtClean="0"/>
              <a:t> 4 sportifs à sa gauche et 7 à sa droite</a:t>
            </a:r>
          </a:p>
          <a:p>
            <a:pPr marL="457200" indent="-457200" algn="ctr">
              <a:buFont typeface="Arial"/>
              <a:buChar char="•"/>
            </a:pPr>
            <a:r>
              <a:rPr lang="fr-FR" sz="2800" dirty="0" smtClean="0"/>
              <a:t>9 sportifs devant lui et 6 derrière lui</a:t>
            </a:r>
            <a:endParaRPr lang="fr-FR" sz="2800" dirty="0"/>
          </a:p>
          <a:p>
            <a:pPr algn="ctr"/>
            <a:r>
              <a:rPr lang="fr-FR" sz="2800" dirty="0" smtClean="0"/>
              <a:t>Quel est le nombre total </a:t>
            </a:r>
          </a:p>
          <a:p>
            <a:pPr algn="ctr"/>
            <a:r>
              <a:rPr lang="fr-FR" sz="2800" dirty="0" smtClean="0"/>
              <a:t>de sportifs qui défilent?</a:t>
            </a:r>
          </a:p>
        </p:txBody>
      </p:sp>
    </p:spTree>
    <p:extLst>
      <p:ext uri="{BB962C8B-B14F-4D97-AF65-F5344CB8AC3E}">
        <p14:creationId xmlns:p14="http://schemas.microsoft.com/office/powerpoint/2010/main" val="4176344323"/>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au 4"/>
          <p:cNvGraphicFramePr>
            <a:graphicFrameLocks noGrp="1"/>
          </p:cNvGraphicFramePr>
          <p:nvPr>
            <p:extLst>
              <p:ext uri="{D42A27DB-BD31-4B8C-83A1-F6EECF244321}">
                <p14:modId xmlns:p14="http://schemas.microsoft.com/office/powerpoint/2010/main" val="2078902678"/>
              </p:ext>
            </p:extLst>
          </p:nvPr>
        </p:nvGraphicFramePr>
        <p:xfrm>
          <a:off x="426224" y="3638337"/>
          <a:ext cx="8339925" cy="1601188"/>
        </p:xfrm>
        <a:graphic>
          <a:graphicData uri="http://schemas.openxmlformats.org/drawingml/2006/table">
            <a:tbl>
              <a:tblPr firstRow="1" bandRow="1">
                <a:tableStyleId>{5A111915-BE36-4E01-A7E5-04B1672EAD32}</a:tableStyleId>
              </a:tblPr>
              <a:tblGrid>
                <a:gridCol w="1667985"/>
                <a:gridCol w="1667985"/>
                <a:gridCol w="1667985"/>
                <a:gridCol w="1667985"/>
                <a:gridCol w="1667985"/>
              </a:tblGrid>
              <a:tr h="625587">
                <a:tc>
                  <a:txBody>
                    <a:bodyPr/>
                    <a:lstStyle/>
                    <a:p>
                      <a:pPr algn="ctr"/>
                      <a:r>
                        <a:rPr lang="fr-FR" sz="3600" dirty="0" smtClean="0"/>
                        <a:t>A</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a:txBody>
                    <a:bodyPr/>
                    <a:lstStyle/>
                    <a:p>
                      <a:pPr algn="ctr"/>
                      <a:r>
                        <a:rPr lang="fr-FR" sz="3600" dirty="0" smtClean="0"/>
                        <a:t>B</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a:txBody>
                    <a:bodyPr/>
                    <a:lstStyle/>
                    <a:p>
                      <a:pPr algn="ctr"/>
                      <a:r>
                        <a:rPr lang="fr-FR" sz="3600" dirty="0" smtClean="0"/>
                        <a:t>C</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a:txBody>
                    <a:bodyPr/>
                    <a:lstStyle/>
                    <a:p>
                      <a:pPr algn="ctr"/>
                      <a:r>
                        <a:rPr lang="fr-FR" sz="3600" dirty="0" smtClean="0"/>
                        <a:t>D</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a:txBody>
                    <a:bodyPr/>
                    <a:lstStyle/>
                    <a:p>
                      <a:pPr algn="ctr"/>
                      <a:r>
                        <a:rPr lang="fr-FR" sz="3600" dirty="0" smtClean="0"/>
                        <a:t>E</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r>
              <a:tr h="961108">
                <a:tc>
                  <a:txBody>
                    <a:bodyPr/>
                    <a:lstStyle/>
                    <a:p>
                      <a:pPr algn="ct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3" name="Rectangle 2"/>
          <p:cNvSpPr/>
          <p:nvPr/>
        </p:nvSpPr>
        <p:spPr>
          <a:xfrm>
            <a:off x="8208813" y="5906861"/>
            <a:ext cx="886631" cy="923330"/>
          </a:xfrm>
          <a:prstGeom prst="rect">
            <a:avLst/>
          </a:prstGeom>
          <a:noFill/>
        </p:spPr>
        <p:txBody>
          <a:bodyPr wrap="none" lIns="91440" tIns="45720" rIns="91440" bIns="45720">
            <a:spAutoFit/>
          </a:bodyPr>
          <a:lstStyle/>
          <a:p>
            <a:pPr algn="ctr"/>
            <a:r>
              <a:rPr lang="fr-FR" sz="5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19</a:t>
            </a:r>
            <a:endParaRPr lang="fr-FR"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11" name="Rectangle 10"/>
          <p:cNvSpPr/>
          <p:nvPr/>
        </p:nvSpPr>
        <p:spPr>
          <a:xfrm>
            <a:off x="0" y="5502525"/>
            <a:ext cx="9144000" cy="13693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nvGrpSpPr>
          <p:cNvPr id="12" name="Grouper 5"/>
          <p:cNvGrpSpPr/>
          <p:nvPr/>
        </p:nvGrpSpPr>
        <p:grpSpPr>
          <a:xfrm>
            <a:off x="426224" y="6031142"/>
            <a:ext cx="910536" cy="804377"/>
            <a:chOff x="426224" y="6031142"/>
            <a:chExt cx="910536" cy="804377"/>
          </a:xfrm>
        </p:grpSpPr>
        <p:pic>
          <p:nvPicPr>
            <p:cNvPr id="13" name="Image 12"/>
            <p:cNvPicPr>
              <a:picLocks noChangeAspect="1"/>
            </p:cNvPicPr>
            <p:nvPr/>
          </p:nvPicPr>
          <p:blipFill rotWithShape="1">
            <a:blip r:embed="rId3" cstate="print"/>
            <a:srcRect l="19578" r="22439"/>
            <a:stretch/>
          </p:blipFill>
          <p:spPr>
            <a:xfrm>
              <a:off x="426224" y="6050353"/>
              <a:ext cx="455268" cy="785166"/>
            </a:xfrm>
            <a:prstGeom prst="rect">
              <a:avLst/>
            </a:prstGeom>
          </p:spPr>
        </p:pic>
        <p:pic>
          <p:nvPicPr>
            <p:cNvPr id="14" name="Image 13"/>
            <p:cNvPicPr>
              <a:picLocks noChangeAspect="1"/>
            </p:cNvPicPr>
            <p:nvPr/>
          </p:nvPicPr>
          <p:blipFill rotWithShape="1">
            <a:blip r:embed="rId3" cstate="print"/>
            <a:srcRect l="19578" r="22439"/>
            <a:stretch/>
          </p:blipFill>
          <p:spPr>
            <a:xfrm>
              <a:off x="881492" y="6031142"/>
              <a:ext cx="455268" cy="785166"/>
            </a:xfrm>
            <a:prstGeom prst="rect">
              <a:avLst/>
            </a:prstGeom>
          </p:spPr>
        </p:pic>
      </p:grpSp>
      <p:sp>
        <p:nvSpPr>
          <p:cNvPr id="10" name="Rectangle 9"/>
          <p:cNvSpPr/>
          <p:nvPr/>
        </p:nvSpPr>
        <p:spPr>
          <a:xfrm>
            <a:off x="7308304" y="0"/>
            <a:ext cx="1835696" cy="314096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Titre 1"/>
          <p:cNvSpPr>
            <a:spLocks noGrp="1"/>
          </p:cNvSpPr>
          <p:nvPr>
            <p:ph type="title"/>
          </p:nvPr>
        </p:nvSpPr>
        <p:spPr>
          <a:xfrm>
            <a:off x="100790" y="115905"/>
            <a:ext cx="4112151" cy="3404506"/>
          </a:xfrm>
        </p:spPr>
        <p:style>
          <a:lnRef idx="1">
            <a:schemeClr val="dk1"/>
          </a:lnRef>
          <a:fillRef idx="2">
            <a:schemeClr val="dk1"/>
          </a:fillRef>
          <a:effectRef idx="1">
            <a:schemeClr val="dk1"/>
          </a:effectRef>
          <a:fontRef idx="minor">
            <a:schemeClr val="dk1"/>
          </a:fontRef>
        </p:style>
        <p:txBody>
          <a:bodyPr>
            <a:noAutofit/>
          </a:bodyPr>
          <a:lstStyle/>
          <a:p>
            <a:r>
              <a:rPr lang="fr-FR" sz="2600" dirty="0" smtClean="0"/>
              <a:t>Le drapeau ci-contre est formé de trois bandes de même largeur. Chaque bande est divisée en parties égales dont certaines sont colorées. Quelle fraction de ce drapeau représentent les parties colorées?</a:t>
            </a:r>
            <a:endParaRPr lang="fr-FR" sz="2600" dirty="0"/>
          </a:p>
        </p:txBody>
      </p:sp>
      <p:sp>
        <p:nvSpPr>
          <p:cNvPr id="4" name="Rectangle 3"/>
          <p:cNvSpPr/>
          <p:nvPr/>
        </p:nvSpPr>
        <p:spPr>
          <a:xfrm>
            <a:off x="4773987" y="362887"/>
            <a:ext cx="2131852" cy="65773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fr-FR"/>
          </a:p>
        </p:txBody>
      </p:sp>
      <p:sp>
        <p:nvSpPr>
          <p:cNvPr id="17" name="Rectangle 16"/>
          <p:cNvSpPr/>
          <p:nvPr/>
        </p:nvSpPr>
        <p:spPr>
          <a:xfrm>
            <a:off x="4762647" y="1020620"/>
            <a:ext cx="2143192" cy="65773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fr-FR"/>
          </a:p>
        </p:txBody>
      </p:sp>
      <p:sp>
        <p:nvSpPr>
          <p:cNvPr id="18" name="Rectangle 17"/>
          <p:cNvSpPr/>
          <p:nvPr/>
        </p:nvSpPr>
        <p:spPr>
          <a:xfrm>
            <a:off x="4762647" y="1676970"/>
            <a:ext cx="2143192" cy="65773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fr-FR"/>
          </a:p>
        </p:txBody>
      </p:sp>
      <p:sp>
        <p:nvSpPr>
          <p:cNvPr id="19" name="Rectangle 18"/>
          <p:cNvSpPr/>
          <p:nvPr/>
        </p:nvSpPr>
        <p:spPr>
          <a:xfrm rot="5400000">
            <a:off x="3367865" y="1660584"/>
            <a:ext cx="2681139" cy="85745"/>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fr-FR"/>
          </a:p>
        </p:txBody>
      </p:sp>
      <p:sp>
        <p:nvSpPr>
          <p:cNvPr id="20" name="Rectangle 19"/>
          <p:cNvSpPr/>
          <p:nvPr/>
        </p:nvSpPr>
        <p:spPr>
          <a:xfrm>
            <a:off x="4762647" y="362887"/>
            <a:ext cx="532963" cy="657733"/>
          </a:xfrm>
          <a:prstGeom prst="rect">
            <a:avLst/>
          </a:prstGeom>
          <a:ln>
            <a:solidFill>
              <a:schemeClr val="tx1"/>
            </a:solidFill>
          </a:ln>
          <a:effectLst/>
        </p:spPr>
        <p:style>
          <a:lnRef idx="1">
            <a:schemeClr val="accent2"/>
          </a:lnRef>
          <a:fillRef idx="2">
            <a:schemeClr val="accent2"/>
          </a:fillRef>
          <a:effectRef idx="1">
            <a:schemeClr val="accent2"/>
          </a:effectRef>
          <a:fontRef idx="minor">
            <a:schemeClr val="dk1"/>
          </a:fontRef>
        </p:style>
        <p:txBody>
          <a:bodyPr rtlCol="0" anchor="ctr"/>
          <a:lstStyle/>
          <a:p>
            <a:pPr algn="ctr"/>
            <a:endParaRPr lang="fr-FR"/>
          </a:p>
        </p:txBody>
      </p:sp>
      <p:sp>
        <p:nvSpPr>
          <p:cNvPr id="25" name="Rectangle 24"/>
          <p:cNvSpPr/>
          <p:nvPr/>
        </p:nvSpPr>
        <p:spPr>
          <a:xfrm>
            <a:off x="5828573" y="362887"/>
            <a:ext cx="532963" cy="657733"/>
          </a:xfrm>
          <a:prstGeom prst="rect">
            <a:avLst/>
          </a:prstGeom>
          <a:ln>
            <a:solidFill>
              <a:schemeClr val="tx1"/>
            </a:solidFill>
          </a:ln>
          <a:effectLst/>
        </p:spPr>
        <p:style>
          <a:lnRef idx="1">
            <a:schemeClr val="accent2"/>
          </a:lnRef>
          <a:fillRef idx="2">
            <a:schemeClr val="accent2"/>
          </a:fillRef>
          <a:effectRef idx="1">
            <a:schemeClr val="accent2"/>
          </a:effectRef>
          <a:fontRef idx="minor">
            <a:schemeClr val="dk1"/>
          </a:fontRef>
        </p:style>
        <p:txBody>
          <a:bodyPr rtlCol="0" anchor="ctr"/>
          <a:lstStyle/>
          <a:p>
            <a:pPr algn="ctr"/>
            <a:endParaRPr lang="fr-FR"/>
          </a:p>
        </p:txBody>
      </p:sp>
      <p:sp>
        <p:nvSpPr>
          <p:cNvPr id="26" name="Rectangle 25"/>
          <p:cNvSpPr/>
          <p:nvPr/>
        </p:nvSpPr>
        <p:spPr>
          <a:xfrm>
            <a:off x="4762647" y="1020620"/>
            <a:ext cx="725737" cy="657733"/>
          </a:xfrm>
          <a:prstGeom prst="rect">
            <a:avLst/>
          </a:prstGeom>
          <a:ln>
            <a:solidFill>
              <a:srgbClr val="000000"/>
            </a:solidFill>
          </a:ln>
          <a:effectLst/>
        </p:spPr>
        <p:style>
          <a:lnRef idx="1">
            <a:schemeClr val="accent3"/>
          </a:lnRef>
          <a:fillRef idx="2">
            <a:schemeClr val="accent3"/>
          </a:fillRef>
          <a:effectRef idx="1">
            <a:schemeClr val="accent3"/>
          </a:effectRef>
          <a:fontRef idx="minor">
            <a:schemeClr val="dk1"/>
          </a:fontRef>
        </p:style>
        <p:txBody>
          <a:bodyPr rtlCol="0" anchor="ctr"/>
          <a:lstStyle/>
          <a:p>
            <a:pPr algn="ctr"/>
            <a:endParaRPr lang="fr-FR"/>
          </a:p>
        </p:txBody>
      </p:sp>
      <p:sp>
        <p:nvSpPr>
          <p:cNvPr id="28" name="Rectangle 27"/>
          <p:cNvSpPr/>
          <p:nvPr/>
        </p:nvSpPr>
        <p:spPr>
          <a:xfrm>
            <a:off x="6180101" y="1020620"/>
            <a:ext cx="725737" cy="657733"/>
          </a:xfrm>
          <a:prstGeom prst="rect">
            <a:avLst/>
          </a:prstGeom>
          <a:ln>
            <a:solidFill>
              <a:srgbClr val="000000"/>
            </a:solidFill>
          </a:ln>
          <a:effectLst/>
        </p:spPr>
        <p:style>
          <a:lnRef idx="1">
            <a:schemeClr val="accent3"/>
          </a:lnRef>
          <a:fillRef idx="2">
            <a:schemeClr val="accent3"/>
          </a:fillRef>
          <a:effectRef idx="1">
            <a:schemeClr val="accent3"/>
          </a:effectRef>
          <a:fontRef idx="minor">
            <a:schemeClr val="dk1"/>
          </a:fontRef>
        </p:style>
        <p:txBody>
          <a:bodyPr rtlCol="0" anchor="ctr"/>
          <a:lstStyle/>
          <a:p>
            <a:pPr algn="ctr"/>
            <a:endParaRPr lang="fr-FR"/>
          </a:p>
        </p:txBody>
      </p:sp>
      <p:sp>
        <p:nvSpPr>
          <p:cNvPr id="29" name="Rectangle 28"/>
          <p:cNvSpPr/>
          <p:nvPr/>
        </p:nvSpPr>
        <p:spPr>
          <a:xfrm>
            <a:off x="4762647" y="1676970"/>
            <a:ext cx="1054586" cy="657733"/>
          </a:xfrm>
          <a:prstGeom prst="rect">
            <a:avLst/>
          </a:prstGeom>
          <a:ln>
            <a:solidFill>
              <a:srgbClr val="000000"/>
            </a:solidFill>
          </a:ln>
          <a:effectLst/>
        </p:spPr>
        <p:style>
          <a:lnRef idx="1">
            <a:schemeClr val="accent5"/>
          </a:lnRef>
          <a:fillRef idx="2">
            <a:schemeClr val="accent5"/>
          </a:fillRef>
          <a:effectRef idx="1">
            <a:schemeClr val="accent5"/>
          </a:effectRef>
          <a:fontRef idx="minor">
            <a:schemeClr val="dk1"/>
          </a:fontRef>
        </p:style>
        <p:txBody>
          <a:bodyPr rtlCol="0" anchor="ctr"/>
          <a:lstStyle/>
          <a:p>
            <a:pPr algn="ctr"/>
            <a:endParaRPr lang="fr-FR"/>
          </a:p>
        </p:txBody>
      </p:sp>
      <p:graphicFrame>
        <p:nvGraphicFramePr>
          <p:cNvPr id="9" name="Objet 8"/>
          <p:cNvGraphicFramePr>
            <a:graphicFrameLocks noChangeAspect="1"/>
          </p:cNvGraphicFramePr>
          <p:nvPr>
            <p:extLst>
              <p:ext uri="{D42A27DB-BD31-4B8C-83A1-F6EECF244321}">
                <p14:modId xmlns:p14="http://schemas.microsoft.com/office/powerpoint/2010/main" val="3757007493"/>
              </p:ext>
            </p:extLst>
          </p:nvPr>
        </p:nvGraphicFramePr>
        <p:xfrm>
          <a:off x="1095459" y="4352112"/>
          <a:ext cx="446731" cy="822926"/>
        </p:xfrm>
        <a:graphic>
          <a:graphicData uri="http://schemas.openxmlformats.org/presentationml/2006/ole">
            <mc:AlternateContent xmlns:mc="http://schemas.openxmlformats.org/markup-compatibility/2006">
              <mc:Choice xmlns:v="urn:schemas-microsoft-com:vml" Requires="v">
                <p:oleObj spid="_x0000_s10257" name="Equation" r:id="rId4" imgW="241300" imgH="444500" progId="Equation.3">
                  <p:embed/>
                </p:oleObj>
              </mc:Choice>
              <mc:Fallback>
                <p:oleObj name="Equation" r:id="rId4" imgW="241300" imgH="444500" progId="Equation.3">
                  <p:embed/>
                  <p:pic>
                    <p:nvPicPr>
                      <p:cNvPr id="0" name=""/>
                      <p:cNvPicPr/>
                      <p:nvPr/>
                    </p:nvPicPr>
                    <p:blipFill>
                      <a:blip r:embed="rId5"/>
                      <a:stretch>
                        <a:fillRect/>
                      </a:stretch>
                    </p:blipFill>
                    <p:spPr>
                      <a:xfrm>
                        <a:off x="1095459" y="4352112"/>
                        <a:ext cx="446731" cy="822926"/>
                      </a:xfrm>
                      <a:prstGeom prst="rect">
                        <a:avLst/>
                      </a:prstGeom>
                    </p:spPr>
                  </p:pic>
                </p:oleObj>
              </mc:Fallback>
            </mc:AlternateContent>
          </a:graphicData>
        </a:graphic>
      </p:graphicFrame>
      <p:graphicFrame>
        <p:nvGraphicFramePr>
          <p:cNvPr id="30" name="Objet 29"/>
          <p:cNvGraphicFramePr>
            <a:graphicFrameLocks noChangeAspect="1"/>
          </p:cNvGraphicFramePr>
          <p:nvPr>
            <p:extLst>
              <p:ext uri="{D42A27DB-BD31-4B8C-83A1-F6EECF244321}">
                <p14:modId xmlns:p14="http://schemas.microsoft.com/office/powerpoint/2010/main" val="98409076"/>
              </p:ext>
            </p:extLst>
          </p:nvPr>
        </p:nvGraphicFramePr>
        <p:xfrm>
          <a:off x="2710672" y="4352112"/>
          <a:ext cx="446731" cy="822926"/>
        </p:xfrm>
        <a:graphic>
          <a:graphicData uri="http://schemas.openxmlformats.org/presentationml/2006/ole">
            <mc:AlternateContent xmlns:mc="http://schemas.openxmlformats.org/markup-compatibility/2006">
              <mc:Choice xmlns:v="urn:schemas-microsoft-com:vml" Requires="v">
                <p:oleObj spid="_x0000_s10258" name="Equation" r:id="rId6" imgW="241300" imgH="444500" progId="Equation.3">
                  <p:embed/>
                </p:oleObj>
              </mc:Choice>
              <mc:Fallback>
                <p:oleObj name="Equation" r:id="rId6" imgW="241300" imgH="444500" progId="Equation.3">
                  <p:embed/>
                  <p:pic>
                    <p:nvPicPr>
                      <p:cNvPr id="0" name=""/>
                      <p:cNvPicPr/>
                      <p:nvPr/>
                    </p:nvPicPr>
                    <p:blipFill>
                      <a:blip r:embed="rId7"/>
                      <a:stretch>
                        <a:fillRect/>
                      </a:stretch>
                    </p:blipFill>
                    <p:spPr>
                      <a:xfrm>
                        <a:off x="2710672" y="4352112"/>
                        <a:ext cx="446731" cy="822926"/>
                      </a:xfrm>
                      <a:prstGeom prst="rect">
                        <a:avLst/>
                      </a:prstGeom>
                    </p:spPr>
                  </p:pic>
                </p:oleObj>
              </mc:Fallback>
            </mc:AlternateContent>
          </a:graphicData>
        </a:graphic>
      </p:graphicFrame>
      <p:graphicFrame>
        <p:nvGraphicFramePr>
          <p:cNvPr id="31" name="Objet 30"/>
          <p:cNvGraphicFramePr>
            <a:graphicFrameLocks noChangeAspect="1"/>
          </p:cNvGraphicFramePr>
          <p:nvPr>
            <p:extLst>
              <p:ext uri="{D42A27DB-BD31-4B8C-83A1-F6EECF244321}">
                <p14:modId xmlns:p14="http://schemas.microsoft.com/office/powerpoint/2010/main" val="1626938905"/>
              </p:ext>
            </p:extLst>
          </p:nvPr>
        </p:nvGraphicFramePr>
        <p:xfrm>
          <a:off x="6151053" y="4352112"/>
          <a:ext cx="306388" cy="823912"/>
        </p:xfrm>
        <a:graphic>
          <a:graphicData uri="http://schemas.openxmlformats.org/presentationml/2006/ole">
            <mc:AlternateContent xmlns:mc="http://schemas.openxmlformats.org/markup-compatibility/2006">
              <mc:Choice xmlns:v="urn:schemas-microsoft-com:vml" Requires="v">
                <p:oleObj spid="_x0000_s10259" name="Equation" r:id="rId8" imgW="165100" imgH="444500" progId="Equation.3">
                  <p:embed/>
                </p:oleObj>
              </mc:Choice>
              <mc:Fallback>
                <p:oleObj name="Equation" r:id="rId8" imgW="165100" imgH="444500" progId="Equation.3">
                  <p:embed/>
                  <p:pic>
                    <p:nvPicPr>
                      <p:cNvPr id="0" name=""/>
                      <p:cNvPicPr/>
                      <p:nvPr/>
                    </p:nvPicPr>
                    <p:blipFill>
                      <a:blip r:embed="rId9"/>
                      <a:stretch>
                        <a:fillRect/>
                      </a:stretch>
                    </p:blipFill>
                    <p:spPr>
                      <a:xfrm>
                        <a:off x="6151053" y="4352112"/>
                        <a:ext cx="306388" cy="823912"/>
                      </a:xfrm>
                      <a:prstGeom prst="rect">
                        <a:avLst/>
                      </a:prstGeom>
                    </p:spPr>
                  </p:pic>
                </p:oleObj>
              </mc:Fallback>
            </mc:AlternateContent>
          </a:graphicData>
        </a:graphic>
      </p:graphicFrame>
      <p:graphicFrame>
        <p:nvGraphicFramePr>
          <p:cNvPr id="32" name="Objet 31"/>
          <p:cNvGraphicFramePr>
            <a:graphicFrameLocks noChangeAspect="1"/>
          </p:cNvGraphicFramePr>
          <p:nvPr>
            <p:extLst>
              <p:ext uri="{D42A27DB-BD31-4B8C-83A1-F6EECF244321}">
                <p14:modId xmlns:p14="http://schemas.microsoft.com/office/powerpoint/2010/main" val="2010920394"/>
              </p:ext>
            </p:extLst>
          </p:nvPr>
        </p:nvGraphicFramePr>
        <p:xfrm>
          <a:off x="4477771" y="4352112"/>
          <a:ext cx="306388" cy="823912"/>
        </p:xfrm>
        <a:graphic>
          <a:graphicData uri="http://schemas.openxmlformats.org/presentationml/2006/ole">
            <mc:AlternateContent xmlns:mc="http://schemas.openxmlformats.org/markup-compatibility/2006">
              <mc:Choice xmlns:v="urn:schemas-microsoft-com:vml" Requires="v">
                <p:oleObj spid="_x0000_s10260" name="Equation" r:id="rId10" imgW="165100" imgH="444500" progId="Equation.3">
                  <p:embed/>
                </p:oleObj>
              </mc:Choice>
              <mc:Fallback>
                <p:oleObj name="Equation" r:id="rId10" imgW="165100" imgH="444500" progId="Equation.3">
                  <p:embed/>
                  <p:pic>
                    <p:nvPicPr>
                      <p:cNvPr id="0" name=""/>
                      <p:cNvPicPr/>
                      <p:nvPr/>
                    </p:nvPicPr>
                    <p:blipFill>
                      <a:blip r:embed="rId11"/>
                      <a:stretch>
                        <a:fillRect/>
                      </a:stretch>
                    </p:blipFill>
                    <p:spPr>
                      <a:xfrm>
                        <a:off x="4477771" y="4352112"/>
                        <a:ext cx="306388" cy="823912"/>
                      </a:xfrm>
                      <a:prstGeom prst="rect">
                        <a:avLst/>
                      </a:prstGeom>
                    </p:spPr>
                  </p:pic>
                </p:oleObj>
              </mc:Fallback>
            </mc:AlternateContent>
          </a:graphicData>
        </a:graphic>
      </p:graphicFrame>
      <p:graphicFrame>
        <p:nvGraphicFramePr>
          <p:cNvPr id="33" name="Objet 32"/>
          <p:cNvGraphicFramePr>
            <a:graphicFrameLocks noChangeAspect="1"/>
          </p:cNvGraphicFramePr>
          <p:nvPr>
            <p:extLst>
              <p:ext uri="{D42A27DB-BD31-4B8C-83A1-F6EECF244321}">
                <p14:modId xmlns:p14="http://schemas.microsoft.com/office/powerpoint/2010/main" val="2661573344"/>
              </p:ext>
            </p:extLst>
          </p:nvPr>
        </p:nvGraphicFramePr>
        <p:xfrm>
          <a:off x="7729538" y="4351338"/>
          <a:ext cx="423862" cy="823912"/>
        </p:xfrm>
        <a:graphic>
          <a:graphicData uri="http://schemas.openxmlformats.org/presentationml/2006/ole">
            <mc:AlternateContent xmlns:mc="http://schemas.openxmlformats.org/markup-compatibility/2006">
              <mc:Choice xmlns:v="urn:schemas-microsoft-com:vml" Requires="v">
                <p:oleObj spid="_x0000_s10261" name="Equation" r:id="rId12" imgW="228600" imgH="444500" progId="Equation.3">
                  <p:embed/>
                </p:oleObj>
              </mc:Choice>
              <mc:Fallback>
                <p:oleObj name="Equation" r:id="rId12" imgW="228600" imgH="444500" progId="Equation.3">
                  <p:embed/>
                  <p:pic>
                    <p:nvPicPr>
                      <p:cNvPr id="0" name=""/>
                      <p:cNvPicPr/>
                      <p:nvPr/>
                    </p:nvPicPr>
                    <p:blipFill>
                      <a:blip r:embed="rId13"/>
                      <a:stretch>
                        <a:fillRect/>
                      </a:stretch>
                    </p:blipFill>
                    <p:spPr>
                      <a:xfrm>
                        <a:off x="7729538" y="4351338"/>
                        <a:ext cx="423862" cy="823912"/>
                      </a:xfrm>
                      <a:prstGeom prst="rect">
                        <a:avLst/>
                      </a:prstGeom>
                    </p:spPr>
                  </p:pic>
                </p:oleObj>
              </mc:Fallback>
            </mc:AlternateContent>
          </a:graphicData>
        </a:graphic>
      </p:graphicFrame>
    </p:spTree>
    <p:extLst>
      <p:ext uri="{BB962C8B-B14F-4D97-AF65-F5344CB8AC3E}">
        <p14:creationId xmlns:p14="http://schemas.microsoft.com/office/powerpoint/2010/main" val="1847875515"/>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94219" y="819825"/>
            <a:ext cx="7533855" cy="2829201"/>
          </a:xfrm>
        </p:spPr>
        <p:txBody>
          <a:bodyPr>
            <a:normAutofit/>
          </a:bodyPr>
          <a:lstStyle/>
          <a:p>
            <a:r>
              <a:rPr lang="fr-FR" dirty="0" smtClean="0"/>
              <a:t>Trois questions pour apprendre à manipuler la télécommande</a:t>
            </a:r>
            <a:br>
              <a:rPr lang="fr-FR" dirty="0" smtClean="0"/>
            </a:br>
            <a:r>
              <a:rPr lang="fr-FR" dirty="0" smtClean="0"/>
              <a:t>elles ne comptent pas</a:t>
            </a:r>
            <a:br>
              <a:rPr lang="fr-FR" dirty="0" smtClean="0"/>
            </a:br>
            <a:r>
              <a:rPr lang="fr-FR" dirty="0" smtClean="0"/>
              <a:t>pour le concours…</a:t>
            </a:r>
            <a:endParaRPr lang="fr-FR" dirty="0"/>
          </a:p>
        </p:txBody>
      </p:sp>
      <p:pic>
        <p:nvPicPr>
          <p:cNvPr id="5" name="Image 4"/>
          <p:cNvPicPr>
            <a:picLocks noChangeAspect="1"/>
          </p:cNvPicPr>
          <p:nvPr/>
        </p:nvPicPr>
        <p:blipFill>
          <a:blip r:embed="rId2"/>
          <a:stretch>
            <a:fillRect/>
          </a:stretch>
        </p:blipFill>
        <p:spPr>
          <a:xfrm>
            <a:off x="3797300" y="3825851"/>
            <a:ext cx="1536700" cy="2324100"/>
          </a:xfrm>
          <a:prstGeom prst="rect">
            <a:avLst/>
          </a:prstGeom>
        </p:spPr>
      </p:pic>
    </p:spTree>
    <p:extLst>
      <p:ext uri="{BB962C8B-B14F-4D97-AF65-F5344CB8AC3E}">
        <p14:creationId xmlns:p14="http://schemas.microsoft.com/office/powerpoint/2010/main" val="2001833238"/>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9271" y="232128"/>
            <a:ext cx="7100414" cy="2910734"/>
          </a:xfrm>
        </p:spPr>
        <p:style>
          <a:lnRef idx="1">
            <a:schemeClr val="accent1"/>
          </a:lnRef>
          <a:fillRef idx="2">
            <a:schemeClr val="accent1"/>
          </a:fillRef>
          <a:effectRef idx="1">
            <a:schemeClr val="accent1"/>
          </a:effectRef>
          <a:fontRef idx="minor">
            <a:schemeClr val="dk1"/>
          </a:fontRef>
        </p:style>
        <p:txBody>
          <a:bodyPr>
            <a:noAutofit/>
          </a:bodyPr>
          <a:lstStyle/>
          <a:p>
            <a:r>
              <a:rPr lang="fr-FR" sz="2800" dirty="0" smtClean="0"/>
              <a:t>L’ancre marine de Port Moselle mesure 2,5m de hauteur et pèse 1 250kg.</a:t>
            </a:r>
            <a:r>
              <a:rPr lang="fr-FR" sz="2800" dirty="0"/>
              <a:t/>
            </a:r>
            <a:br>
              <a:rPr lang="fr-FR" sz="2800" dirty="0"/>
            </a:br>
            <a:r>
              <a:rPr lang="fr-FR" sz="2800" dirty="0" smtClean="0"/>
              <a:t>Kevin a fabriqué sa </a:t>
            </a:r>
            <a:r>
              <a:rPr lang="fr-FR" sz="2800" dirty="0"/>
              <a:t>réplique réduite</a:t>
            </a:r>
            <a:r>
              <a:rPr lang="fr-FR" sz="2800" dirty="0" smtClean="0"/>
              <a:t>,</a:t>
            </a:r>
            <a:br>
              <a:rPr lang="fr-FR" sz="2800" dirty="0" smtClean="0"/>
            </a:br>
            <a:r>
              <a:rPr lang="fr-FR" sz="2800" dirty="0" smtClean="0"/>
              <a:t> elle mesure 50cm.</a:t>
            </a:r>
            <a:br>
              <a:rPr lang="fr-FR" sz="2800" dirty="0" smtClean="0"/>
            </a:br>
            <a:r>
              <a:rPr lang="fr-FR" sz="2800" dirty="0" smtClean="0"/>
              <a:t>Combien </a:t>
            </a:r>
            <a:r>
              <a:rPr lang="fr-FR" sz="2800" dirty="0"/>
              <a:t>pèse-t-elle en </a:t>
            </a:r>
            <a:r>
              <a:rPr lang="fr-FR" sz="2800" dirty="0" smtClean="0"/>
              <a:t>kg </a:t>
            </a:r>
            <a:r>
              <a:rPr lang="fr-FR" sz="2800" dirty="0"/>
              <a:t>?</a:t>
            </a:r>
          </a:p>
        </p:txBody>
      </p:sp>
      <p:graphicFrame>
        <p:nvGraphicFramePr>
          <p:cNvPr id="5" name="Tableau 4"/>
          <p:cNvGraphicFramePr>
            <a:graphicFrameLocks noGrp="1"/>
          </p:cNvGraphicFramePr>
          <p:nvPr>
            <p:extLst>
              <p:ext uri="{D42A27DB-BD31-4B8C-83A1-F6EECF244321}">
                <p14:modId xmlns:p14="http://schemas.microsoft.com/office/powerpoint/2010/main" val="2427834569"/>
              </p:ext>
            </p:extLst>
          </p:nvPr>
        </p:nvGraphicFramePr>
        <p:xfrm>
          <a:off x="293535" y="3476989"/>
          <a:ext cx="8339925" cy="1731890"/>
        </p:xfrm>
        <a:graphic>
          <a:graphicData uri="http://schemas.openxmlformats.org/drawingml/2006/table">
            <a:tbl>
              <a:tblPr firstRow="1" bandRow="1">
                <a:tableStyleId>{7E9639D4-E3E2-4D34-9284-5A2195B3D0D7}</a:tableStyleId>
              </a:tblPr>
              <a:tblGrid>
                <a:gridCol w="1667985"/>
                <a:gridCol w="1667985"/>
                <a:gridCol w="1667985"/>
                <a:gridCol w="1667985"/>
                <a:gridCol w="1667985"/>
              </a:tblGrid>
              <a:tr h="865945">
                <a:tc>
                  <a:txBody>
                    <a:bodyPr/>
                    <a:lstStyle/>
                    <a:p>
                      <a:pPr algn="ctr"/>
                      <a:r>
                        <a:rPr lang="fr-FR" sz="3600" dirty="0" smtClean="0"/>
                        <a:t>A</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tx2">
                        <a:lumMod val="40000"/>
                        <a:lumOff val="60000"/>
                      </a:schemeClr>
                    </a:solidFill>
                  </a:tcPr>
                </a:tc>
                <a:tc>
                  <a:txBody>
                    <a:bodyPr/>
                    <a:lstStyle/>
                    <a:p>
                      <a:pPr algn="ctr"/>
                      <a:r>
                        <a:rPr lang="fr-FR" sz="3600" dirty="0" smtClean="0"/>
                        <a:t>B</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tx2">
                        <a:lumMod val="40000"/>
                        <a:lumOff val="60000"/>
                      </a:schemeClr>
                    </a:solidFill>
                  </a:tcPr>
                </a:tc>
                <a:tc>
                  <a:txBody>
                    <a:bodyPr/>
                    <a:lstStyle/>
                    <a:p>
                      <a:pPr algn="ctr"/>
                      <a:r>
                        <a:rPr lang="fr-FR" sz="3600" dirty="0" smtClean="0"/>
                        <a:t>C</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tx2">
                        <a:lumMod val="40000"/>
                        <a:lumOff val="60000"/>
                      </a:schemeClr>
                    </a:solidFill>
                  </a:tcPr>
                </a:tc>
                <a:tc>
                  <a:txBody>
                    <a:bodyPr/>
                    <a:lstStyle/>
                    <a:p>
                      <a:pPr algn="ctr"/>
                      <a:r>
                        <a:rPr lang="fr-FR" sz="3600" dirty="0" smtClean="0"/>
                        <a:t>D</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tx2">
                        <a:lumMod val="40000"/>
                        <a:lumOff val="60000"/>
                      </a:schemeClr>
                    </a:solidFill>
                  </a:tcPr>
                </a:tc>
                <a:tc>
                  <a:txBody>
                    <a:bodyPr/>
                    <a:lstStyle/>
                    <a:p>
                      <a:pPr algn="ctr"/>
                      <a:r>
                        <a:rPr lang="fr-FR" sz="3600" dirty="0" smtClean="0"/>
                        <a:t>E</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tx2">
                        <a:lumMod val="40000"/>
                        <a:lumOff val="60000"/>
                      </a:schemeClr>
                    </a:solidFill>
                  </a:tcPr>
                </a:tc>
              </a:tr>
              <a:tr h="865945">
                <a:tc>
                  <a:txBody>
                    <a:bodyPr/>
                    <a:lstStyle/>
                    <a:p>
                      <a:pPr algn="ctr"/>
                      <a:r>
                        <a:rPr lang="fr-FR" sz="3600" dirty="0" smtClean="0"/>
                        <a:t>10kg</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50kg</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100kg</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125kg</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250kg</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3" name="Rectangle 2"/>
          <p:cNvSpPr/>
          <p:nvPr/>
        </p:nvSpPr>
        <p:spPr>
          <a:xfrm>
            <a:off x="8165066" y="5817421"/>
            <a:ext cx="886781" cy="923330"/>
          </a:xfrm>
          <a:prstGeom prst="rect">
            <a:avLst/>
          </a:prstGeom>
          <a:noFill/>
        </p:spPr>
        <p:txBody>
          <a:bodyPr wrap="none" lIns="91440" tIns="45720" rIns="91440" bIns="45720">
            <a:spAutoFit/>
          </a:bodyPr>
          <a:lstStyle/>
          <a:p>
            <a:pPr algn="ctr"/>
            <a:r>
              <a:rPr lang="fr-FR" sz="54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20</a:t>
            </a:r>
            <a:endParaRPr lang="fr-FR"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pic>
        <p:nvPicPr>
          <p:cNvPr id="9" name="Image 8"/>
          <p:cNvPicPr>
            <a:picLocks noChangeAspect="1"/>
          </p:cNvPicPr>
          <p:nvPr/>
        </p:nvPicPr>
        <p:blipFill rotWithShape="1">
          <a:blip r:embed="rId2"/>
          <a:srcRect l="19578" r="22439"/>
          <a:stretch/>
        </p:blipFill>
        <p:spPr>
          <a:xfrm>
            <a:off x="346875" y="5774181"/>
            <a:ext cx="455268" cy="785166"/>
          </a:xfrm>
          <a:prstGeom prst="rect">
            <a:avLst/>
          </a:prstGeom>
        </p:spPr>
      </p:pic>
      <p:sp>
        <p:nvSpPr>
          <p:cNvPr id="10" name="Rectangle 9"/>
          <p:cNvSpPr/>
          <p:nvPr/>
        </p:nvSpPr>
        <p:spPr>
          <a:xfrm>
            <a:off x="7308304" y="0"/>
            <a:ext cx="1835696" cy="314096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1" name="Connecteur droit 10"/>
          <p:cNvCxnSpPr/>
          <p:nvPr/>
        </p:nvCxnSpPr>
        <p:spPr>
          <a:xfrm>
            <a:off x="0" y="5260622"/>
            <a:ext cx="9144000" cy="11289"/>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pic>
        <p:nvPicPr>
          <p:cNvPr id="12" name="Image 11"/>
          <p:cNvPicPr>
            <a:picLocks noChangeAspect="1"/>
          </p:cNvPicPr>
          <p:nvPr/>
        </p:nvPicPr>
        <p:blipFill rotWithShape="1">
          <a:blip r:embed="rId2"/>
          <a:srcRect l="19578" r="22439"/>
          <a:stretch/>
        </p:blipFill>
        <p:spPr>
          <a:xfrm>
            <a:off x="994859" y="5774181"/>
            <a:ext cx="455268" cy="785166"/>
          </a:xfrm>
          <a:prstGeom prst="rect">
            <a:avLst/>
          </a:prstGeom>
        </p:spPr>
      </p:pic>
      <p:pic>
        <p:nvPicPr>
          <p:cNvPr id="13" name="Image 12"/>
          <p:cNvPicPr>
            <a:picLocks noChangeAspect="1"/>
          </p:cNvPicPr>
          <p:nvPr/>
        </p:nvPicPr>
        <p:blipFill rotWithShape="1">
          <a:blip r:embed="rId2"/>
          <a:srcRect l="19578" r="22439"/>
          <a:stretch/>
        </p:blipFill>
        <p:spPr>
          <a:xfrm>
            <a:off x="1599083" y="5756953"/>
            <a:ext cx="455268" cy="785166"/>
          </a:xfrm>
          <a:prstGeom prst="rect">
            <a:avLst/>
          </a:prstGeom>
        </p:spPr>
      </p:pic>
    </p:spTree>
    <p:extLst>
      <p:ext uri="{BB962C8B-B14F-4D97-AF65-F5344CB8AC3E}">
        <p14:creationId xmlns:p14="http://schemas.microsoft.com/office/powerpoint/2010/main" val="2464370545"/>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297955" y="1021124"/>
            <a:ext cx="4847881" cy="1629946"/>
          </a:xfrm>
        </p:spPr>
        <p:style>
          <a:lnRef idx="1">
            <a:schemeClr val="accent3"/>
          </a:lnRef>
          <a:fillRef idx="2">
            <a:schemeClr val="accent3"/>
          </a:fillRef>
          <a:effectRef idx="1">
            <a:schemeClr val="accent3"/>
          </a:effectRef>
          <a:fontRef idx="minor">
            <a:schemeClr val="dk1"/>
          </a:fontRef>
        </p:style>
        <p:txBody>
          <a:bodyPr>
            <a:normAutofit/>
          </a:bodyPr>
          <a:lstStyle/>
          <a:p>
            <a:r>
              <a:rPr lang="fr-FR" sz="9600" dirty="0" smtClean="0"/>
              <a:t>3 + 2 =</a:t>
            </a:r>
            <a:endParaRPr lang="fr-FR" sz="9600" dirty="0"/>
          </a:p>
        </p:txBody>
      </p:sp>
      <p:graphicFrame>
        <p:nvGraphicFramePr>
          <p:cNvPr id="5" name="Tableau 4"/>
          <p:cNvGraphicFramePr>
            <a:graphicFrameLocks noGrp="1"/>
          </p:cNvGraphicFramePr>
          <p:nvPr>
            <p:extLst>
              <p:ext uri="{D42A27DB-BD31-4B8C-83A1-F6EECF244321}">
                <p14:modId xmlns:p14="http://schemas.microsoft.com/office/powerpoint/2010/main" val="3770747618"/>
              </p:ext>
            </p:extLst>
          </p:nvPr>
        </p:nvGraphicFramePr>
        <p:xfrm>
          <a:off x="346874" y="3395896"/>
          <a:ext cx="8339925" cy="1731890"/>
        </p:xfrm>
        <a:graphic>
          <a:graphicData uri="http://schemas.openxmlformats.org/drawingml/2006/table">
            <a:tbl>
              <a:tblPr firstRow="1" bandRow="1">
                <a:tableStyleId>{F2DE63D5-997A-4646-A377-4702673A728D}</a:tableStyleId>
              </a:tblPr>
              <a:tblGrid>
                <a:gridCol w="1667985"/>
                <a:gridCol w="1667985"/>
                <a:gridCol w="1667985"/>
                <a:gridCol w="1667985"/>
                <a:gridCol w="1667985"/>
              </a:tblGrid>
              <a:tr h="865945">
                <a:tc>
                  <a:txBody>
                    <a:bodyPr/>
                    <a:lstStyle/>
                    <a:p>
                      <a:pPr algn="ctr"/>
                      <a:r>
                        <a:rPr lang="fr-FR" sz="3600" dirty="0" smtClean="0"/>
                        <a:t>A</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B</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C</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D</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E</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865945">
                <a:tc>
                  <a:txBody>
                    <a:bodyPr/>
                    <a:lstStyle/>
                    <a:p>
                      <a:pPr algn="ctr"/>
                      <a:r>
                        <a:rPr lang="fr-FR" sz="3600" dirty="0" smtClean="0"/>
                        <a:t>1</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2</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3</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4</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5</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3" name="Rectangle 2"/>
          <p:cNvSpPr/>
          <p:nvPr/>
        </p:nvSpPr>
        <p:spPr>
          <a:xfrm>
            <a:off x="8239362" y="5817421"/>
            <a:ext cx="886631" cy="923330"/>
          </a:xfrm>
          <a:prstGeom prst="rect">
            <a:avLst/>
          </a:prstGeom>
          <a:noFill/>
        </p:spPr>
        <p:txBody>
          <a:bodyPr wrap="none" lIns="91440" tIns="45720" rIns="91440" bIns="45720">
            <a:spAutoFit/>
          </a:bodyPr>
          <a:lstStyle/>
          <a:p>
            <a:pPr algn="ctr"/>
            <a:r>
              <a:rPr lang="fr-FR" sz="5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00</a:t>
            </a:r>
            <a:endParaRPr lang="fr-FR"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6" name="Rectangle 5"/>
          <p:cNvSpPr/>
          <p:nvPr/>
        </p:nvSpPr>
        <p:spPr>
          <a:xfrm>
            <a:off x="7308304" y="0"/>
            <a:ext cx="1835696" cy="314096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7" name="Connecteur droit 6"/>
          <p:cNvCxnSpPr/>
          <p:nvPr/>
        </p:nvCxnSpPr>
        <p:spPr>
          <a:xfrm>
            <a:off x="0" y="5260622"/>
            <a:ext cx="9144000" cy="11289"/>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40301767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347625" y="831510"/>
            <a:ext cx="5487405" cy="1646021"/>
          </a:xfrm>
        </p:spPr>
        <p:style>
          <a:lnRef idx="1">
            <a:schemeClr val="accent2"/>
          </a:lnRef>
          <a:fillRef idx="2">
            <a:schemeClr val="accent2"/>
          </a:fillRef>
          <a:effectRef idx="1">
            <a:schemeClr val="accent2"/>
          </a:effectRef>
          <a:fontRef idx="minor">
            <a:schemeClr val="dk1"/>
          </a:fontRef>
        </p:style>
        <p:txBody>
          <a:bodyPr>
            <a:normAutofit/>
          </a:bodyPr>
          <a:lstStyle/>
          <a:p>
            <a:r>
              <a:rPr lang="fr-FR" sz="9600" dirty="0" smtClean="0"/>
              <a:t>50 x 30=</a:t>
            </a:r>
            <a:endParaRPr lang="fr-FR" sz="9600" dirty="0"/>
          </a:p>
        </p:txBody>
      </p:sp>
      <p:graphicFrame>
        <p:nvGraphicFramePr>
          <p:cNvPr id="5" name="Tableau 4"/>
          <p:cNvGraphicFramePr>
            <a:graphicFrameLocks noGrp="1"/>
          </p:cNvGraphicFramePr>
          <p:nvPr>
            <p:extLst>
              <p:ext uri="{D42A27DB-BD31-4B8C-83A1-F6EECF244321}">
                <p14:modId xmlns:p14="http://schemas.microsoft.com/office/powerpoint/2010/main" val="3706124367"/>
              </p:ext>
            </p:extLst>
          </p:nvPr>
        </p:nvGraphicFramePr>
        <p:xfrm>
          <a:off x="346875" y="3346381"/>
          <a:ext cx="8339925" cy="1731890"/>
        </p:xfrm>
        <a:graphic>
          <a:graphicData uri="http://schemas.openxmlformats.org/drawingml/2006/table">
            <a:tbl>
              <a:tblPr firstRow="1" bandRow="1">
                <a:tableStyleId>{72833802-FEF1-4C79-8D5D-14CF1EAF98D9}</a:tableStyleId>
              </a:tblPr>
              <a:tblGrid>
                <a:gridCol w="1667985"/>
                <a:gridCol w="1667985"/>
                <a:gridCol w="1667985"/>
                <a:gridCol w="1667985"/>
                <a:gridCol w="1667985"/>
              </a:tblGrid>
              <a:tr h="865945">
                <a:tc>
                  <a:txBody>
                    <a:bodyPr/>
                    <a:lstStyle/>
                    <a:p>
                      <a:pPr algn="ctr"/>
                      <a:r>
                        <a:rPr lang="fr-FR" sz="3600" dirty="0" smtClean="0"/>
                        <a:t>A</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B</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C</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D</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E</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865945">
                <a:tc>
                  <a:txBody>
                    <a:bodyPr/>
                    <a:lstStyle/>
                    <a:p>
                      <a:pPr algn="ctr"/>
                      <a:r>
                        <a:rPr lang="fr-FR" sz="3600" dirty="0" smtClean="0"/>
                        <a:t>300</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500</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800</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1500</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15000</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3" name="Rectangle 2"/>
          <p:cNvSpPr/>
          <p:nvPr/>
        </p:nvSpPr>
        <p:spPr>
          <a:xfrm>
            <a:off x="8126823" y="5817421"/>
            <a:ext cx="886631" cy="923330"/>
          </a:xfrm>
          <a:prstGeom prst="rect">
            <a:avLst/>
          </a:prstGeom>
          <a:noFill/>
        </p:spPr>
        <p:txBody>
          <a:bodyPr wrap="none" lIns="91440" tIns="45720" rIns="91440" bIns="45720">
            <a:spAutoFit/>
          </a:bodyPr>
          <a:lstStyle/>
          <a:p>
            <a:pPr algn="ctr"/>
            <a:r>
              <a:rPr lang="fr-FR" sz="5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00</a:t>
            </a:r>
            <a:endParaRPr lang="fr-FR"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6" name="Rectangle 5"/>
          <p:cNvSpPr/>
          <p:nvPr/>
        </p:nvSpPr>
        <p:spPr>
          <a:xfrm>
            <a:off x="7308304" y="0"/>
            <a:ext cx="1835696" cy="314096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7" name="Connecteur droit 6"/>
          <p:cNvCxnSpPr/>
          <p:nvPr/>
        </p:nvCxnSpPr>
        <p:spPr>
          <a:xfrm>
            <a:off x="0" y="5260622"/>
            <a:ext cx="9144000" cy="11289"/>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079608843"/>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3340" y="757310"/>
            <a:ext cx="6415600" cy="1782541"/>
          </a:xfrm>
        </p:spPr>
        <p:style>
          <a:lnRef idx="1">
            <a:schemeClr val="accent6"/>
          </a:lnRef>
          <a:fillRef idx="2">
            <a:schemeClr val="accent6"/>
          </a:fillRef>
          <a:effectRef idx="1">
            <a:schemeClr val="accent6"/>
          </a:effectRef>
          <a:fontRef idx="minor">
            <a:schemeClr val="dk1"/>
          </a:fontRef>
        </p:style>
        <p:txBody>
          <a:bodyPr>
            <a:noAutofit/>
          </a:bodyPr>
          <a:lstStyle/>
          <a:p>
            <a:r>
              <a:rPr lang="fr-FR" sz="6000" dirty="0" smtClean="0"/>
              <a:t>1 + 2 + 3 + 4 + 5 =</a:t>
            </a:r>
            <a:endParaRPr lang="fr-FR" sz="6000" dirty="0"/>
          </a:p>
        </p:txBody>
      </p:sp>
      <p:graphicFrame>
        <p:nvGraphicFramePr>
          <p:cNvPr id="5" name="Tableau 4"/>
          <p:cNvGraphicFramePr>
            <a:graphicFrameLocks noGrp="1"/>
          </p:cNvGraphicFramePr>
          <p:nvPr>
            <p:extLst>
              <p:ext uri="{D42A27DB-BD31-4B8C-83A1-F6EECF244321}">
                <p14:modId xmlns:p14="http://schemas.microsoft.com/office/powerpoint/2010/main" val="2792355454"/>
              </p:ext>
            </p:extLst>
          </p:nvPr>
        </p:nvGraphicFramePr>
        <p:xfrm>
          <a:off x="346876" y="3428633"/>
          <a:ext cx="8339925" cy="1731890"/>
        </p:xfrm>
        <a:graphic>
          <a:graphicData uri="http://schemas.openxmlformats.org/drawingml/2006/table">
            <a:tbl>
              <a:tblPr firstRow="1" bandRow="1">
                <a:tableStyleId>{912C8C85-51F0-491E-9774-3900AFEF0FD7}</a:tableStyleId>
              </a:tblPr>
              <a:tblGrid>
                <a:gridCol w="1667985"/>
                <a:gridCol w="1667985"/>
                <a:gridCol w="1667985"/>
                <a:gridCol w="1667985"/>
                <a:gridCol w="1667985"/>
              </a:tblGrid>
              <a:tr h="865945">
                <a:tc>
                  <a:txBody>
                    <a:bodyPr/>
                    <a:lstStyle/>
                    <a:p>
                      <a:pPr algn="ctr"/>
                      <a:r>
                        <a:rPr lang="fr-FR" sz="3600" dirty="0" smtClean="0"/>
                        <a:t>A</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B</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C</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D</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E</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865945">
                <a:tc>
                  <a:txBody>
                    <a:bodyPr/>
                    <a:lstStyle/>
                    <a:p>
                      <a:pPr algn="ctr"/>
                      <a:r>
                        <a:rPr lang="fr-FR" sz="3600" dirty="0" smtClean="0"/>
                        <a:t>14</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15</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16</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17</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18</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3" name="Rectangle 2"/>
          <p:cNvSpPr/>
          <p:nvPr/>
        </p:nvSpPr>
        <p:spPr>
          <a:xfrm>
            <a:off x="8142900" y="5817421"/>
            <a:ext cx="886631" cy="923330"/>
          </a:xfrm>
          <a:prstGeom prst="rect">
            <a:avLst/>
          </a:prstGeom>
          <a:noFill/>
        </p:spPr>
        <p:txBody>
          <a:bodyPr wrap="none" lIns="91440" tIns="45720" rIns="91440" bIns="45720">
            <a:spAutoFit/>
          </a:bodyPr>
          <a:lstStyle/>
          <a:p>
            <a:pPr algn="ctr"/>
            <a:r>
              <a:rPr lang="fr-FR" sz="5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00</a:t>
            </a:r>
            <a:endParaRPr lang="fr-FR"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6" name="Rectangle 5"/>
          <p:cNvSpPr/>
          <p:nvPr/>
        </p:nvSpPr>
        <p:spPr>
          <a:xfrm>
            <a:off x="7308304" y="0"/>
            <a:ext cx="1835696" cy="314096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7" name="Connecteur droit 6"/>
          <p:cNvCxnSpPr/>
          <p:nvPr/>
        </p:nvCxnSpPr>
        <p:spPr>
          <a:xfrm>
            <a:off x="0" y="5260622"/>
            <a:ext cx="9144000" cy="11289"/>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527920956"/>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714438" y="603551"/>
            <a:ext cx="7886951" cy="730676"/>
          </a:xfrm>
        </p:spPr>
        <p:txBody>
          <a:bodyPr/>
          <a:lstStyle/>
          <a:p>
            <a:pPr marL="0" indent="0" algn="ctr">
              <a:buNone/>
            </a:pPr>
            <a:r>
              <a:rPr lang="fr-FR" dirty="0" smtClean="0"/>
              <a:t>Des cactus pour le niveau de difficulté…</a:t>
            </a:r>
            <a:endParaRPr lang="fr-FR" dirty="0"/>
          </a:p>
        </p:txBody>
      </p:sp>
      <p:pic>
        <p:nvPicPr>
          <p:cNvPr id="4" name="Image 3"/>
          <p:cNvPicPr>
            <a:picLocks noChangeAspect="1"/>
          </p:cNvPicPr>
          <p:nvPr/>
        </p:nvPicPr>
        <p:blipFill rotWithShape="1">
          <a:blip r:embed="rId2"/>
          <a:srcRect l="19578" r="22439"/>
          <a:stretch/>
        </p:blipFill>
        <p:spPr>
          <a:xfrm>
            <a:off x="1278324" y="1768582"/>
            <a:ext cx="779578" cy="1344479"/>
          </a:xfrm>
          <a:prstGeom prst="rect">
            <a:avLst/>
          </a:prstGeom>
        </p:spPr>
      </p:pic>
      <p:sp>
        <p:nvSpPr>
          <p:cNvPr id="5" name="Espace réservé du contenu 2"/>
          <p:cNvSpPr txBox="1">
            <a:spLocks/>
          </p:cNvSpPr>
          <p:nvPr/>
        </p:nvSpPr>
        <p:spPr>
          <a:xfrm>
            <a:off x="2651427" y="2138401"/>
            <a:ext cx="2943496" cy="730676"/>
          </a:xfrm>
          <a:prstGeom prst="rect">
            <a:avLst/>
          </a:prstGeom>
        </p:spPr>
        <p:style>
          <a:lnRef idx="1">
            <a:schemeClr val="accent3"/>
          </a:lnRef>
          <a:fillRef idx="2">
            <a:schemeClr val="accent3"/>
          </a:fillRef>
          <a:effectRef idx="1">
            <a:schemeClr val="accent3"/>
          </a:effectRef>
          <a:fontRef idx="minor">
            <a:schemeClr val="dk1"/>
          </a:fontRef>
        </p:style>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Font typeface="Arial"/>
              <a:buNone/>
            </a:pPr>
            <a:r>
              <a:rPr lang="fr-FR" sz="4000" dirty="0" smtClean="0"/>
              <a:t>Facile</a:t>
            </a:r>
            <a:endParaRPr lang="fr-FR" sz="4000" dirty="0"/>
          </a:p>
        </p:txBody>
      </p:sp>
      <p:pic>
        <p:nvPicPr>
          <p:cNvPr id="6" name="Image 5"/>
          <p:cNvPicPr>
            <a:picLocks noChangeAspect="1"/>
          </p:cNvPicPr>
          <p:nvPr/>
        </p:nvPicPr>
        <p:blipFill rotWithShape="1">
          <a:blip r:embed="rId2"/>
          <a:srcRect l="19578" r="22439"/>
          <a:stretch/>
        </p:blipFill>
        <p:spPr>
          <a:xfrm>
            <a:off x="1040935" y="3383808"/>
            <a:ext cx="779578" cy="1344479"/>
          </a:xfrm>
          <a:prstGeom prst="rect">
            <a:avLst/>
          </a:prstGeom>
        </p:spPr>
      </p:pic>
      <p:pic>
        <p:nvPicPr>
          <p:cNvPr id="7" name="Image 6"/>
          <p:cNvPicPr>
            <a:picLocks noChangeAspect="1"/>
          </p:cNvPicPr>
          <p:nvPr/>
        </p:nvPicPr>
        <p:blipFill rotWithShape="1">
          <a:blip r:embed="rId2"/>
          <a:srcRect l="19578" r="22439"/>
          <a:stretch/>
        </p:blipFill>
        <p:spPr>
          <a:xfrm>
            <a:off x="1871849" y="3383808"/>
            <a:ext cx="779578" cy="1344479"/>
          </a:xfrm>
          <a:prstGeom prst="rect">
            <a:avLst/>
          </a:prstGeom>
        </p:spPr>
      </p:pic>
      <p:sp>
        <p:nvSpPr>
          <p:cNvPr id="8" name="Espace réservé du contenu 2"/>
          <p:cNvSpPr txBox="1">
            <a:spLocks/>
          </p:cNvSpPr>
          <p:nvPr/>
        </p:nvSpPr>
        <p:spPr>
          <a:xfrm>
            <a:off x="3334379" y="3673252"/>
            <a:ext cx="3241261" cy="730676"/>
          </a:xfrm>
          <a:prstGeom prst="rect">
            <a:avLst/>
          </a:prstGeom>
        </p:spPr>
        <p:style>
          <a:lnRef idx="1">
            <a:schemeClr val="accent3"/>
          </a:lnRef>
          <a:fillRef idx="2">
            <a:schemeClr val="accent3"/>
          </a:fillRef>
          <a:effectRef idx="1">
            <a:schemeClr val="accent3"/>
          </a:effectRef>
          <a:fontRef idx="minor">
            <a:schemeClr val="dk1"/>
          </a:fontRef>
        </p:style>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Font typeface="Arial"/>
              <a:buNone/>
            </a:pPr>
            <a:r>
              <a:rPr lang="fr-FR" sz="4000" dirty="0" smtClean="0"/>
              <a:t>Assez difficile</a:t>
            </a:r>
            <a:endParaRPr lang="fr-FR" sz="4000" dirty="0"/>
          </a:p>
        </p:txBody>
      </p:sp>
      <p:pic>
        <p:nvPicPr>
          <p:cNvPr id="9" name="Image 8"/>
          <p:cNvPicPr>
            <a:picLocks noChangeAspect="1"/>
          </p:cNvPicPr>
          <p:nvPr/>
        </p:nvPicPr>
        <p:blipFill rotWithShape="1">
          <a:blip r:embed="rId2"/>
          <a:srcRect l="19578" r="22439"/>
          <a:stretch/>
        </p:blipFill>
        <p:spPr>
          <a:xfrm>
            <a:off x="655748" y="5095484"/>
            <a:ext cx="779578" cy="1344479"/>
          </a:xfrm>
          <a:prstGeom prst="rect">
            <a:avLst/>
          </a:prstGeom>
        </p:spPr>
      </p:pic>
      <p:pic>
        <p:nvPicPr>
          <p:cNvPr id="10" name="Image 9"/>
          <p:cNvPicPr>
            <a:picLocks noChangeAspect="1"/>
          </p:cNvPicPr>
          <p:nvPr/>
        </p:nvPicPr>
        <p:blipFill rotWithShape="1">
          <a:blip r:embed="rId2"/>
          <a:srcRect l="19578" r="22439"/>
          <a:stretch/>
        </p:blipFill>
        <p:spPr>
          <a:xfrm>
            <a:off x="1486662" y="5095484"/>
            <a:ext cx="779578" cy="1344479"/>
          </a:xfrm>
          <a:prstGeom prst="rect">
            <a:avLst/>
          </a:prstGeom>
        </p:spPr>
      </p:pic>
      <p:pic>
        <p:nvPicPr>
          <p:cNvPr id="11" name="Image 10"/>
          <p:cNvPicPr>
            <a:picLocks noChangeAspect="1"/>
          </p:cNvPicPr>
          <p:nvPr/>
        </p:nvPicPr>
        <p:blipFill rotWithShape="1">
          <a:blip r:embed="rId2"/>
          <a:srcRect l="19578" r="22439"/>
          <a:stretch/>
        </p:blipFill>
        <p:spPr>
          <a:xfrm>
            <a:off x="2330549" y="5095484"/>
            <a:ext cx="779578" cy="1344479"/>
          </a:xfrm>
          <a:prstGeom prst="rect">
            <a:avLst/>
          </a:prstGeom>
        </p:spPr>
      </p:pic>
      <p:sp>
        <p:nvSpPr>
          <p:cNvPr id="12" name="Espace réservé du contenu 2"/>
          <p:cNvSpPr txBox="1">
            <a:spLocks/>
          </p:cNvSpPr>
          <p:nvPr/>
        </p:nvSpPr>
        <p:spPr>
          <a:xfrm>
            <a:off x="3776171" y="5352778"/>
            <a:ext cx="3241261" cy="730676"/>
          </a:xfrm>
          <a:prstGeom prst="rect">
            <a:avLst/>
          </a:prstGeom>
        </p:spPr>
        <p:style>
          <a:lnRef idx="1">
            <a:schemeClr val="accent3"/>
          </a:lnRef>
          <a:fillRef idx="2">
            <a:schemeClr val="accent3"/>
          </a:fillRef>
          <a:effectRef idx="1">
            <a:schemeClr val="accent3"/>
          </a:effectRef>
          <a:fontRef idx="minor">
            <a:schemeClr val="dk1"/>
          </a:fontRef>
        </p:style>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Font typeface="Arial"/>
              <a:buNone/>
            </a:pPr>
            <a:r>
              <a:rPr lang="fr-FR" sz="4000" dirty="0" smtClean="0"/>
              <a:t>Très difficile</a:t>
            </a:r>
            <a:endParaRPr lang="fr-FR" sz="4000" dirty="0"/>
          </a:p>
        </p:txBody>
      </p:sp>
    </p:spTree>
    <p:extLst>
      <p:ext uri="{BB962C8B-B14F-4D97-AF65-F5344CB8AC3E}">
        <p14:creationId xmlns:p14="http://schemas.microsoft.com/office/powerpoint/2010/main" val="2416441003"/>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94219" y="1318151"/>
            <a:ext cx="7772400" cy="3343601"/>
          </a:xfrm>
        </p:spPr>
        <p:txBody>
          <a:bodyPr>
            <a:normAutofit/>
          </a:bodyPr>
          <a:lstStyle/>
          <a:p>
            <a:r>
              <a:rPr lang="fr-FR" dirty="0" smtClean="0"/>
              <a:t>Maintenant,</a:t>
            </a:r>
            <a:br>
              <a:rPr lang="fr-FR" dirty="0" smtClean="0"/>
            </a:br>
            <a:r>
              <a:rPr lang="fr-FR" dirty="0" smtClean="0"/>
              <a:t>vous êtes fin prêts!?!</a:t>
            </a:r>
            <a:br>
              <a:rPr lang="fr-FR" dirty="0" smtClean="0"/>
            </a:br>
            <a:r>
              <a:rPr lang="fr-FR" dirty="0" smtClean="0"/>
              <a:t/>
            </a:r>
            <a:br>
              <a:rPr lang="fr-FR" dirty="0" smtClean="0"/>
            </a:br>
            <a:r>
              <a:rPr lang="fr-FR" dirty="0" smtClean="0"/>
              <a:t>C’est parti…</a:t>
            </a:r>
            <a:endParaRPr lang="fr-FR" dirty="0"/>
          </a:p>
        </p:txBody>
      </p:sp>
    </p:spTree>
    <p:extLst>
      <p:ext uri="{BB962C8B-B14F-4D97-AF65-F5344CB8AC3E}">
        <p14:creationId xmlns:p14="http://schemas.microsoft.com/office/powerpoint/2010/main" val="1911023520"/>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au 4"/>
          <p:cNvGraphicFramePr>
            <a:graphicFrameLocks noGrp="1"/>
          </p:cNvGraphicFramePr>
          <p:nvPr>
            <p:extLst>
              <p:ext uri="{D42A27DB-BD31-4B8C-83A1-F6EECF244321}">
                <p14:modId xmlns:p14="http://schemas.microsoft.com/office/powerpoint/2010/main" val="2528342353"/>
              </p:ext>
            </p:extLst>
          </p:nvPr>
        </p:nvGraphicFramePr>
        <p:xfrm>
          <a:off x="138871" y="3555675"/>
          <a:ext cx="8847945" cy="1584046"/>
        </p:xfrm>
        <a:graphic>
          <a:graphicData uri="http://schemas.openxmlformats.org/drawingml/2006/table">
            <a:tbl>
              <a:tblPr firstRow="1" bandRow="1">
                <a:tableStyleId>{912C8C85-51F0-491E-9774-3900AFEF0FD7}</a:tableStyleId>
              </a:tblPr>
              <a:tblGrid>
                <a:gridCol w="1769589"/>
                <a:gridCol w="1769589"/>
                <a:gridCol w="1769589"/>
                <a:gridCol w="1769589"/>
                <a:gridCol w="1769589"/>
              </a:tblGrid>
              <a:tr h="792023">
                <a:tc>
                  <a:txBody>
                    <a:bodyPr/>
                    <a:lstStyle/>
                    <a:p>
                      <a:pPr algn="ctr"/>
                      <a:r>
                        <a:rPr lang="fr-FR" sz="3600" dirty="0" smtClean="0"/>
                        <a:t>A</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B</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C</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D</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E</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792023">
                <a:tc>
                  <a:txBody>
                    <a:bodyPr/>
                    <a:lstStyle/>
                    <a:p>
                      <a:pPr algn="ct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3" name="Rectangle 2"/>
          <p:cNvSpPr/>
          <p:nvPr/>
        </p:nvSpPr>
        <p:spPr>
          <a:xfrm>
            <a:off x="8100035" y="5817421"/>
            <a:ext cx="886781" cy="923330"/>
          </a:xfrm>
          <a:prstGeom prst="rect">
            <a:avLst/>
          </a:prstGeom>
          <a:noFill/>
        </p:spPr>
        <p:txBody>
          <a:bodyPr wrap="none" lIns="91440" tIns="45720" rIns="91440" bIns="45720">
            <a:spAutoFit/>
          </a:bodyPr>
          <a:lstStyle/>
          <a:p>
            <a:pPr algn="ctr"/>
            <a:r>
              <a:rPr lang="fr-FR" sz="5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16</a:t>
            </a:r>
            <a:endParaRPr lang="fr-FR"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pic>
        <p:nvPicPr>
          <p:cNvPr id="6" name="Image 5"/>
          <p:cNvPicPr>
            <a:picLocks noChangeAspect="1"/>
          </p:cNvPicPr>
          <p:nvPr/>
        </p:nvPicPr>
        <p:blipFill rotWithShape="1">
          <a:blip r:embed="rId3"/>
          <a:srcRect l="19578" r="22439"/>
          <a:stretch/>
        </p:blipFill>
        <p:spPr>
          <a:xfrm>
            <a:off x="463576" y="5956983"/>
            <a:ext cx="455268" cy="785166"/>
          </a:xfrm>
          <a:prstGeom prst="rect">
            <a:avLst/>
          </a:prstGeom>
        </p:spPr>
      </p:pic>
      <p:sp>
        <p:nvSpPr>
          <p:cNvPr id="7" name="Rectangle 6"/>
          <p:cNvSpPr/>
          <p:nvPr/>
        </p:nvSpPr>
        <p:spPr>
          <a:xfrm>
            <a:off x="7308304" y="0"/>
            <a:ext cx="1835696" cy="314096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8" name="Connecteur droit 7"/>
          <p:cNvCxnSpPr/>
          <p:nvPr/>
        </p:nvCxnSpPr>
        <p:spPr>
          <a:xfrm>
            <a:off x="0" y="5260622"/>
            <a:ext cx="9144000" cy="11289"/>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grpSp>
        <p:nvGrpSpPr>
          <p:cNvPr id="14" name="Grouper 13"/>
          <p:cNvGrpSpPr/>
          <p:nvPr/>
        </p:nvGrpSpPr>
        <p:grpSpPr>
          <a:xfrm>
            <a:off x="463576" y="1820"/>
            <a:ext cx="6781518" cy="3139148"/>
            <a:chOff x="463576" y="1820"/>
            <a:chExt cx="6781518" cy="3139148"/>
          </a:xfrm>
        </p:grpSpPr>
        <p:pic>
          <p:nvPicPr>
            <p:cNvPr id="9" name="Image 8"/>
            <p:cNvPicPr>
              <a:picLocks noChangeAspect="1"/>
            </p:cNvPicPr>
            <p:nvPr/>
          </p:nvPicPr>
          <p:blipFill>
            <a:blip r:embed="rId4"/>
            <a:stretch>
              <a:fillRect/>
            </a:stretch>
          </p:blipFill>
          <p:spPr>
            <a:xfrm>
              <a:off x="463576" y="1820"/>
              <a:ext cx="6781518" cy="3139148"/>
            </a:xfrm>
            <a:prstGeom prst="rect">
              <a:avLst/>
            </a:prstGeom>
          </p:spPr>
        </p:pic>
        <p:grpSp>
          <p:nvGrpSpPr>
            <p:cNvPr id="13" name="Grouper 12"/>
            <p:cNvGrpSpPr/>
            <p:nvPr/>
          </p:nvGrpSpPr>
          <p:grpSpPr>
            <a:xfrm>
              <a:off x="2046726" y="1947980"/>
              <a:ext cx="1171321" cy="591791"/>
              <a:chOff x="2046726" y="1947980"/>
              <a:chExt cx="1171321" cy="591791"/>
            </a:xfrm>
          </p:grpSpPr>
          <p:sp>
            <p:nvSpPr>
              <p:cNvPr id="10" name="Rectangle 9"/>
              <p:cNvSpPr/>
              <p:nvPr/>
            </p:nvSpPr>
            <p:spPr>
              <a:xfrm>
                <a:off x="2046726" y="2157572"/>
                <a:ext cx="875408" cy="38219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fr-FR" dirty="0" smtClean="0"/>
                  <a:t>O,60m</a:t>
                </a:r>
                <a:endParaRPr lang="fr-FR" dirty="0"/>
              </a:p>
            </p:txBody>
          </p:sp>
          <p:cxnSp>
            <p:nvCxnSpPr>
              <p:cNvPr id="12" name="Connecteur droit avec flèche 11"/>
              <p:cNvCxnSpPr/>
              <p:nvPr/>
            </p:nvCxnSpPr>
            <p:spPr>
              <a:xfrm>
                <a:off x="2774179" y="1947980"/>
                <a:ext cx="443868" cy="221921"/>
              </a:xfrm>
              <a:prstGeom prst="straightConnector1">
                <a:avLst/>
              </a:prstGeom>
              <a:ln>
                <a:solidFill>
                  <a:schemeClr val="tx1"/>
                </a:solidFill>
                <a:headEnd type="arrow"/>
                <a:tailEnd type="arrow"/>
              </a:ln>
            </p:spPr>
            <p:style>
              <a:lnRef idx="2">
                <a:schemeClr val="accent1"/>
              </a:lnRef>
              <a:fillRef idx="0">
                <a:schemeClr val="accent1"/>
              </a:fillRef>
              <a:effectRef idx="1">
                <a:schemeClr val="accent1"/>
              </a:effectRef>
              <a:fontRef idx="minor">
                <a:schemeClr val="tx1"/>
              </a:fontRef>
            </p:style>
          </p:cxnSp>
        </p:grpSp>
      </p:grpSp>
      <p:sp>
        <p:nvSpPr>
          <p:cNvPr id="2" name="Titre 1"/>
          <p:cNvSpPr>
            <a:spLocks noGrp="1"/>
          </p:cNvSpPr>
          <p:nvPr>
            <p:ph type="title"/>
          </p:nvPr>
        </p:nvSpPr>
        <p:spPr>
          <a:xfrm>
            <a:off x="95742" y="2737036"/>
            <a:ext cx="7138582" cy="674449"/>
          </a:xfrm>
        </p:spPr>
        <p:style>
          <a:lnRef idx="1">
            <a:schemeClr val="accent6"/>
          </a:lnRef>
          <a:fillRef idx="2">
            <a:schemeClr val="accent6"/>
          </a:fillRef>
          <a:effectRef idx="1">
            <a:schemeClr val="accent6"/>
          </a:effectRef>
          <a:fontRef idx="minor">
            <a:schemeClr val="dk1"/>
          </a:fontRef>
        </p:style>
        <p:txBody>
          <a:bodyPr>
            <a:normAutofit fontScale="90000"/>
          </a:bodyPr>
          <a:lstStyle/>
          <a:p>
            <a:r>
              <a:rPr lang="fr-FR" sz="2400" dirty="0" smtClean="0"/>
              <a:t>Quelle est l’aire en m</a:t>
            </a:r>
            <a:r>
              <a:rPr lang="fr-FR" sz="2400" baseline="30000" dirty="0" smtClean="0"/>
              <a:t>2</a:t>
            </a:r>
            <a:r>
              <a:rPr lang="fr-FR" sz="2400" dirty="0" smtClean="0"/>
              <a:t> du cercle central du terrain de basket?</a:t>
            </a:r>
            <a:endParaRPr lang="fr-FR" sz="2400" dirty="0"/>
          </a:p>
        </p:txBody>
      </p:sp>
      <p:pic>
        <p:nvPicPr>
          <p:cNvPr id="15" name="Image 14"/>
          <p:cNvPicPr>
            <a:picLocks noChangeAspect="1"/>
          </p:cNvPicPr>
          <p:nvPr/>
        </p:nvPicPr>
        <p:blipFill rotWithShape="1">
          <a:blip r:embed="rId3"/>
          <a:srcRect l="19578" r="22439"/>
          <a:stretch/>
        </p:blipFill>
        <p:spPr>
          <a:xfrm>
            <a:off x="1103153" y="5956983"/>
            <a:ext cx="455268" cy="785166"/>
          </a:xfrm>
          <a:prstGeom prst="rect">
            <a:avLst/>
          </a:prstGeom>
        </p:spPr>
      </p:pic>
      <p:graphicFrame>
        <p:nvGraphicFramePr>
          <p:cNvPr id="16" name="Objet 15"/>
          <p:cNvGraphicFramePr>
            <a:graphicFrameLocks noChangeAspect="1"/>
          </p:cNvGraphicFramePr>
          <p:nvPr>
            <p:extLst>
              <p:ext uri="{D42A27DB-BD31-4B8C-83A1-F6EECF244321}">
                <p14:modId xmlns:p14="http://schemas.microsoft.com/office/powerpoint/2010/main" val="3023732495"/>
              </p:ext>
            </p:extLst>
          </p:nvPr>
        </p:nvGraphicFramePr>
        <p:xfrm>
          <a:off x="382943" y="4577058"/>
          <a:ext cx="1370629" cy="438601"/>
        </p:xfrm>
        <a:graphic>
          <a:graphicData uri="http://schemas.openxmlformats.org/presentationml/2006/ole">
            <mc:AlternateContent xmlns:mc="http://schemas.openxmlformats.org/markup-compatibility/2006">
              <mc:Choice xmlns:v="urn:schemas-microsoft-com:vml" Requires="v">
                <p:oleObj spid="_x0000_s5264" name="Equation" r:id="rId5" imgW="635000" imgH="203200" progId="Equation.3">
                  <p:embed/>
                </p:oleObj>
              </mc:Choice>
              <mc:Fallback>
                <p:oleObj name="Equation" r:id="rId5" imgW="635000" imgH="203200" progId="Equation.3">
                  <p:embed/>
                  <p:pic>
                    <p:nvPicPr>
                      <p:cNvPr id="0" name=""/>
                      <p:cNvPicPr/>
                      <p:nvPr/>
                    </p:nvPicPr>
                    <p:blipFill>
                      <a:blip r:embed="rId6"/>
                      <a:stretch>
                        <a:fillRect/>
                      </a:stretch>
                    </p:blipFill>
                    <p:spPr>
                      <a:xfrm>
                        <a:off x="382943" y="4577058"/>
                        <a:ext cx="1370629" cy="438601"/>
                      </a:xfrm>
                      <a:prstGeom prst="rect">
                        <a:avLst/>
                      </a:prstGeom>
                    </p:spPr>
                  </p:pic>
                </p:oleObj>
              </mc:Fallback>
            </mc:AlternateContent>
          </a:graphicData>
        </a:graphic>
      </p:graphicFrame>
      <p:graphicFrame>
        <p:nvGraphicFramePr>
          <p:cNvPr id="17" name="Objet 16"/>
          <p:cNvGraphicFramePr>
            <a:graphicFrameLocks noChangeAspect="1"/>
          </p:cNvGraphicFramePr>
          <p:nvPr>
            <p:extLst>
              <p:ext uri="{D42A27DB-BD31-4B8C-83A1-F6EECF244321}">
                <p14:modId xmlns:p14="http://schemas.microsoft.com/office/powerpoint/2010/main" val="1172413000"/>
              </p:ext>
            </p:extLst>
          </p:nvPr>
        </p:nvGraphicFramePr>
        <p:xfrm>
          <a:off x="2149338" y="4533619"/>
          <a:ext cx="1370629" cy="438601"/>
        </p:xfrm>
        <a:graphic>
          <a:graphicData uri="http://schemas.openxmlformats.org/presentationml/2006/ole">
            <mc:AlternateContent xmlns:mc="http://schemas.openxmlformats.org/markup-compatibility/2006">
              <mc:Choice xmlns:v="urn:schemas-microsoft-com:vml" Requires="v">
                <p:oleObj spid="_x0000_s5265" name="Equation" r:id="rId7" imgW="635000" imgH="203200" progId="Equation.3">
                  <p:embed/>
                </p:oleObj>
              </mc:Choice>
              <mc:Fallback>
                <p:oleObj name="Equation" r:id="rId7" imgW="635000" imgH="203200" progId="Equation.3">
                  <p:embed/>
                  <p:pic>
                    <p:nvPicPr>
                      <p:cNvPr id="0" name=""/>
                      <p:cNvPicPr/>
                      <p:nvPr/>
                    </p:nvPicPr>
                    <p:blipFill>
                      <a:blip r:embed="rId8"/>
                      <a:stretch>
                        <a:fillRect/>
                      </a:stretch>
                    </p:blipFill>
                    <p:spPr>
                      <a:xfrm>
                        <a:off x="2149338" y="4533619"/>
                        <a:ext cx="1370629" cy="438601"/>
                      </a:xfrm>
                      <a:prstGeom prst="rect">
                        <a:avLst/>
                      </a:prstGeom>
                    </p:spPr>
                  </p:pic>
                </p:oleObj>
              </mc:Fallback>
            </mc:AlternateContent>
          </a:graphicData>
        </a:graphic>
      </p:graphicFrame>
      <p:graphicFrame>
        <p:nvGraphicFramePr>
          <p:cNvPr id="18" name="Objet 17"/>
          <p:cNvGraphicFramePr>
            <a:graphicFrameLocks noChangeAspect="1"/>
          </p:cNvGraphicFramePr>
          <p:nvPr>
            <p:extLst>
              <p:ext uri="{D42A27DB-BD31-4B8C-83A1-F6EECF244321}">
                <p14:modId xmlns:p14="http://schemas.microsoft.com/office/powerpoint/2010/main" val="4061275440"/>
              </p:ext>
            </p:extLst>
          </p:nvPr>
        </p:nvGraphicFramePr>
        <p:xfrm>
          <a:off x="3956050" y="4510088"/>
          <a:ext cx="1179513" cy="438150"/>
        </p:xfrm>
        <a:graphic>
          <a:graphicData uri="http://schemas.openxmlformats.org/presentationml/2006/ole">
            <mc:AlternateContent xmlns:mc="http://schemas.openxmlformats.org/markup-compatibility/2006">
              <mc:Choice xmlns:v="urn:schemas-microsoft-com:vml" Requires="v">
                <p:oleObj spid="_x0000_s5266" name="Equation" r:id="rId9" imgW="546100" imgH="203200" progId="Equation.3">
                  <p:embed/>
                </p:oleObj>
              </mc:Choice>
              <mc:Fallback>
                <p:oleObj name="Equation" r:id="rId9" imgW="546100" imgH="203200" progId="Equation.3">
                  <p:embed/>
                  <p:pic>
                    <p:nvPicPr>
                      <p:cNvPr id="0" name=""/>
                      <p:cNvPicPr/>
                      <p:nvPr/>
                    </p:nvPicPr>
                    <p:blipFill>
                      <a:blip r:embed="rId10"/>
                      <a:stretch>
                        <a:fillRect/>
                      </a:stretch>
                    </p:blipFill>
                    <p:spPr>
                      <a:xfrm>
                        <a:off x="3956050" y="4510088"/>
                        <a:ext cx="1179513" cy="438150"/>
                      </a:xfrm>
                      <a:prstGeom prst="rect">
                        <a:avLst/>
                      </a:prstGeom>
                    </p:spPr>
                  </p:pic>
                </p:oleObj>
              </mc:Fallback>
            </mc:AlternateContent>
          </a:graphicData>
        </a:graphic>
      </p:graphicFrame>
      <p:graphicFrame>
        <p:nvGraphicFramePr>
          <p:cNvPr id="19" name="Objet 18"/>
          <p:cNvGraphicFramePr>
            <a:graphicFrameLocks noChangeAspect="1"/>
          </p:cNvGraphicFramePr>
          <p:nvPr>
            <p:extLst>
              <p:ext uri="{D42A27DB-BD31-4B8C-83A1-F6EECF244321}">
                <p14:modId xmlns:p14="http://schemas.microsoft.com/office/powerpoint/2010/main" val="522476396"/>
              </p:ext>
            </p:extLst>
          </p:nvPr>
        </p:nvGraphicFramePr>
        <p:xfrm>
          <a:off x="5745163" y="4533900"/>
          <a:ext cx="1150937" cy="438150"/>
        </p:xfrm>
        <a:graphic>
          <a:graphicData uri="http://schemas.openxmlformats.org/presentationml/2006/ole">
            <mc:AlternateContent xmlns:mc="http://schemas.openxmlformats.org/markup-compatibility/2006">
              <mc:Choice xmlns:v="urn:schemas-microsoft-com:vml" Requires="v">
                <p:oleObj spid="_x0000_s5267" name="Equation" r:id="rId11" imgW="533400" imgH="203200" progId="Equation.3">
                  <p:embed/>
                </p:oleObj>
              </mc:Choice>
              <mc:Fallback>
                <p:oleObj name="Equation" r:id="rId11" imgW="533400" imgH="203200" progId="Equation.3">
                  <p:embed/>
                  <p:pic>
                    <p:nvPicPr>
                      <p:cNvPr id="0" name=""/>
                      <p:cNvPicPr/>
                      <p:nvPr/>
                    </p:nvPicPr>
                    <p:blipFill>
                      <a:blip r:embed="rId12"/>
                      <a:stretch>
                        <a:fillRect/>
                      </a:stretch>
                    </p:blipFill>
                    <p:spPr>
                      <a:xfrm>
                        <a:off x="5745163" y="4533900"/>
                        <a:ext cx="1150937" cy="438150"/>
                      </a:xfrm>
                      <a:prstGeom prst="rect">
                        <a:avLst/>
                      </a:prstGeom>
                    </p:spPr>
                  </p:pic>
                </p:oleObj>
              </mc:Fallback>
            </mc:AlternateContent>
          </a:graphicData>
        </a:graphic>
      </p:graphicFrame>
      <p:graphicFrame>
        <p:nvGraphicFramePr>
          <p:cNvPr id="20" name="Objet 19"/>
          <p:cNvGraphicFramePr>
            <a:graphicFrameLocks noChangeAspect="1"/>
          </p:cNvGraphicFramePr>
          <p:nvPr>
            <p:extLst>
              <p:ext uri="{D42A27DB-BD31-4B8C-83A1-F6EECF244321}">
                <p14:modId xmlns:p14="http://schemas.microsoft.com/office/powerpoint/2010/main" val="1466582880"/>
              </p:ext>
            </p:extLst>
          </p:nvPr>
        </p:nvGraphicFramePr>
        <p:xfrm>
          <a:off x="7510463" y="4500563"/>
          <a:ext cx="1177925" cy="439737"/>
        </p:xfrm>
        <a:graphic>
          <a:graphicData uri="http://schemas.openxmlformats.org/presentationml/2006/ole">
            <mc:AlternateContent xmlns:mc="http://schemas.openxmlformats.org/markup-compatibility/2006">
              <mc:Choice xmlns:v="urn:schemas-microsoft-com:vml" Requires="v">
                <p:oleObj spid="_x0000_s5268" name="Equation" r:id="rId13" imgW="546100" imgH="203200" progId="Equation.3">
                  <p:embed/>
                </p:oleObj>
              </mc:Choice>
              <mc:Fallback>
                <p:oleObj name="Equation" r:id="rId13" imgW="546100" imgH="203200" progId="Equation.3">
                  <p:embed/>
                  <p:pic>
                    <p:nvPicPr>
                      <p:cNvPr id="0" name=""/>
                      <p:cNvPicPr/>
                      <p:nvPr/>
                    </p:nvPicPr>
                    <p:blipFill>
                      <a:blip r:embed="rId14"/>
                      <a:stretch>
                        <a:fillRect/>
                      </a:stretch>
                    </p:blipFill>
                    <p:spPr>
                      <a:xfrm>
                        <a:off x="7510463" y="4500563"/>
                        <a:ext cx="1177925" cy="439737"/>
                      </a:xfrm>
                      <a:prstGeom prst="rect">
                        <a:avLst/>
                      </a:prstGeom>
                    </p:spPr>
                  </p:pic>
                </p:oleObj>
              </mc:Fallback>
            </mc:AlternateContent>
          </a:graphicData>
        </a:graphic>
      </p:graphicFrame>
    </p:spTree>
    <p:extLst>
      <p:ext uri="{BB962C8B-B14F-4D97-AF65-F5344CB8AC3E}">
        <p14:creationId xmlns:p14="http://schemas.microsoft.com/office/powerpoint/2010/main" val="485919065"/>
      </p:ext>
    </p:extLst>
  </p:cSld>
  <p:clrMapOvr>
    <a:masterClrMapping/>
  </p:clrMapOvr>
  <p:timing>
    <p:tnLst>
      <p:par>
        <p:cTn xmlns:p14="http://schemas.microsoft.com/office/powerpoint/2010/mai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EDUCLOUDQUESTION" val="true"/>
  <p:tag name="EC-QUESTIONTYPE" val="1"/>
  <p:tag name="EC-MAXTIME" val="120"/>
  <p:tag name="EC-RIGHTANSWER" val="B"/>
  <p:tag name="EC-IID" val="2"/>
  <p:tag name="EC-EID" val="2"/>
  <p:tag name="EC-TITLE" val="Question n°14"/>
  <p:tag name="EC-GRADE" val="1,48"/>
  <p:tag name="EC-PENALTY" val="0"/>
  <p:tag name="EC-AC" val="5"/>
  <p:tag name="EC-AA" val="True"/>
  <p:tag name="EC-AF" val="True"/>
  <p:tag name="EC-AM" val="False"/>
  <p:tag name="EC-AS" val="True"/>
  <p:tag name="EC-UL" val="True"/>
  <p:tag name="EC-APC" val="False"/>
  <p:tag name="EC-VERSION" val="2.0"/>
</p:tagLst>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1828</TotalTime>
  <Words>803</Words>
  <Application>Microsoft Macintosh PowerPoint</Application>
  <PresentationFormat>Présentation à l'écran (4:3)</PresentationFormat>
  <Paragraphs>304</Paragraphs>
  <Slides>30</Slides>
  <Notes>1</Notes>
  <HiddenSlides>0</HiddenSlides>
  <MMClips>0</MMClips>
  <ScaleCrop>false</ScaleCrop>
  <HeadingPairs>
    <vt:vector size="6" baseType="variant">
      <vt:variant>
        <vt:lpstr>Thème</vt:lpstr>
      </vt:variant>
      <vt:variant>
        <vt:i4>1</vt:i4>
      </vt:variant>
      <vt:variant>
        <vt:lpstr>Serveurs OLE incorporés</vt:lpstr>
      </vt:variant>
      <vt:variant>
        <vt:i4>1</vt:i4>
      </vt:variant>
      <vt:variant>
        <vt:lpstr>Titres des diapositives</vt:lpstr>
      </vt:variant>
      <vt:variant>
        <vt:i4>30</vt:i4>
      </vt:variant>
    </vt:vector>
  </HeadingPairs>
  <TitlesOfParts>
    <vt:vector size="32" baseType="lpstr">
      <vt:lpstr>Thème Office</vt:lpstr>
      <vt:lpstr>Equation</vt:lpstr>
      <vt:lpstr>Remue-méninges à Magenta</vt:lpstr>
      <vt:lpstr>Présentation PowerPoint</vt:lpstr>
      <vt:lpstr>Trois questions pour apprendre à manipuler la télécommande elles ne comptent pas pour le concours…</vt:lpstr>
      <vt:lpstr>3 + 2 =</vt:lpstr>
      <vt:lpstr>50 x 30=</vt:lpstr>
      <vt:lpstr>1 + 2 + 3 + 4 + 5 =</vt:lpstr>
      <vt:lpstr>Présentation PowerPoint</vt:lpstr>
      <vt:lpstr>Maintenant, vous êtes fin prêts!?!  C’est parti…</vt:lpstr>
      <vt:lpstr>Quelle est l’aire en m2 du cercle central du terrain de basket?</vt:lpstr>
      <vt:lpstr>5 joueurs de basket et leur coach se retrouvent sur le terrain pour s’entrainer. Tout le monde se dit bonjour en se serrant la main. Combien de poignées de mains sont échangées? </vt:lpstr>
      <vt:lpstr>-2016 +1402 =</vt:lpstr>
      <vt:lpstr>L’écriture décimale de                      est</vt:lpstr>
      <vt:lpstr>50 x 0,02 est égal à:</vt:lpstr>
      <vt:lpstr>Coralie agence des nombres différents de 1 à 12. Combien y a-t-il de trios dont la somme est 13 ? Exemple:  le trio (2;5;6)  car 13 = 2 + 5 + 6</vt:lpstr>
      <vt:lpstr>Combien de groupes de deux lettres peut-on faire avec les lettres de ONZE ?  L’ordre des lettres compte.</vt:lpstr>
      <vt:lpstr>L’expression simplifiée de    est:</vt:lpstr>
      <vt:lpstr>                                                                                                                                                                                                                                                 Dans une classe de 28 élèves, il y a sept élèves absents. Quel est le pourcentage des élèves présents ?</vt:lpstr>
      <vt:lpstr>Je suis un nombre entier relatif compris entre -29 et -13. Ma distance à zéro est divisible par 7 et par la somme de mes chiffres. Qui suis-je?</vt:lpstr>
      <vt:lpstr>ABCD et ACEF sont deux rectangles avec B appartenant à [EF ] Quelle est l’aire de ACEF?</vt:lpstr>
      <vt:lpstr>Ce matin Lise s’est réveillée à 8h15 Depuis son réveil, la grande aiguille a balayé un angle de 1 890°. Quelle heure est-il?</vt:lpstr>
      <vt:lpstr>Quelle est la solution de l’équation?  </vt:lpstr>
      <vt:lpstr>Si l’on poursuit ce triangle, quel sera le premier nombre de la 10e ligne ?</vt:lpstr>
      <vt:lpstr>Mareva a ramassé des mangues  qu’elle va vendre au marché. Si elle fait des lots de 2 mangues,  il lui en reste 1 Si elle fait des lotes de 5 mangues,  il lui en reste 2 Quel est le chiffre des unités  du nombre de mangues cueillies?</vt:lpstr>
      <vt:lpstr>Deux guichets d’une poste ouvrent à 8h00 lors qu’arrive un premier client. Chaque guichetier met en moyenne 7 minutes pour servir un client. Toutes les 3 minutes, arrive un client. Combien de temps le 6ème client attendra t-il?</vt:lpstr>
      <vt:lpstr>Anna achète chaque matin un journal et une baguette. Le journal coûte 120f de plus que la baguette. Au bout de quelques jours, elle a dépensé 4 100f pour les journaux et 1 700f pour les baguettes. Quel est le prix d’un journal?</vt:lpstr>
      <vt:lpstr>Quelle est l’aire en m2 du cercle central du terrain de basket?</vt:lpstr>
      <vt:lpstr>La somme du double d’un nombre et de son triple est égale à 19,5. Quel est ce nombre?</vt:lpstr>
      <vt:lpstr>Présentation PowerPoint</vt:lpstr>
      <vt:lpstr>Le drapeau ci-contre est formé de trois bandes de même largeur. Chaque bande est divisée en parties égales dont certaines sont colorées. Quelle fraction de ce drapeau représentent les parties colorées?</vt:lpstr>
      <vt:lpstr>L’ancre marine de Port Moselle mesure 2,5m de hauteur et pèse 1 250kg. Kevin a fabriqué sa réplique réduite,  elle mesure 50cm. Combien pèse-t-elle en kg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Remue-méninges à Magenta</dc:title>
  <dc:creator>Eve Fonteneau</dc:creator>
  <cp:lastModifiedBy>Eve Fonteneau</cp:lastModifiedBy>
  <cp:revision>238</cp:revision>
  <dcterms:created xsi:type="dcterms:W3CDTF">2014-07-29T02:11:52Z</dcterms:created>
  <dcterms:modified xsi:type="dcterms:W3CDTF">2016-10-23T05:30:15Z</dcterms:modified>
</cp:coreProperties>
</file>