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Lst>
  <p:notesMasterIdLst>
    <p:notesMasterId r:id="rId34"/>
  </p:notesMasterIdLst>
  <p:sldIdLst>
    <p:sldId id="256" r:id="rId5"/>
    <p:sldId id="284" r:id="rId6"/>
    <p:sldId id="310" r:id="rId7"/>
    <p:sldId id="311" r:id="rId8"/>
    <p:sldId id="317" r:id="rId9"/>
    <p:sldId id="319" r:id="rId10"/>
    <p:sldId id="309" r:id="rId11"/>
    <p:sldId id="316" r:id="rId12"/>
    <p:sldId id="288" r:id="rId13"/>
    <p:sldId id="289" r:id="rId14"/>
    <p:sldId id="290" r:id="rId15"/>
    <p:sldId id="292" r:id="rId16"/>
    <p:sldId id="304" r:id="rId17"/>
    <p:sldId id="305" r:id="rId18"/>
    <p:sldId id="321" r:id="rId19"/>
    <p:sldId id="302" r:id="rId20"/>
    <p:sldId id="297" r:id="rId21"/>
    <p:sldId id="314" r:id="rId22"/>
    <p:sldId id="315" r:id="rId23"/>
    <p:sldId id="294" r:id="rId24"/>
    <p:sldId id="295" r:id="rId25"/>
    <p:sldId id="296" r:id="rId26"/>
    <p:sldId id="312" r:id="rId27"/>
    <p:sldId id="298" r:id="rId28"/>
    <p:sldId id="299" r:id="rId29"/>
    <p:sldId id="323" r:id="rId30"/>
    <p:sldId id="322" r:id="rId31"/>
    <p:sldId id="307" r:id="rId32"/>
    <p:sldId id="320" r:id="rId33"/>
  </p:sldIdLst>
  <p:sldSz cx="13004800" cy="97536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n, Hélène" initials="HH" lastIdx="37" clrIdx="0">
    <p:extLst>
      <p:ext uri="{19B8F6BF-5375-455C-9EA6-DF929625EA0E}">
        <p15:presenceInfo xmlns:p15="http://schemas.microsoft.com/office/powerpoint/2012/main" userId="S::hehu@ciep.fr::c551eca6-6039-4e0d-848c-1c9d7df744f9" providerId="AD"/>
      </p:ext>
    </p:extLst>
  </p:cmAuthor>
  <p:cmAuthor id="2" name="Chelli, Thaouizet" initials="CT" lastIdx="9" clrIdx="1">
    <p:extLst>
      <p:ext uri="{19B8F6BF-5375-455C-9EA6-DF929625EA0E}">
        <p15:presenceInfo xmlns:p15="http://schemas.microsoft.com/office/powerpoint/2012/main" userId="Chelli, Thaouizet" providerId="None"/>
      </p:ext>
    </p:extLst>
  </p:cmAuthor>
  <p:cmAuthor id="3" name="Quéré, Olivier" initials="QO" lastIdx="13" clrIdx="2">
    <p:extLst>
      <p:ext uri="{19B8F6BF-5375-455C-9EA6-DF929625EA0E}">
        <p15:presenceInfo xmlns:p15="http://schemas.microsoft.com/office/powerpoint/2012/main" userId="S::olqu@ciep.fr::bdf58622-d48a-4315-97c9-33bbcc0042a4" providerId="AD"/>
      </p:ext>
    </p:extLst>
  </p:cmAuthor>
  <p:cmAuthor id="4" name="Nguyen, Huyen Anh" initials="NHA" lastIdx="3" clrIdx="3">
    <p:extLst>
      <p:ext uri="{19B8F6BF-5375-455C-9EA6-DF929625EA0E}">
        <p15:presenceInfo xmlns:p15="http://schemas.microsoft.com/office/powerpoint/2012/main" userId="Nguyen, Huyen Anh" providerId="None"/>
      </p:ext>
    </p:extLst>
  </p:cmAuthor>
  <p:cmAuthor id="5" name="Chelli, Thaouizet" initials="CT [2]" lastIdx="2" clrIdx="4">
    <p:extLst>
      <p:ext uri="{19B8F6BF-5375-455C-9EA6-DF929625EA0E}">
        <p15:presenceInfo xmlns:p15="http://schemas.microsoft.com/office/powerpoint/2012/main" userId="S::thch@ciep.fr::d9fa026b-2a0d-433f-9178-0f785594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27770-31E3-4C24-B387-B5996DE9111A}" v="1" dt="2021-10-28T14:36:51.7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2" autoAdjust="0"/>
  </p:normalViewPr>
  <p:slideViewPr>
    <p:cSldViewPr snapToGrid="0">
      <p:cViewPr varScale="1">
        <p:scale>
          <a:sx n="66" d="100"/>
          <a:sy n="66" d="100"/>
        </p:scale>
        <p:origin x="13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3262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Les 3 épreuves sont proposées, vous pouvez cliquer sur l’épreuve de votre choix.</a:t>
            </a:r>
            <a:endParaRPr/>
          </a:p>
        </p:txBody>
      </p:sp>
    </p:spTree>
    <p:extLst>
      <p:ext uri="{BB962C8B-B14F-4D97-AF65-F5344CB8AC3E}">
        <p14:creationId xmlns:p14="http://schemas.microsoft.com/office/powerpoint/2010/main" val="15353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Vous arriverez sur cet écran, vous devez </a:t>
            </a:r>
            <a:r>
              <a:rPr lang="fr-FR" baseline="0"/>
              <a:t>cliquer sur « Start » pour commencer le test. </a:t>
            </a:r>
            <a:endParaRPr/>
          </a:p>
        </p:txBody>
      </p:sp>
    </p:spTree>
    <p:extLst>
      <p:ext uri="{BB962C8B-B14F-4D97-AF65-F5344CB8AC3E}">
        <p14:creationId xmlns:p14="http://schemas.microsoft.com/office/powerpoint/2010/main" val="38886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Attention,</a:t>
            </a:r>
            <a:r>
              <a:rPr lang="fr-FR" baseline="0"/>
              <a:t> chaque épreuve se compose de 3 parties ! </a:t>
            </a:r>
            <a:r>
              <a:rPr lang="fr-FR" sz="2400">
                <a:latin typeface="Times New Roman" panose="02020603050405020304" pitchFamily="18" charset="0"/>
                <a:cs typeface="Times New Roman" panose="02020603050405020304" pitchFamily="18" charset="0"/>
              </a:rPr>
              <a:t>Pour chaque partie de l’épreuve, le nombre</a:t>
            </a:r>
            <a:r>
              <a:rPr lang="fr-FR" sz="2400" baseline="0">
                <a:latin typeface="Times New Roman" panose="02020603050405020304" pitchFamily="18" charset="0"/>
                <a:cs typeface="Times New Roman" panose="02020603050405020304" pitchFamily="18" charset="0"/>
              </a:rPr>
              <a:t>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a:t>
            </a:r>
            <a:r>
              <a:rPr lang="fr-FR" sz="2400" baseline="0" err="1">
                <a:latin typeface="Times New Roman" panose="02020603050405020304" pitchFamily="18" charset="0"/>
                <a:cs typeface="Times New Roman" panose="02020603050405020304" pitchFamily="18" charset="0"/>
              </a:rPr>
              <a:t>Submit</a:t>
            </a:r>
            <a:r>
              <a:rPr lang="fr-FR" sz="2400" baseline="0">
                <a:latin typeface="Times New Roman" panose="02020603050405020304" pitchFamily="18" charset="0"/>
                <a:cs typeface="Times New Roman" panose="02020603050405020304" pitchFamily="18" charset="0"/>
              </a:rPr>
              <a:t> ». </a:t>
            </a:r>
            <a:endParaRPr/>
          </a:p>
        </p:txBody>
      </p:sp>
    </p:spTree>
    <p:extLst>
      <p:ext uri="{BB962C8B-B14F-4D97-AF65-F5344CB8AC3E}">
        <p14:creationId xmlns:p14="http://schemas.microsoft.com/office/powerpoint/2010/main" val="36717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choisir et valider une réponse, vous devez cocher une réponse et cliquer sur </a:t>
            </a:r>
            <a:r>
              <a:rPr lang="fr-FR" err="1"/>
              <a:t>Submit</a:t>
            </a:r>
            <a:r>
              <a:rPr lang="fr-FR"/>
              <a:t>. Une seule réponse est possible. Si vous voulez changer de réponse, il suffit de cocher une autre réponse, cela annule votre choix précédent. </a:t>
            </a:r>
            <a:endParaRPr/>
          </a:p>
        </p:txBody>
      </p:sp>
    </p:spTree>
    <p:extLst>
      <p:ext uri="{BB962C8B-B14F-4D97-AF65-F5344CB8AC3E}">
        <p14:creationId xmlns:p14="http://schemas.microsoft.com/office/powerpoint/2010/main" val="359784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1"/>
              <a:t>Attention, l</a:t>
            </a:r>
            <a:r>
              <a:rPr lang="fr-FR" sz="2200" b="1">
                <a:effectLst/>
                <a:latin typeface="+mj-lt"/>
                <a:ea typeface="+mj-ea"/>
                <a:cs typeface="+mj-cs"/>
                <a:sym typeface="Helvetica Neue"/>
              </a:rPr>
              <a:t>’absence de réponse sera comptée comme une réponse fausse</a:t>
            </a:r>
            <a:r>
              <a:rPr lang="fr-FR" b="1" baseline="0"/>
              <a:t> : ne </a:t>
            </a:r>
            <a:r>
              <a:rPr lang="fr-FR" sz="2200" b="1">
                <a:effectLst/>
                <a:latin typeface="+mj-lt"/>
                <a:ea typeface="+mj-ea"/>
                <a:cs typeface="+mj-cs"/>
                <a:sym typeface="Helvetica Neue"/>
              </a:rPr>
              <a:t>cliquez pas sur </a:t>
            </a:r>
            <a:r>
              <a:rPr lang="fr-FR" sz="2200" b="1" err="1">
                <a:effectLst/>
                <a:latin typeface="+mj-lt"/>
                <a:ea typeface="+mj-ea"/>
                <a:cs typeface="+mj-cs"/>
                <a:sym typeface="Helvetica Neue"/>
              </a:rPr>
              <a:t>Submit</a:t>
            </a:r>
            <a:r>
              <a:rPr lang="fr-FR" sz="2200" b="1">
                <a:effectLst/>
                <a:latin typeface="+mj-lt"/>
                <a:ea typeface="+mj-ea"/>
                <a:cs typeface="+mj-cs"/>
                <a:sym typeface="Helvetica Neue"/>
              </a:rPr>
              <a:t> sans avoir coché de réponse!</a:t>
            </a:r>
            <a:r>
              <a:rPr lang="fr-FR" sz="2200">
                <a:effectLst/>
                <a:latin typeface="+mj-lt"/>
                <a:ea typeface="+mj-ea"/>
                <a:cs typeface="+mj-cs"/>
                <a:sym typeface="Helvetica Neue"/>
              </a:rPr>
              <a:t> Lorsque vous cliquez sur </a:t>
            </a:r>
            <a:r>
              <a:rPr lang="fr-FR" sz="2200" err="1">
                <a:effectLst/>
                <a:latin typeface="+mj-lt"/>
                <a:ea typeface="+mj-ea"/>
                <a:cs typeface="+mj-cs"/>
                <a:sym typeface="Helvetica Neue"/>
              </a:rPr>
              <a:t>Submit</a:t>
            </a:r>
            <a:r>
              <a:rPr lang="fr-FR" sz="2200">
                <a:effectLst/>
                <a:latin typeface="+mj-lt"/>
                <a:ea typeface="+mj-ea"/>
                <a:cs typeface="+mj-cs"/>
                <a:sym typeface="Helvetica Neue"/>
              </a:rPr>
              <a:t>, vous, vous ne pouvez pas revenir à la question.</a:t>
            </a:r>
          </a:p>
        </p:txBody>
      </p:sp>
    </p:spTree>
    <p:extLst>
      <p:ext uri="{BB962C8B-B14F-4D97-AF65-F5344CB8AC3E}">
        <p14:creationId xmlns:p14="http://schemas.microsoft.com/office/powerpoint/2010/main" val="158235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val="42246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Chaque</a:t>
            </a:r>
            <a:r>
              <a:rPr lang="fr-FR" baseline="0"/>
              <a:t> </a:t>
            </a:r>
            <a:r>
              <a:rPr lang="fr-FR"/>
              <a:t>épreuve étant composée de </a:t>
            </a:r>
            <a:r>
              <a:rPr lang="fr-FR" baseline="0"/>
              <a:t>3 parties, à la fin de chaque partie, vous devez cliquer sur Continue pour passer à la partie suivante.</a:t>
            </a:r>
            <a:endParaRPr lang="fr-FR"/>
          </a:p>
        </p:txBody>
      </p:sp>
    </p:spTree>
    <p:extLst>
      <p:ext uri="{BB962C8B-B14F-4D97-AF65-F5344CB8AC3E}">
        <p14:creationId xmlns:p14="http://schemas.microsoft.com/office/powerpoint/2010/main" val="244237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16999"/>
              </a:lnSpc>
              <a:spcBef>
                <a:spcPts val="0"/>
              </a:spcBef>
              <a:spcAft>
                <a:spcPts val="0"/>
              </a:spcAft>
              <a:buClrTx/>
              <a:buSzTx/>
              <a:buFontTx/>
              <a:buNone/>
              <a:tabLst/>
              <a:defRPr/>
            </a:pPr>
            <a:r>
              <a:rPr lang="fr-FR" sz="2400">
                <a:latin typeface="Times New Roman" panose="02020603050405020304" pitchFamily="18" charset="0"/>
                <a:cs typeface="Times New Roman" panose="02020603050405020304" pitchFamily="18" charset="0"/>
              </a:rPr>
              <a:t>Une</a:t>
            </a:r>
            <a:r>
              <a:rPr lang="fr-FR" sz="2400" baseline="0">
                <a:latin typeface="Times New Roman" panose="02020603050405020304" pitchFamily="18" charset="0"/>
                <a:cs typeface="Times New Roman" panose="02020603050405020304" pitchFamily="18" charset="0"/>
              </a:rPr>
              <a:t> fois toutes les parties effectuées et l’épreuve terminée, le message suivant s’affiche. Vous pouvez quitter l’épreuve en cliquant sur la croix en haut à droite.</a:t>
            </a:r>
            <a:endParaRPr lang="fr-F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5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Attention: Si le temps réservé pour la partie est écoulé avant que vous n’ayez répondu à toutes les questions, cet écran s’affichera. Vous serez</a:t>
            </a:r>
            <a:r>
              <a:rPr lang="fr-FR" sz="2200" baseline="0">
                <a:effectLst/>
                <a:latin typeface="+mj-lt"/>
                <a:ea typeface="+mj-ea"/>
                <a:cs typeface="+mj-cs"/>
                <a:sym typeface="Helvetica Neue"/>
              </a:rPr>
              <a:t> </a:t>
            </a:r>
            <a:r>
              <a:rPr lang="fr-FR" sz="2200">
                <a:effectLst/>
                <a:latin typeface="+mj-lt"/>
                <a:ea typeface="+mj-ea"/>
                <a:cs typeface="+mj-cs"/>
                <a:sym typeface="Helvetica Neue"/>
              </a:rPr>
              <a:t>obligé de passer à la partie suivante en cliquant sur Continue. </a:t>
            </a:r>
          </a:p>
          <a:p>
            <a:r>
              <a:rPr lang="fr-FR" sz="2200">
                <a:effectLst/>
                <a:latin typeface="+mj-lt"/>
                <a:ea typeface="+mj-ea"/>
                <a:cs typeface="+mj-cs"/>
                <a:sym typeface="Helvetica Neue"/>
              </a:rPr>
              <a:t>S’il s’agit de la troisième partie d’une épreuve, c’est cet écran qui s’affichera. Vous serez obligés de passer à une autre épreuve en cliquant sur la croix.</a:t>
            </a:r>
          </a:p>
        </p:txBody>
      </p:sp>
    </p:spTree>
    <p:extLst>
      <p:ext uri="{BB962C8B-B14F-4D97-AF65-F5344CB8AC3E}">
        <p14:creationId xmlns:p14="http://schemas.microsoft.com/office/powerpoint/2010/main" val="1711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6999"/>
              </a:lnSpc>
              <a:spcBef>
                <a:spcPts val="0"/>
              </a:spcBef>
              <a:spcAft>
                <a:spcPts val="0"/>
              </a:spcAft>
              <a:buClrTx/>
              <a:buSzTx/>
              <a:buFontTx/>
              <a:buNone/>
              <a:tabLst/>
              <a:defRPr/>
            </a:pPr>
            <a:r>
              <a:rPr lang="fr-FR"/>
              <a:t>Après avoir fini une épreuve, cet écran reviendra. Vous devez cliquer </a:t>
            </a:r>
            <a:r>
              <a:rPr lang="fr-FR" b="0"/>
              <a:t>sur </a:t>
            </a:r>
            <a:r>
              <a:rPr lang="fr-FR" b="0">
                <a:latin typeface="Times New Roman" panose="02020603050405020304" pitchFamily="18" charset="0"/>
                <a:cs typeface="Times New Roman" panose="02020603050405020304" pitchFamily="18" charset="0"/>
              </a:rPr>
              <a:t>« </a:t>
            </a:r>
            <a:r>
              <a:rPr lang="fr-FR" b="0" err="1">
                <a:latin typeface="Times New Roman" panose="02020603050405020304" pitchFamily="18" charset="0"/>
                <a:cs typeface="Times New Roman" panose="02020603050405020304" pitchFamily="18" charset="0"/>
              </a:rPr>
              <a:t>Ev@lang</a:t>
            </a:r>
            <a:r>
              <a:rPr lang="fr-FR" b="0">
                <a:latin typeface="Times New Roman" panose="02020603050405020304" pitchFamily="18" charset="0"/>
                <a:cs typeface="Times New Roman" panose="02020603050405020304" pitchFamily="18" charset="0"/>
              </a:rPr>
              <a:t> Collège » pour sélectionner une autre épreuve.</a:t>
            </a:r>
          </a:p>
          <a:p>
            <a:endParaRPr/>
          </a:p>
        </p:txBody>
      </p:sp>
    </p:spTree>
    <p:extLst>
      <p:ext uri="{BB962C8B-B14F-4D97-AF65-F5344CB8AC3E}">
        <p14:creationId xmlns:p14="http://schemas.microsoft.com/office/powerpoint/2010/main" val="17816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commencer, voici une présentation rapide d’Ev@lang.</a:t>
            </a:r>
            <a:endParaRPr/>
          </a:p>
        </p:txBody>
      </p:sp>
    </p:spTree>
    <p:extLst>
      <p:ext uri="{BB962C8B-B14F-4D97-AF65-F5344CB8AC3E}">
        <p14:creationId xmlns:p14="http://schemas.microsoft.com/office/powerpoint/2010/main" val="26119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Quand</a:t>
            </a:r>
            <a:r>
              <a:rPr lang="fr-FR" baseline="0"/>
              <a:t> cet écran apparaît, vous pouvez choisir une autre épreuve à passer en cliquant sur « Start the test ».</a:t>
            </a:r>
            <a:endParaRPr/>
          </a:p>
        </p:txBody>
      </p:sp>
    </p:spTree>
    <p:extLst>
      <p:ext uri="{BB962C8B-B14F-4D97-AF65-F5344CB8AC3E}">
        <p14:creationId xmlns:p14="http://schemas.microsoft.com/office/powerpoint/2010/main" val="41674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0">
                <a:latin typeface="Times New Roman" panose="02020603050405020304" pitchFamily="18" charset="0"/>
                <a:cs typeface="Times New Roman" panose="02020603050405020304" pitchFamily="18" charset="0"/>
              </a:rPr>
              <a:t>Pour les questions de l’épreuve Grammaire et lexique, vous devez cliquer sur la partie manquante, choisir une</a:t>
            </a:r>
            <a:r>
              <a:rPr lang="fr-FR" b="0" baseline="0">
                <a:latin typeface="Times New Roman" panose="02020603050405020304" pitchFamily="18" charset="0"/>
                <a:cs typeface="Times New Roman" panose="02020603050405020304" pitchFamily="18" charset="0"/>
              </a:rPr>
              <a:t> réponse</a:t>
            </a:r>
            <a:r>
              <a:rPr lang="fr-FR" b="0">
                <a:latin typeface="Times New Roman" panose="02020603050405020304" pitchFamily="18" charset="0"/>
                <a:cs typeface="Times New Roman" panose="02020603050405020304" pitchFamily="18" charset="0"/>
              </a:rPr>
              <a:t> et valider. </a:t>
            </a:r>
            <a:r>
              <a:rPr lang="fr-FR" b="1"/>
              <a:t>Si la réponse n'est pas choisie mais validée, elle est comptée comme fausse. </a:t>
            </a:r>
            <a:r>
              <a:rPr lang="fr-FR"/>
              <a:t>Quand elle est validée, vous ne pouvez pas y revenir.</a:t>
            </a:r>
          </a:p>
          <a:p>
            <a:endParaRPr b="0"/>
          </a:p>
        </p:txBody>
      </p:sp>
    </p:spTree>
    <p:extLst>
      <p:ext uri="{BB962C8B-B14F-4D97-AF65-F5344CB8AC3E}">
        <p14:creationId xmlns:p14="http://schemas.microsoft.com/office/powerpoint/2010/main" val="25176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Pour l’épreuve Compréhension orale, il existe deux formats de</a:t>
            </a:r>
            <a:r>
              <a:rPr lang="fr-FR" baseline="0"/>
              <a:t> question. Pour le premier format que vous voyez à l’écran,</a:t>
            </a:r>
            <a:r>
              <a:rPr lang="fr-FR"/>
              <a:t> vous devez cliquer</a:t>
            </a:r>
            <a:r>
              <a:rPr lang="fr-FR" baseline="0"/>
              <a:t>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p>
        </p:txBody>
      </p:sp>
    </p:spTree>
    <p:extLst>
      <p:ext uri="{BB962C8B-B14F-4D97-AF65-F5344CB8AC3E}">
        <p14:creationId xmlns:p14="http://schemas.microsoft.com/office/powerpoint/2010/main" val="179313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le deuxième format de question de Compréhension orale, rien n’est écrit</a:t>
            </a:r>
            <a:r>
              <a:rPr lang="fr-FR" baseline="0"/>
              <a: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p>
          <a:p>
            <a:endParaRPr lang="fr-FR" baseline="0"/>
          </a:p>
        </p:txBody>
      </p:sp>
    </p:spTree>
    <p:extLst>
      <p:ext uri="{BB962C8B-B14F-4D97-AF65-F5344CB8AC3E}">
        <p14:creationId xmlns:p14="http://schemas.microsoft.com/office/powerpoint/2010/main" val="25109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2400" b="0">
                <a:latin typeface="Times New Roman" panose="02020603050405020304" pitchFamily="18" charset="0"/>
                <a:ea typeface="Consolas"/>
                <a:cs typeface="Times New Roman" panose="02020603050405020304" pitchFamily="18" charset="0"/>
                <a:sym typeface="Consolas"/>
              </a:rPr>
              <a:t>Une fois la totalité du test complétée, ce message s’affiche. Vous pouvez quitter le test</a:t>
            </a:r>
            <a:r>
              <a:rPr lang="fr-FR" sz="2400" b="0" baseline="0">
                <a:latin typeface="Times New Roman" panose="02020603050405020304" pitchFamily="18" charset="0"/>
                <a:ea typeface="Consolas"/>
                <a:cs typeface="Times New Roman" panose="02020603050405020304" pitchFamily="18" charset="0"/>
                <a:sym typeface="Consolas"/>
              </a:rPr>
              <a:t> en cliquant sur la croix.</a:t>
            </a:r>
            <a:endParaRPr lang="fr-FR" sz="2400" b="0">
              <a:latin typeface="Times New Roman" panose="02020603050405020304" pitchFamily="18" charset="0"/>
              <a:ea typeface="Consolas"/>
              <a:cs typeface="Times New Roman" panose="02020603050405020304" pitchFamily="18" charset="0"/>
              <a:sym typeface="Consolas"/>
            </a:endParaRPr>
          </a:p>
          <a:p>
            <a:endParaRPr/>
          </a:p>
        </p:txBody>
      </p:sp>
    </p:spTree>
    <p:extLst>
      <p:ext uri="{BB962C8B-B14F-4D97-AF65-F5344CB8AC3E}">
        <p14:creationId xmlns:p14="http://schemas.microsoft.com/office/powerpoint/2010/main" val="157720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dirty="0"/>
              <a:t>Cet écran va s’afficher. Vous devez vérifier que toutes les épreuves ont été faites.</a:t>
            </a:r>
          </a:p>
          <a:p>
            <a:endParaRPr lang="fr-FR" dirty="0"/>
          </a:p>
        </p:txBody>
      </p:sp>
    </p:spTree>
    <p:extLst>
      <p:ext uri="{BB962C8B-B14F-4D97-AF65-F5344CB8AC3E}">
        <p14:creationId xmlns:p14="http://schemas.microsoft.com/office/powerpoint/2010/main" val="22254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baseline="0" dirty="0"/>
              <a:t>Une fois le test </a:t>
            </a:r>
            <a:r>
              <a:rPr lang="fr-FR" baseline="0"/>
              <a:t>terminé, cliquez </a:t>
            </a:r>
            <a:r>
              <a:rPr lang="fr-FR" baseline="0" dirty="0"/>
              <a:t>sur le symbole « éteindre » en haut à droite de l’écran ou cliquez sur la croix du navigateur pour quitter le test. Vous pouvez quitter la salle pour laisser la place à un autre élève. </a:t>
            </a:r>
            <a:endParaRPr lang="fr-FR" dirty="0"/>
          </a:p>
          <a:p>
            <a:endParaRPr lang="fr-FR" dirty="0"/>
          </a:p>
        </p:txBody>
      </p:sp>
    </p:spTree>
    <p:extLst>
      <p:ext uri="{BB962C8B-B14F-4D97-AF65-F5344CB8AC3E}">
        <p14:creationId xmlns:p14="http://schemas.microsoft.com/office/powerpoint/2010/main" val="2698800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lvl="0" indent="0" defTabSz="457200" eaLnBrk="1" fontAlgn="auto" latinLnBrk="0" hangingPunct="1">
              <a:lnSpc>
                <a:spcPct val="116999"/>
              </a:lnSpc>
              <a:spcBef>
                <a:spcPts val="0"/>
              </a:spcBef>
              <a:spcAft>
                <a:spcPts val="0"/>
              </a:spcAft>
              <a:buClrTx/>
              <a:buSzTx/>
              <a:buFontTx/>
              <a:buNone/>
              <a:tabLst/>
              <a:defRPr/>
            </a:pPr>
            <a:r>
              <a:rPr lang="fr-FR" sz="2200">
                <a:effectLst/>
                <a:latin typeface="+mj-lt"/>
                <a:ea typeface="+mj-ea"/>
                <a:cs typeface="+mj-cs"/>
                <a:sym typeface="Helvetica Neue"/>
              </a:rPr>
              <a:t>Si pendant le test, il y a une panne de connexion ou si vous avez fermé involontairement le navigateur, il suffit</a:t>
            </a:r>
            <a:r>
              <a:rPr lang="fr-FR" sz="2200" baseline="0">
                <a:effectLst/>
                <a:latin typeface="+mj-lt"/>
                <a:ea typeface="+mj-ea"/>
                <a:cs typeface="+mj-cs"/>
                <a:sym typeface="Helvetica Neue"/>
              </a:rPr>
              <a:t> de revenir sur cette page d’inscription et de </a:t>
            </a:r>
            <a:r>
              <a:rPr lang="fr-FR" b="0" i="0">
                <a:effectLst/>
                <a:latin typeface="Arial" panose="020B0604020202020204" pitchFamily="34" charset="0"/>
              </a:rPr>
              <a:t>saisir à l’identique toutes les informations demandées (</a:t>
            </a:r>
            <a:r>
              <a:rPr lang="fr-FR" sz="2200">
                <a:effectLst/>
                <a:latin typeface="+mj-lt"/>
                <a:ea typeface="+mj-ea"/>
                <a:cs typeface="+mj-cs"/>
                <a:sym typeface="Helvetica Neue"/>
              </a:rPr>
              <a:t>votre code et vos informations personnelles). Vous pourrez reprendre le test à l’endroit où vous l’avez quitté. </a:t>
            </a: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9089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indent="0" algn="just">
              <a:buNone/>
            </a:pPr>
            <a:r>
              <a:rPr lang="fr-FR" sz="2400">
                <a:latin typeface="Times New Roman"/>
                <a:cs typeface="Times New Roman"/>
              </a:rPr>
              <a:t>La passation du test donne lieu à une fiche de résultats que le chef d’établissement vous remettra. Elle indiquera : vos nom et prénom, votre niveau global, vos niveaux par compétence.</a:t>
            </a:r>
            <a:endParaRPr lang="fr-FR" sz="2400">
              <a:latin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val="290665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17703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indent="0" algn="just">
              <a:buNone/>
            </a:pPr>
            <a:r>
              <a:rPr lang="fr-FR" sz="2000" u="none" err="1">
                <a:latin typeface="Times New Roman" panose="02020603050405020304" pitchFamily="18" charset="0"/>
                <a:cs typeface="Times New Roman" panose="02020603050405020304" pitchFamily="18" charset="0"/>
              </a:rPr>
              <a:t>Ev@lang</a:t>
            </a:r>
            <a:r>
              <a:rPr lang="fr-FR" sz="2000" u="none">
                <a:latin typeface="Times New Roman" panose="02020603050405020304" pitchFamily="18" charset="0"/>
                <a:cs typeface="Times New Roman" panose="02020603050405020304" pitchFamily="18" charset="0"/>
              </a:rPr>
              <a:t> est un test de positionnement non-certifiant. </a:t>
            </a:r>
          </a:p>
          <a:p>
            <a:pPr marL="0" indent="0" algn="just">
              <a:buNone/>
            </a:pPr>
            <a:r>
              <a:rPr lang="fr-FR" err="1"/>
              <a:t>Ev@lang</a:t>
            </a:r>
            <a:r>
              <a:rPr lang="fr-FR"/>
              <a:t> est utilisé pour évaluer le niveau d’anglais des élèves de 3</a:t>
            </a:r>
            <a:r>
              <a:rPr lang="fr-FR" baseline="30000"/>
              <a:t>ème</a:t>
            </a:r>
            <a:r>
              <a:rPr lang="fr-FR"/>
              <a:t>. </a:t>
            </a:r>
          </a:p>
          <a:p>
            <a:pPr marL="0" indent="0" algn="just">
              <a:buNone/>
            </a:pPr>
            <a:r>
              <a:rPr lang="fr-FR"/>
              <a:t>Ses caractéristiques sont les</a:t>
            </a:r>
            <a:r>
              <a:rPr lang="fr-FR" baseline="0"/>
              <a:t> suivantes </a:t>
            </a:r>
            <a:r>
              <a:rPr lang="fr-FR"/>
              <a:t>: rapide, adaptatif, intuitif. Il est adossé au CECRL. </a:t>
            </a:r>
          </a:p>
        </p:txBody>
      </p:sp>
    </p:spTree>
    <p:extLst>
      <p:ext uri="{BB962C8B-B14F-4D97-AF65-F5344CB8AC3E}">
        <p14:creationId xmlns:p14="http://schemas.microsoft.com/office/powerpoint/2010/main" val="13858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1800" err="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Ev@lang</a:t>
            </a: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est un test de positionnement, il est donc non-certifiant.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Le test est 100% en ligne.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Un code vous sera distribué pour passer le test en ligne.</a:t>
            </a:r>
            <a:r>
              <a:rPr lang="fr-FR" sz="1800" b="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200" u="none" baseline="0">
              <a:effectLst/>
              <a:latin typeface="+mj-lt"/>
              <a:ea typeface="+mj-ea"/>
              <a:cs typeface="+mj-cs"/>
              <a:sym typeface="Helvetica Neue"/>
            </a:endParaRPr>
          </a:p>
        </p:txBody>
      </p:sp>
    </p:spTree>
    <p:extLst>
      <p:ext uri="{BB962C8B-B14F-4D97-AF65-F5344CB8AC3E}">
        <p14:creationId xmlns:p14="http://schemas.microsoft.com/office/powerpoint/2010/main" val="2937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Le test est chronométré. La durée moyenne du test est de 30 minutes sans compter</a:t>
            </a:r>
            <a:r>
              <a:rPr lang="fr-FR" baseline="0"/>
              <a:t> le temps pour compléter le formulaire d’inscription. Une fois le test </a:t>
            </a:r>
            <a:r>
              <a:rPr lang="fr-FR" b="0" u="none" baseline="0"/>
              <a:t>commencé, le chronomètre lancé, vous ne pouvez plus poser de question au surveillant car cela risque de perturber la passation du test des autres et vous n’aurez pas assez de temps pour finir votre test.</a:t>
            </a:r>
          </a:p>
          <a:p>
            <a:r>
              <a:rPr lang="fr-FR" sz="2000" b="0" u="none">
                <a:latin typeface="Times New Roman" panose="02020603050405020304" pitchFamily="18" charset="0"/>
                <a:cs typeface="Times New Roman" panose="02020603050405020304" pitchFamily="18" charset="0"/>
              </a:rPr>
              <a:t>Chaque test sera unique :</a:t>
            </a:r>
          </a:p>
          <a:p>
            <a:pPr marL="0" indent="0">
              <a:buFontTx/>
              <a:buNone/>
            </a:pPr>
            <a:r>
              <a:rPr lang="fr-FR" sz="2000" b="0" u="none">
                <a:latin typeface="Times New Roman" panose="02020603050405020304" pitchFamily="18" charset="0"/>
                <a:cs typeface="Times New Roman" panose="02020603050405020304" pitchFamily="18" charset="0"/>
              </a:rPr>
              <a:t>- Les questions sont tirées aléatoirement dans un stock de questions par l’ordinateur.</a:t>
            </a:r>
          </a:p>
          <a:p>
            <a:pPr marL="0" indent="0">
              <a:buFontTx/>
              <a:buNone/>
            </a:pPr>
            <a:r>
              <a:rPr lang="fr-FR" sz="2000" b="0" u="none">
                <a:latin typeface="Times New Roman" panose="02020603050405020304" pitchFamily="18" charset="0"/>
                <a:cs typeface="Times New Roman" panose="02020603050405020304" pitchFamily="18" charset="0"/>
              </a:rPr>
              <a:t>- Le niveau des questions présentées dépend des réponses données aux questions précédentes.</a:t>
            </a:r>
          </a:p>
          <a:p>
            <a:pPr marL="0" marR="0" lvl="0" indent="0" algn="just" defTabSz="457200" eaLnBrk="1" fontAlgn="auto" latinLnBrk="0" hangingPunct="1">
              <a:lnSpc>
                <a:spcPct val="116999"/>
              </a:lnSpc>
              <a:spcBef>
                <a:spcPts val="0"/>
              </a:spcBef>
              <a:spcAft>
                <a:spcPts val="0"/>
              </a:spcAft>
              <a:buClrTx/>
              <a:buSzTx/>
              <a:buFontTx/>
              <a:buNone/>
              <a:tabLst/>
              <a:defRPr/>
            </a:pPr>
            <a:r>
              <a:rPr lang="fr-FR" sz="2400" b="0" u="none">
                <a:solidFill>
                  <a:srgbClr val="000000"/>
                </a:solidFill>
                <a:effectLst/>
                <a:latin typeface="Times New Roman" panose="02020603050405020304" pitchFamily="18" charset="0"/>
                <a:ea typeface="Calibri" panose="020F0502020204030204" pitchFamily="34" charset="0"/>
              </a:rPr>
              <a:t>Tout au long du parcours d’évaluation, vous ne retomberez pas deux fois sur la même question</a:t>
            </a:r>
            <a:r>
              <a:rPr lang="fr-FR" sz="2400" b="0" u="none" baseline="0">
                <a:solidFill>
                  <a:srgbClr val="000000"/>
                </a:solidFill>
                <a:effectLst/>
                <a:latin typeface="Times New Roman" panose="02020603050405020304" pitchFamily="18" charset="0"/>
                <a:ea typeface="Calibri" panose="020F0502020204030204" pitchFamily="34" charset="0"/>
              </a:rPr>
              <a:t> et vous n’aurez pas les mêmes questions que vos voisins non plus.</a:t>
            </a:r>
            <a:endParaRPr lang="fr-FR" sz="2400" b="0" u="none">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0" defTabSz="457200" eaLnBrk="1" fontAlgn="auto" latinLnBrk="0" hangingPunct="1">
              <a:lnSpc>
                <a:spcPct val="116999"/>
              </a:lnSpc>
              <a:spcBef>
                <a:spcPts val="0"/>
              </a:spcBef>
              <a:spcAft>
                <a:spcPts val="0"/>
              </a:spcAft>
              <a:buClrTx/>
              <a:buSzTx/>
              <a:buFontTx/>
              <a:buNone/>
              <a:tabLst/>
              <a:defRPr/>
            </a:pPr>
            <a:endParaRPr lang="fr-F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1232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r>
              <a:rPr lang="fr-FR"/>
              <a:t>Le test est composé de questions à choix multiples avec :</a:t>
            </a:r>
          </a:p>
          <a:p>
            <a:pPr marL="342900" indent="-342900">
              <a:buFontTx/>
              <a:buChar char="-"/>
            </a:pPr>
            <a:r>
              <a:rPr lang="fr-FR"/>
              <a:t>1 support audio/écrit pour les parties Compréhension orale et Compréhension écrite ou une phrase à trou pour la partie Grammaire et lexique</a:t>
            </a:r>
          </a:p>
          <a:p>
            <a:pPr marL="342900" indent="-342900">
              <a:buFontTx/>
              <a:buChar char="-"/>
            </a:pPr>
            <a:r>
              <a:rPr lang="fr-FR"/>
              <a:t>Une question et/ou consigne en anglais par support</a:t>
            </a:r>
          </a:p>
          <a:p>
            <a:pPr marL="342900" indent="-342900">
              <a:buFontTx/>
              <a:buChar char="-"/>
            </a:pPr>
            <a:r>
              <a:rPr lang="fr-FR"/>
              <a:t>4 choix de réponse en anglais</a:t>
            </a:r>
          </a:p>
          <a:p>
            <a:pPr marL="342900" indent="-342900">
              <a:buFontTx/>
              <a:buChar char="-"/>
            </a:pPr>
            <a:r>
              <a:rPr lang="fr-FR"/>
              <a:t>1 seule bonne réponse possible</a:t>
            </a:r>
          </a:p>
        </p:txBody>
      </p:sp>
    </p:spTree>
    <p:extLst>
      <p:ext uri="{BB962C8B-B14F-4D97-AF65-F5344CB8AC3E}">
        <p14:creationId xmlns:p14="http://schemas.microsoft.com/office/powerpoint/2010/main" val="10946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294495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p>
          <a:p>
            <a:r>
              <a:rPr lang="fr-FR" sz="2200">
                <a:effectLst/>
                <a:latin typeface="+mj-lt"/>
                <a:ea typeface="+mj-ea"/>
                <a:cs typeface="+mj-cs"/>
                <a:sym typeface="Helvetica Neue"/>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a:t>
            </a:r>
            <a:r>
              <a:rPr lang="fr-FR" sz="2200" baseline="0">
                <a:effectLst/>
                <a:latin typeface="+mj-lt"/>
                <a:ea typeface="+mj-ea"/>
                <a:cs typeface="+mj-cs"/>
                <a:sym typeface="Helvetica Neue"/>
              </a:rPr>
              <a:t> ne pourrez pas valider et vous devrez </a:t>
            </a:r>
            <a:r>
              <a:rPr lang="fr-FR" sz="2200">
                <a:effectLst/>
                <a:latin typeface="+mj-lt"/>
                <a:ea typeface="+mj-ea"/>
                <a:cs typeface="+mj-cs"/>
                <a:sym typeface="Helvetica Neue"/>
              </a:rPr>
              <a:t>corriger les informations. </a:t>
            </a:r>
          </a:p>
        </p:txBody>
      </p:sp>
    </p:spTree>
    <p:extLst>
      <p:ext uri="{BB962C8B-B14F-4D97-AF65-F5344CB8AC3E}">
        <p14:creationId xmlns:p14="http://schemas.microsoft.com/office/powerpoint/2010/main" val="19884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s’affichera</a:t>
            </a:r>
            <a:r>
              <a:rPr lang="fr-FR" baseline="0"/>
              <a:t>. Vous devez maintenant cliquer sur « </a:t>
            </a:r>
            <a:r>
              <a:rPr lang="fr-FR" baseline="0" err="1"/>
              <a:t>Ev@lang</a:t>
            </a:r>
            <a:r>
              <a:rPr lang="fr-FR" baseline="0"/>
              <a:t> Collège » pour commencer.</a:t>
            </a:r>
            <a:endParaRPr/>
          </a:p>
        </p:txBody>
      </p:sp>
    </p:spTree>
    <p:extLst>
      <p:ext uri="{BB962C8B-B14F-4D97-AF65-F5344CB8AC3E}">
        <p14:creationId xmlns:p14="http://schemas.microsoft.com/office/powerpoint/2010/main" val="30672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21/08/2024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8616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21/08/2024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939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94080" y="519289"/>
            <a:ext cx="8249920" cy="8265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21/08/2024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5830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161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F8BF93F-C564-7645-AF37-DECF8AF11C86}"/>
              </a:ext>
            </a:extLst>
          </p:cNvPr>
          <p:cNvSpPr>
            <a:spLocks noGrp="1"/>
          </p:cNvSpPr>
          <p:nvPr>
            <p:ph type="body" sz="quarter" idx="10" hasCustomPrompt="1"/>
          </p:nvPr>
        </p:nvSpPr>
        <p:spPr>
          <a:xfrm>
            <a:off x="495750" y="1708502"/>
            <a:ext cx="11097043" cy="628018"/>
          </a:xfrm>
          <a:prstGeom prst="rect">
            <a:avLst/>
          </a:prstGeom>
        </p:spPr>
        <p:txBody>
          <a:bodyPr/>
          <a:lstStyle>
            <a:lvl1pPr marL="0" indent="0">
              <a:buNone/>
              <a:defRPr sz="4379">
                <a:solidFill>
                  <a:srgbClr val="0A57A3"/>
                </a:solidFill>
                <a:latin typeface="Arial" panose="020B0604020202020204" pitchFamily="34" charset="0"/>
                <a:cs typeface="Arial" panose="020B0604020202020204" pitchFamily="34" charset="0"/>
              </a:defRPr>
            </a:lvl1pPr>
          </a:lstStyle>
          <a:p>
            <a:r>
              <a:rPr lang="fr-FR"/>
              <a:t>Titre 1</a:t>
            </a:r>
          </a:p>
        </p:txBody>
      </p:sp>
      <p:sp>
        <p:nvSpPr>
          <p:cNvPr id="12" name="Rectangle 11">
            <a:extLst>
              <a:ext uri="{FF2B5EF4-FFF2-40B4-BE49-F238E27FC236}">
                <a16:creationId xmlns:a16="http://schemas.microsoft.com/office/drawing/2014/main" id="{B2A1B07A-2E60-3640-BF10-0D422B9B9EF0}"/>
              </a:ext>
            </a:extLst>
          </p:cNvPr>
          <p:cNvSpPr/>
          <p:nvPr userDrawn="1"/>
        </p:nvSpPr>
        <p:spPr>
          <a:xfrm>
            <a:off x="638701" y="2358573"/>
            <a:ext cx="259863" cy="58987"/>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89"/>
          </a:p>
        </p:txBody>
      </p:sp>
      <p:sp>
        <p:nvSpPr>
          <p:cNvPr id="14" name="Espace réservé du texte 13">
            <a:extLst>
              <a:ext uri="{FF2B5EF4-FFF2-40B4-BE49-F238E27FC236}">
                <a16:creationId xmlns:a16="http://schemas.microsoft.com/office/drawing/2014/main" id="{E3091EAC-08C5-8143-B233-5321C806B580}"/>
              </a:ext>
            </a:extLst>
          </p:cNvPr>
          <p:cNvSpPr>
            <a:spLocks noGrp="1"/>
          </p:cNvSpPr>
          <p:nvPr>
            <p:ph type="body" sz="quarter" idx="11" hasCustomPrompt="1"/>
          </p:nvPr>
        </p:nvSpPr>
        <p:spPr>
          <a:xfrm>
            <a:off x="1551887" y="2601139"/>
            <a:ext cx="8575251" cy="463089"/>
          </a:xfrm>
          <a:prstGeom prst="rect">
            <a:avLst/>
          </a:prstGeom>
        </p:spPr>
        <p:txBody>
          <a:bodyPr/>
          <a:lstStyle>
            <a:lvl1pPr marL="0" indent="0">
              <a:buNone/>
              <a:defRPr sz="2189">
                <a:solidFill>
                  <a:srgbClr val="E21F3B"/>
                </a:solidFill>
                <a:latin typeface="Arial" panose="020B0604020202020204" pitchFamily="34" charset="0"/>
                <a:cs typeface="Arial" panose="020B0604020202020204" pitchFamily="34" charset="0"/>
              </a:defRPr>
            </a:lvl1pPr>
          </a:lstStyle>
          <a:p>
            <a:r>
              <a:rPr lang="fr-FR"/>
              <a:t>TITRE 2</a:t>
            </a:r>
          </a:p>
        </p:txBody>
      </p:sp>
      <p:sp>
        <p:nvSpPr>
          <p:cNvPr id="16" name="Espace réservé du texte 15">
            <a:extLst>
              <a:ext uri="{FF2B5EF4-FFF2-40B4-BE49-F238E27FC236}">
                <a16:creationId xmlns:a16="http://schemas.microsoft.com/office/drawing/2014/main" id="{0D92E9D5-EF5F-8441-9A99-75B70E2C94C5}"/>
              </a:ext>
            </a:extLst>
          </p:cNvPr>
          <p:cNvSpPr>
            <a:spLocks noGrp="1"/>
          </p:cNvSpPr>
          <p:nvPr>
            <p:ph type="body" sz="quarter" idx="12" hasCustomPrompt="1"/>
          </p:nvPr>
        </p:nvSpPr>
        <p:spPr>
          <a:xfrm>
            <a:off x="1551887" y="3223310"/>
            <a:ext cx="10820920" cy="838562"/>
          </a:xfrm>
          <a:prstGeom prst="rect">
            <a:avLst/>
          </a:prstGeom>
        </p:spPr>
        <p:txBody>
          <a:bodyPr/>
          <a:lstStyle>
            <a:lvl1pPr marL="0" indent="0">
              <a:buNone/>
              <a:defRPr sz="2068" b="1">
                <a:solidFill>
                  <a:srgbClr val="193361"/>
                </a:solidFill>
                <a:latin typeface="Arial" panose="020B0604020202020204" pitchFamily="34" charset="0"/>
                <a:cs typeface="Arial" panose="020B0604020202020204" pitchFamily="34" charset="0"/>
              </a:defRPr>
            </a:lvl1pPr>
          </a:lstStyle>
          <a:p>
            <a:r>
              <a:rPr lang="fr-FR"/>
              <a:t>Sous-titre</a:t>
            </a:r>
          </a:p>
          <a:p>
            <a:endParaRPr lang="fr-FR"/>
          </a:p>
        </p:txBody>
      </p:sp>
      <p:sp>
        <p:nvSpPr>
          <p:cNvPr id="17" name="Espace réservé du texte 15">
            <a:extLst>
              <a:ext uri="{FF2B5EF4-FFF2-40B4-BE49-F238E27FC236}">
                <a16:creationId xmlns:a16="http://schemas.microsoft.com/office/drawing/2014/main" id="{2347CC09-F7F3-214F-AE54-4C77B4DAA49D}"/>
              </a:ext>
            </a:extLst>
          </p:cNvPr>
          <p:cNvSpPr>
            <a:spLocks noGrp="1"/>
          </p:cNvSpPr>
          <p:nvPr>
            <p:ph type="body" sz="quarter" idx="13" hasCustomPrompt="1"/>
          </p:nvPr>
        </p:nvSpPr>
        <p:spPr>
          <a:xfrm>
            <a:off x="1551887" y="5889745"/>
            <a:ext cx="10820920" cy="2731542"/>
          </a:xfrm>
          <a:prstGeom prst="rect">
            <a:avLst/>
          </a:prstGeom>
        </p:spPr>
        <p:txBody>
          <a:bodyPr/>
          <a:lstStyle>
            <a:lvl1pPr marL="0" indent="0">
              <a:buNone/>
              <a:defRPr sz="1703" b="1" u="sng">
                <a:solidFill>
                  <a:srgbClr val="193361"/>
                </a:solidFill>
                <a:latin typeface="Arial" panose="020B0604020202020204" pitchFamily="34" charset="0"/>
                <a:cs typeface="Arial" panose="020B0604020202020204" pitchFamily="34" charset="0"/>
              </a:defRPr>
            </a:lvl1pPr>
          </a:lstStyle>
          <a:p>
            <a:r>
              <a:rPr lang="fr-FR"/>
              <a:t>SOUS-TITRE</a:t>
            </a:r>
          </a:p>
        </p:txBody>
      </p:sp>
      <p:sp>
        <p:nvSpPr>
          <p:cNvPr id="18" name="Espace réservé du texte 15">
            <a:extLst>
              <a:ext uri="{FF2B5EF4-FFF2-40B4-BE49-F238E27FC236}">
                <a16:creationId xmlns:a16="http://schemas.microsoft.com/office/drawing/2014/main" id="{D52FA452-AC37-DB47-A8F6-BC946BCC6969}"/>
              </a:ext>
            </a:extLst>
          </p:cNvPr>
          <p:cNvSpPr>
            <a:spLocks noGrp="1"/>
          </p:cNvSpPr>
          <p:nvPr>
            <p:ph type="body" sz="quarter" idx="14" hasCustomPrompt="1"/>
          </p:nvPr>
        </p:nvSpPr>
        <p:spPr>
          <a:xfrm>
            <a:off x="1551887" y="4130328"/>
            <a:ext cx="10820920" cy="1690957"/>
          </a:xfrm>
          <a:prstGeom prst="rect">
            <a:avLst/>
          </a:prstGeom>
        </p:spPr>
        <p:txBody>
          <a:bodyPr/>
          <a:lstStyle>
            <a:lvl1pPr marL="0" indent="0">
              <a:buNone/>
              <a:defRPr sz="1824">
                <a:solidFill>
                  <a:srgbClr val="193361"/>
                </a:solidFill>
                <a:latin typeface="Arial" panose="020B0604020202020204" pitchFamily="34" charset="0"/>
                <a:cs typeface="Arial" panose="020B0604020202020204" pitchFamily="34" charset="0"/>
              </a:defRPr>
            </a:lvl1pPr>
          </a:lstStyle>
          <a:p>
            <a:r>
              <a:rPr lang="fr-FR"/>
              <a:t>Texte courant</a:t>
            </a:r>
          </a:p>
        </p:txBody>
      </p:sp>
      <p:pic>
        <p:nvPicPr>
          <p:cNvPr id="13" name="Image 12">
            <a:extLst>
              <a:ext uri="{FF2B5EF4-FFF2-40B4-BE49-F238E27FC236}">
                <a16:creationId xmlns:a16="http://schemas.microsoft.com/office/drawing/2014/main" id="{97BE83A7-B002-D942-9957-72E6FE3DC194}"/>
              </a:ext>
            </a:extLst>
          </p:cNvPr>
          <p:cNvPicPr>
            <a:picLocks noChangeAspect="1"/>
          </p:cNvPicPr>
          <p:nvPr userDrawn="1"/>
        </p:nvPicPr>
        <p:blipFill rotWithShape="1">
          <a:blip r:embed="rId2"/>
          <a:srcRect b="89093"/>
          <a:stretch/>
        </p:blipFill>
        <p:spPr>
          <a:xfrm>
            <a:off x="7218" y="1"/>
            <a:ext cx="12990363" cy="1063842"/>
          </a:xfrm>
          <a:prstGeom prst="rect">
            <a:avLst/>
          </a:prstGeom>
        </p:spPr>
      </p:pic>
      <p:sp>
        <p:nvSpPr>
          <p:cNvPr id="10" name="ZoneTexte 9">
            <a:extLst>
              <a:ext uri="{FF2B5EF4-FFF2-40B4-BE49-F238E27FC236}">
                <a16:creationId xmlns:a16="http://schemas.microsoft.com/office/drawing/2014/main" id="{3F7800FF-0B80-6C4C-82F2-D4F630B5EF16}"/>
              </a:ext>
            </a:extLst>
          </p:cNvPr>
          <p:cNvSpPr txBox="1"/>
          <p:nvPr userDrawn="1"/>
        </p:nvSpPr>
        <p:spPr>
          <a:xfrm>
            <a:off x="10667820" y="9138638"/>
            <a:ext cx="2008176" cy="242054"/>
          </a:xfrm>
          <a:prstGeom prst="rect">
            <a:avLst/>
          </a:prstGeom>
          <a:noFill/>
        </p:spPr>
        <p:txBody>
          <a:bodyPr wrap="square" rtlCol="0">
            <a:spAutoFit/>
          </a:bodyPr>
          <a:lstStyle/>
          <a:p>
            <a:r>
              <a:rPr lang="fr-FR" sz="973">
                <a:solidFill>
                  <a:schemeClr val="tx1"/>
                </a:solidFill>
                <a:latin typeface="Arial" panose="020B0604020202020204" pitchFamily="34" charset="0"/>
                <a:cs typeface="Arial" panose="020B0604020202020204" pitchFamily="34" charset="0"/>
              </a:rPr>
              <a:t>Page </a:t>
            </a:r>
            <a:fld id="{36B594E4-12C1-3744-B0A8-208AA89B8A4F}" type="slidenum">
              <a:rPr lang="fr-FR" sz="973" smtClean="0">
                <a:solidFill>
                  <a:schemeClr val="tx1"/>
                </a:solidFill>
                <a:latin typeface="Arial" panose="020B0604020202020204" pitchFamily="34" charset="0"/>
                <a:cs typeface="Arial" panose="020B0604020202020204" pitchFamily="34" charset="0"/>
              </a:rPr>
              <a:t>‹N°›</a:t>
            </a:fld>
            <a:r>
              <a:rPr lang="fr-FR" sz="973">
                <a:solidFill>
                  <a:schemeClr val="tx1"/>
                </a:solidFill>
                <a:latin typeface="Arial" panose="020B0604020202020204" pitchFamily="34" charset="0"/>
                <a:cs typeface="Arial" panose="020B0604020202020204" pitchFamily="34" charset="0"/>
              </a:rPr>
              <a:t> • Septembre 2020</a:t>
            </a:r>
          </a:p>
        </p:txBody>
      </p:sp>
    </p:spTree>
    <p:extLst>
      <p:ext uri="{BB962C8B-B14F-4D97-AF65-F5344CB8AC3E}">
        <p14:creationId xmlns:p14="http://schemas.microsoft.com/office/powerpoint/2010/main" val="1552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21/08/2024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5785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21/08/2024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1945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40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836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8C275-D5F5-42EC-9E1B-EF6E743EFAA0}" type="datetimeFigureOut">
              <a:rPr lang="fr-FR" smtClean="0"/>
              <a:t>21/08/2024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2914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4" name="Espace réservé du contenu 3"/>
          <p:cNvSpPr>
            <a:spLocks noGrp="1"/>
          </p:cNvSpPr>
          <p:nvPr>
            <p:ph sz="half" idx="2"/>
          </p:nvPr>
        </p:nvSpPr>
        <p:spPr>
          <a:xfrm>
            <a:off x="895775" y="3562773"/>
            <a:ext cx="5501639"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6" name="Espace réservé du contenu 5"/>
          <p:cNvSpPr>
            <a:spLocks noGrp="1"/>
          </p:cNvSpPr>
          <p:nvPr>
            <p:ph sz="quarter" idx="4"/>
          </p:nvPr>
        </p:nvSpPr>
        <p:spPr>
          <a:xfrm>
            <a:off x="6583680" y="3562773"/>
            <a:ext cx="5528734"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8C275-D5F5-42EC-9E1B-EF6E743EFAA0}" type="datetimeFigureOut">
              <a:rPr lang="fr-FR" smtClean="0"/>
              <a:t>21/08/2024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9500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8C275-D5F5-42EC-9E1B-EF6E743EFAA0}" type="datetimeFigureOut">
              <a:rPr lang="fr-FR" smtClean="0"/>
              <a:t>21/08/2024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579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8C275-D5F5-42EC-9E1B-EF6E743EFAA0}" type="datetimeFigureOut">
              <a:rPr lang="fr-FR" smtClean="0"/>
              <a:t>21/08/2024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4954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21/08/2024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7485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21/08/2024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42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AD78C275-D5F5-42EC-9E1B-EF6E743EFAA0}" type="datetimeFigureOut">
              <a:rPr lang="fr-FR" smtClean="0"/>
              <a:t>21/08/2024</a:t>
            </a:fld>
            <a:endParaRPr lang="fr-FR"/>
          </a:p>
        </p:txBody>
      </p:sp>
      <p:sp>
        <p:nvSpPr>
          <p:cNvPr id="5" name="Espace réservé du pied de page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56610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www.candidat.evalang.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www.candidat.evalang.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candidat.evalang.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www.candidat.evalang.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s://www.candidat.evalang.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test.evalangcollege.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ixabay.com/en/chronograph-chronometer-clock-160753/"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candidat.evalang.fr" TargetMode="External"/><Relationship Id="rId4" Type="http://schemas.openxmlformats.org/officeDocument/2006/relationships/hyperlink" Target="http://test.evalangcolleg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358900" y="9048750"/>
            <a:ext cx="237490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8" name="Image 7" descr="Une image contenant texte, tableau blanc&#10;&#10;Description générée automatiquement">
            <a:extLst>
              <a:ext uri="{FF2B5EF4-FFF2-40B4-BE49-F238E27FC236}">
                <a16:creationId xmlns:a16="http://schemas.microsoft.com/office/drawing/2014/main" id="{10B85D6B-0F7B-41F5-8645-C5431527F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 y="0"/>
            <a:ext cx="1297102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une première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stretch>
            <a:fillRect/>
          </a:stretch>
        </p:blipFill>
        <p:spPr>
          <a:xfrm>
            <a:off x="680584" y="2290762"/>
            <a:ext cx="11382375" cy="5172075"/>
          </a:xfrm>
          <a:prstGeom prst="rect">
            <a:avLst/>
          </a:prstGeom>
        </p:spPr>
      </p:pic>
      <p:sp>
        <p:nvSpPr>
          <p:cNvPr id="11" name="Shape 599"/>
          <p:cNvSpPr/>
          <p:nvPr/>
        </p:nvSpPr>
        <p:spPr>
          <a:xfrm rot="13898421">
            <a:off x="3617124" y="66873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1366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08545FCB-7435-4A74-BBB0-7D3C45D56F22}"/>
              </a:ext>
            </a:extLst>
          </p:cNvPr>
          <p:cNvPicPr>
            <a:picLocks noChangeAspect="1"/>
          </p:cNvPicPr>
          <p:nvPr/>
        </p:nvPicPr>
        <p:blipFill>
          <a:blip r:embed="rId4"/>
          <a:stretch>
            <a:fillRect/>
          </a:stretch>
        </p:blipFill>
        <p:spPr>
          <a:xfrm>
            <a:off x="816686" y="1843466"/>
            <a:ext cx="11371428" cy="6066667"/>
          </a:xfrm>
          <a:prstGeom prst="rect">
            <a:avLst/>
          </a:prstGeom>
        </p:spPr>
      </p:pic>
      <p:sp>
        <p:nvSpPr>
          <p:cNvPr id="7" name="Shape 599"/>
          <p:cNvSpPr/>
          <p:nvPr/>
        </p:nvSpPr>
        <p:spPr>
          <a:xfrm rot="13898421">
            <a:off x="13406675" y="7299506"/>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405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112 0.0524 L -0.36292 -0.17058 " pathEditMode="relative" rAng="0" ptsTypes="AA">
                                      <p:cBhvr>
                                        <p:cTn id="6" dur="1250" fill="hold"/>
                                        <p:tgtEl>
                                          <p:spTgt spid="7"/>
                                        </p:tgtEl>
                                        <p:attrNameLst>
                                          <p:attrName>ppt_x</p:attrName>
                                          <p:attrName>ppt_y</p:attrName>
                                        </p:attrNameLst>
                                      </p:cBhvr>
                                      <p:rCtr x="-17090" y="-11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Lire l’écran</a:t>
            </a:r>
          </a:p>
        </p:txBody>
      </p:sp>
      <p:pic>
        <p:nvPicPr>
          <p:cNvPr id="6" name="Image 5">
            <a:extLst>
              <a:ext uri="{FF2B5EF4-FFF2-40B4-BE49-F238E27FC236}">
                <a16:creationId xmlns:a16="http://schemas.microsoft.com/office/drawing/2014/main" id="{DA9B813D-6CCA-4207-8089-6C8EE65441CF}"/>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0" name="Shape 658"/>
          <p:cNvSpPr/>
          <p:nvPr/>
        </p:nvSpPr>
        <p:spPr>
          <a:xfrm>
            <a:off x="7918981" y="2190271"/>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59"/>
          <p:cNvSpPr/>
          <p:nvPr/>
        </p:nvSpPr>
        <p:spPr>
          <a:xfrm>
            <a:off x="9504987" y="2176034"/>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2"/>
          <p:cNvSpPr/>
          <p:nvPr/>
        </p:nvSpPr>
        <p:spPr>
          <a:xfrm>
            <a:off x="11778865"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2"/>
          <p:cNvSpPr/>
          <p:nvPr/>
        </p:nvSpPr>
        <p:spPr>
          <a:xfrm>
            <a:off x="5353798" y="6504402"/>
            <a:ext cx="673847"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5514733" y="725847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3" name="Ellipse 2"/>
          <p:cNvSpPr/>
          <p:nvPr/>
        </p:nvSpPr>
        <p:spPr>
          <a:xfrm>
            <a:off x="1857375" y="1791096"/>
            <a:ext cx="2086828" cy="733739"/>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999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écrite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C42104F8-D9FD-432E-95D7-B7A00E995232}"/>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15" name="Shape 599"/>
          <p:cNvSpPr/>
          <p:nvPr/>
        </p:nvSpPr>
        <p:spPr>
          <a:xfrm rot="18799022">
            <a:off x="6379163" y="5055201"/>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6" name="Shape 660"/>
          <p:cNvSpPr/>
          <p:nvPr/>
        </p:nvSpPr>
        <p:spPr>
          <a:xfrm>
            <a:off x="5596770" y="7325381"/>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4642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Valider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766" y="1900278"/>
            <a:ext cx="5325218" cy="685896"/>
          </a:xfrm>
          <a:prstGeom prst="rect">
            <a:avLst/>
          </a:prstGeom>
        </p:spPr>
      </p:pic>
      <p:sp>
        <p:nvSpPr>
          <p:cNvPr id="5" name="ZoneTexte 4"/>
          <p:cNvSpPr txBox="1"/>
          <p:nvPr/>
        </p:nvSpPr>
        <p:spPr>
          <a:xfrm>
            <a:off x="1857376" y="4061637"/>
            <a:ext cx="9397999" cy="3600986"/>
          </a:xfrm>
          <a:prstGeom prst="rect">
            <a:avLst/>
          </a:prstGeom>
          <a:noFill/>
        </p:spPr>
        <p:txBody>
          <a:bodyPr wrap="square" rtlCol="0">
            <a:spAutoFit/>
          </a:bodyPr>
          <a:lstStyle/>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Le bouton « </a:t>
            </a:r>
            <a:r>
              <a:rPr lang="fr-FR" b="1" err="1">
                <a:latin typeface="Arial" panose="020B0604020202020204" pitchFamily="34" charset="0"/>
                <a:ea typeface="Consolas"/>
                <a:cs typeface="Arial" panose="020B0604020202020204" pitchFamily="34" charset="0"/>
                <a:sym typeface="Consolas"/>
              </a:rPr>
              <a:t>Submit</a:t>
            </a:r>
            <a:r>
              <a:rPr lang="fr-FR" b="1">
                <a:latin typeface="Arial" panose="020B0604020202020204" pitchFamily="34" charset="0"/>
                <a:ea typeface="Consolas"/>
                <a:cs typeface="Arial" panose="020B0604020202020204" pitchFamily="34" charset="0"/>
                <a:sym typeface="Consolas"/>
              </a:rPr>
              <a:t> » sert à valider une question, après avoir coché un choix de réponse. </a:t>
            </a:r>
          </a:p>
          <a:p>
            <a:pPr marL="457200" indent="-457200" algn="just">
              <a:buFont typeface="Arial" panose="020B0604020202020204" pitchFamily="34" charset="0"/>
              <a:buChar char="•"/>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Attention, si vous validez </a:t>
            </a:r>
            <a:r>
              <a:rPr lang="fr-FR" b="1" u="sng">
                <a:latin typeface="Arial" panose="020B0604020202020204" pitchFamily="34" charset="0"/>
                <a:ea typeface="Consolas"/>
                <a:cs typeface="Arial" panose="020B0604020202020204" pitchFamily="34" charset="0"/>
                <a:sym typeface="Consolas"/>
              </a:rPr>
              <a:t>sans</a:t>
            </a:r>
            <a:r>
              <a:rPr lang="fr-FR" b="1">
                <a:latin typeface="Arial" panose="020B0604020202020204" pitchFamily="34" charset="0"/>
                <a:ea typeface="Consolas"/>
                <a:cs typeface="Arial" panose="020B0604020202020204" pitchFamily="34" charset="0"/>
                <a:sym typeface="Consolas"/>
              </a:rPr>
              <a:t> avoir choisi de réponse, la question est comptée comme fausse.</a:t>
            </a:r>
          </a:p>
          <a:p>
            <a:endParaRPr lang="fr-FR"/>
          </a:p>
        </p:txBody>
      </p:sp>
    </p:spTree>
    <p:extLst>
      <p:ext uri="{BB962C8B-B14F-4D97-AF65-F5344CB8AC3E}">
        <p14:creationId xmlns:p14="http://schemas.microsoft.com/office/powerpoint/2010/main" val="887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Passer une question et y revenir plus tard </a:t>
            </a:r>
          </a:p>
        </p:txBody>
      </p:sp>
      <p:pic>
        <p:nvPicPr>
          <p:cNvPr id="5" name="Image 4">
            <a:extLst>
              <a:ext uri="{FF2B5EF4-FFF2-40B4-BE49-F238E27FC236}">
                <a16:creationId xmlns:a16="http://schemas.microsoft.com/office/drawing/2014/main" id="{492236E5-A47F-4E83-ACC8-0A8CF8EF712D}"/>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8" name="Shape 662"/>
          <p:cNvSpPr/>
          <p:nvPr/>
        </p:nvSpPr>
        <p:spPr>
          <a:xfrm>
            <a:off x="11734053"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28914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5191EBF-F04B-45D0-AE06-1A66BBA216A2}"/>
              </a:ext>
            </a:extLst>
          </p:cNvPr>
          <p:cNvPicPr>
            <a:picLocks noChangeAspect="1"/>
          </p:cNvPicPr>
          <p:nvPr/>
        </p:nvPicPr>
        <p:blipFill rotWithShape="1">
          <a:blip r:embed="rId3"/>
          <a:srcRect t="4204"/>
          <a:stretch/>
        </p:blipFill>
        <p:spPr>
          <a:xfrm>
            <a:off x="1223682" y="1953126"/>
            <a:ext cx="9735909" cy="2693233"/>
          </a:xfrm>
          <a:prstGeom prst="rect">
            <a:avLst/>
          </a:prstGeom>
        </p:spPr>
      </p:pic>
      <p:pic>
        <p:nvPicPr>
          <p:cNvPr id="9" name="Image 8">
            <a:extLst>
              <a:ext uri="{FF2B5EF4-FFF2-40B4-BE49-F238E27FC236}">
                <a16:creationId xmlns:a16="http://schemas.microsoft.com/office/drawing/2014/main" id="{859A7DB1-C529-444A-9B11-6040342F3D6A}"/>
              </a:ext>
            </a:extLst>
          </p:cNvPr>
          <p:cNvPicPr>
            <a:picLocks noChangeAspect="1"/>
          </p:cNvPicPr>
          <p:nvPr/>
        </p:nvPicPr>
        <p:blipFill>
          <a:blip r:embed="rId4"/>
          <a:stretch>
            <a:fillRect/>
          </a:stretch>
        </p:blipFill>
        <p:spPr>
          <a:xfrm>
            <a:off x="1290367" y="6335427"/>
            <a:ext cx="9669224" cy="2610214"/>
          </a:xfrm>
          <a:prstGeom prst="rect">
            <a:avLst/>
          </a:prstGeom>
        </p:spPr>
      </p:pic>
      <p:sp>
        <p:nvSpPr>
          <p:cNvPr id="6" name="Shape 30"/>
          <p:cNvSpPr txBox="1">
            <a:spLocks/>
          </p:cNvSpPr>
          <p:nvPr/>
        </p:nvSpPr>
        <p:spPr>
          <a:xfrm>
            <a:off x="418448" y="752991"/>
            <a:ext cx="11770468" cy="4132908"/>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première partie, cliquez sur « Continue ».</a:t>
            </a:r>
          </a:p>
          <a:p>
            <a:pPr marL="0" indent="0" algn="just">
              <a:buFont typeface="Arial" panose="020B0604020202020204" pitchFamily="34" charset="0"/>
              <a:buNone/>
              <a:defRPr sz="3000">
                <a:latin typeface="Consolas"/>
                <a:ea typeface="Consolas"/>
                <a:cs typeface="Consolas"/>
                <a:sym typeface="Consolas"/>
              </a:defRPr>
            </a:pPr>
            <a:endParaRPr lang="fr-FR" sz="3000" b="1">
              <a:latin typeface="Arial" panose="020B0604020202020204" pitchFamily="34" charset="0"/>
              <a:ea typeface="Consolas"/>
              <a:cs typeface="Arial" panose="020B0604020202020204" pitchFamily="34" charset="0"/>
              <a:sym typeface="Consolas"/>
            </a:endParaRPr>
          </a:p>
        </p:txBody>
      </p:sp>
      <p:sp>
        <p:nvSpPr>
          <p:cNvPr id="8" name="Shape 30"/>
          <p:cNvSpPr txBox="1">
            <a:spLocks/>
          </p:cNvSpPr>
          <p:nvPr/>
        </p:nvSpPr>
        <p:spPr>
          <a:xfrm>
            <a:off x="418448" y="5428364"/>
            <a:ext cx="11770468" cy="74565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deuxième partie, cliquez sur « Continue ».</a:t>
            </a:r>
          </a:p>
        </p:txBody>
      </p:sp>
      <p:sp>
        <p:nvSpPr>
          <p:cNvPr id="10" name="Shape 599"/>
          <p:cNvSpPr/>
          <p:nvPr/>
        </p:nvSpPr>
        <p:spPr>
          <a:xfrm rot="13898421">
            <a:off x="13248632" y="23654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1" name="Shape 599"/>
          <p:cNvSpPr/>
          <p:nvPr/>
        </p:nvSpPr>
        <p:spPr>
          <a:xfrm rot="13898421">
            <a:off x="13248631" y="745388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2" name="Ellipse 1">
            <a:extLst>
              <a:ext uri="{FF2B5EF4-FFF2-40B4-BE49-F238E27FC236}">
                <a16:creationId xmlns:a16="http://schemas.microsoft.com/office/drawing/2014/main" id="{150B98A6-64B1-4851-B3DC-6EB06B217D5E}"/>
              </a:ext>
            </a:extLst>
          </p:cNvPr>
          <p:cNvSpPr/>
          <p:nvPr/>
        </p:nvSpPr>
        <p:spPr>
          <a:xfrm>
            <a:off x="2518611" y="1953126"/>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9DDFA583-9245-40DC-BE1B-B4B9F5B23F7E}"/>
              </a:ext>
            </a:extLst>
          </p:cNvPr>
          <p:cNvSpPr/>
          <p:nvPr/>
        </p:nvSpPr>
        <p:spPr>
          <a:xfrm>
            <a:off x="2518611" y="633641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4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5625E-7 4.01042E-6 L -0.54126 0.18896 " pathEditMode="relative" rAng="0" ptsTypes="AA">
                                      <p:cBhvr>
                                        <p:cTn id="19" dur="1250" fill="hold"/>
                                        <p:tgtEl>
                                          <p:spTgt spid="10"/>
                                        </p:tgtEl>
                                        <p:attrNameLst>
                                          <p:attrName>ppt_x</p:attrName>
                                          <p:attrName>ppt_y</p:attrName>
                                        </p:attrNameLst>
                                      </p:cBhvr>
                                      <p:rCtr x="-27063" y="94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5625E-7 4.11458E-6 L -0.53955 0.11295 " pathEditMode="relative" rAng="0" ptsTypes="AA">
                                      <p:cBhvr>
                                        <p:cTn id="36" dur="1250" fill="hold"/>
                                        <p:tgtEl>
                                          <p:spTgt spid="11"/>
                                        </p:tgtEl>
                                        <p:attrNameLst>
                                          <p:attrName>ppt_x</p:attrName>
                                          <p:attrName>ppt_y</p:attrName>
                                        </p:attrNameLst>
                                      </p:cBhvr>
                                      <p:rCtr x="-26978"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une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troisième partie, ce message s’affiche.</a:t>
            </a:r>
          </a:p>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Quittez pour passer à une autre épreuve.</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8.png"/>
          <p:cNvPicPr>
            <a:picLocks noChangeAspect="1"/>
          </p:cNvPicPr>
          <p:nvPr/>
        </p:nvPicPr>
        <p:blipFill rotWithShape="1">
          <a:blip r:embed="rId5"/>
          <a:srcRect l="7542" t="-1" b="-1109"/>
          <a:stretch/>
        </p:blipFill>
        <p:spPr>
          <a:xfrm>
            <a:off x="1361818" y="3760617"/>
            <a:ext cx="10654535" cy="2178719"/>
          </a:xfrm>
          <a:prstGeom prst="rect">
            <a:avLst/>
          </a:prstGeom>
          <a:ln w="12700">
            <a:miter lim="400000"/>
          </a:ln>
        </p:spPr>
      </p:pic>
      <p:sp>
        <p:nvSpPr>
          <p:cNvPr id="10" name="Shape 660"/>
          <p:cNvSpPr/>
          <p:nvPr/>
        </p:nvSpPr>
        <p:spPr>
          <a:xfrm>
            <a:off x="10705722" y="3582998"/>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8" name="Connecteur droit 7"/>
          <p:cNvCxnSpPr/>
          <p:nvPr/>
        </p:nvCxnSpPr>
        <p:spPr>
          <a:xfrm flipV="1">
            <a:off x="5786489" y="5939374"/>
            <a:ext cx="1817564" cy="2"/>
          </a:xfrm>
          <a:prstGeom prst="line">
            <a:avLst/>
          </a:prstGeom>
          <a:ln/>
          <a:effectLst>
            <a:glow rad="101600">
              <a:schemeClr val="tx1">
                <a:alpha val="60000"/>
              </a:schemeClr>
            </a:glow>
          </a:effectLst>
        </p:spPr>
        <p:style>
          <a:lnRef idx="3">
            <a:schemeClr val="dk1"/>
          </a:lnRef>
          <a:fillRef idx="0">
            <a:schemeClr val="dk1"/>
          </a:fillRef>
          <a:effectRef idx="2">
            <a:schemeClr val="dk1"/>
          </a:effectRef>
          <a:fontRef idx="minor">
            <a:schemeClr val="tx1"/>
          </a:fontRef>
        </p:style>
      </p:cxnSp>
      <p:sp>
        <p:nvSpPr>
          <p:cNvPr id="12" name="Ellipse 11">
            <a:extLst>
              <a:ext uri="{FF2B5EF4-FFF2-40B4-BE49-F238E27FC236}">
                <a16:creationId xmlns:a16="http://schemas.microsoft.com/office/drawing/2014/main" id="{EE2F61F9-EC5D-49F6-B9EA-365CEE1C9F03}"/>
              </a:ext>
            </a:extLst>
          </p:cNvPr>
          <p:cNvSpPr/>
          <p:nvPr/>
        </p:nvSpPr>
        <p:spPr>
          <a:xfrm>
            <a:off x="2999874" y="3736687"/>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64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Si le temps est écoulé</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6" name="Image 5">
            <a:extLst>
              <a:ext uri="{FF2B5EF4-FFF2-40B4-BE49-F238E27FC236}">
                <a16:creationId xmlns:a16="http://schemas.microsoft.com/office/drawing/2014/main" id="{A254A332-FCAE-4BCB-BD22-A8E434DE0014}"/>
              </a:ext>
            </a:extLst>
          </p:cNvPr>
          <p:cNvPicPr>
            <a:picLocks noChangeAspect="1"/>
          </p:cNvPicPr>
          <p:nvPr/>
        </p:nvPicPr>
        <p:blipFill>
          <a:blip r:embed="rId4"/>
          <a:stretch>
            <a:fillRect/>
          </a:stretch>
        </p:blipFill>
        <p:spPr>
          <a:xfrm>
            <a:off x="408039" y="1891121"/>
            <a:ext cx="12027518" cy="2654436"/>
          </a:xfrm>
          <a:prstGeom prst="rect">
            <a:avLst/>
          </a:prstGeom>
        </p:spPr>
      </p:pic>
      <p:pic>
        <p:nvPicPr>
          <p:cNvPr id="12" name="Image 11">
            <a:extLst>
              <a:ext uri="{FF2B5EF4-FFF2-40B4-BE49-F238E27FC236}">
                <a16:creationId xmlns:a16="http://schemas.microsoft.com/office/drawing/2014/main" id="{9DC556B2-F43F-4FED-9275-EC5AD325C7B2}"/>
              </a:ext>
            </a:extLst>
          </p:cNvPr>
          <p:cNvPicPr>
            <a:picLocks noChangeAspect="1"/>
          </p:cNvPicPr>
          <p:nvPr/>
        </p:nvPicPr>
        <p:blipFill rotWithShape="1">
          <a:blip r:embed="rId5"/>
          <a:srcRect r="1274"/>
          <a:stretch/>
        </p:blipFill>
        <p:spPr>
          <a:xfrm>
            <a:off x="523565" y="4914050"/>
            <a:ext cx="11911992" cy="2476627"/>
          </a:xfrm>
          <a:prstGeom prst="rect">
            <a:avLst/>
          </a:prstGeom>
        </p:spPr>
      </p:pic>
      <p:sp>
        <p:nvSpPr>
          <p:cNvPr id="7" name="Shape 599">
            <a:extLst>
              <a:ext uri="{FF2B5EF4-FFF2-40B4-BE49-F238E27FC236}">
                <a16:creationId xmlns:a16="http://schemas.microsoft.com/office/drawing/2014/main" id="{12A4CB04-5780-4B07-BD65-92E8F281CD9E}"/>
              </a:ext>
            </a:extLst>
          </p:cNvPr>
          <p:cNvSpPr/>
          <p:nvPr/>
        </p:nvSpPr>
        <p:spPr>
          <a:xfrm rot="13898421">
            <a:off x="13532928" y="463301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8" name="Shape 599">
            <a:extLst>
              <a:ext uri="{FF2B5EF4-FFF2-40B4-BE49-F238E27FC236}">
                <a16:creationId xmlns:a16="http://schemas.microsoft.com/office/drawing/2014/main" id="{175FCBB3-FE67-4516-BEB3-CE05F87F5E4C}"/>
              </a:ext>
            </a:extLst>
          </p:cNvPr>
          <p:cNvSpPr/>
          <p:nvPr/>
        </p:nvSpPr>
        <p:spPr>
          <a:xfrm rot="13898421">
            <a:off x="13567331" y="826594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9" name="Ellipse 8">
            <a:extLst>
              <a:ext uri="{FF2B5EF4-FFF2-40B4-BE49-F238E27FC236}">
                <a16:creationId xmlns:a16="http://schemas.microsoft.com/office/drawing/2014/main" id="{DEB75C45-1111-45CC-9CEF-53427FA434B9}"/>
              </a:ext>
            </a:extLst>
          </p:cNvPr>
          <p:cNvSpPr/>
          <p:nvPr/>
        </p:nvSpPr>
        <p:spPr>
          <a:xfrm>
            <a:off x="3035584" y="1891121"/>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7D03F8F-B3E5-4ABF-96A0-82F27A02C949}"/>
              </a:ext>
            </a:extLst>
          </p:cNvPr>
          <p:cNvSpPr/>
          <p:nvPr/>
        </p:nvSpPr>
        <p:spPr>
          <a:xfrm>
            <a:off x="3224270" y="494883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67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7.42188E-7 -6.25E-7 L -0.54907 -0.06006 " pathEditMode="relative" rAng="0" ptsTypes="AA">
                                      <p:cBhvr>
                                        <p:cTn id="11" dur="1250" fill="hold"/>
                                        <p:tgtEl>
                                          <p:spTgt spid="7"/>
                                        </p:tgtEl>
                                        <p:attrNameLst>
                                          <p:attrName>ppt_x</p:attrName>
                                          <p:attrName>ppt_y</p:attrName>
                                        </p:attrNameLst>
                                      </p:cBhvr>
                                      <p:rCtr x="-27454" y="-3011"/>
                                    </p:animMotion>
                                  </p:childTnLst>
                                </p:cTn>
                              </p:par>
                            </p:childTnLst>
                          </p:cTn>
                        </p:par>
                        <p:par>
                          <p:cTn id="12" fill="hold">
                            <p:stCondLst>
                              <p:cond delay="125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1709 -0.0057 L -0.15686 -0.31543 " pathEditMode="relative" rAng="0" ptsTypes="AA">
                                      <p:cBhvr>
                                        <p:cTn id="23" dur="1250" fill="hold"/>
                                        <p:tgtEl>
                                          <p:spTgt spid="8"/>
                                        </p:tgtEl>
                                        <p:attrNameLst>
                                          <p:attrName>ppt_x</p:attrName>
                                          <p:attrName>ppt_y</p:attrName>
                                        </p:attrNameLst>
                                      </p:cBhvr>
                                      <p:rCtr x="-8704" y="-15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sélectionner une autre épreuve.</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None/>
              <a:defRPr sz="3000">
                <a:latin typeface="Consolas"/>
                <a:ea typeface="Consolas"/>
                <a:cs typeface="Consolas"/>
                <a:sym typeface="Consolas"/>
              </a:defRPr>
            </a:pP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78C53702-DF52-4F00-97BF-637996A93412}"/>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48970" y="430230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71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6 L -0.52368 0.09782 " pathEditMode="relative" rAng="0" ptsTypes="AA">
                                      <p:cBhvr>
                                        <p:cTn id="6" dur="1250" fill="hold"/>
                                        <p:tgtEl>
                                          <p:spTgt spid="8"/>
                                        </p:tgtEl>
                                        <p:attrNameLst>
                                          <p:attrName>ppt_x</p:attrName>
                                          <p:attrName>ppt_y</p:attrName>
                                        </p:attrNameLst>
                                      </p:cBhvr>
                                      <p:rCtr x="-27075" y="4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4" y="0"/>
            <a:ext cx="12992100" cy="9753600"/>
          </a:xfrm>
          <a:prstGeom prst="rect">
            <a:avLst/>
          </a:prstGeom>
        </p:spPr>
      </p:pic>
      <p:sp>
        <p:nvSpPr>
          <p:cNvPr id="3" name="Rectangle 2"/>
          <p:cNvSpPr/>
          <p:nvPr/>
        </p:nvSpPr>
        <p:spPr>
          <a:xfrm>
            <a:off x="875488" y="3560323"/>
            <a:ext cx="11634281" cy="1938992"/>
          </a:xfrm>
          <a:prstGeom prst="rect">
            <a:avLst/>
          </a:prstGeom>
        </p:spPr>
        <p:txBody>
          <a:bodyPr wrap="square">
            <a:spAutoFit/>
          </a:bodyPr>
          <a:lstStyle/>
          <a:p>
            <a:pPr algn="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Collège, </a:t>
            </a:r>
          </a:p>
          <a:p>
            <a:pPr algn="r"/>
            <a:r>
              <a:rPr lang="fr-FR" sz="6000" b="1">
                <a:latin typeface="Arial" panose="020B0604020202020204" pitchFamily="34" charset="0"/>
                <a:cs typeface="Arial" panose="020B0604020202020204" pitchFamily="34" charset="0"/>
              </a:rPr>
              <a:t>qu’est-ce que c’est ? </a:t>
            </a:r>
          </a:p>
        </p:txBody>
      </p:sp>
    </p:spTree>
    <p:extLst>
      <p:ext uri="{BB962C8B-B14F-4D97-AF65-F5344CB8AC3E}">
        <p14:creationId xmlns:p14="http://schemas.microsoft.com/office/powerpoint/2010/main" val="2316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Cet écran apparaît, vous pouvez choisir une autre épreuve à passer.</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4" name="Image 3"/>
          <p:cNvPicPr>
            <a:picLocks noChangeAspect="1"/>
          </p:cNvPicPr>
          <p:nvPr/>
        </p:nvPicPr>
        <p:blipFill>
          <a:blip r:embed="rId5"/>
          <a:stretch>
            <a:fillRect/>
          </a:stretch>
        </p:blipFill>
        <p:spPr>
          <a:xfrm>
            <a:off x="896937" y="2840536"/>
            <a:ext cx="11210925" cy="4848225"/>
          </a:xfrm>
          <a:prstGeom prst="rect">
            <a:avLst/>
          </a:prstGeom>
        </p:spPr>
      </p:pic>
      <p:sp>
        <p:nvSpPr>
          <p:cNvPr id="12" name="Shape 660"/>
          <p:cNvSpPr/>
          <p:nvPr/>
        </p:nvSpPr>
        <p:spPr>
          <a:xfrm>
            <a:off x="4019771" y="6727461"/>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599"/>
          <p:cNvSpPr/>
          <p:nvPr/>
        </p:nvSpPr>
        <p:spPr>
          <a:xfrm rot="13898421">
            <a:off x="13098953" y="5077998"/>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1759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47656E-6 -3.54167E-6 L -0.50488 0.03988 " pathEditMode="relative" rAng="0" ptsTypes="AA">
                                      <p:cBhvr>
                                        <p:cTn id="11" dur="1250" fill="hold"/>
                                        <p:tgtEl>
                                          <p:spTgt spid="13"/>
                                        </p:tgtEl>
                                        <p:attrNameLst>
                                          <p:attrName>ppt_x</p:attrName>
                                          <p:attrName>ppt_y</p:attrName>
                                        </p:attrNameLst>
                                      </p:cBhvr>
                                      <p:rCtr x="-25244" y="1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grammaire et lexique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7" name="Image 6">
            <a:extLst>
              <a:ext uri="{FF2B5EF4-FFF2-40B4-BE49-F238E27FC236}">
                <a16:creationId xmlns:a16="http://schemas.microsoft.com/office/drawing/2014/main" id="{883AB646-6DDB-4388-B4D2-4D12C3746F12}"/>
              </a:ext>
            </a:extLst>
          </p:cNvPr>
          <p:cNvPicPr>
            <a:picLocks noChangeAspect="1"/>
          </p:cNvPicPr>
          <p:nvPr/>
        </p:nvPicPr>
        <p:blipFill>
          <a:blip r:embed="rId4"/>
          <a:stretch>
            <a:fillRect/>
          </a:stretch>
        </p:blipFill>
        <p:spPr>
          <a:xfrm>
            <a:off x="1019968" y="2029980"/>
            <a:ext cx="11247485" cy="5501819"/>
          </a:xfrm>
          <a:prstGeom prst="rect">
            <a:avLst/>
          </a:prstGeom>
        </p:spPr>
      </p:pic>
      <p:sp>
        <p:nvSpPr>
          <p:cNvPr id="11" name="Shape 660"/>
          <p:cNvSpPr/>
          <p:nvPr/>
        </p:nvSpPr>
        <p:spPr>
          <a:xfrm>
            <a:off x="5742146" y="7054206"/>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0" name="Shape 599"/>
          <p:cNvSpPr/>
          <p:nvPr/>
        </p:nvSpPr>
        <p:spPr>
          <a:xfrm rot="13898421">
            <a:off x="-1157575" y="7854546"/>
            <a:ext cx="693798" cy="245582"/>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8579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47071 0.17692 L 0.29529 -0.19938 " pathEditMode="relative" rAng="0" ptsTypes="AA">
                                      <p:cBhvr>
                                        <p:cTn id="6" dur="2000" fill="hold"/>
                                        <p:tgtEl>
                                          <p:spTgt spid="10"/>
                                        </p:tgtEl>
                                        <p:attrNameLst>
                                          <p:attrName>ppt_x</p:attrName>
                                          <p:attrName>ppt_y</p:attrName>
                                        </p:attrNameLst>
                                      </p:cBhvr>
                                      <p:rCtr x="-8777" y="-1881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267097" y="673140"/>
            <a:ext cx="11690078"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10" name="Image 9">
            <a:extLst>
              <a:ext uri="{FF2B5EF4-FFF2-40B4-BE49-F238E27FC236}">
                <a16:creationId xmlns:a16="http://schemas.microsoft.com/office/drawing/2014/main" id="{330D635D-B1AA-4210-BED1-068196918C66}"/>
              </a:ext>
            </a:extLst>
          </p:cNvPr>
          <p:cNvPicPr>
            <a:picLocks noChangeAspect="1"/>
          </p:cNvPicPr>
          <p:nvPr/>
        </p:nvPicPr>
        <p:blipFill>
          <a:blip r:embed="rId4"/>
          <a:stretch>
            <a:fillRect/>
          </a:stretch>
        </p:blipFill>
        <p:spPr>
          <a:xfrm>
            <a:off x="873616" y="1991211"/>
            <a:ext cx="11365518" cy="5488378"/>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2" name="Shape 660"/>
          <p:cNvSpPr/>
          <p:nvPr/>
        </p:nvSpPr>
        <p:spPr>
          <a:xfrm>
            <a:off x="11109278" y="2689158"/>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60"/>
          <p:cNvSpPr/>
          <p:nvPr/>
        </p:nvSpPr>
        <p:spPr>
          <a:xfrm>
            <a:off x="5600834" y="694855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4" name="Ellipse 3"/>
          <p:cNvSpPr/>
          <p:nvPr/>
        </p:nvSpPr>
        <p:spPr>
          <a:xfrm>
            <a:off x="1419367" y="3193576"/>
            <a:ext cx="3234520" cy="545911"/>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Ellipse 4"/>
          <p:cNvSpPr/>
          <p:nvPr/>
        </p:nvSpPr>
        <p:spPr>
          <a:xfrm>
            <a:off x="9477829" y="2307771"/>
            <a:ext cx="1364342" cy="56605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19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77 -0.03922 L 0.23462 -0.28499 " pathEditMode="relative" rAng="0" ptsTypes="AA">
                                      <p:cBhvr>
                                        <p:cTn id="16" dur="1250" fill="hold"/>
                                        <p:tgtEl>
                                          <p:spTgt spid="9"/>
                                        </p:tgtEl>
                                        <p:attrNameLst>
                                          <p:attrName>ppt_x</p:attrName>
                                          <p:attrName>ppt_y</p:attrName>
                                        </p:attrNameLst>
                                      </p:cBhvr>
                                      <p:rCtr x="12610" y="-12288"/>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123406" y="673140"/>
            <a:ext cx="1183376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7" name="Image 6">
            <a:extLst>
              <a:ext uri="{FF2B5EF4-FFF2-40B4-BE49-F238E27FC236}">
                <a16:creationId xmlns:a16="http://schemas.microsoft.com/office/drawing/2014/main" id="{0BC0754D-0BE1-42F2-B618-EFC392CE101C}"/>
              </a:ext>
            </a:extLst>
          </p:cNvPr>
          <p:cNvPicPr>
            <a:picLocks noChangeAspect="1"/>
          </p:cNvPicPr>
          <p:nvPr/>
        </p:nvPicPr>
        <p:blipFill>
          <a:blip r:embed="rId4"/>
          <a:stretch>
            <a:fillRect/>
          </a:stretch>
        </p:blipFill>
        <p:spPr>
          <a:xfrm>
            <a:off x="818491" y="2093705"/>
            <a:ext cx="11475768" cy="5543444"/>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660"/>
          <p:cNvSpPr/>
          <p:nvPr/>
        </p:nvSpPr>
        <p:spPr>
          <a:xfrm>
            <a:off x="5600834" y="707138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0"/>
          <p:cNvSpPr/>
          <p:nvPr/>
        </p:nvSpPr>
        <p:spPr>
          <a:xfrm>
            <a:off x="11150222" y="3060856"/>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15" name="Connecteur droit avec flèche 14"/>
          <p:cNvCxnSpPr/>
          <p:nvPr/>
        </p:nvCxnSpPr>
        <p:spPr>
          <a:xfrm flipH="1" flipV="1">
            <a:off x="2770496" y="4299045"/>
            <a:ext cx="1815152" cy="113276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2702258" y="5117910"/>
            <a:ext cx="1883390" cy="31389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70496" y="5431809"/>
            <a:ext cx="1815152" cy="5186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2838734" y="5431809"/>
            <a:ext cx="1746914" cy="131134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7827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98438E-6 -3.95833E-6 L 0.22413 -0.27946 " pathEditMode="relative" rAng="0" ptsTypes="AA">
                                      <p:cBhvr>
                                        <p:cTn id="25" dur="1250" fill="hold"/>
                                        <p:tgtEl>
                                          <p:spTgt spid="9"/>
                                        </p:tgtEl>
                                        <p:attrNameLst>
                                          <p:attrName>ppt_x</p:attrName>
                                          <p:attrName>ppt_y</p:attrName>
                                        </p:attrNameLst>
                                      </p:cBhvr>
                                      <p:rCtr x="11206" y="-13981"/>
                                    </p:animMotion>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Terminer le test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Une fois la totalité du test terminée, ce message s’affiche. Vous pouvez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7" name="Image 6">
            <a:extLst>
              <a:ext uri="{FF2B5EF4-FFF2-40B4-BE49-F238E27FC236}">
                <a16:creationId xmlns:a16="http://schemas.microsoft.com/office/drawing/2014/main" id="{47BD0367-D8A9-4F2B-ACB5-D8862939194E}"/>
              </a:ext>
            </a:extLst>
          </p:cNvPr>
          <p:cNvPicPr>
            <a:picLocks noChangeAspect="1"/>
          </p:cNvPicPr>
          <p:nvPr/>
        </p:nvPicPr>
        <p:blipFill>
          <a:blip r:embed="rId5"/>
          <a:stretch>
            <a:fillRect/>
          </a:stretch>
        </p:blipFill>
        <p:spPr>
          <a:xfrm>
            <a:off x="585861" y="3385930"/>
            <a:ext cx="11707857" cy="2981740"/>
          </a:xfrm>
          <a:prstGeom prst="rect">
            <a:avLst/>
          </a:prstGeom>
        </p:spPr>
      </p:pic>
      <p:sp>
        <p:nvSpPr>
          <p:cNvPr id="9" name="Shape 660"/>
          <p:cNvSpPr/>
          <p:nvPr/>
        </p:nvSpPr>
        <p:spPr>
          <a:xfrm>
            <a:off x="11052175" y="3186282"/>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6963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Vérifiez que toutes les épreuves ont été faites. </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13.png"/>
          <p:cNvPicPr>
            <a:picLocks noChangeAspect="1"/>
          </p:cNvPicPr>
          <p:nvPr/>
        </p:nvPicPr>
        <p:blipFill>
          <a:blip r:embed="rId5"/>
          <a:stretch>
            <a:fillRect/>
          </a:stretch>
        </p:blipFill>
        <p:spPr>
          <a:xfrm>
            <a:off x="1032764" y="3127416"/>
            <a:ext cx="10958232" cy="4812252"/>
          </a:xfrm>
          <a:prstGeom prst="rect">
            <a:avLst/>
          </a:prstGeom>
          <a:ln w="12700">
            <a:miter lim="400000"/>
          </a:ln>
        </p:spPr>
      </p:pic>
      <p:sp>
        <p:nvSpPr>
          <p:cNvPr id="10" name="Shape 660"/>
          <p:cNvSpPr/>
          <p:nvPr/>
        </p:nvSpPr>
        <p:spPr>
          <a:xfrm>
            <a:off x="4110883" y="6934329"/>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0"/>
          <p:cNvSpPr/>
          <p:nvPr/>
        </p:nvSpPr>
        <p:spPr>
          <a:xfrm>
            <a:off x="7348158"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10578589"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17072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dirty="0">
                <a:latin typeface="Arial" panose="020B0604020202020204" pitchFamily="34" charset="0"/>
                <a:ea typeface="Consolas"/>
                <a:cs typeface="Arial" panose="020B0604020202020204" pitchFamily="34" charset="0"/>
                <a:sym typeface="Consolas"/>
              </a:rPr>
              <a:t>Cliquer sur le symbole « Éteindre » pour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dirty="0">
              <a:latin typeface="Arial" panose="020B0604020202020204" pitchFamily="34" charset="0"/>
              <a:ea typeface="Consolas"/>
              <a:cs typeface="Arial" panose="020B0604020202020204" pitchFamily="34" charset="0"/>
              <a:sym typeface="Consolas"/>
              <a:hlinkClick r:id="rId4"/>
            </a:endParaRPr>
          </a:p>
        </p:txBody>
      </p:sp>
      <p:pic>
        <p:nvPicPr>
          <p:cNvPr id="6" name="Image 5">
            <a:extLst>
              <a:ext uri="{FF2B5EF4-FFF2-40B4-BE49-F238E27FC236}">
                <a16:creationId xmlns:a16="http://schemas.microsoft.com/office/drawing/2014/main" id="{9E0C388B-C1D8-4084-972B-EC3349E0C979}"/>
              </a:ext>
            </a:extLst>
          </p:cNvPr>
          <p:cNvPicPr>
            <a:picLocks noChangeAspect="1"/>
          </p:cNvPicPr>
          <p:nvPr/>
        </p:nvPicPr>
        <p:blipFill>
          <a:blip r:embed="rId5"/>
          <a:stretch>
            <a:fillRect/>
          </a:stretch>
        </p:blipFill>
        <p:spPr>
          <a:xfrm>
            <a:off x="1130687" y="2594258"/>
            <a:ext cx="10743426" cy="5442678"/>
          </a:xfrm>
          <a:prstGeom prst="rect">
            <a:avLst/>
          </a:prstGeom>
        </p:spPr>
      </p:pic>
      <p:sp>
        <p:nvSpPr>
          <p:cNvPr id="14" name="Shape 660"/>
          <p:cNvSpPr/>
          <p:nvPr/>
        </p:nvSpPr>
        <p:spPr>
          <a:xfrm>
            <a:off x="11215914" y="2278194"/>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71046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708158" y="1663408"/>
            <a:ext cx="11580356" cy="4433073"/>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Si vous êtes déconnecté pendant le test  :</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Revenez sur la page d’accueil: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fr-FR" sz="3200">
                <a:latin typeface="Arial" panose="020B0604020202020204" pitchFamily="34" charset="0"/>
              </a:rPr>
              <a:t>Saisir à l’identique </a:t>
            </a:r>
            <a:r>
              <a:rPr lang="fr-FR" sz="3200">
                <a:latin typeface="Arial" panose="020B0604020202020204" pitchFamily="34" charset="0"/>
                <a:cs typeface="Arial" panose="020B0604020202020204" pitchFamily="34" charset="0"/>
              </a:rPr>
              <a:t>votre code et vos informations personnelles</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Continuez le test. Le test reprend après la dernière question validée.</a:t>
            </a:r>
          </a:p>
        </p:txBody>
      </p:sp>
    </p:spTree>
    <p:extLst>
      <p:ext uri="{BB962C8B-B14F-4D97-AF65-F5344CB8AC3E}">
        <p14:creationId xmlns:p14="http://schemas.microsoft.com/office/powerpoint/2010/main" val="23982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Vos résultats</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6" name="Content Placeholder 5">
            <a:extLst>
              <a:ext uri="{FF2B5EF4-FFF2-40B4-BE49-F238E27FC236}">
                <a16:creationId xmlns:a16="http://schemas.microsoft.com/office/drawing/2014/main" id="{2C820B47-0B40-45B8-B1AF-AF839AFA447F}"/>
              </a:ext>
            </a:extLst>
          </p:cNvPr>
          <p:cNvSpPr txBox="1">
            <a:spLocks/>
          </p:cNvSpPr>
          <p:nvPr/>
        </p:nvSpPr>
        <p:spPr>
          <a:xfrm>
            <a:off x="752923" y="2143128"/>
            <a:ext cx="5939794" cy="5038992"/>
          </a:xfrm>
          <a:prstGeom prst="rect">
            <a:avLst/>
          </a:prstGeom>
        </p:spPr>
        <p:txBody>
          <a:bodyPr vert="horz" lIns="111221" tIns="55611" rIns="111221" bIns="55611"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05851" indent="-305851" algn="just"/>
            <a:endParaRPr lang="en-US" sz="28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La fiche de résultats indiquera :</a:t>
            </a:r>
          </a:p>
          <a:p>
            <a:pPr marL="0" indent="0" algn="just">
              <a:buNone/>
            </a:pPr>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nom et prénom,</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votre niveau global,</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niveaux par compétence.</a:t>
            </a:r>
          </a:p>
          <a:p>
            <a:pPr marL="0" indent="0" algn="just">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u="sng" dirty="0">
              <a:solidFill>
                <a:schemeClr val="accent6">
                  <a:lumMod val="75000"/>
                </a:schemeClr>
              </a:solidFill>
              <a:latin typeface="Arial" panose="020B0604020202020204" pitchFamily="34" charset="0"/>
              <a:cs typeface="Arial" panose="020B0604020202020204" pitchFamily="34" charset="0"/>
            </a:endParaRPr>
          </a:p>
          <a:p>
            <a:pPr marL="0" indent="0" algn="just">
              <a:buNone/>
            </a:pPr>
            <a:endParaRPr lang="fr-FR" sz="28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B6AAEE0-8E11-4C77-9744-57CD6DC93DC1}"/>
              </a:ext>
            </a:extLst>
          </p:cNvPr>
          <p:cNvPicPr>
            <a:picLocks noChangeAspect="1"/>
          </p:cNvPicPr>
          <p:nvPr/>
        </p:nvPicPr>
        <p:blipFill>
          <a:blip r:embed="rId4"/>
          <a:stretch>
            <a:fillRect/>
          </a:stretch>
        </p:blipFill>
        <p:spPr>
          <a:xfrm>
            <a:off x="7078890" y="1468436"/>
            <a:ext cx="4699000" cy="6700426"/>
          </a:xfrm>
          <a:prstGeom prst="rect">
            <a:avLst/>
          </a:prstGeom>
        </p:spPr>
      </p:pic>
    </p:spTree>
    <p:extLst>
      <p:ext uri="{BB962C8B-B14F-4D97-AF65-F5344CB8AC3E}">
        <p14:creationId xmlns:p14="http://schemas.microsoft.com/office/powerpoint/2010/main" val="13087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Bon courage!</a:t>
            </a:r>
          </a:p>
        </p:txBody>
      </p:sp>
    </p:spTree>
    <p:extLst>
      <p:ext uri="{BB962C8B-B14F-4D97-AF65-F5344CB8AC3E}">
        <p14:creationId xmlns:p14="http://schemas.microsoft.com/office/powerpoint/2010/main" val="42834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16" name="Content Placeholder 5">
            <a:extLst>
              <a:ext uri="{FF2B5EF4-FFF2-40B4-BE49-F238E27FC236}">
                <a16:creationId xmlns:a16="http://schemas.microsoft.com/office/drawing/2014/main" id="{90E8FD5A-5625-40A2-85D8-2623D7F661D1}"/>
              </a:ext>
            </a:extLst>
          </p:cNvPr>
          <p:cNvSpPr txBox="1">
            <a:spLocks/>
          </p:cNvSpPr>
          <p:nvPr/>
        </p:nvSpPr>
        <p:spPr>
          <a:xfrm>
            <a:off x="1248035" y="955454"/>
            <a:ext cx="9990772" cy="2461209"/>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évaluera</a:t>
            </a:r>
            <a:r>
              <a:rPr lang="en-US" sz="3600">
                <a:latin typeface="Arial" panose="020B0604020202020204" pitchFamily="34" charset="0"/>
                <a:cs typeface="Arial" panose="020B0604020202020204" pitchFamily="34" charset="0"/>
              </a:rPr>
              <a:t> 3 </a:t>
            </a:r>
            <a:r>
              <a:rPr lang="en-US" sz="3600" err="1">
                <a:latin typeface="Arial" panose="020B0604020202020204" pitchFamily="34" charset="0"/>
                <a:cs typeface="Arial" panose="020B0604020202020204" pitchFamily="34" charset="0"/>
              </a:rPr>
              <a:t>compétences</a:t>
            </a:r>
            <a:r>
              <a:rPr lang="en-US" sz="3600">
                <a:latin typeface="Arial" panose="020B0604020202020204" pitchFamily="34" charset="0"/>
                <a:cs typeface="Arial" panose="020B0604020202020204" pitchFamily="34" charset="0"/>
              </a:rPr>
              <a:t>:</a:t>
            </a: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orale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Grammaire</a:t>
            </a:r>
            <a:r>
              <a:rPr lang="en-US" sz="3600">
                <a:latin typeface="Arial" panose="020B0604020202020204" pitchFamily="34" charset="0"/>
                <a:cs typeface="Arial" panose="020B0604020202020204" pitchFamily="34" charset="0"/>
              </a:rPr>
              <a:t> et </a:t>
            </a:r>
            <a:r>
              <a:rPr lang="en-US" sz="3600" err="1">
                <a:latin typeface="Arial" panose="020B0604020202020204" pitchFamily="34" charset="0"/>
                <a:cs typeface="Arial" panose="020B0604020202020204" pitchFamily="34" charset="0"/>
              </a:rPr>
              <a:t>lexique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écrite</a:t>
            </a:r>
            <a:endParaRPr lang="en-US" sz="3600">
              <a:latin typeface="Arial" panose="020B0604020202020204" pitchFamily="34" charset="0"/>
              <a:cs typeface="Arial" panose="020B0604020202020204" pitchFamily="34" charset="0"/>
            </a:endParaRPr>
          </a:p>
        </p:txBody>
      </p:sp>
      <p:graphicFrame>
        <p:nvGraphicFramePr>
          <p:cNvPr id="20" name="Table 544">
            <a:extLst>
              <a:ext uri="{FF2B5EF4-FFF2-40B4-BE49-F238E27FC236}">
                <a16:creationId xmlns:a16="http://schemas.microsoft.com/office/drawing/2014/main" id="{F42634EF-BC39-4966-90C8-4DBF4F3DFBAB}"/>
              </a:ext>
            </a:extLst>
          </p:cNvPr>
          <p:cNvGraphicFramePr/>
          <p:nvPr>
            <p:extLst>
              <p:ext uri="{D42A27DB-BD31-4B8C-83A1-F6EECF244321}">
                <p14:modId xmlns:p14="http://schemas.microsoft.com/office/powerpoint/2010/main" val="3889061324"/>
              </p:ext>
            </p:extLst>
          </p:nvPr>
        </p:nvGraphicFramePr>
        <p:xfrm>
          <a:off x="1926336" y="5492603"/>
          <a:ext cx="9144000" cy="2001717"/>
        </p:xfrm>
        <a:graphic>
          <a:graphicData uri="http://schemas.openxmlformats.org/drawingml/2006/table">
            <a:tbl>
              <a:tblPr/>
              <a:tblGrid>
                <a:gridCol w="1996032">
                  <a:extLst>
                    <a:ext uri="{9D8B030D-6E8A-4147-A177-3AD203B41FA5}">
                      <a16:colId xmlns:a16="http://schemas.microsoft.com/office/drawing/2014/main" val="20000"/>
                    </a:ext>
                  </a:extLst>
                </a:gridCol>
                <a:gridCol w="1803827">
                  <a:extLst>
                    <a:ext uri="{9D8B030D-6E8A-4147-A177-3AD203B41FA5}">
                      <a16:colId xmlns:a16="http://schemas.microsoft.com/office/drawing/2014/main" val="20001"/>
                    </a:ext>
                  </a:extLst>
                </a:gridCol>
                <a:gridCol w="1674090">
                  <a:extLst>
                    <a:ext uri="{9D8B030D-6E8A-4147-A177-3AD203B41FA5}">
                      <a16:colId xmlns:a16="http://schemas.microsoft.com/office/drawing/2014/main" val="20002"/>
                    </a:ext>
                  </a:extLst>
                </a:gridCol>
                <a:gridCol w="1839747">
                  <a:extLst>
                    <a:ext uri="{9D8B030D-6E8A-4147-A177-3AD203B41FA5}">
                      <a16:colId xmlns:a16="http://schemas.microsoft.com/office/drawing/2014/main" val="20003"/>
                    </a:ext>
                  </a:extLst>
                </a:gridCol>
                <a:gridCol w="1830304">
                  <a:extLst>
                    <a:ext uri="{9D8B030D-6E8A-4147-A177-3AD203B41FA5}">
                      <a16:colId xmlns:a16="http://schemas.microsoft.com/office/drawing/2014/main" val="20004"/>
                    </a:ext>
                  </a:extLst>
                </a:gridCol>
              </a:tblGrid>
              <a:tr h="1115485">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A1 non atteint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a:t>
                      </a:r>
                      <a:r>
                        <a:rPr sz="3000">
                          <a:solidFill>
                            <a:srgbClr val="606060"/>
                          </a:solidFill>
                          <a:latin typeface="Gill Sans Light"/>
                          <a:ea typeface="Gill Sans Light"/>
                          <a:cs typeface="Gill Sans Light"/>
                          <a:sym typeface="Gill Sans Light"/>
                        </a:rPr>
                        <a:t>u</a:t>
                      </a:r>
                      <a:r>
                        <a:rPr lang="fr-FR" sz="3000">
                          <a:solidFill>
                            <a:srgbClr val="606060"/>
                          </a:solidFill>
                          <a:latin typeface="Gill Sans Light"/>
                          <a:ea typeface="Gill Sans Light"/>
                          <a:cs typeface="Gill Sans Light"/>
                          <a:sym typeface="Gill Sans Light"/>
                        </a:rPr>
                        <a:t>-</a:t>
                      </a:r>
                      <a:r>
                        <a:rPr sz="3000" err="1">
                          <a:solidFill>
                            <a:srgbClr val="606060"/>
                          </a:solidFill>
                          <a:latin typeface="Gill Sans Light"/>
                          <a:ea typeface="Gill Sans Light"/>
                          <a:cs typeface="Gill Sans Light"/>
                          <a:sym typeface="Gill Sans Light"/>
                        </a:rPr>
                        <a:t>delà</a:t>
                      </a:r>
                      <a:r>
                        <a:rPr sz="3000">
                          <a:solidFill>
                            <a:srgbClr val="606060"/>
                          </a:solidFill>
                          <a:latin typeface="Gill Sans Light"/>
                          <a:ea typeface="Gill Sans Light"/>
                          <a:cs typeface="Gill Sans Light"/>
                          <a:sym typeface="Gill Sans Light"/>
                        </a:rPr>
                        <a:t> de 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extLst>
                  <a:ext uri="{0D108BD9-81ED-4DB2-BD59-A6C34878D82A}">
                    <a16:rowId xmlns:a16="http://schemas.microsoft.com/office/drawing/2014/main" val="10000"/>
                  </a:ext>
                </a:extLst>
              </a:tr>
              <a:tr h="886232">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a:noFill/>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cap="flat" cmpd="sng" algn="ctr">
                      <a:solidFill>
                        <a:schemeClr val="tx1"/>
                      </a:solidFill>
                      <a:prstDash val="solid"/>
                      <a:round/>
                      <a:headEnd type="none" w="med" len="med"/>
                      <a:tailEnd type="none" w="med" len="med"/>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B1</a:t>
                      </a:r>
                      <a:r>
                        <a:rPr lang="fr-FR" sz="3000">
                          <a:solidFill>
                            <a:srgbClr val="606060"/>
                          </a:solidFill>
                          <a:latin typeface="Gill Sans Light"/>
                          <a:ea typeface="Gill Sans Light"/>
                          <a:cs typeface="Gill Sans Light"/>
                          <a:sym typeface="Gill Sans Light"/>
                        </a:rPr>
                        <a: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cap="flat" cmpd="sng" algn="ctr">
                      <a:solidFill>
                        <a:schemeClr val="tx1"/>
                      </a:solidFill>
                      <a:prstDash val="solid"/>
                      <a:round/>
                      <a:headEnd type="none" w="med" len="med"/>
                      <a:tailEnd type="none" w="med" len="med"/>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Content Placeholder 5">
            <a:extLst>
              <a:ext uri="{FF2B5EF4-FFF2-40B4-BE49-F238E27FC236}">
                <a16:creationId xmlns:a16="http://schemas.microsoft.com/office/drawing/2014/main" id="{D3EF3EE5-6EA0-40A7-9519-A0BE7D558D14}"/>
              </a:ext>
            </a:extLst>
          </p:cNvPr>
          <p:cNvSpPr txBox="1">
            <a:spLocks/>
          </p:cNvSpPr>
          <p:nvPr/>
        </p:nvSpPr>
        <p:spPr>
          <a:xfrm>
            <a:off x="1248035" y="4205200"/>
            <a:ext cx="10500602" cy="968257"/>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déterminera</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votre</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niveau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parmi</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ceux</a:t>
            </a:r>
            <a:r>
              <a:rPr lang="en-US" sz="3600">
                <a:latin typeface="Arial" panose="020B0604020202020204" pitchFamily="34" charset="0"/>
                <a:cs typeface="Arial" panose="020B0604020202020204" pitchFamily="34" charset="0"/>
              </a:rPr>
              <a:t>-ci:</a:t>
            </a:r>
          </a:p>
        </p:txBody>
      </p:sp>
    </p:spTree>
    <p:extLst>
      <p:ext uri="{BB962C8B-B14F-4D97-AF65-F5344CB8AC3E}">
        <p14:creationId xmlns:p14="http://schemas.microsoft.com/office/powerpoint/2010/main" val="7190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Content Placeholder 5">
            <a:extLst>
              <a:ext uri="{FF2B5EF4-FFF2-40B4-BE49-F238E27FC236}">
                <a16:creationId xmlns:a16="http://schemas.microsoft.com/office/drawing/2014/main" id="{E89D5642-FC66-4A53-A55E-156D648936F6}"/>
              </a:ext>
            </a:extLst>
          </p:cNvPr>
          <p:cNvSpPr txBox="1">
            <a:spLocks/>
          </p:cNvSpPr>
          <p:nvPr/>
        </p:nvSpPr>
        <p:spPr>
          <a:xfrm>
            <a:off x="2794341" y="3046907"/>
            <a:ext cx="8844741" cy="2960362"/>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3200" b="1" err="1">
                <a:latin typeface="Arial" panose="020B0604020202020204" pitchFamily="34" charset="0"/>
                <a:cs typeface="Arial" panose="020B0604020202020204" pitchFamily="34" charset="0"/>
              </a:rPr>
              <a:t>Ev@lang</a:t>
            </a:r>
            <a:r>
              <a:rPr lang="fr-FR" sz="3200" b="1">
                <a:latin typeface="Arial" panose="020B0604020202020204" pitchFamily="34" charset="0"/>
                <a:cs typeface="Arial" panose="020B0604020202020204" pitchFamily="34" charset="0"/>
              </a:rPr>
              <a:t> est un test de positionnement:</a:t>
            </a:r>
          </a:p>
          <a:p>
            <a:pPr lvl="1" algn="just"/>
            <a:r>
              <a:rPr lang="fr-FR" sz="3200">
                <a:latin typeface="Arial" panose="020B0604020202020204" pitchFamily="34" charset="0"/>
                <a:cs typeface="Arial" panose="020B0604020202020204" pitchFamily="34" charset="0"/>
              </a:rPr>
              <a:t>100% </a:t>
            </a:r>
            <a:r>
              <a:rPr lang="fr-FR" sz="3200" u="sng">
                <a:latin typeface="Arial" panose="020B0604020202020204" pitchFamily="34" charset="0"/>
                <a:cs typeface="Arial" panose="020B0604020202020204" pitchFamily="34" charset="0"/>
              </a:rPr>
              <a:t>en ligne</a:t>
            </a:r>
            <a:r>
              <a:rPr lang="fr-FR" sz="3200">
                <a:latin typeface="Arial" panose="020B0604020202020204" pitchFamily="34" charset="0"/>
                <a:cs typeface="Arial" panose="020B0604020202020204" pitchFamily="34" charset="0"/>
              </a:rPr>
              <a:t> (avec un code), </a:t>
            </a:r>
          </a:p>
          <a:p>
            <a:pPr lvl="1" algn="just"/>
            <a:r>
              <a:rPr lang="fr-FR" sz="3200">
                <a:latin typeface="Arial" panose="020B0604020202020204" pitchFamily="34" charset="0"/>
                <a:cs typeface="Arial" panose="020B0604020202020204" pitchFamily="34" charset="0"/>
              </a:rPr>
              <a:t>sur </a:t>
            </a:r>
            <a:r>
              <a:rPr lang="fr-FR" sz="3200" b="1">
                <a:latin typeface="Arial" panose="020B0604020202020204" pitchFamily="34" charset="0"/>
                <a:cs typeface="Arial" panose="020B0604020202020204" pitchFamily="34" charset="0"/>
              </a:rPr>
              <a:t>ordinateur</a:t>
            </a:r>
            <a:r>
              <a:rPr lang="fr-FR" sz="3200">
                <a:latin typeface="Arial" panose="020B0604020202020204" pitchFamily="34" charset="0"/>
                <a:cs typeface="Arial" panose="020B0604020202020204" pitchFamily="34" charset="0"/>
              </a:rPr>
              <a:t> ou tablette,</a:t>
            </a:r>
          </a:p>
          <a:p>
            <a:pPr lvl="1" algn="just"/>
            <a:r>
              <a:rPr lang="fr-FR" sz="3200">
                <a:latin typeface="Arial" panose="020B0604020202020204" pitchFamily="34" charset="0"/>
                <a:cs typeface="Arial" panose="020B0604020202020204" pitchFamily="34" charset="0"/>
              </a:rPr>
              <a:t>à réaliser avec un casque audio..</a:t>
            </a:r>
          </a:p>
          <a:p>
            <a:pPr marL="0" indent="0" algn="just">
              <a:buNone/>
            </a:pPr>
            <a:endParaRPr lang="fr-FR"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pic>
        <p:nvPicPr>
          <p:cNvPr id="7" name="Picture 2" descr="Music headphones icon — Vetores de Stock © branchecarica ...">
            <a:extLst>
              <a:ext uri="{FF2B5EF4-FFF2-40B4-BE49-F238E27FC236}">
                <a16:creationId xmlns:a16="http://schemas.microsoft.com/office/drawing/2014/main" id="{DCC5D8F8-65A3-48D4-BD8A-D9F20C9F5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22722">
            <a:off x="726598" y="1210937"/>
            <a:ext cx="1856194" cy="2105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BBE04E8-AE5B-4F25-B9AD-C4795849B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9684">
            <a:off x="9267224" y="4429443"/>
            <a:ext cx="2954078" cy="25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4" name="ZoneTexte 3">
            <a:extLst>
              <a:ext uri="{FF2B5EF4-FFF2-40B4-BE49-F238E27FC236}">
                <a16:creationId xmlns:a16="http://schemas.microsoft.com/office/drawing/2014/main" id="{A7F528C6-A993-4097-98CF-59F0941B6492}"/>
              </a:ext>
            </a:extLst>
          </p:cNvPr>
          <p:cNvSpPr txBox="1"/>
          <p:nvPr/>
        </p:nvSpPr>
        <p:spPr>
          <a:xfrm>
            <a:off x="1856105" y="1627027"/>
            <a:ext cx="7039701" cy="1477328"/>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Le test est chronométré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	Durée moyenne du test: 30 minutes</a:t>
            </a:r>
          </a:p>
        </p:txBody>
      </p:sp>
      <p:pic>
        <p:nvPicPr>
          <p:cNvPr id="5" name="Image 4">
            <a:extLst>
              <a:ext uri="{FF2B5EF4-FFF2-40B4-BE49-F238E27FC236}">
                <a16:creationId xmlns:a16="http://schemas.microsoft.com/office/drawing/2014/main" id="{131CF927-7AB5-4B36-AC2B-72DAFF79C1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495565">
            <a:off x="9792996" y="1260051"/>
            <a:ext cx="2100350" cy="2526737"/>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1856105" y="4353735"/>
            <a:ext cx="9658350" cy="2769989"/>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Chaque test sera unique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questions tirées aléatoirement.</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le niveau des questions présentées dépend des réponses données aux questions précédentes.</a:t>
            </a:r>
          </a:p>
        </p:txBody>
      </p:sp>
    </p:spTree>
    <p:extLst>
      <p:ext uri="{BB962C8B-B14F-4D97-AF65-F5344CB8AC3E}">
        <p14:creationId xmlns:p14="http://schemas.microsoft.com/office/powerpoint/2010/main" val="96300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7" name="Text Placeholder 6">
            <a:extLst>
              <a:ext uri="{FF2B5EF4-FFF2-40B4-BE49-F238E27FC236}">
                <a16:creationId xmlns:a16="http://schemas.microsoft.com/office/drawing/2014/main" id="{E2AEB7EB-0DD4-4015-BE55-0D26BF7E6FF7}"/>
              </a:ext>
            </a:extLst>
          </p:cNvPr>
          <p:cNvSpPr txBox="1">
            <a:spLocks/>
          </p:cNvSpPr>
          <p:nvPr/>
        </p:nvSpPr>
        <p:spPr>
          <a:xfrm>
            <a:off x="1213659" y="2052913"/>
            <a:ext cx="11155680" cy="4993724"/>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1" indent="-23386">
              <a:buFont typeface="Arial" panose="020B0604020202020204" pitchFamily="34" charset="0"/>
              <a:buNone/>
            </a:pPr>
            <a:r>
              <a:rPr lang="fr-FR" sz="3200" b="1">
                <a:latin typeface="Arial" panose="020B0604020202020204" pitchFamily="34" charset="0"/>
                <a:cs typeface="Arial" panose="020B0604020202020204" pitchFamily="34" charset="0"/>
              </a:rPr>
              <a:t>Test composé de questions à choix multiples avec :</a:t>
            </a:r>
          </a:p>
          <a:p>
            <a:pPr lvl="2">
              <a:lnSpc>
                <a:spcPct val="150000"/>
              </a:lnSpc>
            </a:pPr>
            <a:r>
              <a:rPr lang="fr-FR" sz="3200">
                <a:latin typeface="Arial" panose="020B0604020202020204" pitchFamily="34" charset="0"/>
                <a:cs typeface="Arial" panose="020B0604020202020204" pitchFamily="34" charset="0"/>
              </a:rPr>
              <a:t>1 support (audio / écrit);</a:t>
            </a:r>
          </a:p>
          <a:p>
            <a:pPr lvl="2">
              <a:lnSpc>
                <a:spcPct val="150000"/>
              </a:lnSpc>
            </a:pPr>
            <a:r>
              <a:rPr lang="fr-FR" sz="3200">
                <a:latin typeface="Arial" panose="020B0604020202020204" pitchFamily="34" charset="0"/>
                <a:cs typeface="Arial" panose="020B0604020202020204" pitchFamily="34" charset="0"/>
              </a:rPr>
              <a:t>1 consigne et/ou 1 question en anglais par support </a:t>
            </a:r>
          </a:p>
          <a:p>
            <a:pPr lvl="2">
              <a:lnSpc>
                <a:spcPct val="150000"/>
              </a:lnSpc>
            </a:pPr>
            <a:r>
              <a:rPr lang="fr-FR" sz="3200">
                <a:latin typeface="Arial" panose="020B0604020202020204" pitchFamily="34" charset="0"/>
                <a:cs typeface="Arial" panose="020B0604020202020204" pitchFamily="34" charset="0"/>
              </a:rPr>
              <a:t>4 choix de réponse en anglais;</a:t>
            </a:r>
          </a:p>
          <a:p>
            <a:pPr lvl="2">
              <a:lnSpc>
                <a:spcPct val="150000"/>
              </a:lnSpc>
            </a:pPr>
            <a:r>
              <a:rPr lang="fr-FR" sz="3200">
                <a:latin typeface="Arial" panose="020B0604020202020204" pitchFamily="34" charset="0"/>
                <a:cs typeface="Arial" panose="020B0604020202020204" pitchFamily="34" charset="0"/>
              </a:rPr>
              <a:t>1 seule bonne réponse possible;</a:t>
            </a:r>
          </a:p>
        </p:txBody>
      </p:sp>
    </p:spTree>
    <p:extLst>
      <p:ext uri="{BB962C8B-B14F-4D97-AF65-F5344CB8AC3E}">
        <p14:creationId xmlns:p14="http://schemas.microsoft.com/office/powerpoint/2010/main" val="30676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Comment passer </a:t>
            </a: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623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0" name="Shape 30"/>
          <p:cNvSpPr>
            <a:spLocks noGrp="1"/>
          </p:cNvSpPr>
          <p:nvPr>
            <p:ph type="body" sz="quarter" idx="4294967295"/>
          </p:nvPr>
        </p:nvSpPr>
        <p:spPr>
          <a:xfrm>
            <a:off x="671140" y="1900278"/>
            <a:ext cx="5376963" cy="6110958"/>
          </a:xfrm>
          <a:prstGeom prst="rect">
            <a:avLst/>
          </a:prstGeom>
        </p:spPr>
        <p:txBody>
          <a:bodyPr anchor="t">
            <a:normAutofit fontScale="92500" lnSpcReduction="10000"/>
          </a:bodyPr>
          <a:lstStyle/>
          <a:p>
            <a:pPr marL="0" indent="0">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Vous êtes sur la page d’inscription du test :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Remplissez les informations manquantes</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Entrez votre code: </a:t>
            </a:r>
            <a:r>
              <a:rPr lang="fr-FR" sz="3000">
                <a:latin typeface="Arial" panose="020B0604020202020204" pitchFamily="34" charset="0"/>
                <a:cs typeface="Arial" panose="020B0604020202020204" pitchFamily="34" charset="0"/>
                <a:sym typeface="Consolas"/>
              </a:rPr>
              <a:t>suite de chiffres et lettres, sans espace, sans caractères spéciaux, et sans minuscule</a:t>
            </a: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Validez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SzTx/>
              <a:buNone/>
              <a:defRPr sz="3000">
                <a:latin typeface="Consolas"/>
                <a:ea typeface="Consolas"/>
                <a:cs typeface="Consolas"/>
                <a:sym typeface="Consolas"/>
              </a:defRPr>
            </a:pPr>
            <a:endParaRPr>
              <a:latin typeface="Arial" panose="020B0604020202020204" pitchFamily="34" charset="0"/>
              <a:cs typeface="Arial" panose="020B0604020202020204" pitchFamily="34" charset="0"/>
              <a:hlinkClick r:id="rId5"/>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Comment s’identifier ?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F1F695D5-65D2-4BDE-A9CD-EAA3417A56DC}"/>
              </a:ext>
            </a:extLst>
          </p:cNvPr>
          <p:cNvPicPr>
            <a:picLocks noChangeAspect="1"/>
          </p:cNvPicPr>
          <p:nvPr/>
        </p:nvPicPr>
        <p:blipFill>
          <a:blip r:embed="rId6"/>
          <a:stretch>
            <a:fillRect/>
          </a:stretch>
        </p:blipFill>
        <p:spPr>
          <a:xfrm>
            <a:off x="7014035" y="1532605"/>
            <a:ext cx="4905412" cy="6344066"/>
          </a:xfrm>
          <a:prstGeom prst="rect">
            <a:avLst/>
          </a:prstGeom>
        </p:spPr>
      </p:pic>
    </p:spTree>
    <p:extLst>
      <p:ext uri="{BB962C8B-B14F-4D97-AF65-F5344CB8AC3E}">
        <p14:creationId xmlns:p14="http://schemas.microsoft.com/office/powerpoint/2010/main" val="259410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animEffect transition="in" filter="fade">
                                      <p:cBhvr>
                                        <p:cTn id="11" dur="500"/>
                                        <p:tgtEl>
                                          <p:spTgt spid="30">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xEl>
                                              <p:pRg st="7" end="7"/>
                                            </p:txEl>
                                          </p:spTgt>
                                        </p:tgtEl>
                                        <p:attrNameLst>
                                          <p:attrName>style.visibility</p:attrName>
                                        </p:attrNameLst>
                                      </p:cBhvr>
                                      <p:to>
                                        <p:strVal val="visible"/>
                                      </p:to>
                                    </p:set>
                                    <p:animEffect transition="in" filter="fade">
                                      <p:cBhvr>
                                        <p:cTn id="1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commencer.</a:t>
            </a: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a:extLst>
              <a:ext uri="{FF2B5EF4-FFF2-40B4-BE49-F238E27FC236}">
                <a16:creationId xmlns:a16="http://schemas.microsoft.com/office/drawing/2014/main" id="{52957FBE-FE74-487F-88D8-E2EE23782B33}"/>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16886" y="3879034"/>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465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5 L -0.52942 0.14567 " pathEditMode="relative" rAng="0" ptsTypes="AA">
                                      <p:cBhvr>
                                        <p:cTn id="6" dur="1250" fill="hold"/>
                                        <p:tgtEl>
                                          <p:spTgt spid="8"/>
                                        </p:tgtEl>
                                        <p:attrNameLst>
                                          <p:attrName>ppt_x</p:attrName>
                                          <p:attrName>ppt_y</p:attrName>
                                        </p:attrNameLst>
                                      </p:cBhvr>
                                      <p:rCtr x="-27368" y="7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10" ma:contentTypeDescription="Crée un document." ma:contentTypeScope="" ma:versionID="ecd065506ea79f058534c8202a5b1b47">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f7d277ba2e8441b1c8fd8ef84132a4c6"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6B5F9-3ECD-4A24-940E-2830CABC0956}">
  <ds:schemaRefs>
    <ds:schemaRef ds:uri="http://schemas.microsoft.com/sharepoint/v3/contenttype/forms"/>
  </ds:schemaRefs>
</ds:datastoreItem>
</file>

<file path=customXml/itemProps2.xml><?xml version="1.0" encoding="utf-8"?>
<ds:datastoreItem xmlns:ds="http://schemas.openxmlformats.org/officeDocument/2006/customXml" ds:itemID="{1FCA7E78-ABC1-480C-B3B0-782D4D0EAC20}">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0552e3f6-1f20-4add-92b6-8fc3ff538f54"/>
    <ds:schemaRef ds:uri="616cf726-3716-428e-acd6-b0fcdd50ad6c"/>
    <ds:schemaRef ds:uri="http://www.w3.org/XML/1998/namespace"/>
  </ds:schemaRefs>
</ds:datastoreItem>
</file>

<file path=customXml/itemProps3.xml><?xml version="1.0" encoding="utf-8"?>
<ds:datastoreItem xmlns:ds="http://schemas.openxmlformats.org/officeDocument/2006/customXml" ds:itemID="{87B8CBB5-AB67-4391-89E3-BE366ED9E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cf726-3716-428e-acd6-b0fcdd50ad6c"/>
    <ds:schemaRef ds:uri="0552e3f6-1f20-4add-92b6-8fc3ff538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TotalTime>
  <Words>1805</Words>
  <Application>Microsoft Office PowerPoint</Application>
  <PresentationFormat>Personnalisé</PresentationFormat>
  <Paragraphs>137</Paragraphs>
  <Slides>29</Slides>
  <Notes>29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Calibri Light</vt:lpstr>
      <vt:lpstr>Consolas</vt:lpstr>
      <vt:lpstr>Gill Sans</vt:lpstr>
      <vt:lpstr>Gill Sans Light</vt:lpstr>
      <vt:lpstr>Helvetica Neue</vt:lpstr>
      <vt:lpstr>Lato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générique</dc:creator>
  <cp:lastModifiedBy>Chefadj2 Chef Adjoint 2</cp:lastModifiedBy>
  <cp:revision>1</cp:revision>
  <dcterms:modified xsi:type="dcterms:W3CDTF">2024-08-21T01:20:37Z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0x010100E78FD5AF5902E649A59CA341AE4C068A</vt:lpwstr>
  </property>
  <property fmtid="{D5CDD505-2E9C-101B-9397-08002B2CF9AE}" pid="3" name="Order">
    <vt:r8>276800</vt:r8>
  </property>
  <property fmtid="{D5CDD505-2E9C-101B-9397-08002B2CF9AE}" pid="4" name="ComplianceAssetId">
    <vt:lpwstr/>
  </property>
</Properties>
</file>