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8" r:id="rId5"/>
    <p:sldId id="279" r:id="rId6"/>
    <p:sldId id="280" r:id="rId7"/>
    <p:sldId id="262" r:id="rId8"/>
    <p:sldId id="263" r:id="rId9"/>
    <p:sldId id="264" r:id="rId10"/>
    <p:sldId id="265" r:id="rId11"/>
    <p:sldId id="266" r:id="rId12"/>
    <p:sldId id="267" r:id="rId13"/>
    <p:sldId id="281" r:id="rId14"/>
    <p:sldId id="271" r:id="rId15"/>
    <p:sldId id="272" r:id="rId16"/>
    <p:sldId id="273" r:id="rId17"/>
    <p:sldId id="274" r:id="rId18"/>
    <p:sldId id="270" r:id="rId19"/>
    <p:sldId id="276" r:id="rId20"/>
    <p:sldId id="27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6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191324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159898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95953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276796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106474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421305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280948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309419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165970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101538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07660F-6203-46A6-8406-8A411DC26FAE}" type="datetimeFigureOut">
              <a:rPr lang="fr-FR" smtClean="0"/>
              <a:pPr/>
              <a:t>21/04/2020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31832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7660F-6203-46A6-8406-8A411DC26FAE}" type="datetimeFigureOut">
              <a:rPr lang="fr-FR" smtClean="0"/>
              <a:pPr/>
              <a:t>21/04/2020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CED40-A890-42AE-9BB4-E49AB2703E5D}" type="slidenum">
              <a:rPr lang="fr-FR" smtClean="0"/>
              <a:pPr/>
              <a:t>‹N°›</a:t>
            </a:fld>
            <a:endParaRPr lang="fr-FR"/>
          </a:p>
        </p:txBody>
      </p:sp>
    </p:spTree>
    <p:extLst>
      <p:ext uri="{BB962C8B-B14F-4D97-AF65-F5344CB8AC3E}">
        <p14:creationId xmlns:p14="http://schemas.microsoft.com/office/powerpoint/2010/main" xmlns="" val="32891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Le covid</a:t>
            </a:r>
            <a:r>
              <a:rPr lang="fr-FR" b="1" dirty="0"/>
              <a:t>-</a:t>
            </a:r>
            <a:r>
              <a:rPr lang="fr-FR" b="1" dirty="0" smtClean="0"/>
              <a:t>19 et la réouverture des établissements scolaires</a:t>
            </a:r>
            <a:endParaRPr lang="fr-FR" b="1" dirty="0"/>
          </a:p>
        </p:txBody>
      </p:sp>
      <p:sp>
        <p:nvSpPr>
          <p:cNvPr id="3" name="Sous-titre 2"/>
          <p:cNvSpPr>
            <a:spLocks noGrp="1"/>
          </p:cNvSpPr>
          <p:nvPr>
            <p:ph type="subTitle" idx="1"/>
          </p:nvPr>
        </p:nvSpPr>
        <p:spPr/>
        <p:txBody>
          <a:bodyPr/>
          <a:lstStyle/>
          <a:p>
            <a:r>
              <a:rPr lang="fr-FR" b="1" dirty="0" smtClean="0"/>
              <a:t>Avril 2020</a:t>
            </a:r>
            <a:endParaRPr lang="fr-FR" b="1" dirty="0"/>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89442" y="3611812"/>
            <a:ext cx="5478459" cy="3695274"/>
          </a:xfrm>
          <a:prstGeom prst="rect">
            <a:avLst/>
          </a:prstGeom>
        </p:spPr>
      </p:pic>
    </p:spTree>
    <p:extLst>
      <p:ext uri="{BB962C8B-B14F-4D97-AF65-F5344CB8AC3E}">
        <p14:creationId xmlns:p14="http://schemas.microsoft.com/office/powerpoint/2010/main" xmlns="" val="1429579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effectLst/>
                <a:latin typeface="Calibri" panose="020F0502020204030204" pitchFamily="34" charset="0"/>
                <a:ea typeface="Calibri" panose="020F0502020204030204" pitchFamily="34" charset="0"/>
                <a:cs typeface="Times New Roman" panose="02020603050405020304" pitchFamily="18" charset="0"/>
              </a:rPr>
              <a:t>La phase 3 : Circulation du virus partout en Nouvelle-Calédonie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lnSpc>
                <a:spcPct val="107000"/>
              </a:lnSpc>
              <a:spcAft>
                <a:spcPts val="800"/>
              </a:spcAft>
              <a:buNone/>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L’objectif de cette phase est atténuer les effets de la vague épidémique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Le suivi de l’évolution épidémiologique est au premier plan afin de modifier la stratégie de dépistage des cas (activation du réseau sentinelle, on ne dépiste plus tout le monde),</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les critères d’hospitalisation sont modifiés,</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des renforts auprès de l’état sont demandés si nécessaire,</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les messages de prévention sont adaptés au besoin et les actions de communication renforcées.</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25826" y="224634"/>
            <a:ext cx="1830744" cy="1466054"/>
          </a:xfrm>
          <a:prstGeom prst="rect">
            <a:avLst/>
          </a:prstGeom>
        </p:spPr>
      </p:pic>
    </p:spTree>
    <p:extLst>
      <p:ext uri="{BB962C8B-B14F-4D97-AF65-F5344CB8AC3E}">
        <p14:creationId xmlns:p14="http://schemas.microsoft.com/office/powerpoint/2010/main" xmlns="" val="307282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smtClean="0">
                <a:effectLst/>
                <a:latin typeface="Calibri" panose="020F0502020204030204" pitchFamily="34" charset="0"/>
                <a:ea typeface="Calibri" panose="020F0502020204030204" pitchFamily="34" charset="0"/>
                <a:cs typeface="Times New Roman" panose="02020603050405020304" pitchFamily="18" charset="0"/>
              </a:rPr>
              <a:t>La phase 4 : Décroissance de l’épidémie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lstStyle/>
          <a:p>
            <a:pPr algn="just">
              <a:lnSpc>
                <a:spcPct val="107000"/>
              </a:lnSpc>
              <a:spcAft>
                <a:spcPts val="800"/>
              </a:spcAft>
            </a:pP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L’objectif est de revenir à la situation antérieure.</a:t>
            </a:r>
          </a:p>
          <a:p>
            <a:pPr algn="just">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Les renforts sont levés progressivement,</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la stratégie de dépistage des cas revient à la phase initiale. La communication se poursuit de manière suffisante afin de communiquer sur la fin de l’épidémie.</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Les institutions évaluent l’impact de l’épidémie.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36022" y="1397492"/>
            <a:ext cx="2466975" cy="1847850"/>
          </a:xfrm>
          <a:prstGeom prst="rect">
            <a:avLst/>
          </a:prstGeom>
        </p:spPr>
      </p:pic>
    </p:spTree>
    <p:extLst>
      <p:ext uri="{BB962C8B-B14F-4D97-AF65-F5344CB8AC3E}">
        <p14:creationId xmlns:p14="http://schemas.microsoft.com/office/powerpoint/2010/main" xmlns="" val="160889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latin typeface="Calibri" panose="020F0502020204030204" pitchFamily="34" charset="0"/>
                <a:ea typeface="Calibri" panose="020F0502020204030204" pitchFamily="34" charset="0"/>
                <a:cs typeface="Times New Roman" panose="02020603050405020304" pitchFamily="18" charset="0"/>
              </a:rPr>
              <a:t>Rappel de la situation épidémiologique actuelle  de la Calédonie </a:t>
            </a:r>
            <a:endParaRPr lang="fr-FR" dirty="0"/>
          </a:p>
        </p:txBody>
      </p:sp>
      <p:sp>
        <p:nvSpPr>
          <p:cNvPr id="3" name="Espace réservé du contenu 2"/>
          <p:cNvSpPr>
            <a:spLocks noGrp="1"/>
          </p:cNvSpPr>
          <p:nvPr>
            <p:ph idx="1"/>
          </p:nvPr>
        </p:nvSpPr>
        <p:spPr/>
        <p:txBody>
          <a:bodyPr/>
          <a:lstStyle/>
          <a:p>
            <a:pPr algn="just">
              <a:lnSpc>
                <a:spcPct val="107000"/>
              </a:lnSpc>
              <a:spcAft>
                <a:spcPts val="800"/>
              </a:spcAft>
            </a:pPr>
            <a:r>
              <a:rPr lang="fr-FR" sz="2400" dirty="0" smtClean="0">
                <a:effectLst/>
                <a:latin typeface="Calibri" panose="020F0502020204030204" pitchFamily="34" charset="0"/>
                <a:ea typeface="Calibri" panose="020F0502020204030204" pitchFamily="34" charset="0"/>
                <a:cs typeface="Times New Roman" panose="02020603050405020304" pitchFamily="18" charset="0"/>
              </a:rPr>
              <a:t>les cas confirmés sont identifiés et isolés,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 pays est dans la phase 1 de non circulation du virus.</a:t>
            </a:r>
            <a:endParaRPr lang="fr-FR"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8562" y="2932895"/>
            <a:ext cx="4714875" cy="3619500"/>
          </a:xfrm>
          <a:prstGeom prst="rect">
            <a:avLst/>
          </a:prstGeom>
        </p:spPr>
      </p:pic>
    </p:spTree>
    <p:extLst>
      <p:ext uri="{BB962C8B-B14F-4D97-AF65-F5344CB8AC3E}">
        <p14:creationId xmlns:p14="http://schemas.microsoft.com/office/powerpoint/2010/main" xmlns="" val="395887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400984"/>
            <a:ext cx="10515600" cy="1325563"/>
          </a:xfrm>
        </p:spPr>
        <p:txBody>
          <a:bodyPr/>
          <a:lstStyle/>
          <a:p>
            <a:r>
              <a:rPr lang="fr-FR" b="1" u="sng" dirty="0" smtClean="0">
                <a:solidFill>
                  <a:srgbClr val="000000"/>
                </a:solidFill>
                <a:effectLst/>
                <a:latin typeface="Calibri" panose="020F0502020204030204" pitchFamily="34" charset="0"/>
                <a:ea typeface="Calibri" panose="020F0502020204030204" pitchFamily="34" charset="0"/>
              </a:rPr>
              <a:t>A ce jour : Les recommandations sanitaires </a:t>
            </a:r>
            <a:endParaRPr lang="fr-FR" dirty="0"/>
          </a:p>
        </p:txBody>
      </p:sp>
      <p:sp>
        <p:nvSpPr>
          <p:cNvPr id="3" name="Espace réservé du contenu 2"/>
          <p:cNvSpPr>
            <a:spLocks noGrp="1"/>
          </p:cNvSpPr>
          <p:nvPr>
            <p:ph idx="1"/>
          </p:nvPr>
        </p:nvSpPr>
        <p:spPr>
          <a:xfrm>
            <a:off x="838200" y="1825624"/>
            <a:ext cx="10515600" cy="4948555"/>
          </a:xfrm>
        </p:spPr>
        <p:txBody>
          <a:bodyPr/>
          <a:lstStyle/>
          <a:p>
            <a:pPr marL="0" lvl="0" indent="0">
              <a:spcAft>
                <a:spcPts val="0"/>
              </a:spcAft>
              <a:buNone/>
            </a:pPr>
            <a:r>
              <a:rPr lang="fr-FR" sz="3200" dirty="0" smtClean="0">
                <a:solidFill>
                  <a:srgbClr val="000000"/>
                </a:solidFill>
                <a:effectLst/>
                <a:latin typeface="Calibri" panose="020F0502020204030204" pitchFamily="34" charset="0"/>
                <a:ea typeface="Calibri" panose="020F0502020204030204" pitchFamily="34" charset="0"/>
              </a:rPr>
              <a:t> </a:t>
            </a:r>
            <a:r>
              <a:rPr lang="fr-FR" sz="3200" b="1" dirty="0" smtClean="0">
                <a:solidFill>
                  <a:srgbClr val="000000"/>
                </a:solidFill>
                <a:effectLst/>
                <a:latin typeface="Calibri" panose="020F0502020204030204" pitchFamily="34" charset="0"/>
                <a:ea typeface="Calibri" panose="020F0502020204030204" pitchFamily="34" charset="0"/>
              </a:rPr>
              <a:t>La poursuite des gestes barrières</a:t>
            </a:r>
            <a:r>
              <a:rPr lang="fr-FR" dirty="0" smtClean="0">
                <a:solidFill>
                  <a:srgbClr val="000000"/>
                </a:solidFill>
                <a:effectLst/>
                <a:latin typeface="Calibri" panose="020F0502020204030204" pitchFamily="34" charset="0"/>
                <a:ea typeface="Calibri" panose="020F0502020204030204" pitchFamily="34" charset="0"/>
              </a:rPr>
              <a:t> : se laver les mains très régulièrement, tousser ou éternuer dans son coude ou dans un mouchoir, utiliser des mouchoirs à usage unique et les jeter dans la poubelle immédiatement, saluer sans se serrer la main et éviter les embrassades </a:t>
            </a:r>
            <a:r>
              <a:rPr lang="fr-FR" b="1" dirty="0" smtClean="0">
                <a:solidFill>
                  <a:srgbClr val="000000"/>
                </a:solidFill>
                <a:effectLst/>
                <a:latin typeface="Calibri" panose="020F0502020204030204" pitchFamily="34" charset="0"/>
                <a:ea typeface="Calibri" panose="020F0502020204030204" pitchFamily="34" charset="0"/>
              </a:rPr>
              <a:t>permet de prendre de bonnes habitudes pour freiner la propagation des virus. </a:t>
            </a:r>
            <a:endParaRPr lang="fr-FR" sz="3200" dirty="0" smtClean="0">
              <a:solidFill>
                <a:srgbClr val="000000"/>
              </a:solidFill>
              <a:effectLst/>
              <a:latin typeface="Calibri" panose="020F0502020204030204" pitchFamily="34" charset="0"/>
              <a:ea typeface="Calibri" panose="020F0502020204030204" pitchFamily="34" charset="0"/>
            </a:endParaRPr>
          </a:p>
          <a:p>
            <a:pPr marL="457200">
              <a:spcAft>
                <a:spcPts val="0"/>
              </a:spcAft>
            </a:pPr>
            <a:endParaRPr lang="fr-FR" sz="3200" dirty="0" smtClean="0">
              <a:solidFill>
                <a:srgbClr val="000000"/>
              </a:solidFill>
              <a:effectLst/>
              <a:latin typeface="Calibri" panose="020F0502020204030204" pitchFamily="34" charset="0"/>
              <a:ea typeface="Calibri" panose="020F0502020204030204" pitchFamily="34" charset="0"/>
            </a:endParaRPr>
          </a:p>
          <a:p>
            <a:endParaRPr lang="fr-FR" dirty="0"/>
          </a:p>
        </p:txBody>
      </p:sp>
      <p:pic>
        <p:nvPicPr>
          <p:cNvPr id="6" name="Image 5"/>
          <p:cNvPicPr>
            <a:picLocks noChangeAspect="1"/>
          </p:cNvPicPr>
          <p:nvPr/>
        </p:nvPicPr>
        <p:blipFill>
          <a:blip r:embed="rId2"/>
          <a:stretch>
            <a:fillRect/>
          </a:stretch>
        </p:blipFill>
        <p:spPr>
          <a:xfrm>
            <a:off x="6688756" y="4049206"/>
            <a:ext cx="1883744" cy="2653538"/>
          </a:xfrm>
          <a:prstGeom prst="rect">
            <a:avLst/>
          </a:prstGeom>
        </p:spPr>
      </p:pic>
    </p:spTree>
    <p:extLst>
      <p:ext uri="{BB962C8B-B14F-4D97-AF65-F5344CB8AC3E}">
        <p14:creationId xmlns="" xmlns:p14="http://schemas.microsoft.com/office/powerpoint/2010/main" val="427453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Plus spécifiquement dans le milieu scolaire</a:t>
            </a:r>
            <a:endParaRPr lang="fr-FR" dirty="0"/>
          </a:p>
        </p:txBody>
      </p:sp>
      <p:sp>
        <p:nvSpPr>
          <p:cNvPr id="3" name="Espace réservé du contenu 2"/>
          <p:cNvSpPr>
            <a:spLocks noGrp="1"/>
          </p:cNvSpPr>
          <p:nvPr>
            <p:ph idx="1"/>
          </p:nvPr>
        </p:nvSpPr>
        <p:spPr/>
        <p:txBody>
          <a:bodyPr>
            <a:normAutofit/>
          </a:bodyPr>
          <a:lstStyle/>
          <a:p>
            <a:pPr marL="0" indent="0" algn="just">
              <a:lnSpc>
                <a:spcPct val="107000"/>
              </a:lnSpc>
              <a:spcAft>
                <a:spcPts val="800"/>
              </a:spcAft>
              <a:buNone/>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La prévention du </a:t>
            </a:r>
            <a:r>
              <a:rPr lang="fr-FR" dirty="0" err="1" smtClean="0">
                <a:effectLst/>
                <a:latin typeface="Calibri" panose="020F0502020204030204" pitchFamily="34" charset="0"/>
                <a:ea typeface="Calibri" panose="020F0502020204030204" pitchFamily="34" charset="0"/>
                <a:cs typeface="Times New Roman" panose="02020603050405020304" pitchFamily="18" charset="0"/>
              </a:rPr>
              <a:t>Covid</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19 met en évidence la nécessité de mettre en œuvre des mesures pour freiner la transmission virale. Les autorités sanitaires et l’OMS préconisent:</a:t>
            </a:r>
          </a:p>
          <a:p>
            <a:pPr marL="685800" algn="just">
              <a:lnSpc>
                <a:spcPct val="107000"/>
              </a:lnSpc>
              <a:spcAft>
                <a:spcPts val="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 lavage des mains</a:t>
            </a:r>
          </a:p>
          <a:p>
            <a:pPr marL="685800" algn="just">
              <a:lnSpc>
                <a:spcPct val="107000"/>
              </a:lnSpc>
              <a:spcAft>
                <a:spcPts val="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 nettoyage des locaux</a:t>
            </a:r>
          </a:p>
          <a:p>
            <a:pPr marL="685800"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La régulation des flux à l’entrée de l’établissement, dans les couloirs, à la cantine afin de limiter les attroupements.</a:t>
            </a:r>
          </a:p>
          <a:p>
            <a:endParaRPr lang="fr-FR" dirty="0"/>
          </a:p>
        </p:txBody>
      </p:sp>
    </p:spTree>
    <p:extLst>
      <p:ext uri="{BB962C8B-B14F-4D97-AF65-F5344CB8AC3E}">
        <p14:creationId xmlns:p14="http://schemas.microsoft.com/office/powerpoint/2010/main" xmlns="" val="120760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1217" y="231821"/>
            <a:ext cx="10632583" cy="1458868"/>
          </a:xfrm>
        </p:spPr>
        <p:txBody>
          <a:bodyPr>
            <a:normAutofit fontScale="90000"/>
          </a:bodyPr>
          <a:lstStyle/>
          <a:p>
            <a:pPr lvl="0" algn="ctr"/>
            <a:r>
              <a:rPr lang="fr-FR"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La dimension sanitaire </a:t>
            </a:r>
            <a:br>
              <a:rPr lang="fr-FR"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 </a:t>
            </a:r>
            <a:r>
              <a:rPr lang="fr-FR"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lavage des mains :</a:t>
            </a:r>
            <a:r>
              <a:rPr lang="fr-FR"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fr-FR" sz="3600" dirty="0"/>
          </a:p>
        </p:txBody>
      </p:sp>
      <p:sp>
        <p:nvSpPr>
          <p:cNvPr id="3" name="Espace réservé du contenu 2"/>
          <p:cNvSpPr>
            <a:spLocks noGrp="1"/>
          </p:cNvSpPr>
          <p:nvPr>
            <p:ph idx="1"/>
          </p:nvPr>
        </p:nvSpPr>
        <p:spPr>
          <a:xfrm>
            <a:off x="721217" y="1416676"/>
            <a:ext cx="10632583" cy="4760287"/>
          </a:xfrm>
        </p:spPr>
        <p:txBody>
          <a:bodyPr>
            <a:normAutofit fontScale="85000" lnSpcReduction="20000"/>
          </a:bodyPr>
          <a:lstStyle/>
          <a:p>
            <a:pPr algn="just">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 lavage des mains des adultes et des élèves nécessite des points d’eau répertoriés, accessibles, fléchés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Les établissements scolaires doivent être approvisionnés en savon, papier jetable, poubelle et si possible solution hydro-alcoolique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Ces produits doivent être disponibles et accessibles par tous à tout moment de la journée.</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 lavage des mains à l’eau et au savon doit être possible à l’entrée de l’établissement, à la récréation et avant et après la cantine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Si présence de solution hydro-alcoolique dans les classes une friction en début d’heure est souhaitable. </a:t>
            </a:r>
          </a:p>
          <a:p>
            <a:pPr algn="just">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A l’internat, les élèves se laveront les mains à l’eau et au savon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avant de partir en classe, en rentrant de cours, avant et après le dîner.</a:t>
            </a:r>
          </a:p>
          <a:p>
            <a:endParaRPr lang="fr-FR" dirty="0"/>
          </a:p>
        </p:txBody>
      </p:sp>
    </p:spTree>
    <p:extLst>
      <p:ext uri="{BB962C8B-B14F-4D97-AF65-F5344CB8AC3E}">
        <p14:creationId xmlns:p14="http://schemas.microsoft.com/office/powerpoint/2010/main" xmlns="" val="334379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latin typeface="Calibri" panose="020F0502020204030204" pitchFamily="34" charset="0"/>
                <a:ea typeface="Calibri" panose="020F0502020204030204" pitchFamily="34" charset="0"/>
                <a:cs typeface="Times New Roman" panose="02020603050405020304" pitchFamily="18" charset="0"/>
              </a:rPr>
              <a:t>Le nettoyage des locaux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pPr algn="just">
              <a:lnSpc>
                <a:spcPct val="107000"/>
              </a:lnSpc>
              <a:spcAft>
                <a:spcPts val="800"/>
              </a:spcAft>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 nettoyage des locaux nécessite de revoir la régularité de passage des agents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l’utilisation de produits nettoyants et désinfectants et les priorités des lieux à nettoyer. </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Si les lieux communs peuvent être nettoyés une fois par jour, </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les sanitaires doivent bénéficier d’un nettoyage pluriquotidien.</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Au niveau des internats, une vigilance devra être mise sur le lavage des draps et des serviettes 1 fois par semaine au minimum.</a:t>
            </a:r>
          </a:p>
          <a:p>
            <a:endParaRPr lang="fr-FR" dirty="0"/>
          </a:p>
        </p:txBody>
      </p:sp>
    </p:spTree>
    <p:extLst>
      <p:ext uri="{BB962C8B-B14F-4D97-AF65-F5344CB8AC3E}">
        <p14:creationId xmlns:p14="http://schemas.microsoft.com/office/powerpoint/2010/main" xmlns="" val="276329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latin typeface="Calibri" panose="020F0502020204030204" pitchFamily="34" charset="0"/>
                <a:ea typeface="Calibri" panose="020F0502020204030204" pitchFamily="34" charset="0"/>
                <a:cs typeface="Times New Roman" panose="02020603050405020304" pitchFamily="18" charset="0"/>
              </a:rPr>
              <a:t>La régulation des flux d’élèves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a:xfrm>
            <a:off x="668740" y="1519706"/>
            <a:ext cx="10685060" cy="5113105"/>
          </a:xfrm>
        </p:spPr>
        <p:txBody>
          <a:bodyPr>
            <a:normAutofit fontScale="85000" lnSpcReduction="20000"/>
          </a:bodyPr>
          <a:lstStyle/>
          <a:p>
            <a:pPr marL="0" indent="0" algn="just">
              <a:lnSpc>
                <a:spcPct val="107000"/>
              </a:lnSpc>
              <a:spcAft>
                <a:spcPts val="800"/>
              </a:spcAft>
              <a:buNone/>
            </a:pPr>
            <a:r>
              <a:rPr lang="fr-FR" dirty="0" smtClean="0">
                <a:effectLst/>
                <a:latin typeface="Calibri" panose="020F0502020204030204" pitchFamily="34" charset="0"/>
                <a:ea typeface="Calibri" panose="020F0502020204030204" pitchFamily="34" charset="0"/>
                <a:cs typeface="Times New Roman" panose="02020603050405020304" pitchFamily="18" charset="0"/>
              </a:rPr>
              <a:t>Elle doit permettre de :</a:t>
            </a:r>
          </a:p>
          <a:p>
            <a:pPr marL="342900" lvl="0" indent="-342900" algn="just">
              <a:lnSpc>
                <a:spcPct val="107000"/>
              </a:lnSpc>
              <a:spcAft>
                <a:spcPts val="0"/>
              </a:spcAft>
              <a:buFont typeface="+mj-lt"/>
              <a:buAutoNum type="arabicPeriod"/>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Diminuer les attroupements</a:t>
            </a:r>
          </a:p>
          <a:p>
            <a:pPr marL="342900" lvl="0" indent="-342900" algn="just">
              <a:lnSpc>
                <a:spcPct val="107000"/>
              </a:lnSpc>
              <a:spcAft>
                <a:spcPts val="800"/>
              </a:spcAft>
              <a:buFont typeface="+mj-lt"/>
              <a:buAutoNum type="arabicPeriod"/>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Faciliter l’accès aux points d’eau pour se laver les mains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Lors de l’entrée dans l’établissement, un temps sera nécessaire pour que l’entrée des élèves se fasse progressivement avec une orientation vers un point d’eau pour le lavage des mains. La circulation dans les couloirs et l’entrée en classe seront échelonnées par groupe (classe, niveau, …).</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L’organisation de la circulation des élèves doit pouvoir faciliter le lavage des mains à l’eau et au savon à la récréation et avant la cantine. </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Au niveau de l’internat la réflexion sur la circulation des élèves doit répondre aux mêmes objectifs.</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73064" y="410825"/>
            <a:ext cx="3180736" cy="2217761"/>
          </a:xfrm>
          <a:prstGeom prst="rect">
            <a:avLst/>
          </a:prstGeom>
        </p:spPr>
      </p:pic>
    </p:spTree>
    <p:extLst>
      <p:ext uri="{BB962C8B-B14F-4D97-AF65-F5344CB8AC3E}">
        <p14:creationId xmlns:p14="http://schemas.microsoft.com/office/powerpoint/2010/main" xmlns="" val="338107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Mais aussi la dimension psychologique</a:t>
            </a:r>
            <a:endParaRPr lang="fr-FR" dirty="0"/>
          </a:p>
        </p:txBody>
      </p:sp>
      <p:sp>
        <p:nvSpPr>
          <p:cNvPr id="3" name="Espace réservé du contenu 2"/>
          <p:cNvSpPr>
            <a:spLocks noGrp="1"/>
          </p:cNvSpPr>
          <p:nvPr>
            <p:ph idx="1"/>
          </p:nvPr>
        </p:nvSpPr>
        <p:spPr/>
        <p:txBody>
          <a:bodyPr>
            <a:normAutofit fontScale="77500" lnSpcReduction="20000"/>
          </a:bodyPr>
          <a:lstStyle/>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La décision brutale de fermeture des établissements scolaires a généré des peurs chez les parents et les personnels de l’éducation, l’Ecole a été perçue comme un milieu dangereux.</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 confinement pendant 1 mois a des impacts sur l’état de santé psychologique des adultes comme des enfants.</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Pour ces 2 raisons, le retour à l’école soulève des questionnements et de l’anxiété.</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Un temps devra être pris pour mettre en mots la situation vécue, les apprentissages à distance et la perception de la situation sanitaire.</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Les personnels médico-sociaux des établissements seront des ressources pour les adultes comme pour les enfants pour favoriser les échanges, offrir un lieu d’écoute, animer des ateliers, repérer et orienter les personnes en mal-être</a:t>
            </a:r>
          </a:p>
          <a:p>
            <a:endParaRPr lang="fr-FR" dirty="0"/>
          </a:p>
        </p:txBody>
      </p:sp>
      <p:pic>
        <p:nvPicPr>
          <p:cNvPr id="5" name="Image 4"/>
          <p:cNvPicPr>
            <a:picLocks noChangeAspect="1"/>
          </p:cNvPicPr>
          <p:nvPr/>
        </p:nvPicPr>
        <p:blipFill rotWithShape="1">
          <a:blip r:embed="rId2">
            <a:extLst>
              <a:ext uri="{28A0092B-C50C-407E-A947-70E740481C1C}">
                <a14:useLocalDpi xmlns:a14="http://schemas.microsoft.com/office/drawing/2010/main" xmlns="" val="0"/>
              </a:ext>
            </a:extLst>
          </a:blip>
          <a:srcRect l="-626" b="34567"/>
          <a:stretch/>
        </p:blipFill>
        <p:spPr>
          <a:xfrm>
            <a:off x="9894627" y="0"/>
            <a:ext cx="1916942" cy="1869743"/>
          </a:xfrm>
          <a:prstGeom prst="rect">
            <a:avLst/>
          </a:prstGeom>
        </p:spPr>
      </p:pic>
    </p:spTree>
    <p:extLst>
      <p:ext uri="{BB962C8B-B14F-4D97-AF65-F5344CB8AC3E}">
        <p14:creationId xmlns:p14="http://schemas.microsoft.com/office/powerpoint/2010/main" xmlns="" val="311713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u="sng" dirty="0" smtClean="0">
                <a:effectLst/>
                <a:latin typeface="Calibri" panose="020F0502020204030204" pitchFamily="34" charset="0"/>
                <a:ea typeface="Calibri" panose="020F0502020204030204" pitchFamily="34" charset="0"/>
                <a:cs typeface="Times New Roman" panose="02020603050405020304" pitchFamily="18" charset="0"/>
              </a:rPr>
              <a:t>La dimension prévention et soin</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Dans l’épidémie de Covid-19, les personnels infirmiers au sein des établissements en plus du rôle de conseiller santé auprès du chef d’établissement, d’éducateur en santé auprès des élèves, auront un rôle de repérage et de prise en charge des enfants ou adultes présentant des signes suspects de Covid-19.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46766" y="4527431"/>
            <a:ext cx="2143125" cy="2143125"/>
          </a:xfrm>
          <a:prstGeom prst="rect">
            <a:avLst/>
          </a:prstGeom>
        </p:spPr>
      </p:pic>
    </p:spTree>
    <p:extLst>
      <p:ext uri="{BB962C8B-B14F-4D97-AF65-F5344CB8AC3E}">
        <p14:creationId xmlns:p14="http://schemas.microsoft.com/office/powerpoint/2010/main" xmlns="" val="184047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91672" y="1210614"/>
            <a:ext cx="10362127" cy="4966348"/>
          </a:xfrm>
        </p:spPr>
        <p:txBody>
          <a:bodyPr/>
          <a:lstStyle/>
          <a:p>
            <a:pPr marL="0" indent="0" algn="just">
              <a:lnSpc>
                <a:spcPct val="107000"/>
              </a:lnSpc>
              <a:spcAft>
                <a:spcPts val="800"/>
              </a:spcAft>
              <a:buNone/>
            </a:pPr>
            <a:r>
              <a:rPr lang="fr-FR" sz="3200" b="1" dirty="0" smtClean="0">
                <a:latin typeface="Calibri" panose="020F0502020204030204" pitchFamily="34" charset="0"/>
                <a:ea typeface="Calibri" panose="020F0502020204030204" pitchFamily="34" charset="0"/>
                <a:cs typeface="Times New Roman" panose="02020603050405020304" pitchFamily="18" charset="0"/>
              </a:rPr>
              <a:t>A partir du 20 avril 2019, la réouverture des établissements scolaires s’organise de manière:</a:t>
            </a:r>
          </a:p>
          <a:p>
            <a:pPr algn="just">
              <a:lnSpc>
                <a:spcPct val="107000"/>
              </a:lnSpc>
              <a:spcAft>
                <a:spcPts val="800"/>
              </a:spcAft>
              <a:buFontTx/>
              <a:buChar char="-"/>
            </a:pPr>
            <a:r>
              <a:rPr lang="fr-FR" b="1" dirty="0">
                <a:latin typeface="Calibri" panose="020F0502020204030204" pitchFamily="34" charset="0"/>
                <a:ea typeface="Calibri" panose="020F0502020204030204" pitchFamily="34" charset="0"/>
                <a:cs typeface="Times New Roman" panose="02020603050405020304" pitchFamily="18" charset="0"/>
              </a:rPr>
              <a:t>à</a:t>
            </a:r>
            <a:r>
              <a:rPr lang="fr-FR" b="1" dirty="0" smtClean="0">
                <a:latin typeface="Calibri" panose="020F0502020204030204" pitchFamily="34" charset="0"/>
                <a:ea typeface="Calibri" panose="020F0502020204030204" pitchFamily="34" charset="0"/>
                <a:cs typeface="Times New Roman" panose="02020603050405020304" pitchFamily="18" charset="0"/>
              </a:rPr>
              <a:t> p</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réserver la santé de chacun</a:t>
            </a:r>
          </a:p>
          <a:p>
            <a:pPr algn="just">
              <a:lnSpc>
                <a:spcPct val="107000"/>
              </a:lnSpc>
              <a:spcAft>
                <a:spcPts val="800"/>
              </a:spcAft>
              <a:buFontTx/>
              <a:buChar char="-"/>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 en offrant aux adultes et aux jeunes des conditions d’accueil et de travail en adéquation avec la situation sanitaire de la Nouvelle-Calédonie face au risque de Covid-19 </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7928" y="4167876"/>
            <a:ext cx="1734160" cy="1734160"/>
          </a:xfrm>
          <a:prstGeom prst="rect">
            <a:avLst/>
          </a:prstGeom>
        </p:spPr>
      </p:pic>
    </p:spTree>
    <p:extLst>
      <p:ext uri="{BB962C8B-B14F-4D97-AF65-F5344CB8AC3E}">
        <p14:creationId xmlns:p14="http://schemas.microsoft.com/office/powerpoint/2010/main" xmlns="" val="3588101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En résumé</a:t>
            </a:r>
            <a:endParaRPr lang="fr-FR" b="1" dirty="0"/>
          </a:p>
        </p:txBody>
      </p:sp>
      <p:sp>
        <p:nvSpPr>
          <p:cNvPr id="3" name="Espace réservé du contenu 2"/>
          <p:cNvSpPr>
            <a:spLocks noGrp="1"/>
          </p:cNvSpPr>
          <p:nvPr>
            <p:ph idx="1"/>
          </p:nvPr>
        </p:nvSpPr>
        <p:spPr/>
        <p:txBody>
          <a:bodyPr>
            <a:normAutofit fontScale="85000" lnSpcReduction="10000"/>
          </a:bodyPr>
          <a:lstStyle/>
          <a:p>
            <a:pPr marL="0" lvl="0" indent="0" algn="just">
              <a:lnSpc>
                <a:spcPct val="107000"/>
              </a:lnSpc>
              <a:spcAft>
                <a:spcPts val="0"/>
              </a:spcAft>
              <a:buNone/>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 Covid-19 est une maladie :</a:t>
            </a:r>
            <a:endParaRPr lang="fr-FR"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b="1" dirty="0" smtClean="0">
                <a:effectLst/>
                <a:latin typeface="Calibri" panose="020F0502020204030204" pitchFamily="34" charset="0"/>
                <a:ea typeface="Calibri" panose="020F0502020204030204" pitchFamily="34" charset="0"/>
                <a:cs typeface="Times New Roman" panose="02020603050405020304" pitchFamily="18" charset="0"/>
              </a:rPr>
              <a:t>bénigne dans 80% des cas, </a:t>
            </a:r>
            <a:endParaRPr lang="fr-FR"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dirty="0" smtClean="0">
                <a:effectLst/>
                <a:latin typeface="Calibri" panose="020F0502020204030204" pitchFamily="34" charset="0"/>
                <a:ea typeface="Calibri" panose="020F0502020204030204" pitchFamily="34" charset="0"/>
                <a:cs typeface="Times New Roman" panose="02020603050405020304" pitchFamily="18" charset="0"/>
              </a:rPr>
              <a:t>15% des patients présentent des formes compliquées,</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dirty="0" smtClean="0">
                <a:effectLst/>
                <a:latin typeface="Calibri" panose="020F0502020204030204" pitchFamily="34" charset="0"/>
                <a:ea typeface="Calibri" panose="020F0502020204030204" pitchFamily="34" charset="0"/>
                <a:cs typeface="Times New Roman" panose="02020603050405020304" pitchFamily="18" charset="0"/>
              </a:rPr>
              <a:t>5% développent des formes graves </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smtClean="0">
                <a:effectLst/>
                <a:latin typeface="Calibri" panose="020F0502020204030204" pitchFamily="34" charset="0"/>
                <a:ea typeface="Calibri" panose="020F0502020204030204" pitchFamily="34" charset="0"/>
                <a:cs typeface="Times New Roman" panose="02020603050405020304" pitchFamily="18" charset="0"/>
              </a:rPr>
              <a:t>Pas de circulation du virus en NC actuellement</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Les gestes barrières doivent s’inscrire dans la durée</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 masque et les gants ne sont pas recommandés dans cette phase épidémiologique (hormis pour les soignants de malades Covid-19)</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Les personnes « fragiles » doivent appliquer les mêmes mesures que les autres</a:t>
            </a:r>
            <a:endParaRPr lang="fr-FR"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5" name="Image 4"/>
          <p:cNvPicPr>
            <a:picLocks noChangeAspect="1"/>
          </p:cNvPicPr>
          <p:nvPr/>
        </p:nvPicPr>
        <p:blipFill rotWithShape="1">
          <a:blip r:embed="rId2">
            <a:extLst>
              <a:ext uri="{28A0092B-C50C-407E-A947-70E740481C1C}">
                <a14:useLocalDpi xmlns:a14="http://schemas.microsoft.com/office/drawing/2010/main" xmlns="" val="0"/>
              </a:ext>
            </a:extLst>
          </a:blip>
          <a:srcRect t="-9790" b="9790"/>
          <a:stretch/>
        </p:blipFill>
        <p:spPr>
          <a:xfrm>
            <a:off x="6994975" y="-286603"/>
            <a:ext cx="4052200" cy="2927445"/>
          </a:xfrm>
          <a:prstGeom prst="rect">
            <a:avLst/>
          </a:prstGeom>
        </p:spPr>
      </p:pic>
    </p:spTree>
    <p:extLst>
      <p:ext uri="{BB962C8B-B14F-4D97-AF65-F5344CB8AC3E}">
        <p14:creationId xmlns:p14="http://schemas.microsoft.com/office/powerpoint/2010/main" xmlns="" val="393419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effectLst/>
                <a:latin typeface="Calibri" panose="020F0502020204030204" pitchFamily="34" charset="0"/>
                <a:ea typeface="Calibri" panose="020F0502020204030204" pitchFamily="34" charset="0"/>
                <a:cs typeface="Times New Roman" panose="02020603050405020304" pitchFamily="18" charset="0"/>
              </a:rPr>
              <a:t>Ce qu’il faut savoir :</a:t>
            </a:r>
            <a:br>
              <a:rPr lang="fr-FR" b="1" dirty="0" smtClean="0">
                <a:effectLst/>
                <a:latin typeface="Calibri" panose="020F0502020204030204" pitchFamily="34" charset="0"/>
                <a:ea typeface="Calibri" panose="020F0502020204030204" pitchFamily="34" charset="0"/>
                <a:cs typeface="Times New Roman" panose="02020603050405020304" pitchFamily="18" charset="0"/>
              </a:rPr>
            </a:br>
            <a:r>
              <a:rPr lang="fr-FR" b="1" dirty="0" smtClean="0">
                <a:effectLst/>
                <a:latin typeface="Calibri" panose="020F0502020204030204" pitchFamily="34" charset="0"/>
                <a:ea typeface="Calibri" panose="020F0502020204030204" pitchFamily="34" charset="0"/>
                <a:cs typeface="Times New Roman" panose="02020603050405020304" pitchFamily="18" charset="0"/>
              </a:rPr>
              <a:t>Les données scientifiques</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fontScale="77500" lnSpcReduction="20000"/>
          </a:bodyPr>
          <a:lstStyle/>
          <a:p>
            <a:pPr marL="342900" lvl="0" indent="-342900" algn="just">
              <a:lnSpc>
                <a:spcPct val="107000"/>
              </a:lnSpc>
              <a:spcAft>
                <a:spcPts val="800"/>
              </a:spcAft>
              <a:buFont typeface="+mj-lt"/>
              <a:buAutoNum type="arabicPeriod"/>
            </a:pPr>
            <a:r>
              <a:rPr lang="fr-FR" sz="3200" b="1" u="sng" dirty="0" smtClean="0">
                <a:effectLst/>
                <a:latin typeface="Calibri" panose="020F0502020204030204" pitchFamily="34" charset="0"/>
                <a:ea typeface="Calibri" panose="020F0502020204030204" pitchFamily="34" charset="0"/>
                <a:cs typeface="Times New Roman" panose="02020603050405020304" pitchFamily="18" charset="0"/>
              </a:rPr>
              <a:t>sur la transmission du virus </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Times New Roman" panose="02020603050405020304" pitchFamily="18" charset="0"/>
                <a:cs typeface="Calibri" panose="020F0502020204030204" pitchFamily="34" charset="0"/>
              </a:rPr>
              <a:t>La maladie se transmet par les gouttelettes (sécrétions projetées invisibles lors d’une discussion, d’éternuements ou de la toux) lorsqu’on est en contact étroit avec la personne malade : même lieu de vie, contact direct à moins d’un mètre lors d’une discussion, d’une toux, d’un éternuement ou en l’absence de mesures de protection.</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smtClean="0">
                <a:effectLst/>
                <a:latin typeface="Calibri" panose="020F0502020204030204" pitchFamily="34" charset="0"/>
                <a:ea typeface="Times New Roman" panose="02020603050405020304" pitchFamily="18" charset="0"/>
                <a:cs typeface="Calibri" panose="020F0502020204030204" pitchFamily="34" charset="0"/>
              </a:rPr>
              <a:t>Un des autres vecteurs privilégiés de la transmission du virus est le contact des mains non lavées souillées par des gouttelettes.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Ces gouttelettes peuvent se retrouver sur nos mains et si nous touchons notre nez ou notre bouche nous pouvons les inhaler. Le virus ne traverse pas la barrière cutanée. </a:t>
            </a:r>
          </a:p>
          <a:p>
            <a:pPr algn="just">
              <a:lnSpc>
                <a:spcPct val="107000"/>
              </a:lnSpc>
              <a:spcAft>
                <a:spcPts val="800"/>
              </a:spcAft>
            </a:pPr>
            <a:r>
              <a:rPr lang="fr-FR" dirty="0" smtClean="0">
                <a:effectLst/>
                <a:latin typeface="Calibri" panose="020F0502020204030204" pitchFamily="34" charset="0"/>
                <a:ea typeface="Calibri" panose="020F0502020204030204" pitchFamily="34" charset="0"/>
                <a:cs typeface="Times New Roman" panose="02020603050405020304" pitchFamily="18" charset="0"/>
              </a:rPr>
              <a:t>La transmission par les surfaces inertes n’est pas prouvée.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75091" y="235084"/>
            <a:ext cx="2247686" cy="1590541"/>
          </a:xfrm>
          <a:prstGeom prst="rect">
            <a:avLst/>
          </a:prstGeom>
        </p:spPr>
      </p:pic>
    </p:spTree>
    <p:extLst>
      <p:ext uri="{BB962C8B-B14F-4D97-AF65-F5344CB8AC3E}">
        <p14:creationId xmlns:p14="http://schemas.microsoft.com/office/powerpoint/2010/main" xmlns="" val="282289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Sur les signes </a:t>
            </a:r>
            <a:endParaRPr lang="fr-FR" b="1" dirty="0"/>
          </a:p>
        </p:txBody>
      </p:sp>
      <p:sp>
        <p:nvSpPr>
          <p:cNvPr id="3" name="Espace réservé du contenu 2"/>
          <p:cNvSpPr>
            <a:spLocks noGrp="1"/>
          </p:cNvSpPr>
          <p:nvPr>
            <p:ph idx="1"/>
          </p:nvPr>
        </p:nvSpPr>
        <p:spPr/>
        <p:txBody>
          <a:bodyPr/>
          <a:lstStyle/>
          <a:p>
            <a:pPr marL="0" lvl="0" indent="0">
              <a:buNone/>
            </a:pPr>
            <a:r>
              <a:rPr lang="fr-FR" b="1" dirty="0">
                <a:solidFill>
                  <a:prstClr val="black"/>
                </a:solidFill>
                <a:latin typeface="Arial" panose="020B0604020202020204" pitchFamily="34" charset="0"/>
              </a:rPr>
              <a:t>Les symptômes du Covid-19 sont :</a:t>
            </a:r>
          </a:p>
          <a:p>
            <a:pPr marL="0" lvl="0" indent="0">
              <a:buNone/>
            </a:pPr>
            <a:r>
              <a:rPr lang="fr-FR" b="1" dirty="0">
                <a:solidFill>
                  <a:prstClr val="black"/>
                </a:solidFill>
                <a:latin typeface="Arial" panose="020B0604020202020204" pitchFamily="34" charset="0"/>
              </a:rPr>
              <a:t> -une fatigue </a:t>
            </a:r>
          </a:p>
          <a:p>
            <a:pPr marL="0" lvl="0" indent="0">
              <a:buNone/>
            </a:pPr>
            <a:r>
              <a:rPr lang="fr-FR" b="1" dirty="0">
                <a:solidFill>
                  <a:prstClr val="black"/>
                </a:solidFill>
                <a:latin typeface="Arial" panose="020B0604020202020204" pitchFamily="34" charset="0"/>
              </a:rPr>
              <a:t> -une toux sèche </a:t>
            </a:r>
          </a:p>
          <a:p>
            <a:pPr marL="0" lvl="0" indent="0">
              <a:buNone/>
            </a:pPr>
            <a:r>
              <a:rPr lang="fr-FR" b="1" dirty="0">
                <a:solidFill>
                  <a:prstClr val="black"/>
                </a:solidFill>
                <a:latin typeface="Arial" panose="020B0604020202020204" pitchFamily="34" charset="0"/>
              </a:rPr>
              <a:t> -une fièvre &gt; 38° </a:t>
            </a:r>
          </a:p>
          <a:p>
            <a:pPr marL="0" lvl="0" indent="0">
              <a:buNone/>
            </a:pPr>
            <a:r>
              <a:rPr lang="fr-FR" b="1" dirty="0">
                <a:solidFill>
                  <a:prstClr val="black"/>
                </a:solidFill>
                <a:latin typeface="Arial" panose="020B0604020202020204" pitchFamily="34" charset="0"/>
              </a:rPr>
              <a:t>-une difficulté respiratoire.</a:t>
            </a:r>
          </a:p>
          <a:p>
            <a:pPr marL="0" lvl="0" indent="0">
              <a:buNone/>
            </a:pPr>
            <a:r>
              <a:rPr lang="fr-FR" b="1" dirty="0">
                <a:solidFill>
                  <a:prstClr val="black"/>
                </a:solidFill>
                <a:latin typeface="Arial" panose="020B0604020202020204" pitchFamily="34" charset="0"/>
              </a:rPr>
              <a:t> Certains patients présentent </a:t>
            </a:r>
            <a:r>
              <a:rPr lang="fr-FR" b="1" dirty="0" smtClean="0">
                <a:solidFill>
                  <a:prstClr val="black"/>
                </a:solidFill>
                <a:latin typeface="Arial" panose="020B0604020202020204" pitchFamily="34" charset="0"/>
              </a:rPr>
              <a:t>en plus des </a:t>
            </a:r>
            <a:r>
              <a:rPr lang="fr-FR" b="1" dirty="0">
                <a:solidFill>
                  <a:prstClr val="black"/>
                </a:solidFill>
                <a:latin typeface="Arial" panose="020B0604020202020204" pitchFamily="34" charset="0"/>
              </a:rPr>
              <a:t>douleurs, </a:t>
            </a:r>
            <a:r>
              <a:rPr lang="fr-FR" b="1" dirty="0" smtClean="0">
                <a:solidFill>
                  <a:prstClr val="black"/>
                </a:solidFill>
                <a:latin typeface="Arial" panose="020B0604020202020204" pitchFamily="34" charset="0"/>
              </a:rPr>
              <a:t>des </a:t>
            </a:r>
            <a:r>
              <a:rPr lang="fr-FR" b="1" dirty="0">
                <a:solidFill>
                  <a:prstClr val="black"/>
                </a:solidFill>
                <a:latin typeface="Arial" panose="020B0604020202020204" pitchFamily="34" charset="0"/>
              </a:rPr>
              <a:t>maux de gorge ou une diarrhée</a:t>
            </a:r>
            <a:endParaRPr lang="fr-FR" b="1" dirty="0">
              <a:solidFill>
                <a:prstClr val="black"/>
              </a:solidFill>
            </a:endParaRPr>
          </a:p>
          <a:p>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62580" y="486569"/>
            <a:ext cx="1800225" cy="2543175"/>
          </a:xfrm>
          <a:prstGeom prst="rect">
            <a:avLst/>
          </a:prstGeom>
        </p:spPr>
      </p:pic>
    </p:spTree>
    <p:extLst>
      <p:ext uri="{BB962C8B-B14F-4D97-AF65-F5344CB8AC3E}">
        <p14:creationId xmlns:p14="http://schemas.microsoft.com/office/powerpoint/2010/main" xmlns="" val="285971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Ce qu’il faut savoir </a:t>
            </a:r>
            <a:br>
              <a:rPr lang="fr-FR" sz="4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4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sur Les mesures de protection</a:t>
            </a:r>
            <a:endParaRPr lang="fr-FR" dirty="0"/>
          </a:p>
        </p:txBody>
      </p:sp>
      <p:sp>
        <p:nvSpPr>
          <p:cNvPr id="3" name="Espace réservé du contenu 2"/>
          <p:cNvSpPr>
            <a:spLocks noGrp="1"/>
          </p:cNvSpPr>
          <p:nvPr>
            <p:ph idx="1"/>
          </p:nvPr>
        </p:nvSpPr>
        <p:spPr/>
        <p:txBody>
          <a:bodyPr>
            <a:normAutofit/>
          </a:bodyPr>
          <a:lstStyle/>
          <a:p>
            <a:pPr lvl="0" algn="just">
              <a:lnSpc>
                <a:spcPct val="107000"/>
              </a:lnSpc>
              <a:spcAft>
                <a:spcPts val="800"/>
              </a:spcAft>
            </a:pPr>
            <a:endPar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 </a:t>
            </a: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lavage des mains </a:t>
            </a: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régulier </a:t>
            </a: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à l’eau et au savon</a:t>
            </a: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Les solutions hydro-alcooliques </a:t>
            </a: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peuvent </a:t>
            </a: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être utilisées pour renforcer l’hygiène des mains mais n’ont pas d’efficacité sur les mains sales.</a:t>
            </a:r>
          </a:p>
          <a:p>
            <a:pPr lvl="0" algn="just">
              <a:lnSpc>
                <a:spcPct val="107000"/>
              </a:lnSpc>
              <a:spcAft>
                <a:spcPts val="800"/>
              </a:spcAft>
            </a:pP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La </a:t>
            </a: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distanciation : ne </a:t>
            </a: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pas se faire de bises, ne pas se serrer la </a:t>
            </a: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main, </a:t>
            </a: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protège de la projection </a:t>
            </a: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a:t>
            </a:r>
            <a:r>
              <a:rPr lang="fr-FR" sz="1800" b="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eventuelles</a:t>
            </a: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gouttelettes infectées. </a:t>
            </a:r>
          </a:p>
          <a:p>
            <a:pPr lvl="0" algn="just">
              <a:lnSpc>
                <a:spcPct val="107000"/>
              </a:lnSpc>
              <a:spcAft>
                <a:spcPts val="800"/>
              </a:spcAft>
            </a:pPr>
            <a:r>
              <a:rPr lang="fr-FR"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Les </a:t>
            </a:r>
            <a:r>
              <a:rPr lang="fr-FR"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gants ne sont pas recommandés hormis pour les soignants qui exécutent des soins aux patients malades présentant des signes de Covid-19. En effet, les personnes qui portent des gants se touchent   le visage comme ceux qui n'en ont pas, donc le risque de transmission du virus ne diminue pas. Il vaut donc mieux se laver les mains, plutôt que d'avoir des gants et être moins attentif à l'hygiène.</a:t>
            </a:r>
          </a:p>
          <a:p>
            <a:endParaRPr lang="fr-FR" sz="1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22191" y="986126"/>
            <a:ext cx="3419475"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62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mesures de protection (suite)</a:t>
            </a:r>
            <a:endParaRPr lang="fr-FR" dirty="0"/>
          </a:p>
        </p:txBody>
      </p:sp>
      <p:sp>
        <p:nvSpPr>
          <p:cNvPr id="3" name="Espace réservé du contenu 2"/>
          <p:cNvSpPr>
            <a:spLocks noGrp="1"/>
          </p:cNvSpPr>
          <p:nvPr>
            <p:ph idx="1"/>
          </p:nvPr>
        </p:nvSpPr>
        <p:spPr>
          <a:xfrm>
            <a:off x="942108" y="2036617"/>
            <a:ext cx="10411691" cy="4140345"/>
          </a:xfrm>
        </p:spPr>
        <p:txBody>
          <a:bodyPr>
            <a:normAutofit/>
          </a:bodyPr>
          <a:lstStyle/>
          <a:p>
            <a:pPr marL="0" lvl="0" indent="0" algn="just">
              <a:lnSpc>
                <a:spcPct val="107000"/>
              </a:lnSpc>
              <a:spcAft>
                <a:spcPts val="800"/>
              </a:spcAft>
              <a:buNone/>
            </a:pP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masques ont des caractéristiques différentes de filtration donc ils doivent avoir des indications d’utilisation différentes. </a:t>
            </a:r>
          </a:p>
          <a:p>
            <a:pPr lvl="0" algn="just">
              <a:lnSpc>
                <a:spcPct val="107000"/>
              </a:lnSpc>
              <a:spcAft>
                <a:spcPts val="800"/>
              </a:spcAft>
            </a:pPr>
            <a:r>
              <a:rPr lang="fr-FR"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Le masque FFP2</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 réservée aux soignants réalisant des gestes invasifs sur des patients Covid-19</a:t>
            </a:r>
          </a:p>
          <a:p>
            <a:pPr lvl="0" algn="just">
              <a:lnSpc>
                <a:spcPct val="107000"/>
              </a:lnSpc>
              <a:spcAft>
                <a:spcPts val="800"/>
              </a:spcAft>
            </a:pPr>
            <a:r>
              <a:rPr lang="fr-FR"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Le masque chirurgical</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 évite la projection de gouttelettes, doit être mis aux personnes malades et aux soignants de personnes </a:t>
            </a: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malades et doit être changé toutes les 4H</a:t>
            </a:r>
            <a:endPar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FR"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Le masque barrière en </a:t>
            </a:r>
            <a:r>
              <a:rPr lang="fr-FR" sz="20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tissu</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 n’est pas un dispositif médical, il est un complément aux gestes </a:t>
            </a: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barrières. Il doit être changer toutes les 4H et lavé à 60°</a:t>
            </a:r>
            <a:endPar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fr-FR"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23792" y="-12123"/>
            <a:ext cx="2265139" cy="1993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0126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6975" y="365125"/>
            <a:ext cx="10606825" cy="1927314"/>
          </a:xfrm>
        </p:spPr>
        <p:txBody>
          <a:bodyPr>
            <a:normAutofit fontScale="90000"/>
          </a:bodyPr>
          <a:lstStyle/>
          <a:p>
            <a:r>
              <a:rPr lang="fr-FR" b="1" dirty="0" smtClean="0">
                <a:effectLst/>
                <a:latin typeface="Calibri" panose="020F0502020204030204" pitchFamily="34" charset="0"/>
                <a:ea typeface="Calibri" panose="020F0502020204030204" pitchFamily="34" charset="0"/>
                <a:cs typeface="Times New Roman" panose="02020603050405020304" pitchFamily="18" charset="0"/>
              </a:rPr>
              <a:t>Ce qu’il faut savoir sur </a:t>
            </a:r>
            <a:r>
              <a:rPr lang="fr-FR" b="1" dirty="0">
                <a:latin typeface="Calibri" panose="020F0502020204030204" pitchFamily="34" charset="0"/>
                <a:ea typeface="Calibri" panose="020F0502020204030204" pitchFamily="34" charset="0"/>
                <a:cs typeface="Times New Roman" panose="02020603050405020304" pitchFamily="18" charset="0"/>
              </a:rPr>
              <a:t>l</a:t>
            </a:r>
            <a:r>
              <a:rPr lang="fr-FR" b="1" dirty="0" smtClean="0">
                <a:effectLst/>
                <a:latin typeface="Calibri" panose="020F0502020204030204" pitchFamily="34" charset="0"/>
                <a:ea typeface="Calibri" panose="020F0502020204030204" pitchFamily="34" charset="0"/>
                <a:cs typeface="Times New Roman" panose="02020603050405020304" pitchFamily="18" charset="0"/>
              </a:rPr>
              <a:t>es données épidémiologiques et les recommandations sanitaires : </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pPr marL="342900" lvl="0" indent="-342900" algn="just">
              <a:lnSpc>
                <a:spcPct val="107000"/>
              </a:lnSpc>
              <a:spcAft>
                <a:spcPts val="800"/>
              </a:spcAft>
              <a:buFont typeface="+mj-lt"/>
              <a:buAutoNum type="arabicPeriod"/>
            </a:pPr>
            <a:endParaRPr lang="fr-FR" sz="32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3200" b="1" u="sng" dirty="0" smtClean="0">
                <a:effectLst/>
                <a:latin typeface="Calibri" panose="020F0502020204030204" pitchFamily="34" charset="0"/>
                <a:ea typeface="Calibri" panose="020F0502020204030204" pitchFamily="34" charset="0"/>
                <a:cs typeface="Times New Roman" panose="02020603050405020304" pitchFamily="18" charset="0"/>
              </a:rPr>
              <a:t>Les différentes phases épidémiologiques</a:t>
            </a:r>
            <a:endParaRPr lang="fr-FR"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dirty="0" smtClean="0">
                <a:effectLst/>
                <a:latin typeface="Calibri" panose="020F0502020204030204" pitchFamily="34" charset="0"/>
                <a:ea typeface="Calibri" panose="020F0502020204030204" pitchFamily="34" charset="0"/>
                <a:cs typeface="Times New Roman" panose="02020603050405020304" pitchFamily="18" charset="0"/>
              </a:rPr>
              <a:t>Il existe 4 phases d’évolution de l’épidémie pour lesquelles les objectifs du plan de lutte sont différents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66302" y="4227719"/>
            <a:ext cx="3580327" cy="2034535"/>
          </a:xfrm>
          <a:prstGeom prst="rect">
            <a:avLst/>
          </a:prstGeom>
        </p:spPr>
      </p:pic>
    </p:spTree>
    <p:extLst>
      <p:ext uri="{BB962C8B-B14F-4D97-AF65-F5344CB8AC3E}">
        <p14:creationId xmlns:p14="http://schemas.microsoft.com/office/powerpoint/2010/main" xmlns="" val="6213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La phase 1 : Pas de cas ou signalement de cas isolés en Nouvelle-Calédonie.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a:xfrm>
            <a:off x="838200" y="1690688"/>
            <a:ext cx="10515600" cy="4486275"/>
          </a:xfrm>
        </p:spPr>
        <p:txBody>
          <a:bodyPr/>
          <a:lstStyle/>
          <a:p>
            <a:pPr marL="0" lvl="0" indent="0" algn="just">
              <a:lnSpc>
                <a:spcPct val="107000"/>
              </a:lnSpc>
              <a:spcAft>
                <a:spcPts val="800"/>
              </a:spcAft>
              <a:buNone/>
            </a:pP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Dans </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cette phase, l’objectif est de freiner l’introduction du virus sur le territoire</a:t>
            </a:r>
            <a:r>
              <a:rPr lang="fr-FR"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fr-FR" sz="2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 </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cet effet, les </a:t>
            </a:r>
            <a:r>
              <a:rPr lang="fr-FR"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contrôles sanitaires sont renforcés aux frontières</a:t>
            </a: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lvl="0" algn="just">
              <a:lnSpc>
                <a:spcPct val="107000"/>
              </a:lnSpc>
              <a:spcAft>
                <a:spcPts val="800"/>
              </a:spcAft>
            </a:pPr>
            <a:r>
              <a:rPr lang="fr-FR" sz="20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La prise en charge des cas et des cas contacts </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est organisée (surveillance quotidienne des sujets contact pendant 14j, hospitalisation des cas possibles, recommandations aux infirmiers scolaires</a:t>
            </a: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lvl="0" algn="just">
              <a:lnSpc>
                <a:spcPct val="107000"/>
              </a:lnSpc>
              <a:spcAft>
                <a:spcPts val="800"/>
              </a:spcAft>
            </a:pP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actions des différentes institutions se préparent et se coordonnent (stratégie de communication, </a:t>
            </a:r>
            <a:r>
              <a:rPr lang="fr-FR"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continuité pédagogique</a:t>
            </a: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lvl="0" algn="just">
              <a:lnSpc>
                <a:spcPct val="107000"/>
              </a:lnSpc>
              <a:spcAft>
                <a:spcPts val="800"/>
              </a:spcAft>
            </a:pPr>
            <a:r>
              <a:rPr lang="fr-FR" sz="2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fr-FR"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le suivi de l’épidémiologie est quotidien </a:t>
            </a:r>
            <a:r>
              <a:rPr lang="fr-FR"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et les outils de prévention de base sont diffusés (mise en œuvre de mesures d’hygiène, affiches sur le lavage de main…), le passage en phase 2 se prépare. </a:t>
            </a:r>
          </a:p>
          <a:p>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83572" y="757238"/>
            <a:ext cx="1943100" cy="1866900"/>
          </a:xfrm>
          <a:prstGeom prst="rect">
            <a:avLst/>
          </a:prstGeom>
        </p:spPr>
      </p:pic>
    </p:spTree>
    <p:extLst>
      <p:ext uri="{BB962C8B-B14F-4D97-AF65-F5344CB8AC3E}">
        <p14:creationId xmlns:p14="http://schemas.microsoft.com/office/powerpoint/2010/main" xmlns="" val="395093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effectLst/>
                <a:latin typeface="Calibri" panose="020F0502020204030204" pitchFamily="34" charset="0"/>
                <a:ea typeface="Calibri" panose="020F0502020204030204" pitchFamily="34" charset="0"/>
                <a:cs typeface="Times New Roman" panose="02020603050405020304" pitchFamily="18" charset="0"/>
              </a:rPr>
              <a:t>La phase 2 : Identification de plusieurs foyers de cas en Nouvelle-Calédonie.</a:t>
            </a:r>
            <a:r>
              <a:rPr lang="fr-FR" dirty="0" smtClean="0">
                <a:effectLst/>
                <a:latin typeface="Calibri" panose="020F0502020204030204" pitchFamily="34" charset="0"/>
                <a:ea typeface="Calibri" panose="020F0502020204030204" pitchFamily="34" charset="0"/>
                <a:cs typeface="Times New Roman" panose="02020603050405020304" pitchFamily="18" charset="0"/>
              </a:rPr>
              <a:t/>
            </a:r>
            <a:br>
              <a:rPr lang="fr-FR" dirty="0" smtClean="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p:cNvSpPr>
            <a:spLocks noGrp="1"/>
          </p:cNvSpPr>
          <p:nvPr>
            <p:ph idx="1"/>
          </p:nvPr>
        </p:nvSpPr>
        <p:spPr>
          <a:xfrm>
            <a:off x="838200" y="1825625"/>
            <a:ext cx="10515600" cy="4652448"/>
          </a:xfrm>
        </p:spPr>
        <p:txBody>
          <a:bodyPr>
            <a:normAutofit fontScale="70000" lnSpcReduction="20000"/>
          </a:bodyPr>
          <a:lstStyle/>
          <a:p>
            <a:pPr marL="0" indent="0" algn="just">
              <a:lnSpc>
                <a:spcPct val="107000"/>
              </a:lnSpc>
              <a:spcAft>
                <a:spcPts val="800"/>
              </a:spcAft>
              <a:buNone/>
            </a:pPr>
            <a:r>
              <a:rPr lang="fr-FR" sz="3300" b="1" dirty="0" smtClean="0">
                <a:effectLst/>
                <a:latin typeface="Calibri" panose="020F0502020204030204" pitchFamily="34" charset="0"/>
                <a:ea typeface="Calibri" panose="020F0502020204030204" pitchFamily="34" charset="0"/>
                <a:cs typeface="Times New Roman" panose="02020603050405020304" pitchFamily="18" charset="0"/>
              </a:rPr>
              <a:t>L’objectif de cette phase est de freiner la propagation du virus sur le territoire.</a:t>
            </a:r>
          </a:p>
          <a:p>
            <a:pPr algn="just">
              <a:lnSpc>
                <a:spcPct val="107000"/>
              </a:lnSpc>
              <a:spcAft>
                <a:spcPts val="800"/>
              </a:spcAft>
            </a:pPr>
            <a:r>
              <a:rPr lang="fr-FR" sz="3300" dirty="0" smtClean="0">
                <a:effectLst/>
                <a:latin typeface="Calibri" panose="020F0502020204030204" pitchFamily="34" charset="0"/>
                <a:ea typeface="Calibri" panose="020F0502020204030204" pitchFamily="34" charset="0"/>
                <a:cs typeface="Times New Roman" panose="02020603050405020304" pitchFamily="18" charset="0"/>
              </a:rPr>
              <a:t> Les malades sont pris en charge et les sujets contacts sont isolés en quatorzaine,</a:t>
            </a:r>
          </a:p>
          <a:p>
            <a:pPr algn="just">
              <a:lnSpc>
                <a:spcPct val="107000"/>
              </a:lnSpc>
              <a:spcAft>
                <a:spcPts val="800"/>
              </a:spcAft>
            </a:pPr>
            <a:r>
              <a:rPr lang="fr-FR" sz="3300" dirty="0" smtClean="0">
                <a:effectLst/>
                <a:latin typeface="Calibri" panose="020F0502020204030204" pitchFamily="34" charset="0"/>
                <a:ea typeface="Calibri" panose="020F0502020204030204" pitchFamily="34" charset="0"/>
                <a:cs typeface="Times New Roman" panose="02020603050405020304" pitchFamily="18" charset="0"/>
              </a:rPr>
              <a:t> les moyens sanitaires sont renforcés,</a:t>
            </a:r>
          </a:p>
          <a:p>
            <a:pPr algn="just">
              <a:lnSpc>
                <a:spcPct val="107000"/>
              </a:lnSpc>
              <a:spcAft>
                <a:spcPts val="800"/>
              </a:spcAft>
            </a:pPr>
            <a:r>
              <a:rPr lang="fr-FR" sz="3300" dirty="0" smtClean="0">
                <a:effectLst/>
                <a:latin typeface="Calibri" panose="020F0502020204030204" pitchFamily="34" charset="0"/>
                <a:ea typeface="Calibri" panose="020F0502020204030204" pitchFamily="34" charset="0"/>
                <a:cs typeface="Times New Roman" panose="02020603050405020304" pitchFamily="18" charset="0"/>
              </a:rPr>
              <a:t> les recommandations à la population sont adaptées (limiter les regroupements, réduire les activités collectives, confinement à domicile, favoriser le télétravail…), la communication est régulière (adaptation des protocoles d’accueil des élèves, distribution adaptée des moyens de protection, communication aux parents…), le passage au niveau 3 se prépare.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80372" y="4801490"/>
            <a:ext cx="1274538" cy="1761665"/>
          </a:xfrm>
          <a:prstGeom prst="rect">
            <a:avLst/>
          </a:prstGeom>
        </p:spPr>
      </p:pic>
    </p:spTree>
    <p:extLst>
      <p:ext uri="{BB962C8B-B14F-4D97-AF65-F5344CB8AC3E}">
        <p14:creationId xmlns:p14="http://schemas.microsoft.com/office/powerpoint/2010/main" xmlns="" val="28476253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1235</Words>
  <Application>Microsoft Office PowerPoint</Application>
  <PresentationFormat>Personnalisé</PresentationFormat>
  <Paragraphs>97</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Le covid-19 et la réouverture des établissements scolaires</vt:lpstr>
      <vt:lpstr>Diapositive 2</vt:lpstr>
      <vt:lpstr>Ce qu’il faut savoir : Les données scientifiques </vt:lpstr>
      <vt:lpstr>Sur les signes </vt:lpstr>
      <vt:lpstr>Ce qu’il faut savoir   sur Les mesures de protection</vt:lpstr>
      <vt:lpstr>Les mesures de protection (suite)</vt:lpstr>
      <vt:lpstr>Ce qu’il faut savoir sur les données épidémiologiques et les recommandations sanitaires :  </vt:lpstr>
      <vt:lpstr>La phase 1 : Pas de cas ou signalement de cas isolés en Nouvelle-Calédonie.   </vt:lpstr>
      <vt:lpstr>La phase 2 : Identification de plusieurs foyers de cas en Nouvelle-Calédonie. </vt:lpstr>
      <vt:lpstr>La phase 3 : Circulation du virus partout en Nouvelle-Calédonie </vt:lpstr>
      <vt:lpstr>La phase 4 : Décroissance de l’épidémie  </vt:lpstr>
      <vt:lpstr>Rappel de la situation épidémiologique actuelle  de la Calédonie </vt:lpstr>
      <vt:lpstr>A ce jour : Les recommandations sanitaires </vt:lpstr>
      <vt:lpstr>Plus spécifiquement dans le milieu scolaire</vt:lpstr>
      <vt:lpstr>La dimension sanitaire  Le lavage des mains : </vt:lpstr>
      <vt:lpstr>Le nettoyage des locaux : </vt:lpstr>
      <vt:lpstr>La régulation des flux d’élèves : </vt:lpstr>
      <vt:lpstr>Mais aussi la dimension psychologique</vt:lpstr>
      <vt:lpstr>La dimension prévention et soin </vt:lpstr>
      <vt:lpstr>En résumé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User-Pc</dc:creator>
  <cp:lastModifiedBy>BENARD Mathieu</cp:lastModifiedBy>
  <cp:revision>17</cp:revision>
  <dcterms:created xsi:type="dcterms:W3CDTF">2020-04-14T10:22:23Z</dcterms:created>
  <dcterms:modified xsi:type="dcterms:W3CDTF">2020-04-20T19:35:39Z</dcterms:modified>
</cp:coreProperties>
</file>