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8" r:id="rId4"/>
    <p:sldId id="260" r:id="rId5"/>
    <p:sldId id="261" r:id="rId6"/>
    <p:sldId id="262" r:id="rId7"/>
    <p:sldId id="257"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95"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8A3B7E52-ECB5-45DE-A253-F9A43F59B6E1}"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72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19B387D-7EF0-4B31-AAF6-1F2CFA0D8D4A}" type="datetimeFigureOut">
              <a:rPr lang="fr-FR" smtClean="0"/>
              <a:t>11/10/2018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3B7E52-ECB5-45DE-A253-F9A43F59B6E1}" type="slidenum">
              <a:rPr lang="fr-FR" smtClean="0"/>
              <a:t>‹N°›</a:t>
            </a:fld>
            <a:endParaRPr lang="fr-FR"/>
          </a:p>
        </p:txBody>
      </p:sp>
    </p:spTree>
    <p:extLst>
      <p:ext uri="{BB962C8B-B14F-4D97-AF65-F5344CB8AC3E}">
        <p14:creationId xmlns:p14="http://schemas.microsoft.com/office/powerpoint/2010/main" val="59286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98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64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spTree>
    <p:extLst>
      <p:ext uri="{BB962C8B-B14F-4D97-AF65-F5344CB8AC3E}">
        <p14:creationId xmlns:p14="http://schemas.microsoft.com/office/powerpoint/2010/main" val="310240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18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322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022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spTree>
    <p:extLst>
      <p:ext uri="{BB962C8B-B14F-4D97-AF65-F5344CB8AC3E}">
        <p14:creationId xmlns:p14="http://schemas.microsoft.com/office/powerpoint/2010/main" val="12503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19B387D-7EF0-4B31-AAF6-1F2CFA0D8D4A}" type="datetimeFigureOut">
              <a:rPr lang="fr-FR" smtClean="0"/>
              <a:t>11/10/2018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3B7E52-ECB5-45DE-A253-F9A43F59B6E1}"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45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19B387D-7EF0-4B31-AAF6-1F2CFA0D8D4A}" type="datetimeFigureOut">
              <a:rPr lang="fr-FR" smtClean="0"/>
              <a:t>11/10/2018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3B7E52-ECB5-45DE-A253-F9A43F59B6E1}" type="slidenum">
              <a:rPr lang="fr-FR" smtClean="0"/>
              <a:t>‹N°›</a:t>
            </a:fld>
            <a:endParaRPr lang="fr-FR"/>
          </a:p>
        </p:txBody>
      </p:sp>
    </p:spTree>
    <p:extLst>
      <p:ext uri="{BB962C8B-B14F-4D97-AF65-F5344CB8AC3E}">
        <p14:creationId xmlns:p14="http://schemas.microsoft.com/office/powerpoint/2010/main" val="203688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19B387D-7EF0-4B31-AAF6-1F2CFA0D8D4A}" type="datetimeFigureOut">
              <a:rPr lang="fr-FR" smtClean="0"/>
              <a:t>11/10/2018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A3B7E52-ECB5-45DE-A253-F9A43F59B6E1}"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8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19B387D-7EF0-4B31-AAF6-1F2CFA0D8D4A}" type="datetimeFigureOut">
              <a:rPr lang="fr-FR" smtClean="0"/>
              <a:t>11/10/2018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A3B7E52-ECB5-45DE-A253-F9A43F59B6E1}"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89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B387D-7EF0-4B31-AAF6-1F2CFA0D8D4A}" type="datetimeFigureOut">
              <a:rPr lang="fr-FR" smtClean="0"/>
              <a:t>11/10/2018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A3B7E52-ECB5-45DE-A253-F9A43F59B6E1}" type="slidenum">
              <a:rPr lang="fr-FR" smtClean="0"/>
              <a:t>‹N°›</a:t>
            </a:fld>
            <a:endParaRPr lang="fr-FR"/>
          </a:p>
        </p:txBody>
      </p:sp>
    </p:spTree>
    <p:extLst>
      <p:ext uri="{BB962C8B-B14F-4D97-AF65-F5344CB8AC3E}">
        <p14:creationId xmlns:p14="http://schemas.microsoft.com/office/powerpoint/2010/main" val="168746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19B387D-7EF0-4B31-AAF6-1F2CFA0D8D4A}" type="datetimeFigureOut">
              <a:rPr lang="fr-FR" smtClean="0"/>
              <a:t>11/10/2018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3B7E52-ECB5-45DE-A253-F9A43F59B6E1}"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24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19B387D-7EF0-4B31-AAF6-1F2CFA0D8D4A}" type="datetimeFigureOut">
              <a:rPr lang="fr-FR" smtClean="0"/>
              <a:t>11/10/2018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A3B7E52-ECB5-45DE-A253-F9A43F59B6E1}" type="slidenum">
              <a:rPr lang="fr-FR" smtClean="0"/>
              <a:t>‹N°›</a:t>
            </a:fld>
            <a:endParaRPr lang="fr-FR"/>
          </a:p>
        </p:txBody>
      </p:sp>
    </p:spTree>
    <p:extLst>
      <p:ext uri="{BB962C8B-B14F-4D97-AF65-F5344CB8AC3E}">
        <p14:creationId xmlns:p14="http://schemas.microsoft.com/office/powerpoint/2010/main" val="170522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9B387D-7EF0-4B31-AAF6-1F2CFA0D8D4A}" type="datetimeFigureOut">
              <a:rPr lang="fr-FR" smtClean="0"/>
              <a:t>11/10/2018</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3B7E52-ECB5-45DE-A253-F9A43F59B6E1}" type="slidenum">
              <a:rPr lang="fr-FR" smtClean="0"/>
              <a:t>‹N°›</a:t>
            </a:fld>
            <a:endParaRPr lang="fr-FR"/>
          </a:p>
        </p:txBody>
      </p:sp>
    </p:spTree>
    <p:extLst>
      <p:ext uri="{BB962C8B-B14F-4D97-AF65-F5344CB8AC3E}">
        <p14:creationId xmlns:p14="http://schemas.microsoft.com/office/powerpoint/2010/main" val="387877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a:t>
            </a:r>
            <a:r>
              <a:rPr lang="fr-FR" dirty="0" smtClean="0"/>
              <a:t> Review of English Painters and Paintings</a:t>
            </a:r>
            <a:endParaRPr lang="fr-FR" dirty="0"/>
          </a:p>
        </p:txBody>
      </p:sp>
      <p:sp>
        <p:nvSpPr>
          <p:cNvPr id="3" name="Sous-titre 2"/>
          <p:cNvSpPr>
            <a:spLocks noGrp="1"/>
          </p:cNvSpPr>
          <p:nvPr>
            <p:ph type="subTitle" idx="1"/>
          </p:nvPr>
        </p:nvSpPr>
        <p:spPr>
          <a:xfrm>
            <a:off x="3371744" y="4226989"/>
            <a:ext cx="6203234" cy="575733"/>
          </a:xfrm>
        </p:spPr>
        <p:txBody>
          <a:bodyPr>
            <a:normAutofit/>
          </a:bodyPr>
          <a:lstStyle/>
          <a:p>
            <a:r>
              <a:rPr lang="fr-FR" dirty="0" smtClean="0"/>
              <a:t>503-  Junior High </a:t>
            </a:r>
            <a:r>
              <a:rPr lang="fr-FR" dirty="0" err="1" smtClean="0"/>
              <a:t>S</a:t>
            </a:r>
            <a:r>
              <a:rPr lang="fr-FR" dirty="0" err="1" smtClean="0"/>
              <a:t>chool</a:t>
            </a:r>
            <a:r>
              <a:rPr lang="fr-FR" dirty="0" smtClean="0"/>
              <a:t> : Louise </a:t>
            </a:r>
            <a:r>
              <a:rPr lang="fr-FR" dirty="0" smtClean="0"/>
              <a:t>Michel Paita</a:t>
            </a:r>
            <a:endParaRPr lang="fr-FR" dirty="0"/>
          </a:p>
        </p:txBody>
      </p:sp>
    </p:spTree>
    <p:extLst>
      <p:ext uri="{BB962C8B-B14F-4D97-AF65-F5344CB8AC3E}">
        <p14:creationId xmlns:p14="http://schemas.microsoft.com/office/powerpoint/2010/main" val="20831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6167" y="681644"/>
            <a:ext cx="2277687" cy="523220"/>
          </a:xfrm>
          <a:prstGeom prst="rect">
            <a:avLst/>
          </a:prstGeom>
          <a:noFill/>
        </p:spPr>
        <p:txBody>
          <a:bodyPr wrap="square" rtlCol="0">
            <a:spAutoFit/>
          </a:bodyPr>
          <a:lstStyle/>
          <a:p>
            <a:r>
              <a:rPr lang="fr-FR" sz="2800" u="sng" dirty="0" smtClean="0"/>
              <a:t>Contents </a:t>
            </a:r>
            <a:r>
              <a:rPr lang="fr-FR" sz="2800" dirty="0" smtClean="0"/>
              <a:t>:</a:t>
            </a:r>
            <a:endParaRPr lang="fr-FR" sz="2800" dirty="0"/>
          </a:p>
        </p:txBody>
      </p:sp>
      <p:sp>
        <p:nvSpPr>
          <p:cNvPr id="4" name="ZoneTexte 3"/>
          <p:cNvSpPr txBox="1"/>
          <p:nvPr/>
        </p:nvSpPr>
        <p:spPr>
          <a:xfrm>
            <a:off x="3823854" y="681644"/>
            <a:ext cx="5752408" cy="4093428"/>
          </a:xfrm>
          <a:prstGeom prst="rect">
            <a:avLst/>
          </a:prstGeom>
          <a:noFill/>
        </p:spPr>
        <p:txBody>
          <a:bodyPr wrap="square" rtlCol="0">
            <a:spAutoFit/>
          </a:bodyPr>
          <a:lstStyle/>
          <a:p>
            <a:r>
              <a:rPr lang="fr-FR" sz="2000" dirty="0" smtClean="0"/>
              <a:t>1° : Peter </a:t>
            </a:r>
            <a:r>
              <a:rPr lang="fr-FR" sz="2000" dirty="0" smtClean="0"/>
              <a:t>Blake-</a:t>
            </a:r>
            <a:r>
              <a:rPr lang="fr-FR" sz="2000" dirty="0" err="1" smtClean="0"/>
              <a:t>Ynès</a:t>
            </a:r>
            <a:r>
              <a:rPr lang="fr-FR" sz="2000" dirty="0" smtClean="0"/>
              <a:t> </a:t>
            </a:r>
            <a:r>
              <a:rPr lang="fr-FR" sz="2000" dirty="0" smtClean="0"/>
              <a:t>et Lila</a:t>
            </a:r>
          </a:p>
          <a:p>
            <a:endParaRPr lang="fr-FR" sz="2000" dirty="0" smtClean="0"/>
          </a:p>
          <a:p>
            <a:r>
              <a:rPr lang="fr-FR" sz="2000" dirty="0" smtClean="0"/>
              <a:t>2° </a:t>
            </a:r>
            <a:r>
              <a:rPr lang="fr-FR" sz="2000" dirty="0"/>
              <a:t>:William Turner- </a:t>
            </a:r>
            <a:r>
              <a:rPr lang="fr-FR" sz="2000" dirty="0" err="1"/>
              <a:t>Luciana</a:t>
            </a:r>
            <a:r>
              <a:rPr lang="fr-FR" sz="2000" dirty="0"/>
              <a:t> et </a:t>
            </a:r>
            <a:r>
              <a:rPr lang="fr-FR" sz="2000" dirty="0" err="1" smtClean="0"/>
              <a:t>Cordélia</a:t>
            </a:r>
            <a:endParaRPr lang="fr-FR" sz="2000" dirty="0" smtClean="0"/>
          </a:p>
          <a:p>
            <a:endParaRPr lang="fr-FR" sz="2000" dirty="0" smtClean="0"/>
          </a:p>
          <a:p>
            <a:r>
              <a:rPr lang="fr-FR" sz="2000" dirty="0" smtClean="0"/>
              <a:t>3° : John </a:t>
            </a:r>
            <a:r>
              <a:rPr lang="fr-FR" sz="2000" dirty="0"/>
              <a:t>Constable-Ryan et Bradley</a:t>
            </a:r>
          </a:p>
          <a:p>
            <a:endParaRPr lang="fr-FR" sz="2000" dirty="0" smtClean="0"/>
          </a:p>
          <a:p>
            <a:r>
              <a:rPr lang="fr-FR" sz="2000" dirty="0" smtClean="0"/>
              <a:t>4° </a:t>
            </a:r>
            <a:r>
              <a:rPr lang="fr-FR" sz="2000" dirty="0"/>
              <a:t>: Francis Bacon-Samuel et </a:t>
            </a:r>
            <a:r>
              <a:rPr lang="fr-FR" sz="2000" dirty="0" err="1"/>
              <a:t>Setasio</a:t>
            </a:r>
            <a:endParaRPr lang="fr-FR" sz="2000" dirty="0"/>
          </a:p>
          <a:p>
            <a:endParaRPr lang="fr-FR" sz="2000" dirty="0" smtClean="0"/>
          </a:p>
          <a:p>
            <a:r>
              <a:rPr lang="fr-FR" sz="2000" dirty="0" smtClean="0"/>
              <a:t>5° </a:t>
            </a:r>
            <a:r>
              <a:rPr lang="fr-FR" sz="2000" dirty="0"/>
              <a:t>:Nicolas Hilliard - Loïs</a:t>
            </a:r>
          </a:p>
          <a:p>
            <a:endParaRPr lang="fr-FR" sz="2000" dirty="0" smtClean="0"/>
          </a:p>
          <a:p>
            <a:r>
              <a:rPr lang="fr-FR" sz="2000" dirty="0" smtClean="0"/>
              <a:t>6° </a:t>
            </a:r>
            <a:r>
              <a:rPr lang="fr-FR" sz="2000" dirty="0"/>
              <a:t>: Ben Nicholson - </a:t>
            </a:r>
            <a:r>
              <a:rPr lang="fr-FR" sz="2000" dirty="0" err="1"/>
              <a:t>Ketsia</a:t>
            </a:r>
            <a:r>
              <a:rPr lang="fr-FR" sz="2000" dirty="0"/>
              <a:t> , Marie-Emilie et </a:t>
            </a:r>
            <a:r>
              <a:rPr lang="fr-FR" sz="2000" dirty="0" err="1" smtClean="0"/>
              <a:t>Ayiana</a:t>
            </a:r>
            <a:endParaRPr lang="fr-FR" sz="2000" dirty="0" smtClean="0"/>
          </a:p>
          <a:p>
            <a:endParaRPr lang="fr-FR" sz="2000" dirty="0"/>
          </a:p>
          <a:p>
            <a:r>
              <a:rPr lang="fr-FR" sz="2000" dirty="0" err="1" smtClean="0"/>
              <a:t>Supervisors</a:t>
            </a:r>
            <a:r>
              <a:rPr lang="fr-FR" sz="2000" dirty="0" smtClean="0"/>
              <a:t>: Alan &amp; Guillaume</a:t>
            </a:r>
            <a:endParaRPr lang="fr-FR" sz="2000" dirty="0" smtClean="0"/>
          </a:p>
        </p:txBody>
      </p:sp>
    </p:spTree>
    <p:extLst>
      <p:ext uri="{BB962C8B-B14F-4D97-AF65-F5344CB8AC3E}">
        <p14:creationId xmlns:p14="http://schemas.microsoft.com/office/powerpoint/2010/main" val="7440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PETER BLAKE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solidFill>
                  <a:schemeClr val="tx1"/>
                </a:solidFill>
              </a:rPr>
              <a:t> </a:t>
            </a:r>
            <a:r>
              <a:rPr lang="fr-FR" b="1" dirty="0">
                <a:solidFill>
                  <a:schemeClr val="tx1"/>
                </a:solidFill>
              </a:rPr>
              <a:t>His Name </a:t>
            </a:r>
            <a:r>
              <a:rPr lang="fr-FR" b="1" dirty="0" err="1" smtClean="0">
                <a:solidFill>
                  <a:schemeClr val="tx1"/>
                </a:solidFill>
              </a:rPr>
              <a:t>is</a:t>
            </a:r>
            <a:r>
              <a:rPr lang="fr-FR" dirty="0" smtClean="0">
                <a:solidFill>
                  <a:schemeClr val="tx1"/>
                </a:solidFill>
              </a:rPr>
              <a:t> </a:t>
            </a:r>
            <a:r>
              <a:rPr lang="fr-FR" b="1" dirty="0">
                <a:solidFill>
                  <a:schemeClr val="tx1"/>
                </a:solidFill>
              </a:rPr>
              <a:t>Sir Peter Thomas Blake . He </a:t>
            </a:r>
            <a:r>
              <a:rPr lang="fr-FR" b="1" dirty="0" err="1" smtClean="0">
                <a:solidFill>
                  <a:schemeClr val="tx1"/>
                </a:solidFill>
              </a:rPr>
              <a:t>was</a:t>
            </a:r>
            <a:r>
              <a:rPr lang="fr-FR" b="1" dirty="0" smtClean="0">
                <a:solidFill>
                  <a:schemeClr val="tx1"/>
                </a:solidFill>
              </a:rPr>
              <a:t> </a:t>
            </a:r>
            <a:r>
              <a:rPr lang="fr-FR" b="1" dirty="0">
                <a:solidFill>
                  <a:schemeClr val="tx1"/>
                </a:solidFill>
              </a:rPr>
              <a:t>Born on 25 june 1932 in Dartford , Kent , England, </a:t>
            </a:r>
            <a:r>
              <a:rPr lang="fr-FR" b="1" dirty="0" smtClean="0">
                <a:solidFill>
                  <a:schemeClr val="tx1"/>
                </a:solidFill>
              </a:rPr>
              <a:t>He </a:t>
            </a:r>
            <a:r>
              <a:rPr lang="fr-FR" b="1" dirty="0" err="1" smtClean="0">
                <a:solidFill>
                  <a:schemeClr val="tx1"/>
                </a:solidFill>
              </a:rPr>
              <a:t>is</a:t>
            </a:r>
            <a:r>
              <a:rPr lang="fr-FR" b="1" dirty="0" smtClean="0">
                <a:solidFill>
                  <a:schemeClr val="tx1"/>
                </a:solidFill>
              </a:rPr>
              <a:t> 89 </a:t>
            </a:r>
            <a:r>
              <a:rPr lang="fr-FR" b="1" dirty="0">
                <a:solidFill>
                  <a:schemeClr val="tx1"/>
                </a:solidFill>
              </a:rPr>
              <a:t>. He </a:t>
            </a:r>
            <a:r>
              <a:rPr lang="fr-FR" b="1" dirty="0" err="1" smtClean="0">
                <a:solidFill>
                  <a:schemeClr val="tx1"/>
                </a:solidFill>
              </a:rPr>
              <a:t>is</a:t>
            </a:r>
            <a:r>
              <a:rPr lang="fr-FR" b="1" dirty="0" smtClean="0">
                <a:solidFill>
                  <a:schemeClr val="tx1"/>
                </a:solidFill>
              </a:rPr>
              <a:t> </a:t>
            </a:r>
            <a:r>
              <a:rPr lang="fr-FR" b="1" dirty="0">
                <a:solidFill>
                  <a:schemeClr val="tx1"/>
                </a:solidFill>
              </a:rPr>
              <a:t>an artist </a:t>
            </a:r>
            <a:r>
              <a:rPr lang="fr-FR" b="1" dirty="0" err="1">
                <a:solidFill>
                  <a:schemeClr val="tx1"/>
                </a:solidFill>
              </a:rPr>
              <a:t>who</a:t>
            </a:r>
            <a:r>
              <a:rPr lang="fr-FR" b="1" dirty="0">
                <a:solidFill>
                  <a:schemeClr val="tx1"/>
                </a:solidFill>
              </a:rPr>
              <a:t> </a:t>
            </a:r>
            <a:r>
              <a:rPr lang="fr-FR" b="1" dirty="0" err="1" smtClean="0">
                <a:solidFill>
                  <a:schemeClr val="tx1"/>
                </a:solidFill>
              </a:rPr>
              <a:t>does</a:t>
            </a:r>
            <a:r>
              <a:rPr lang="fr-FR" b="1" dirty="0" smtClean="0">
                <a:solidFill>
                  <a:schemeClr val="tx1"/>
                </a:solidFill>
              </a:rPr>
              <a:t> </a:t>
            </a:r>
            <a:r>
              <a:rPr lang="fr-FR" b="1" dirty="0">
                <a:solidFill>
                  <a:schemeClr val="tx1"/>
                </a:solidFill>
              </a:rPr>
              <a:t>pop </a:t>
            </a:r>
            <a:r>
              <a:rPr lang="fr-FR" b="1" dirty="0" smtClean="0">
                <a:solidFill>
                  <a:schemeClr val="tx1"/>
                </a:solidFill>
              </a:rPr>
              <a:t>art </a:t>
            </a:r>
            <a:r>
              <a:rPr lang="fr-FR" b="1" dirty="0" err="1" smtClean="0">
                <a:solidFill>
                  <a:schemeClr val="tx1"/>
                </a:solidFill>
              </a:rPr>
              <a:t>works</a:t>
            </a:r>
            <a:r>
              <a:rPr lang="fr-FR" b="1" dirty="0" smtClean="0">
                <a:solidFill>
                  <a:schemeClr val="tx1"/>
                </a:solidFill>
              </a:rPr>
              <a:t>. </a:t>
            </a:r>
            <a:r>
              <a:rPr lang="fr-FR" b="1" dirty="0" err="1" smtClean="0">
                <a:solidFill>
                  <a:schemeClr val="tx1"/>
                </a:solidFill>
              </a:rPr>
              <a:t>His</a:t>
            </a:r>
            <a:r>
              <a:rPr lang="fr-FR" b="1" dirty="0" smtClean="0">
                <a:solidFill>
                  <a:schemeClr val="tx1"/>
                </a:solidFill>
              </a:rPr>
              <a:t> </a:t>
            </a:r>
            <a:r>
              <a:rPr lang="fr-FR" b="1" dirty="0">
                <a:solidFill>
                  <a:schemeClr val="tx1"/>
                </a:solidFill>
              </a:rPr>
              <a:t>Works </a:t>
            </a:r>
            <a:r>
              <a:rPr lang="fr-FR" b="1" dirty="0" err="1" smtClean="0">
                <a:solidFill>
                  <a:schemeClr val="tx1"/>
                </a:solidFill>
              </a:rPr>
              <a:t>represents</a:t>
            </a:r>
            <a:r>
              <a:rPr lang="fr-FR" b="1" dirty="0" smtClean="0">
                <a:solidFill>
                  <a:schemeClr val="tx1"/>
                </a:solidFill>
              </a:rPr>
              <a:t> </a:t>
            </a:r>
            <a:r>
              <a:rPr lang="fr-FR" b="1" dirty="0" err="1">
                <a:solidFill>
                  <a:schemeClr val="tx1"/>
                </a:solidFill>
              </a:rPr>
              <a:t>things</a:t>
            </a:r>
            <a:r>
              <a:rPr lang="fr-FR" b="1" dirty="0">
                <a:solidFill>
                  <a:schemeClr val="tx1"/>
                </a:solidFill>
              </a:rPr>
              <a:t> </a:t>
            </a:r>
            <a:r>
              <a:rPr lang="fr-FR" b="1" dirty="0" err="1" smtClean="0">
                <a:solidFill>
                  <a:schemeClr val="tx1"/>
                </a:solidFill>
              </a:rPr>
              <a:t>related</a:t>
            </a:r>
            <a:r>
              <a:rPr lang="fr-FR" b="1" dirty="0" smtClean="0">
                <a:solidFill>
                  <a:schemeClr val="tx1"/>
                </a:solidFill>
              </a:rPr>
              <a:t> to </a:t>
            </a:r>
            <a:r>
              <a:rPr lang="fr-FR" b="1" dirty="0" err="1">
                <a:solidFill>
                  <a:schemeClr val="tx1"/>
                </a:solidFill>
              </a:rPr>
              <a:t>fashion</a:t>
            </a:r>
            <a:r>
              <a:rPr lang="fr-FR" b="1" dirty="0">
                <a:solidFill>
                  <a:schemeClr val="tx1"/>
                </a:solidFill>
              </a:rPr>
              <a:t> </a:t>
            </a:r>
            <a:r>
              <a:rPr lang="fr-FR" b="1" dirty="0" smtClean="0">
                <a:solidFill>
                  <a:schemeClr val="tx1"/>
                </a:solidFill>
              </a:rPr>
              <a:t>or </a:t>
            </a:r>
            <a:r>
              <a:rPr lang="fr-FR" b="1" dirty="0">
                <a:solidFill>
                  <a:schemeClr val="tx1"/>
                </a:solidFill>
              </a:rPr>
              <a:t>brands</a:t>
            </a:r>
            <a:r>
              <a:rPr lang="fr-FR" b="1" dirty="0"/>
              <a:t>. </a:t>
            </a:r>
            <a:endParaRPr lang="fr-FR" b="1" dirty="0" smtClean="0"/>
          </a:p>
          <a:p>
            <a:endParaRPr lang="fr-FR" b="1" dirty="0"/>
          </a:p>
          <a:p>
            <a:endParaRPr lang="fr-FR" b="1" dirty="0" smtClean="0"/>
          </a:p>
          <a:p>
            <a:endParaRPr lang="fr-FR" b="1" dirty="0"/>
          </a:p>
          <a:p>
            <a:endParaRPr lang="fr-FR" b="1" dirty="0" smtClean="0"/>
          </a:p>
          <a:p>
            <a:pPr marL="0" indent="0">
              <a:buNone/>
            </a:pPr>
            <a:r>
              <a:rPr lang="fr-FR" b="1" dirty="0"/>
              <a:t> </a:t>
            </a:r>
            <a:r>
              <a:rPr lang="fr-FR" b="1" dirty="0" smtClean="0"/>
              <a:t>                            </a:t>
            </a:r>
            <a:endParaRPr lang="fr-FR" dirty="0"/>
          </a:p>
          <a:p>
            <a:endParaRPr lang="fr-FR" dirty="0"/>
          </a:p>
        </p:txBody>
      </p:sp>
      <p:pic>
        <p:nvPicPr>
          <p:cNvPr id="4" name="Picture 4" descr="RÃ©sultat de recherche d'images pour &quot;peter blak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1" y="3961336"/>
            <a:ext cx="2089994" cy="1914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Ã©sultat de recherche d'images pour &quot;peter blak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491" y="866454"/>
            <a:ext cx="3192714" cy="141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6702" y="738485"/>
            <a:ext cx="9601196" cy="1303867"/>
          </a:xfrm>
        </p:spPr>
        <p:txBody>
          <a:bodyPr/>
          <a:lstStyle/>
          <a:p>
            <a:r>
              <a:rPr lang="fr-FR" dirty="0"/>
              <a:t>William Turner</a:t>
            </a:r>
          </a:p>
        </p:txBody>
      </p:sp>
      <p:sp>
        <p:nvSpPr>
          <p:cNvPr id="3" name="Espace réservé du contenu 2"/>
          <p:cNvSpPr>
            <a:spLocks noGrp="1"/>
          </p:cNvSpPr>
          <p:nvPr>
            <p:ph idx="1"/>
          </p:nvPr>
        </p:nvSpPr>
        <p:spPr>
          <a:xfrm>
            <a:off x="1295401" y="2455707"/>
            <a:ext cx="9601196" cy="1343209"/>
          </a:xfrm>
        </p:spPr>
        <p:txBody>
          <a:bodyPr>
            <a:normAutofit/>
          </a:bodyPr>
          <a:lstStyle/>
          <a:p>
            <a:r>
              <a:rPr lang="fr-FR" sz="1600" dirty="0" smtClean="0">
                <a:solidFill>
                  <a:schemeClr val="tx1"/>
                </a:solidFill>
                <a:latin typeface="+mj-lt"/>
              </a:rPr>
              <a:t>Picture description</a:t>
            </a:r>
          </a:p>
          <a:p>
            <a:r>
              <a:rPr lang="en-US" sz="1600" dirty="0">
                <a:solidFill>
                  <a:schemeClr val="tx1"/>
                </a:solidFill>
              </a:rPr>
              <a:t>This is a work by William Turner</a:t>
            </a:r>
            <a:r>
              <a:rPr lang="en-US" sz="1600" dirty="0" smtClean="0">
                <a:solidFill>
                  <a:schemeClr val="tx1"/>
                </a:solidFill>
              </a:rPr>
              <a:t>.</a:t>
            </a:r>
            <a:endParaRPr lang="fr-FR" sz="1600" dirty="0">
              <a:solidFill>
                <a:schemeClr val="tx1"/>
              </a:solidFill>
              <a:latin typeface="+mj-lt"/>
            </a:endParaRPr>
          </a:p>
          <a:p>
            <a:r>
              <a:rPr lang="en-US" sz="1600" dirty="0">
                <a:solidFill>
                  <a:schemeClr val="tx1"/>
                </a:solidFill>
                <a:latin typeface="+mj-lt"/>
              </a:rPr>
              <a:t>It shows us a bright sunset with boats on the </a:t>
            </a:r>
            <a:r>
              <a:rPr lang="en-US" sz="1600" dirty="0" smtClean="0">
                <a:solidFill>
                  <a:schemeClr val="tx1"/>
                </a:solidFill>
                <a:latin typeface="+mj-lt"/>
              </a:rPr>
              <a:t>ocean</a:t>
            </a:r>
            <a:r>
              <a:rPr lang="fr-FR" sz="1600" dirty="0">
                <a:solidFill>
                  <a:schemeClr val="tx1"/>
                </a:solidFill>
                <a:latin typeface="+mj-lt"/>
              </a:rPr>
              <a:t> </a:t>
            </a:r>
            <a:r>
              <a:rPr lang="en-US" sz="1600" dirty="0" smtClean="0">
                <a:solidFill>
                  <a:schemeClr val="tx1"/>
                </a:solidFill>
                <a:latin typeface="+mj-lt"/>
              </a:rPr>
              <a:t>and </a:t>
            </a:r>
            <a:r>
              <a:rPr lang="en-US" sz="1600" dirty="0">
                <a:solidFill>
                  <a:schemeClr val="tx1"/>
                </a:solidFill>
                <a:latin typeface="+mj-lt"/>
              </a:rPr>
              <a:t>t</a:t>
            </a:r>
            <a:r>
              <a:rPr lang="en-US" sz="1600" dirty="0" smtClean="0">
                <a:solidFill>
                  <a:schemeClr val="tx1"/>
                </a:solidFill>
                <a:latin typeface="+mj-lt"/>
              </a:rPr>
              <a:t>he </a:t>
            </a:r>
            <a:r>
              <a:rPr lang="en-US" sz="1600" dirty="0">
                <a:solidFill>
                  <a:schemeClr val="tx1"/>
                </a:solidFill>
                <a:latin typeface="+mj-lt"/>
              </a:rPr>
              <a:t>waves are crashing on the </a:t>
            </a:r>
            <a:r>
              <a:rPr lang="en-US" sz="1600" dirty="0" smtClean="0">
                <a:solidFill>
                  <a:schemeClr val="tx1"/>
                </a:solidFill>
                <a:latin typeface="+mj-lt"/>
              </a:rPr>
              <a:t>beach.</a:t>
            </a:r>
            <a:endParaRPr lang="fr-FR" sz="1600" dirty="0">
              <a:solidFill>
                <a:schemeClr val="tx1"/>
              </a:solidFill>
              <a:latin typeface="+mj-lt"/>
            </a:endParaRPr>
          </a:p>
        </p:txBody>
      </p:sp>
      <p:pic>
        <p:nvPicPr>
          <p:cNvPr id="4" name="Image 3"/>
          <p:cNvPicPr>
            <a:picLocks noChangeAspect="1"/>
          </p:cNvPicPr>
          <p:nvPr/>
        </p:nvPicPr>
        <p:blipFill>
          <a:blip r:embed="rId2"/>
          <a:stretch>
            <a:fillRect/>
          </a:stretch>
        </p:blipFill>
        <p:spPr>
          <a:xfrm>
            <a:off x="1136702" y="4039717"/>
            <a:ext cx="2809446" cy="2107084"/>
          </a:xfrm>
          <a:prstGeom prst="rect">
            <a:avLst/>
          </a:prstGeom>
        </p:spPr>
      </p:pic>
      <p:sp>
        <p:nvSpPr>
          <p:cNvPr id="5" name="Rectangle 4"/>
          <p:cNvSpPr/>
          <p:nvPr/>
        </p:nvSpPr>
        <p:spPr>
          <a:xfrm>
            <a:off x="4652856" y="4056206"/>
            <a:ext cx="7025895" cy="2308324"/>
          </a:xfrm>
          <a:prstGeom prst="rect">
            <a:avLst/>
          </a:prstGeom>
        </p:spPr>
        <p:txBody>
          <a:bodyPr wrap="square">
            <a:spAutoFit/>
          </a:bodyPr>
          <a:lstStyle/>
          <a:p>
            <a:pPr algn="ctr"/>
            <a:r>
              <a:rPr lang="en-US" sz="1600" dirty="0"/>
              <a:t>William Gay </a:t>
            </a:r>
            <a:r>
              <a:rPr lang="en-US" sz="1600" dirty="0" smtClean="0"/>
              <a:t>Turner had </a:t>
            </a:r>
            <a:r>
              <a:rPr lang="en-US" sz="1600" dirty="0"/>
              <a:t>his shop near St. Paul's Church. His mother, Mary Marshall, </a:t>
            </a:r>
            <a:r>
              <a:rPr lang="en-US" sz="1600" dirty="0" smtClean="0"/>
              <a:t>came </a:t>
            </a:r>
            <a:r>
              <a:rPr lang="en-US" sz="1600" dirty="0"/>
              <a:t>from a butchers' family and gradually </a:t>
            </a:r>
            <a:r>
              <a:rPr lang="en-US" sz="1600" dirty="0" smtClean="0"/>
              <a:t>lost her </a:t>
            </a:r>
            <a:r>
              <a:rPr lang="en-US" sz="1600" dirty="0"/>
              <a:t>reason and </a:t>
            </a:r>
            <a:r>
              <a:rPr lang="en-US" sz="1600" dirty="0" smtClean="0"/>
              <a:t>entered hospital. She </a:t>
            </a:r>
            <a:r>
              <a:rPr lang="en-US" sz="1600" dirty="0"/>
              <a:t>died there in 1804. One of the reasons for her folly was probably the death of William's younger sister, Mary Ann, who was born in September 1778 and died in August 1784 before she was six years old. </a:t>
            </a:r>
            <a:r>
              <a:rPr lang="en-US" sz="1600" dirty="0" smtClean="0"/>
              <a:t>If his relations </a:t>
            </a:r>
            <a:r>
              <a:rPr lang="en-US" sz="1600" dirty="0"/>
              <a:t>with his mother </a:t>
            </a:r>
            <a:r>
              <a:rPr lang="en-US" sz="1600" dirty="0" smtClean="0"/>
              <a:t>wer</a:t>
            </a:r>
            <a:r>
              <a:rPr lang="en-US" sz="1600" dirty="0" smtClean="0"/>
              <a:t>e </a:t>
            </a:r>
            <a:r>
              <a:rPr lang="en-US" sz="1600" dirty="0"/>
              <a:t>difficult, it </a:t>
            </a:r>
            <a:r>
              <a:rPr lang="en-US" sz="1600" dirty="0" smtClean="0"/>
              <a:t>seemed </a:t>
            </a:r>
            <a:r>
              <a:rPr lang="en-US" sz="1600" dirty="0"/>
              <a:t>that despite this context, Turner's childhood </a:t>
            </a:r>
            <a:r>
              <a:rPr lang="en-US" sz="1600" dirty="0" smtClean="0"/>
              <a:t>was </a:t>
            </a:r>
            <a:r>
              <a:rPr lang="en-US" sz="1600" dirty="0"/>
              <a:t>"warm</a:t>
            </a:r>
            <a:r>
              <a:rPr lang="en-US" sz="1600" dirty="0" smtClean="0">
                <a:latin typeface="Garamond" panose="02020404030301010803" pitchFamily="18" charset="0"/>
              </a:rPr>
              <a:t>".</a:t>
            </a:r>
          </a:p>
          <a:p>
            <a:pPr algn="ctr"/>
            <a:r>
              <a:rPr lang="en-US" sz="1600" dirty="0">
                <a:latin typeface="+mj-lt"/>
              </a:rPr>
              <a:t>T</a:t>
            </a:r>
            <a:r>
              <a:rPr lang="en-US" sz="1600" dirty="0" smtClean="0">
                <a:latin typeface="+mj-lt"/>
              </a:rPr>
              <a:t>he </a:t>
            </a:r>
            <a:r>
              <a:rPr lang="en-US" sz="1600" dirty="0">
                <a:latin typeface="+mj-lt"/>
              </a:rPr>
              <a:t>young Turner was sent </a:t>
            </a:r>
            <a:r>
              <a:rPr lang="en-US" sz="1600" dirty="0" smtClean="0">
                <a:latin typeface="+mj-lt"/>
              </a:rPr>
              <a:t>in </a:t>
            </a:r>
            <a:r>
              <a:rPr lang="en-US" sz="1600" dirty="0">
                <a:latin typeface="+mj-lt"/>
              </a:rPr>
              <a:t>1785 to one of his maternal uncles in Brantford, a small town on the banks of the Thames, in Middlesex, west of London.</a:t>
            </a:r>
          </a:p>
          <a:p>
            <a:endParaRPr lang="fr-FR" sz="1600" dirty="0">
              <a:latin typeface="Garamond" panose="02020404030301010803" pitchFamily="18" charset="0"/>
            </a:endParaRPr>
          </a:p>
        </p:txBody>
      </p:sp>
      <p:pic>
        <p:nvPicPr>
          <p:cNvPr id="6" name="Image 5"/>
          <p:cNvPicPr>
            <a:picLocks noChangeAspect="1"/>
          </p:cNvPicPr>
          <p:nvPr/>
        </p:nvPicPr>
        <p:blipFill>
          <a:blip r:embed="rId3"/>
          <a:stretch>
            <a:fillRect/>
          </a:stretch>
        </p:blipFill>
        <p:spPr>
          <a:xfrm>
            <a:off x="8410417" y="894550"/>
            <a:ext cx="2644879" cy="1405092"/>
          </a:xfrm>
          <a:prstGeom prst="rect">
            <a:avLst/>
          </a:prstGeom>
        </p:spPr>
      </p:pic>
    </p:spTree>
    <p:extLst>
      <p:ext uri="{BB962C8B-B14F-4D97-AF65-F5344CB8AC3E}">
        <p14:creationId xmlns:p14="http://schemas.microsoft.com/office/powerpoint/2010/main" val="11989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John Constable</a:t>
            </a:r>
          </a:p>
        </p:txBody>
      </p:sp>
      <p:pic>
        <p:nvPicPr>
          <p:cNvPr id="8" name="Espace réservé du contenu 7" descr="RÃ©sultat de recherche d'images pour &quot;john constable peintre&quo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5850" y="799100"/>
            <a:ext cx="2550695" cy="1669930"/>
          </a:xfrm>
          <a:prstGeom prst="rect">
            <a:avLst/>
          </a:prstGeom>
          <a:noFill/>
          <a:ln>
            <a:noFill/>
          </a:ln>
        </p:spPr>
      </p:pic>
      <p:pic>
        <p:nvPicPr>
          <p:cNvPr id="9" name="Image 8" descr="RÃ©sultat de recherche d'images pour &quot;john constable peintre&quot;"/>
          <p:cNvPicPr/>
          <p:nvPr/>
        </p:nvPicPr>
        <p:blipFill>
          <a:blip r:embed="rId3">
            <a:extLst>
              <a:ext uri="{28A0092B-C50C-407E-A947-70E740481C1C}">
                <a14:useLocalDpi xmlns:a14="http://schemas.microsoft.com/office/drawing/2010/main" val="0"/>
              </a:ext>
            </a:extLst>
          </a:blip>
          <a:srcRect/>
          <a:stretch>
            <a:fillRect/>
          </a:stretch>
        </p:blipFill>
        <p:spPr bwMode="auto">
          <a:xfrm>
            <a:off x="9290135" y="3515826"/>
            <a:ext cx="2260182" cy="2516009"/>
          </a:xfrm>
          <a:prstGeom prst="rect">
            <a:avLst/>
          </a:prstGeom>
          <a:noFill/>
          <a:ln>
            <a:noFill/>
          </a:ln>
        </p:spPr>
      </p:pic>
      <p:sp>
        <p:nvSpPr>
          <p:cNvPr id="6" name="Rectangle 5"/>
          <p:cNvSpPr/>
          <p:nvPr/>
        </p:nvSpPr>
        <p:spPr>
          <a:xfrm>
            <a:off x="994611" y="3163710"/>
            <a:ext cx="7780421" cy="1870512"/>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John Constable was Born in East Bergholt, a village on the River Stour in Suffolk, and </a:t>
            </a:r>
            <a:r>
              <a:rPr lang="fr-FR" dirty="0" err="1" smtClean="0">
                <a:latin typeface="Calibri" panose="020F0502020204030204" pitchFamily="34" charset="0"/>
                <a:ea typeface="Calibri" panose="020F0502020204030204" pitchFamily="34" charset="0"/>
                <a:cs typeface="Times New Roman" panose="02020603050405020304" pitchFamily="18" charset="0"/>
              </a:rPr>
              <a:t>he</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died</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on </a:t>
            </a:r>
            <a:r>
              <a:rPr lang="fr-FR" dirty="0">
                <a:latin typeface="Calibri" panose="020F0502020204030204" pitchFamily="34" charset="0"/>
                <a:ea typeface="Calibri" panose="020F0502020204030204" pitchFamily="34" charset="0"/>
                <a:cs typeface="Times New Roman" panose="02020603050405020304" pitchFamily="18" charset="0"/>
              </a:rPr>
              <a:t>31 march 1837. He became a member of the establishment after he was elected to the Royal Academy at the age of 52. His work </a:t>
            </a:r>
            <a:r>
              <a:rPr lang="fr-FR" dirty="0" err="1">
                <a:latin typeface="Calibri" panose="020F0502020204030204" pitchFamily="34" charset="0"/>
                <a:ea typeface="Calibri" panose="020F0502020204030204" pitchFamily="34" charset="0"/>
                <a:cs typeface="Times New Roman" panose="02020603050405020304" pitchFamily="18" charset="0"/>
              </a:rPr>
              <a:t>was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appreciated</a:t>
            </a:r>
            <a:r>
              <a:rPr lang="fr-FR" dirty="0" smtClean="0">
                <a:latin typeface="Calibri" panose="020F0502020204030204" pitchFamily="34" charset="0"/>
                <a:ea typeface="Calibri" panose="020F0502020204030204" pitchFamily="34" charset="0"/>
                <a:cs typeface="Times New Roman" panose="02020603050405020304" pitchFamily="18" charset="0"/>
              </a:rPr>
              <a:t> in </a:t>
            </a:r>
            <a:r>
              <a:rPr lang="fr-FR" dirty="0">
                <a:latin typeface="Calibri" panose="020F0502020204030204" pitchFamily="34" charset="0"/>
                <a:ea typeface="Calibri" panose="020F0502020204030204" pitchFamily="34" charset="0"/>
                <a:cs typeface="Times New Roman" panose="02020603050405020304" pitchFamily="18" charset="0"/>
              </a:rPr>
              <a:t>France, where he sold more </a:t>
            </a:r>
            <a:r>
              <a:rPr lang="fr-FR" dirty="0" err="1" smtClean="0">
                <a:latin typeface="Calibri" panose="020F0502020204030204" pitchFamily="34" charset="0"/>
                <a:ea typeface="Calibri" panose="020F0502020204030204" pitchFamily="34" charset="0"/>
                <a:cs typeface="Times New Roman" panose="02020603050405020304" pitchFamily="18" charset="0"/>
              </a:rPr>
              <a:t>paintings</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than</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in his native England and inspired the Barbizon school. </a:t>
            </a:r>
            <a:r>
              <a:rPr lang="fr-FR" dirty="0" smtClean="0">
                <a:latin typeface="Calibri" panose="020F0502020204030204" pitchFamily="34" charset="0"/>
                <a:ea typeface="Calibri" panose="020F0502020204030204" pitchFamily="34" charset="0"/>
                <a:cs typeface="Times New Roman" panose="02020603050405020304" pitchFamily="18" charset="0"/>
              </a:rPr>
              <a:t>He </a:t>
            </a:r>
            <a:r>
              <a:rPr lang="fr-FR" dirty="0" err="1" smtClean="0">
                <a:latin typeface="Calibri" panose="020F0502020204030204" pitchFamily="34" charset="0"/>
                <a:ea typeface="Calibri" panose="020F0502020204030204" pitchFamily="34" charset="0"/>
                <a:cs typeface="Times New Roman" panose="02020603050405020304" pitchFamily="18" charset="0"/>
              </a:rPr>
              <a:t>did</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romantic art. Constable's most famous </a:t>
            </a:r>
            <a:r>
              <a:rPr lang="fr-FR" dirty="0" err="1">
                <a:latin typeface="Calibri" panose="020F0502020204030204" pitchFamily="34" charset="0"/>
                <a:ea typeface="Calibri" panose="020F0502020204030204" pitchFamily="34" charset="0"/>
                <a:cs typeface="Times New Roman" panose="02020603050405020304" pitchFamily="18" charset="0"/>
              </a:rPr>
              <a:t>paintings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includes</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Wivenhoe</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Park, 1816</a:t>
            </a:r>
            <a:r>
              <a:rPr lang="fr-FR" dirty="0">
                <a:latin typeface="Calibri" panose="020F0502020204030204" pitchFamily="34" charset="0"/>
                <a:ea typeface="Calibri" panose="020F0502020204030204" pitchFamily="34"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1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Francis Bacon </a:t>
            </a:r>
          </a:p>
        </p:txBody>
      </p:sp>
      <p:sp>
        <p:nvSpPr>
          <p:cNvPr id="3" name="Espace réservé du contenu 2"/>
          <p:cNvSpPr>
            <a:spLocks noGrp="1"/>
          </p:cNvSpPr>
          <p:nvPr>
            <p:ph idx="1"/>
          </p:nvPr>
        </p:nvSpPr>
        <p:spPr/>
        <p:txBody>
          <a:bodyPr/>
          <a:lstStyle/>
          <a:p>
            <a:r>
              <a:rPr lang="en-US" dirty="0"/>
              <a:t>Francis Bacon, an Irish painter, was born on October 28, 1909 in Dublin to English parents. He died on April 28, 1992 in Madrid, following pneumonia triggered by the asthmatic disease </a:t>
            </a:r>
            <a:r>
              <a:rPr lang="en-US" dirty="0" smtClean="0"/>
              <a:t>he was</a:t>
            </a:r>
            <a:r>
              <a:rPr lang="en-US" dirty="0" smtClean="0"/>
              <a:t> </a:t>
            </a:r>
            <a:r>
              <a:rPr lang="en-US" dirty="0" smtClean="0"/>
              <a:t>as a child . To </a:t>
            </a:r>
            <a:r>
              <a:rPr lang="en-US" dirty="0"/>
              <a:t>create this work, Bacon </a:t>
            </a:r>
            <a:r>
              <a:rPr lang="en-US" dirty="0" smtClean="0"/>
              <a:t>got inspired from </a:t>
            </a:r>
            <a:r>
              <a:rPr lang="en-US" dirty="0"/>
              <a:t>the Crucifixion </a:t>
            </a:r>
            <a:r>
              <a:rPr lang="en-US" dirty="0" smtClean="0"/>
              <a:t>Picasso </a:t>
            </a:r>
            <a:r>
              <a:rPr lang="en-US" dirty="0"/>
              <a:t>painted in 1930.</a:t>
            </a:r>
            <a:endParaRPr lang="fr-FR" dirty="0"/>
          </a:p>
        </p:txBody>
      </p:sp>
      <p:pic>
        <p:nvPicPr>
          <p:cNvPr id="4" name="Image 3"/>
          <p:cNvPicPr>
            <a:picLocks noChangeAspect="1"/>
          </p:cNvPicPr>
          <p:nvPr/>
        </p:nvPicPr>
        <p:blipFill>
          <a:blip r:embed="rId2"/>
          <a:stretch>
            <a:fillRect/>
          </a:stretch>
        </p:blipFill>
        <p:spPr>
          <a:xfrm>
            <a:off x="7850858" y="4216400"/>
            <a:ext cx="3409369" cy="1905579"/>
          </a:xfrm>
          <a:prstGeom prst="rect">
            <a:avLst/>
          </a:prstGeom>
        </p:spPr>
      </p:pic>
    </p:spTree>
    <p:extLst>
      <p:ext uri="{BB962C8B-B14F-4D97-AF65-F5344CB8AC3E}">
        <p14:creationId xmlns:p14="http://schemas.microsoft.com/office/powerpoint/2010/main" val="423622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Nicholas </a:t>
            </a:r>
            <a:r>
              <a:rPr lang="fr-FR" dirty="0" smtClean="0"/>
              <a:t>Hilliard</a:t>
            </a:r>
            <a:br>
              <a:rPr lang="fr-FR" dirty="0" smtClean="0"/>
            </a:br>
            <a:endParaRPr lang="fr-FR" dirty="0"/>
          </a:p>
        </p:txBody>
      </p:sp>
      <p:sp>
        <p:nvSpPr>
          <p:cNvPr id="3" name="Espace réservé du contenu 2"/>
          <p:cNvSpPr>
            <a:spLocks noGrp="1"/>
          </p:cNvSpPr>
          <p:nvPr>
            <p:ph idx="1"/>
          </p:nvPr>
        </p:nvSpPr>
        <p:spPr/>
        <p:txBody>
          <a:bodyPr/>
          <a:lstStyle/>
          <a:p>
            <a:pPr marL="0" indent="0">
              <a:buNone/>
            </a:pPr>
            <a:r>
              <a:rPr lang="fr-FR" dirty="0"/>
              <a:t>Nicholas Hilliard </a:t>
            </a:r>
            <a:r>
              <a:rPr lang="fr-FR" dirty="0" err="1" smtClean="0"/>
              <a:t>was</a:t>
            </a:r>
            <a:r>
              <a:rPr lang="fr-FR" dirty="0" smtClean="0"/>
              <a:t> </a:t>
            </a:r>
            <a:r>
              <a:rPr lang="fr-FR" dirty="0" err="1" smtClean="0"/>
              <a:t>born</a:t>
            </a:r>
            <a:r>
              <a:rPr lang="fr-FR" dirty="0" smtClean="0"/>
              <a:t> in 1547</a:t>
            </a:r>
            <a:r>
              <a:rPr lang="fr-FR" dirty="0"/>
              <a:t>, Exeter and </a:t>
            </a:r>
            <a:r>
              <a:rPr lang="fr-FR" dirty="0" err="1" smtClean="0"/>
              <a:t>died</a:t>
            </a:r>
            <a:r>
              <a:rPr lang="fr-FR" dirty="0" smtClean="0"/>
              <a:t> on </a:t>
            </a:r>
            <a:r>
              <a:rPr lang="fr-FR" dirty="0" err="1"/>
              <a:t>J</a:t>
            </a:r>
            <a:r>
              <a:rPr lang="fr-FR" dirty="0" err="1" smtClean="0"/>
              <a:t>anuary</a:t>
            </a:r>
            <a:r>
              <a:rPr lang="fr-FR" dirty="0" smtClean="0"/>
              <a:t> </a:t>
            </a:r>
            <a:r>
              <a:rPr lang="fr-FR" dirty="0"/>
              <a:t>7, 1619, London.</a:t>
            </a:r>
          </a:p>
          <a:p>
            <a:pPr marL="0" indent="0">
              <a:buNone/>
            </a:pPr>
            <a:r>
              <a:rPr lang="fr-FR" dirty="0" smtClean="0"/>
              <a:t>He </a:t>
            </a:r>
            <a:r>
              <a:rPr lang="fr-FR" dirty="0" err="1" smtClean="0"/>
              <a:t>was</a:t>
            </a:r>
            <a:r>
              <a:rPr lang="fr-FR" dirty="0" smtClean="0"/>
              <a:t> the </a:t>
            </a:r>
            <a:r>
              <a:rPr lang="fr-FR" dirty="0"/>
              <a:t>first great English painter of the Renaissance.</a:t>
            </a:r>
          </a:p>
          <a:p>
            <a:pPr marL="0" indent="0">
              <a:buNone/>
            </a:pPr>
            <a:r>
              <a:rPr lang="en-US" dirty="0"/>
              <a:t>His lyrical portraits raised the art of painting miniature portraiture (called limning in Elizabethan England) to its highest point of development and did much to </a:t>
            </a:r>
            <a:r>
              <a:rPr lang="en-US" sz="2800" dirty="0"/>
              <a:t>formulate</a:t>
            </a:r>
            <a:r>
              <a:rPr lang="en-US" dirty="0"/>
              <a:t> the concept of portraiture there </a:t>
            </a:r>
            <a:r>
              <a:rPr lang="en-US" dirty="0" smtClean="0"/>
              <a:t>was during </a:t>
            </a:r>
            <a:r>
              <a:rPr lang="en-US" dirty="0"/>
              <a:t>the late 16th and early 17th centuries.</a:t>
            </a:r>
            <a:endParaRPr lang="fr-FR" dirty="0"/>
          </a:p>
          <a:p>
            <a:pPr marL="0" indent="0">
              <a:buNone/>
            </a:pPr>
            <a:endParaRPr lang="fr-FR" dirty="0"/>
          </a:p>
        </p:txBody>
      </p:sp>
      <p:pic>
        <p:nvPicPr>
          <p:cNvPr id="5" name="Image 4"/>
          <p:cNvPicPr>
            <a:picLocks noChangeAspect="1"/>
          </p:cNvPicPr>
          <p:nvPr/>
        </p:nvPicPr>
        <p:blipFill>
          <a:blip r:embed="rId2"/>
          <a:stretch>
            <a:fillRect/>
          </a:stretch>
        </p:blipFill>
        <p:spPr>
          <a:xfrm>
            <a:off x="1459372" y="641739"/>
            <a:ext cx="1577634" cy="1728227"/>
          </a:xfrm>
          <a:prstGeom prst="rect">
            <a:avLst/>
          </a:prstGeom>
        </p:spPr>
      </p:pic>
      <p:pic>
        <p:nvPicPr>
          <p:cNvPr id="6" name="Image 5"/>
          <p:cNvPicPr>
            <a:picLocks noChangeAspect="1"/>
          </p:cNvPicPr>
          <p:nvPr/>
        </p:nvPicPr>
        <p:blipFill>
          <a:blip r:embed="rId3"/>
          <a:stretch>
            <a:fillRect/>
          </a:stretch>
        </p:blipFill>
        <p:spPr>
          <a:xfrm>
            <a:off x="9721515" y="641739"/>
            <a:ext cx="1605233" cy="1984651"/>
          </a:xfrm>
          <a:prstGeom prst="rect">
            <a:avLst/>
          </a:prstGeom>
        </p:spPr>
      </p:pic>
      <p:pic>
        <p:nvPicPr>
          <p:cNvPr id="7" name="Image 6"/>
          <p:cNvPicPr>
            <a:picLocks noChangeAspect="1"/>
          </p:cNvPicPr>
          <p:nvPr/>
        </p:nvPicPr>
        <p:blipFill>
          <a:blip r:embed="rId4"/>
          <a:stretch>
            <a:fillRect/>
          </a:stretch>
        </p:blipFill>
        <p:spPr>
          <a:xfrm>
            <a:off x="4848486" y="4738016"/>
            <a:ext cx="1219806" cy="1474856"/>
          </a:xfrm>
          <a:prstGeom prst="rect">
            <a:avLst/>
          </a:prstGeom>
        </p:spPr>
      </p:pic>
    </p:spTree>
    <p:extLst>
      <p:ext uri="{BB962C8B-B14F-4D97-AF65-F5344CB8AC3E}">
        <p14:creationId xmlns:p14="http://schemas.microsoft.com/office/powerpoint/2010/main" val="197035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1500"/>
                                        <p:tgtEl>
                                          <p:spTgt spid="3">
                                            <p:txEl>
                                              <p:pRg st="0" end="0"/>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1500"/>
                                        <p:tgtEl>
                                          <p:spTgt spid="3">
                                            <p:txEl>
                                              <p:pRg st="1" end="1"/>
                                            </p:txEl>
                                          </p:spTgt>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1500"/>
                                        <p:tgtEl>
                                          <p:spTgt spid="3">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Ben Nicholson</a:t>
            </a:r>
          </a:p>
        </p:txBody>
      </p:sp>
      <p:sp>
        <p:nvSpPr>
          <p:cNvPr id="3" name="Espace réservé du contenu 2"/>
          <p:cNvSpPr>
            <a:spLocks noGrp="1"/>
          </p:cNvSpPr>
          <p:nvPr>
            <p:ph sz="half" idx="1"/>
          </p:nvPr>
        </p:nvSpPr>
        <p:spPr/>
        <p:txBody>
          <a:bodyPr>
            <a:normAutofit fontScale="77500" lnSpcReduction="20000"/>
          </a:bodyPr>
          <a:lstStyle/>
          <a:p>
            <a:r>
              <a:rPr lang="fr-FR" sz="3600" u="sng" dirty="0"/>
              <a:t>His </a:t>
            </a:r>
            <a:r>
              <a:rPr lang="fr-FR" sz="3600" u="sng" dirty="0" err="1" smtClean="0"/>
              <a:t>identity</a:t>
            </a:r>
            <a:endParaRPr lang="en-US" sz="3600" u="sng" dirty="0"/>
          </a:p>
          <a:p>
            <a:r>
              <a:rPr lang="en-US" dirty="0"/>
              <a:t>He was born on April 10, 1894 in Denham</a:t>
            </a:r>
          </a:p>
          <a:p>
            <a:r>
              <a:rPr lang="en-US" dirty="0"/>
              <a:t>He died on February 6,  1982.</a:t>
            </a:r>
          </a:p>
          <a:p>
            <a:r>
              <a:rPr lang="en-US" dirty="0"/>
              <a:t>He was a Cubist artist . He did abstract art and  modern Art</a:t>
            </a:r>
          </a:p>
          <a:p>
            <a:r>
              <a:rPr lang="en-US" dirty="0"/>
              <a:t>He married three times  with </a:t>
            </a:r>
            <a:r>
              <a:rPr lang="en-US" dirty="0" err="1"/>
              <a:t>Felicitas</a:t>
            </a:r>
            <a:r>
              <a:rPr lang="en-US" dirty="0"/>
              <a:t> </a:t>
            </a:r>
            <a:r>
              <a:rPr lang="en-US" dirty="0" err="1"/>
              <a:t>Vogler</a:t>
            </a:r>
            <a:r>
              <a:rPr lang="en-US" dirty="0"/>
              <a:t>, </a:t>
            </a:r>
            <a:r>
              <a:rPr lang="en-US"/>
              <a:t>Barbara </a:t>
            </a:r>
            <a:r>
              <a:rPr lang="en-US" smtClean="0"/>
              <a:t>Hepworth and Winifred </a:t>
            </a:r>
            <a:r>
              <a:rPr lang="en-US" dirty="0"/>
              <a:t>Nicholson.                                                            He visited Paris and he met Mondrian, He was also influenced by Picasso. </a:t>
            </a:r>
          </a:p>
          <a:p>
            <a:r>
              <a:rPr lang="en-US" dirty="0"/>
              <a:t>He made his own style of work</a:t>
            </a:r>
          </a:p>
          <a:p>
            <a:endParaRPr lang="fr-FR" dirty="0"/>
          </a:p>
        </p:txBody>
      </p:sp>
      <p:pic>
        <p:nvPicPr>
          <p:cNvPr id="5" name="Espace réservé du contenu 4"/>
          <p:cNvPicPr>
            <a:picLocks noGrp="1" noChangeAspect="1"/>
          </p:cNvPicPr>
          <p:nvPr>
            <p:ph sz="half" idx="2"/>
          </p:nvPr>
        </p:nvPicPr>
        <p:blipFill>
          <a:blip r:embed="rId2"/>
          <a:stretch>
            <a:fillRect/>
          </a:stretch>
        </p:blipFill>
        <p:spPr>
          <a:xfrm>
            <a:off x="5079879" y="702431"/>
            <a:ext cx="1311865" cy="1675151"/>
          </a:xfrm>
          <a:prstGeom prst="rect">
            <a:avLst/>
          </a:prstGeom>
        </p:spPr>
      </p:pic>
      <p:pic>
        <p:nvPicPr>
          <p:cNvPr id="6" name="Image 5"/>
          <p:cNvPicPr>
            <a:picLocks noChangeAspect="1"/>
          </p:cNvPicPr>
          <p:nvPr/>
        </p:nvPicPr>
        <p:blipFill>
          <a:blip r:embed="rId3"/>
          <a:stretch>
            <a:fillRect/>
          </a:stretch>
        </p:blipFill>
        <p:spPr>
          <a:xfrm>
            <a:off x="9641116" y="682407"/>
            <a:ext cx="1255481" cy="1603592"/>
          </a:xfrm>
          <a:prstGeom prst="rect">
            <a:avLst/>
          </a:prstGeom>
        </p:spPr>
      </p:pic>
      <p:pic>
        <p:nvPicPr>
          <p:cNvPr id="7" name="Espace réservé du contenu 4"/>
          <p:cNvPicPr>
            <a:picLocks noChangeAspect="1"/>
          </p:cNvPicPr>
          <p:nvPr/>
        </p:nvPicPr>
        <p:blipFill>
          <a:blip r:embed="rId4"/>
          <a:stretch>
            <a:fillRect/>
          </a:stretch>
        </p:blipFill>
        <p:spPr>
          <a:xfrm>
            <a:off x="7323290" y="668191"/>
            <a:ext cx="1709392" cy="1709392"/>
          </a:xfrm>
          <a:prstGeom prst="rect">
            <a:avLst/>
          </a:prstGeom>
        </p:spPr>
      </p:pic>
      <p:sp>
        <p:nvSpPr>
          <p:cNvPr id="8" name="ZoneTexte 7"/>
          <p:cNvSpPr txBox="1"/>
          <p:nvPr/>
        </p:nvSpPr>
        <p:spPr>
          <a:xfrm>
            <a:off x="6096000" y="2846567"/>
            <a:ext cx="2936682" cy="369332"/>
          </a:xfrm>
          <a:prstGeom prst="rect">
            <a:avLst/>
          </a:prstGeom>
          <a:noFill/>
        </p:spPr>
        <p:txBody>
          <a:bodyPr wrap="square" rtlCol="0">
            <a:spAutoFit/>
          </a:bodyPr>
          <a:lstStyle/>
          <a:p>
            <a:r>
              <a:rPr lang="fr-FR"/>
              <a:t>His Works of art </a:t>
            </a:r>
            <a:endParaRPr lang="fr-FR" dirty="0"/>
          </a:p>
        </p:txBody>
      </p:sp>
      <p:pic>
        <p:nvPicPr>
          <p:cNvPr id="9" name="Espace réservé du contenu 5"/>
          <p:cNvPicPr>
            <a:picLocks noChangeAspect="1"/>
          </p:cNvPicPr>
          <p:nvPr/>
        </p:nvPicPr>
        <p:blipFill>
          <a:blip r:embed="rId5"/>
          <a:stretch>
            <a:fillRect/>
          </a:stretch>
        </p:blipFill>
        <p:spPr>
          <a:xfrm>
            <a:off x="8918007" y="2841245"/>
            <a:ext cx="1978590" cy="2301825"/>
          </a:xfrm>
          <a:prstGeom prst="rect">
            <a:avLst/>
          </a:prstGeom>
        </p:spPr>
      </p:pic>
      <p:pic>
        <p:nvPicPr>
          <p:cNvPr id="10" name="Espace réservé du contenu 4"/>
          <p:cNvPicPr>
            <a:picLocks noChangeAspect="1"/>
          </p:cNvPicPr>
          <p:nvPr/>
        </p:nvPicPr>
        <p:blipFill>
          <a:blip r:embed="rId6"/>
          <a:stretch>
            <a:fillRect/>
          </a:stretch>
        </p:blipFill>
        <p:spPr>
          <a:xfrm>
            <a:off x="6051740" y="3992157"/>
            <a:ext cx="2787019" cy="2108015"/>
          </a:xfrm>
          <a:prstGeom prst="rect">
            <a:avLst/>
          </a:prstGeom>
        </p:spPr>
      </p:pic>
    </p:spTree>
    <p:extLst>
      <p:ext uri="{BB962C8B-B14F-4D97-AF65-F5344CB8AC3E}">
        <p14:creationId xmlns:p14="http://schemas.microsoft.com/office/powerpoint/2010/main" val="364022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132</TotalTime>
  <Words>579</Words>
  <Application>Microsoft Office PowerPoint</Application>
  <PresentationFormat>Grand écran</PresentationFormat>
  <Paragraphs>45</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Garamond</vt:lpstr>
      <vt:lpstr>Times New Roman</vt:lpstr>
      <vt:lpstr>Organique</vt:lpstr>
      <vt:lpstr>A Review of English Painters and Paintings</vt:lpstr>
      <vt:lpstr>Présentation PowerPoint</vt:lpstr>
      <vt:lpstr>PETER BLAKE</vt:lpstr>
      <vt:lpstr>William Turner</vt:lpstr>
      <vt:lpstr> John Constable</vt:lpstr>
      <vt:lpstr>Francis Bacon </vt:lpstr>
      <vt:lpstr>Nicholas Hilliard </vt:lpstr>
      <vt:lpstr>Ben Nicholson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English Painters and Paintings</dc:title>
  <dc:creator>user</dc:creator>
  <cp:lastModifiedBy>user</cp:lastModifiedBy>
  <cp:revision>20</cp:revision>
  <dcterms:created xsi:type="dcterms:W3CDTF">2018-09-19T21:31:26Z</dcterms:created>
  <dcterms:modified xsi:type="dcterms:W3CDTF">2018-10-10T22:39:17Z</dcterms:modified>
</cp:coreProperties>
</file>