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71" r:id="rId7"/>
    <p:sldId id="278" r:id="rId8"/>
    <p:sldId id="272" r:id="rId9"/>
    <p:sldId id="273" r:id="rId10"/>
    <p:sldId id="269" r:id="rId11"/>
    <p:sldId id="268" r:id="rId12"/>
    <p:sldId id="275" r:id="rId13"/>
    <p:sldId id="277" r:id="rId14"/>
    <p:sldId id="270" r:id="rId15"/>
    <p:sldId id="266" r:id="rId16"/>
    <p:sldId id="279" r:id="rId17"/>
    <p:sldId id="280" r:id="rId18"/>
    <p:sldId id="283" r:id="rId19"/>
    <p:sldId id="284" r:id="rId20"/>
    <p:sldId id="308" r:id="rId21"/>
    <p:sldId id="310" r:id="rId22"/>
    <p:sldId id="315" r:id="rId23"/>
    <p:sldId id="263" r:id="rId24"/>
    <p:sldId id="264" r:id="rId25"/>
    <p:sldId id="311" r:id="rId26"/>
    <p:sldId id="313" r:id="rId27"/>
    <p:sldId id="295" r:id="rId28"/>
    <p:sldId id="294" r:id="rId29"/>
    <p:sldId id="296" r:id="rId30"/>
    <p:sldId id="298" r:id="rId31"/>
    <p:sldId id="316" r:id="rId32"/>
    <p:sldId id="324" r:id="rId33"/>
    <p:sldId id="325" r:id="rId34"/>
    <p:sldId id="317" r:id="rId35"/>
    <p:sldId id="326" r:id="rId36"/>
    <p:sldId id="327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43" autoAdjust="0"/>
    <p:restoredTop sz="94660"/>
  </p:normalViewPr>
  <p:slideViewPr>
    <p:cSldViewPr snapToGrid="0">
      <p:cViewPr>
        <p:scale>
          <a:sx n="60" d="100"/>
          <a:sy n="60" d="100"/>
        </p:scale>
        <p:origin x="480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3D00F-49F3-479C-9E6F-20B8D4C2B7E1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CFB8-F1AA-4028-837A-10BE3C659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1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08BB89-2000-49DC-B5A7-97F0EDE65A0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ED2924-5814-45DA-B429-B79B1988B67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E0BB63-160D-491F-AEC9-68E4B2B090D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814AF-D245-4C2D-B83B-EECB91887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15B4B5-6E03-4162-86DE-86259666F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D07F8A-7F89-4331-8C06-27266C61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A3D34D-D11A-461E-AFD5-BEB0CA3E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780BB4-DBAD-461B-AD54-1C11E0A0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1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18914-9E65-4F05-8348-C25F8A90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A0AC24-AEA6-4954-AE33-F68947FBE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11BEAC-54E4-4B05-AF3F-E9140DF7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E2027-3A84-4F58-BFB4-ED6EAEAC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2A106F-8FB8-418B-8182-C031C654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62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202911-22C4-4BEB-8082-D1C95E867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D5A1EF-B6BB-4B46-870A-29E288300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1A7FE2-1D39-4E0C-973C-38A9FD0C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7F2A91-4843-450E-9816-1ED88EFE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BF1A34-E125-434D-B044-55EB2AD5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90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2D667-AD09-4880-BDF4-BA73719D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5CBDDA-F0D1-4DAE-A105-6C95776FA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1BFA37-3057-4A59-A35B-D0455950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AB28FF-0ED3-463B-A75D-469F0CAC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480977-0610-40DD-9234-074E21B0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28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9AF40-2EED-405F-8409-A62E82F52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9CB33-EA23-4C01-8B96-A936CD5A1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A64AD8-8AE2-40C1-B8FD-664CE968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E18B00-B63B-4B26-9C7F-E8803710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6BC457-B14B-4944-B23A-403026E9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23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2F82C-DD6C-495B-884B-5759EA9A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DD4BE8-9064-41EF-AE18-AA41F918E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54EE92-F08F-4A65-96D5-2BD8FEEC8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A9C69D-F735-4401-939E-064916D5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6E7284-2928-4B6F-8184-35DF1615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1A1FF9-25BD-4D56-A7DF-1D87F167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01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29A1B9-7F40-444E-BD47-89ACA1CC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8D9FA3-5B1B-454B-B39D-39330EA2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1AB70E-F53D-405B-99FE-6B04A8EA5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FF0E40-F6E3-4B1F-B5E8-8C9E07239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44E6E9-F1ED-4D71-A580-2E02CDB06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B9FD3D-219C-4A3B-9BF5-89517382B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2ADBBC-13D9-498C-A190-7F35C467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19AD06-36DA-4BF5-AACF-59CF1D47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05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4DB25-E298-4C74-B786-4E0CCAB9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90ABFA-8927-4E62-A617-1C80788E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B31F9A-B0D5-4CA5-8679-7EFAB947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BC4D4E-563D-4805-A335-E7A560B6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2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C5E72AB-8A07-45CE-A88D-41501A83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6AC198-278D-4C02-B99C-D561D6F5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3F5388-DF25-4FD4-A852-33278213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4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63B02-19B6-43E1-9CE9-0000C412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51B5DA-FFA8-4F68-9D42-5831ED93F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B7D3E7-CFB8-4999-8EBA-C235996E1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B05E46-DAB2-466F-9AB4-7F2ED92A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E88501-C065-4712-BA3C-34D46FB5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F8B155-AE69-4C11-90C0-198C98F2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76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92F56-820A-48E2-92D7-02CD67314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6B932C-357C-4DE3-899B-4B300F8C4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A3DCB5-2193-4EE2-AE51-A78D95CF3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76EC27-BFBB-48BF-97F2-AA915053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93949D-3877-4638-A8FC-07FF82B8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6E332C-0141-49B2-BA23-DF041312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59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3C2338-7986-496F-983E-287ED2A1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6893DC-8B56-42C8-8BD8-D27922DA3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4C33FA-839A-4C36-98F4-E2107A3E5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82DB-8DD5-4D14-BF44-84AAD2DEC646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B221C6-1D38-40C4-96EA-4055CCC88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E4561-FB93-4BF8-898E-74C58A97F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9B3F4-9E19-463E-80F4-587DEF464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83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image" Target="../media/image49.png"/><Relationship Id="rId7" Type="http://schemas.openxmlformats.org/officeDocument/2006/relationships/image" Target="../media/image53.emf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9.png"/><Relationship Id="rId7" Type="http://schemas.openxmlformats.org/officeDocument/2006/relationships/image" Target="../media/image7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Relationship Id="rId4" Type="http://schemas.openxmlformats.org/officeDocument/2006/relationships/image" Target="../media/image7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png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2B3EE-2D1B-4D3B-9F81-B65593D66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Info: jeudi 11 </a:t>
            </a:r>
            <a:r>
              <a:rPr lang="fr-FR" dirty="0" err="1"/>
              <a:t>oct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devoir commun de 4</a:t>
            </a:r>
            <a:r>
              <a:rPr lang="fr-FR" baseline="30000" dirty="0">
                <a:solidFill>
                  <a:srgbClr val="FF0000"/>
                </a:solidFill>
              </a:rPr>
              <a:t>ème</a:t>
            </a:r>
            <a:r>
              <a:rPr lang="fr-FR" dirty="0">
                <a:solidFill>
                  <a:srgbClr val="FF0000"/>
                </a:solidFill>
              </a:rPr>
              <a:t> </a:t>
            </a:r>
            <a:br>
              <a:rPr lang="fr-FR" dirty="0"/>
            </a:br>
            <a:r>
              <a:rPr lang="fr-FR" dirty="0"/>
              <a:t>de 9h45 à 11H 15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7D9FDD-E8AE-4167-8901-26A53048D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43071"/>
            <a:ext cx="9144000" cy="1655762"/>
          </a:xfrm>
        </p:spPr>
        <p:txBody>
          <a:bodyPr/>
          <a:lstStyle/>
          <a:p>
            <a:r>
              <a:rPr lang="fr-FR" dirty="0"/>
              <a:t>Petite séance de révisions:</a:t>
            </a:r>
          </a:p>
        </p:txBody>
      </p:sp>
    </p:spTree>
    <p:extLst>
      <p:ext uri="{BB962C8B-B14F-4D97-AF65-F5344CB8AC3E}">
        <p14:creationId xmlns:p14="http://schemas.microsoft.com/office/powerpoint/2010/main" val="244820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AA719-784E-423B-867A-623BB75A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			Question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5527B09-9FCC-403F-968F-6A69FA5C3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473" y="1499983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sz="3200" dirty="0"/>
                  <a:t>A =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/>
                      </a:rPr>
                      <m:t>1</m:t>
                    </m:r>
                    <m:r>
                      <a:rPr lang="fr-FR" sz="3200" b="0" i="1" smtClean="0">
                        <a:latin typeface="Cambria Math"/>
                      </a:rPr>
                      <m:t>0</m:t>
                    </m:r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fr-FR" sz="3200" dirty="0"/>
                  <a:t> </a:t>
                </a:r>
              </a:p>
              <a:p>
                <a:endParaRPr lang="fr-FR" sz="3200" dirty="0"/>
              </a:p>
              <a:p>
                <a:endParaRPr lang="fr-FR" sz="3200" dirty="0"/>
              </a:p>
              <a:p>
                <a:pPr marL="0" indent="0">
                  <a:buNone/>
                </a:pPr>
                <a:r>
                  <a:rPr lang="fr-FR" sz="3200" dirty="0"/>
                  <a:t>Calcule l’ expression  A pour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fr-FR" sz="3200" dirty="0"/>
              </a:p>
              <a:p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5527B09-9FCC-403F-968F-6A69FA5C3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473" y="1499983"/>
                <a:ext cx="10515600" cy="4351338"/>
              </a:xfrm>
              <a:blipFill>
                <a:blip r:embed="rId2"/>
                <a:stretch>
                  <a:fillRect l="-14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D5AD5FC-42C2-4949-9CDC-781C95ED13FD}"/>
                  </a:ext>
                </a:extLst>
              </p:cNvPr>
              <p:cNvSpPr txBox="1"/>
              <p:nvPr/>
            </p:nvSpPr>
            <p:spPr>
              <a:xfrm>
                <a:off x="5084618" y="4509655"/>
                <a:ext cx="383438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r-FR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+2=52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D5AD5FC-42C2-4949-9CDC-781C95ED1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618" y="4509655"/>
                <a:ext cx="383438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456E2F1-73B6-42AD-85E9-7E26BD44DEFA}"/>
              </a:ext>
            </a:extLst>
          </p:cNvPr>
          <p:cNvSpPr/>
          <p:nvPr/>
        </p:nvSpPr>
        <p:spPr>
          <a:xfrm>
            <a:off x="8205987" y="4485458"/>
            <a:ext cx="1252728" cy="578195"/>
          </a:xfrm>
          <a:prstGeom prst="rect">
            <a:avLst/>
          </a:prstGeom>
          <a:solidFill>
            <a:schemeClr val="accent1">
              <a:alpha val="27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18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AA719-784E-423B-867A-623BB75A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			Question 6: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5527B09-9FCC-403F-968F-6A69FA5C3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473" y="1499983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sz="3200" dirty="0"/>
                  <a:t>A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fr-FR" sz="3200" dirty="0"/>
                  <a:t> </a:t>
                </a:r>
              </a:p>
              <a:p>
                <a:endParaRPr lang="fr-FR" sz="3200" dirty="0"/>
              </a:p>
              <a:p>
                <a:endParaRPr lang="fr-FR" sz="3200" dirty="0"/>
              </a:p>
              <a:p>
                <a:pPr marL="0" indent="0">
                  <a:buNone/>
                </a:pPr>
                <a:r>
                  <a:rPr lang="fr-FR" sz="3200" dirty="0"/>
                  <a:t>Calcule l’ expression  A pour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fr-FR" sz="3200" dirty="0"/>
              </a:p>
              <a:p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5527B09-9FCC-403F-968F-6A69FA5C3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473" y="1499983"/>
                <a:ext cx="10515600" cy="4351338"/>
              </a:xfrm>
              <a:blipFill>
                <a:blip r:embed="rId2"/>
                <a:stretch>
                  <a:fillRect l="-14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D5AD5FC-42C2-4949-9CDC-781C95ED13FD}"/>
                  </a:ext>
                </a:extLst>
              </p:cNvPr>
              <p:cNvSpPr txBox="1"/>
              <p:nvPr/>
            </p:nvSpPr>
            <p:spPr>
              <a:xfrm>
                <a:off x="5084618" y="4509655"/>
                <a:ext cx="21207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7²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D5AD5FC-42C2-4949-9CDC-781C95ED1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618" y="4509655"/>
                <a:ext cx="212077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EB9B0C-3EB6-4E5E-9758-7D24906B1092}"/>
                  </a:ext>
                </a:extLst>
              </p:cNvPr>
              <p:cNvSpPr txBox="1"/>
              <p:nvPr/>
            </p:nvSpPr>
            <p:spPr>
              <a:xfrm>
                <a:off x="4627489" y="5063653"/>
                <a:ext cx="29370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  49  −  10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EB9B0C-3EB6-4E5E-9758-7D24906B1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89" y="5063653"/>
                <a:ext cx="293702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3D0B099-4BC6-4DD3-8733-2F24D92206BE}"/>
                  </a:ext>
                </a:extLst>
              </p:cNvPr>
              <p:cNvSpPr txBox="1"/>
              <p:nvPr/>
            </p:nvSpPr>
            <p:spPr>
              <a:xfrm>
                <a:off x="4627489" y="5709984"/>
                <a:ext cx="14734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  39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3D0B099-4BC6-4DD3-8733-2F24D9220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89" y="5709984"/>
                <a:ext cx="147348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30A52822-62FD-42B1-ABBD-D87F7937BDC4}"/>
              </a:ext>
            </a:extLst>
          </p:cNvPr>
          <p:cNvSpPr/>
          <p:nvPr/>
        </p:nvSpPr>
        <p:spPr>
          <a:xfrm>
            <a:off x="5231294" y="5744051"/>
            <a:ext cx="1252728" cy="578195"/>
          </a:xfrm>
          <a:prstGeom prst="rect">
            <a:avLst/>
          </a:prstGeom>
          <a:solidFill>
            <a:schemeClr val="accent1">
              <a:alpha val="27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2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isocèle 13"/>
          <p:cNvSpPr/>
          <p:nvPr/>
        </p:nvSpPr>
        <p:spPr>
          <a:xfrm>
            <a:off x="5310188" y="5357813"/>
            <a:ext cx="857250" cy="1071562"/>
          </a:xfrm>
          <a:prstGeom prst="triangle">
            <a:avLst>
              <a:gd name="adj" fmla="val 3451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5381625" y="1643064"/>
            <a:ext cx="928688" cy="90328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68" name="Titre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7: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9750" y="1000125"/>
            <a:ext cx="8229600" cy="550068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fr-FR" dirty="0"/>
              <a:t>Relie:</a:t>
            </a:r>
          </a:p>
          <a:p>
            <a:pPr>
              <a:defRPr/>
            </a:pPr>
            <a:endParaRPr lang="fr-FR" dirty="0"/>
          </a:p>
          <a:p>
            <a:pPr>
              <a:buNone/>
              <a:defRPr/>
            </a:pPr>
            <a:r>
              <a:rPr lang="fr-FR" sz="2400" dirty="0"/>
              <a:t>Cylindre</a:t>
            </a:r>
            <a:r>
              <a:rPr lang="fr-FR" sz="2400" dirty="0">
                <a:latin typeface="Arial"/>
                <a:cs typeface="Arial"/>
              </a:rPr>
              <a:t>  ☻		 ☻	         ☻	       ☻</a:t>
            </a: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r>
              <a:rPr lang="fr-FR" sz="2400" dirty="0"/>
              <a:t>Prisme</a:t>
            </a:r>
            <a:r>
              <a:rPr lang="fr-FR" sz="2400" dirty="0">
                <a:latin typeface="Arial"/>
                <a:cs typeface="Arial"/>
              </a:rPr>
              <a:t>    ☻		 ☻	 ☻    ☻ 	       ☻ 	</a:t>
            </a: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r>
              <a:rPr lang="fr-FR" sz="2400" dirty="0"/>
              <a:t>Cône</a:t>
            </a:r>
            <a:r>
              <a:rPr lang="fr-FR" sz="2400" dirty="0">
                <a:latin typeface="Arial"/>
                <a:cs typeface="Arial"/>
              </a:rPr>
              <a:t> 	    ☻		 ☻	        ☻	       ☻</a:t>
            </a: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endParaRPr lang="fr-FR" sz="2400" dirty="0"/>
          </a:p>
          <a:p>
            <a:pPr>
              <a:buNone/>
              <a:defRPr/>
            </a:pPr>
            <a:r>
              <a:rPr lang="fr-FR" sz="2400" dirty="0"/>
              <a:t>Pyramide</a:t>
            </a:r>
            <a:r>
              <a:rPr lang="fr-FR" sz="2400" dirty="0">
                <a:latin typeface="Arial"/>
                <a:cs typeface="Arial"/>
              </a:rPr>
              <a:t> ☻		 ☻              ☻	       ☻</a:t>
            </a:r>
            <a:r>
              <a:rPr lang="fr-FR" sz="2400" dirty="0"/>
              <a:t> </a:t>
            </a:r>
          </a:p>
          <a:p>
            <a:pPr>
              <a:buNone/>
              <a:defRPr/>
            </a:pPr>
            <a:r>
              <a:rPr lang="fr-FR" sz="2400" dirty="0">
                <a:latin typeface="Arial"/>
                <a:cs typeface="Arial"/>
              </a:rPr>
              <a:t>		</a:t>
            </a:r>
            <a:endParaRPr lang="fr-FR" sz="2400" dirty="0"/>
          </a:p>
          <a:p>
            <a:pPr>
              <a:buNone/>
              <a:defRPr/>
            </a:pPr>
            <a:endParaRPr lang="fr-FR" dirty="0"/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Organigramme : Disque magnétique 5"/>
          <p:cNvSpPr/>
          <p:nvPr/>
        </p:nvSpPr>
        <p:spPr>
          <a:xfrm>
            <a:off x="5310188" y="3071813"/>
            <a:ext cx="785812" cy="85725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Cube 7"/>
          <p:cNvSpPr/>
          <p:nvPr/>
        </p:nvSpPr>
        <p:spPr>
          <a:xfrm>
            <a:off x="5310188" y="4214814"/>
            <a:ext cx="785812" cy="1000125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381625" y="2357439"/>
            <a:ext cx="928688" cy="3571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5310188" y="6000751"/>
            <a:ext cx="857250" cy="4286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7" name="Connecteur droit 16"/>
          <p:cNvCxnSpPr>
            <a:endCxn id="14" idx="0"/>
          </p:cNvCxnSpPr>
          <p:nvPr/>
        </p:nvCxnSpPr>
        <p:spPr>
          <a:xfrm rot="16200000" flipV="1">
            <a:off x="5353051" y="5610226"/>
            <a:ext cx="642937" cy="13811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9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81" name="Rectangle 12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2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8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0563" y="1857376"/>
            <a:ext cx="19240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Rectangle 15"/>
          <p:cNvSpPr>
            <a:spLocks noChangeArrowheads="1"/>
          </p:cNvSpPr>
          <p:nvPr/>
        </p:nvSpPr>
        <p:spPr bwMode="auto">
          <a:xfrm>
            <a:off x="1524001" y="929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5" name="Rectangle 1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86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1" y="3286126"/>
            <a:ext cx="1928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7" name="Rectangle 18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1288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89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8" y="5786439"/>
            <a:ext cx="2012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0" name="Rectangle 2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1291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4357689"/>
            <a:ext cx="17859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2" name="Rectangle 2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riangle isocèle 86"/>
          <p:cNvSpPr/>
          <p:nvPr/>
        </p:nvSpPr>
        <p:spPr>
          <a:xfrm>
            <a:off x="5595939" y="5572125"/>
            <a:ext cx="714375" cy="3571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5381625" y="1643064"/>
            <a:ext cx="928688" cy="90328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6807" y="-11433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7:</a:t>
            </a:r>
            <a:endParaRPr lang="fr-FR" dirty="0"/>
          </a:p>
        </p:txBody>
      </p:sp>
      <p:sp>
        <p:nvSpPr>
          <p:cNvPr id="12293" name="Espace réservé du contenu 2"/>
          <p:cNvSpPr>
            <a:spLocks noGrp="1"/>
          </p:cNvSpPr>
          <p:nvPr>
            <p:ph idx="1"/>
          </p:nvPr>
        </p:nvSpPr>
        <p:spPr>
          <a:xfrm>
            <a:off x="1938337" y="1535907"/>
            <a:ext cx="8229600" cy="5500687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pPr>
              <a:buFont typeface="Arial" charset="0"/>
              <a:buNone/>
            </a:pPr>
            <a:r>
              <a:rPr lang="fr-FR" sz="2400" dirty="0"/>
              <a:t>Cylindre</a:t>
            </a:r>
            <a:r>
              <a:rPr lang="fr-FR" sz="2400" dirty="0">
                <a:latin typeface="Arial" charset="0"/>
                <a:cs typeface="Arial" charset="0"/>
              </a:rPr>
              <a:t>  ☻		 ☻	         ☻	       ☻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r>
              <a:rPr lang="fr-FR" sz="2400" dirty="0"/>
              <a:t>Prisme</a:t>
            </a:r>
            <a:r>
              <a:rPr lang="fr-FR" sz="2400" dirty="0">
                <a:latin typeface="Arial" charset="0"/>
                <a:cs typeface="Arial" charset="0"/>
              </a:rPr>
              <a:t>    ☻		 ☻	        ☻ 	       ☻ 	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r>
              <a:rPr lang="fr-FR" sz="2400" dirty="0"/>
              <a:t>Cône</a:t>
            </a:r>
            <a:r>
              <a:rPr lang="fr-FR" sz="2400" dirty="0">
                <a:latin typeface="Arial" charset="0"/>
                <a:cs typeface="Arial" charset="0"/>
              </a:rPr>
              <a:t> 	    ☻		 ☻	        ☻	       ☻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endParaRPr lang="fr-FR" sz="2400" dirty="0"/>
          </a:p>
          <a:p>
            <a:pPr>
              <a:buFont typeface="Arial" charset="0"/>
              <a:buNone/>
            </a:pPr>
            <a:r>
              <a:rPr lang="fr-FR" sz="2400" dirty="0"/>
              <a:t>Pyramide</a:t>
            </a:r>
            <a:r>
              <a:rPr lang="fr-FR" sz="2400" dirty="0">
                <a:latin typeface="Arial" charset="0"/>
                <a:cs typeface="Arial" charset="0"/>
              </a:rPr>
              <a:t> ☻		 ☻              ☻	       ☻</a:t>
            </a:r>
            <a:r>
              <a:rPr lang="fr-FR" sz="2400" dirty="0"/>
              <a:t> </a:t>
            </a:r>
          </a:p>
          <a:p>
            <a:pPr>
              <a:buFont typeface="Arial" charset="0"/>
              <a:buNone/>
            </a:pPr>
            <a:r>
              <a:rPr lang="fr-FR" sz="2400" dirty="0">
                <a:latin typeface="Arial" charset="0"/>
                <a:cs typeface="Arial" charset="0"/>
              </a:rPr>
              <a:t>		</a:t>
            </a:r>
            <a:endParaRPr lang="fr-FR" sz="2400" dirty="0"/>
          </a:p>
          <a:p>
            <a:pPr>
              <a:buFont typeface="Arial" charset="0"/>
              <a:buNone/>
            </a:pPr>
            <a:endParaRPr lang="fr-FR" dirty="0"/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Organigramme : Disque magnétique 5"/>
          <p:cNvSpPr/>
          <p:nvPr/>
        </p:nvSpPr>
        <p:spPr>
          <a:xfrm>
            <a:off x="5310188" y="3071813"/>
            <a:ext cx="785812" cy="85725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Cube 7"/>
          <p:cNvSpPr/>
          <p:nvPr/>
        </p:nvSpPr>
        <p:spPr>
          <a:xfrm>
            <a:off x="5381626" y="4286251"/>
            <a:ext cx="785813" cy="1000125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381625" y="2357439"/>
            <a:ext cx="928688" cy="3571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301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0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8" y="1785938"/>
            <a:ext cx="1924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1524001" y="929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08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1" y="3286126"/>
            <a:ext cx="19288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18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11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8" y="6000751"/>
            <a:ext cx="2012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2313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3439" y="4500564"/>
            <a:ext cx="17859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4" name="Rectangle 2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3452813" y="2214564"/>
            <a:ext cx="1428750" cy="1214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432494" y="3513138"/>
            <a:ext cx="1428750" cy="1285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cxnSpLocks/>
          </p:cNvCxnSpPr>
          <p:nvPr/>
        </p:nvCxnSpPr>
        <p:spPr>
          <a:xfrm flipV="1">
            <a:off x="3452813" y="2211389"/>
            <a:ext cx="1535112" cy="252253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465044" y="6000750"/>
            <a:ext cx="142875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6596063" y="4803774"/>
            <a:ext cx="1571625" cy="12858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667500" y="2214564"/>
            <a:ext cx="1500188" cy="158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16200000" flipH="1">
            <a:off x="6095999" y="4061619"/>
            <a:ext cx="2571750" cy="150018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cxnSpLocks/>
          </p:cNvCxnSpPr>
          <p:nvPr/>
        </p:nvCxnSpPr>
        <p:spPr>
          <a:xfrm flipV="1">
            <a:off x="6631780" y="3482975"/>
            <a:ext cx="1535908" cy="125095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arallélogramme 50"/>
          <p:cNvSpPr/>
          <p:nvPr/>
        </p:nvSpPr>
        <p:spPr>
          <a:xfrm>
            <a:off x="5453063" y="5929314"/>
            <a:ext cx="857250" cy="428625"/>
          </a:xfrm>
          <a:prstGeom prst="parallelogram">
            <a:avLst>
              <a:gd name="adj" fmla="val 2895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54" name="Connecteur droit 53"/>
          <p:cNvCxnSpPr>
            <a:stCxn id="52" idx="0"/>
          </p:cNvCxnSpPr>
          <p:nvPr/>
        </p:nvCxnSpPr>
        <p:spPr>
          <a:xfrm rot="16200000" flipH="1">
            <a:off x="5948363" y="5567363"/>
            <a:ext cx="357188" cy="36671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iangle isocèle 51"/>
          <p:cNvSpPr/>
          <p:nvPr/>
        </p:nvSpPr>
        <p:spPr>
          <a:xfrm>
            <a:off x="5453064" y="5572126"/>
            <a:ext cx="714375" cy="785813"/>
          </a:xfrm>
          <a:prstGeom prst="triangle">
            <a:avLst>
              <a:gd name="adj" fmla="val 685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4" name="Connecteur droit 83"/>
          <p:cNvCxnSpPr>
            <a:endCxn id="52" idx="0"/>
          </p:cNvCxnSpPr>
          <p:nvPr/>
        </p:nvCxnSpPr>
        <p:spPr>
          <a:xfrm rot="5400000" flipH="1" flipV="1">
            <a:off x="5591175" y="5576888"/>
            <a:ext cx="357188" cy="34766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>
            <a:spLocks noChangeArrowheads="1"/>
          </p:cNvSpPr>
          <p:nvPr/>
        </p:nvSpPr>
        <p:spPr bwMode="auto">
          <a:xfrm>
            <a:off x="3687761" y="263908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dirty="0">
                <a:latin typeface="Calibri" pitchFamily="34" charset="0"/>
              </a:rPr>
              <a:t>REM: on  préfère  se rappeler des formules </a:t>
            </a:r>
          </a:p>
        </p:txBody>
      </p:sp>
      <p:sp>
        <p:nvSpPr>
          <p:cNvPr id="1232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2329" name="Rectangle 3"/>
          <p:cNvSpPr>
            <a:spLocks noChangeArrowheads="1"/>
          </p:cNvSpPr>
          <p:nvPr/>
        </p:nvSpPr>
        <p:spPr bwMode="auto">
          <a:xfrm>
            <a:off x="1524000" y="742920"/>
            <a:ext cx="2423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000">
                <a:latin typeface="Calibri" pitchFamily="34" charset="0"/>
                <a:cs typeface="Times New Roman" pitchFamily="18" charset="0"/>
              </a:rPr>
              <a:t> </a:t>
            </a:r>
            <a:endParaRPr lang="fr-FR"/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>
            <a:off x="7381876" y="928688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(Ou  </a:t>
            </a:r>
            <a:r>
              <a:rPr lang="fr-FR" sz="24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fr-FR" sz="2400">
                <a:latin typeface="Calibri" pitchFamily="34" charset="0"/>
              </a:rPr>
              <a:t> est l’aire de base)</a:t>
            </a:r>
          </a:p>
        </p:txBody>
      </p:sp>
      <p:sp>
        <p:nvSpPr>
          <p:cNvPr id="12331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9049" y="733393"/>
            <a:ext cx="46799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3" name="Rectangle 6"/>
          <p:cNvSpPr>
            <a:spLocks noChangeArrowheads="1"/>
          </p:cNvSpPr>
          <p:nvPr/>
        </p:nvSpPr>
        <p:spPr bwMode="auto">
          <a:xfrm>
            <a:off x="1524000" y="285720"/>
            <a:ext cx="2744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0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sz="1100"/>
              <a:t>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E258B-4799-4957-9F42-1A69F0C3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8: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8ED745A-D099-4BA9-BC3A-459A5EFD65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600" dirty="0"/>
                  <a:t>Simplifie la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8ED745A-D099-4BA9-BC3A-459A5EFD65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5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55E08E3-62A7-4D10-BE0F-9585F6BCFAD6}"/>
                  </a:ext>
                </a:extLst>
              </p:cNvPr>
              <p:cNvSpPr txBox="1"/>
              <p:nvPr/>
            </p:nvSpPr>
            <p:spPr>
              <a:xfrm>
                <a:off x="6690167" y="1825625"/>
                <a:ext cx="2444900" cy="1144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55E08E3-62A7-4D10-BE0F-9585F6BCF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167" y="1825625"/>
                <a:ext cx="2444900" cy="11443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DAF6EBB-F99B-44D4-8A2F-B6149859B413}"/>
                  </a:ext>
                </a:extLst>
              </p:cNvPr>
              <p:cNvSpPr txBox="1"/>
              <p:nvPr/>
            </p:nvSpPr>
            <p:spPr>
              <a:xfrm>
                <a:off x="7392465" y="3521450"/>
                <a:ext cx="831959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DAF6EBB-F99B-44D4-8A2F-B6149859B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465" y="3521450"/>
                <a:ext cx="831959" cy="10520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C704F7F-97BF-4987-BE44-D930E21AD4C1}"/>
              </a:ext>
            </a:extLst>
          </p:cNvPr>
          <p:cNvSpPr/>
          <p:nvPr/>
        </p:nvSpPr>
        <p:spPr>
          <a:xfrm>
            <a:off x="7392465" y="3429000"/>
            <a:ext cx="1252728" cy="1391431"/>
          </a:xfrm>
          <a:prstGeom prst="rect">
            <a:avLst/>
          </a:prstGeom>
          <a:solidFill>
            <a:schemeClr val="accent1">
              <a:alpha val="27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9: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Calcule le volume de ce solide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F5F508E-3FAE-4476-90C4-13E093ED0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430" y="916046"/>
            <a:ext cx="4911851" cy="52609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B156891-594D-43E3-AB96-B69A858795CD}"/>
                  </a:ext>
                </a:extLst>
              </p:cNvPr>
              <p:cNvSpPr txBox="1"/>
              <p:nvPr/>
            </p:nvSpPr>
            <p:spPr>
              <a:xfrm>
                <a:off x="629182" y="3708906"/>
                <a:ext cx="53622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200" b="0" dirty="0"/>
                  <a:t>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fr-FR" sz="32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×5×2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   </m:t>
                    </m:r>
                    <m:r>
                      <a:rPr lang="fr-FR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3×4×2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B156891-594D-43E3-AB96-B69A85879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82" y="3708906"/>
                <a:ext cx="536223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71ED0F21-66C5-46A0-9712-7814A750E5A1}"/>
                  </a:ext>
                </a:extLst>
              </p:cNvPr>
              <p:cNvSpPr txBox="1"/>
              <p:nvPr/>
            </p:nvSpPr>
            <p:spPr>
              <a:xfrm>
                <a:off x="9203146" y="4001294"/>
                <a:ext cx="77841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71ED0F21-66C5-46A0-9712-7814A75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146" y="4001294"/>
                <a:ext cx="77841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1A90064-9141-4BA0-A882-6CC71F919049}"/>
                  </a:ext>
                </a:extLst>
              </p:cNvPr>
              <p:cNvSpPr/>
              <p:nvPr/>
            </p:nvSpPr>
            <p:spPr>
              <a:xfrm>
                <a:off x="8982989" y="2183608"/>
                <a:ext cx="7902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4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1A90064-9141-4BA0-A882-6CC71F9190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989" y="2183608"/>
                <a:ext cx="79028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60F74B7-734F-4FC0-AAF2-735A2E465713}"/>
                  </a:ext>
                </a:extLst>
              </p:cNvPr>
              <p:cNvSpPr txBox="1"/>
              <p:nvPr/>
            </p:nvSpPr>
            <p:spPr>
              <a:xfrm>
                <a:off x="239473" y="2764275"/>
                <a:ext cx="52134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    </m:t>
                      </m:r>
                      <m:sSub>
                        <m:sSubPr>
                          <m:ctrlPr>
                            <a:rPr lang="fr-FR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         </m:t>
                      </m:r>
                      <m:sSub>
                        <m:sSubPr>
                          <m:ctrlPr>
                            <a:rPr lang="fr-FR" sz="32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60F74B7-734F-4FC0-AAF2-735A2E465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73" y="2764275"/>
                <a:ext cx="521349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E3AC08E5-5A40-45FA-89A8-904341A02F2A}"/>
                  </a:ext>
                </a:extLst>
              </p:cNvPr>
              <p:cNvSpPr txBox="1"/>
              <p:nvPr/>
            </p:nvSpPr>
            <p:spPr>
              <a:xfrm>
                <a:off x="446531" y="4488902"/>
                <a:ext cx="52134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    </m:t>
                      </m:r>
                      <m:r>
                        <a:rPr lang="fr-FR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40        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         </m:t>
                      </m:r>
                      <m:r>
                        <a:rPr lang="fr-FR" sz="3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E3AC08E5-5A40-45FA-89A8-904341A02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31" y="4488902"/>
                <a:ext cx="5213491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A0957071-CEB9-42FA-8827-B704F73B2F13}"/>
                  </a:ext>
                </a:extLst>
              </p:cNvPr>
              <p:cNvSpPr txBox="1"/>
              <p:nvPr/>
            </p:nvSpPr>
            <p:spPr>
              <a:xfrm>
                <a:off x="1084596" y="5379098"/>
                <a:ext cx="19686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 64 </m:t>
                      </m:r>
                      <m:sSup>
                        <m:sSupPr>
                          <m:ctrlPr>
                            <a:rPr lang="fr-FR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A0957071-CEB9-42FA-8827-B704F73B2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96" y="5379098"/>
                <a:ext cx="196868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9E49D69-3774-4DD5-AF04-C5B9314822C6}"/>
              </a:ext>
            </a:extLst>
          </p:cNvPr>
          <p:cNvSpPr/>
          <p:nvPr/>
        </p:nvSpPr>
        <p:spPr>
          <a:xfrm>
            <a:off x="1593490" y="5329641"/>
            <a:ext cx="1459786" cy="584775"/>
          </a:xfrm>
          <a:prstGeom prst="rect">
            <a:avLst/>
          </a:prstGeom>
          <a:solidFill>
            <a:schemeClr val="accent1">
              <a:alpha val="27000"/>
            </a:schemeClr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72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10: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dirty="0"/>
              <a:t>Calcule le volume du cône de </a:t>
            </a:r>
            <a:r>
              <a:rPr lang="fr-FR" dirty="0">
                <a:solidFill>
                  <a:srgbClr val="FF0000"/>
                </a:solidFill>
              </a:rPr>
              <a:t>10 cm </a:t>
            </a:r>
            <a:r>
              <a:rPr lang="fr-FR" dirty="0"/>
              <a:t>de rayon et de </a:t>
            </a:r>
            <a:r>
              <a:rPr lang="fr-FR" dirty="0">
                <a:solidFill>
                  <a:srgbClr val="0070C0"/>
                </a:solidFill>
              </a:rPr>
              <a:t>30 cm </a:t>
            </a:r>
            <a:r>
              <a:rPr lang="fr-FR" dirty="0"/>
              <a:t>de hauteur.</a:t>
            </a:r>
          </a:p>
        </p:txBody>
      </p:sp>
      <p:sp>
        <p:nvSpPr>
          <p:cNvPr id="4" name="Ellipse 3"/>
          <p:cNvSpPr/>
          <p:nvPr/>
        </p:nvSpPr>
        <p:spPr>
          <a:xfrm flipH="1" flipV="1">
            <a:off x="7524750" y="5000626"/>
            <a:ext cx="2571750" cy="714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" name="Connecteur droit 7"/>
          <p:cNvCxnSpPr>
            <a:endCxn id="6" idx="4"/>
          </p:cNvCxnSpPr>
          <p:nvPr/>
        </p:nvCxnSpPr>
        <p:spPr>
          <a:xfrm rot="16200000" flipH="1">
            <a:off x="9490076" y="4751388"/>
            <a:ext cx="1587" cy="1214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7918451" y="4392614"/>
            <a:ext cx="192881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4" idx="6"/>
          </p:cNvCxnSpPr>
          <p:nvPr/>
        </p:nvCxnSpPr>
        <p:spPr>
          <a:xfrm rot="5400000">
            <a:off x="7239001" y="3714751"/>
            <a:ext cx="1928813" cy="1357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6200000" flipH="1">
            <a:off x="8524876" y="3786189"/>
            <a:ext cx="1928813" cy="1214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lipse 30"/>
          <p:cNvSpPr/>
          <p:nvPr/>
        </p:nvSpPr>
        <p:spPr>
          <a:xfrm flipH="1" flipV="1">
            <a:off x="7524750" y="5000626"/>
            <a:ext cx="2571750" cy="7143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33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10:</a:t>
            </a:r>
          </a:p>
        </p:txBody>
      </p:sp>
      <p:sp>
        <p:nvSpPr>
          <p:cNvPr id="143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Calcule le volume du cône de </a:t>
            </a:r>
            <a:r>
              <a:rPr lang="fr-FR" dirty="0">
                <a:solidFill>
                  <a:srgbClr val="FF0000"/>
                </a:solidFill>
              </a:rPr>
              <a:t>10 cm </a:t>
            </a:r>
            <a:r>
              <a:rPr lang="fr-FR" dirty="0"/>
              <a:t>de rayon et de </a:t>
            </a:r>
            <a:r>
              <a:rPr lang="fr-FR" dirty="0">
                <a:solidFill>
                  <a:srgbClr val="0070C0"/>
                </a:solidFill>
              </a:rPr>
              <a:t>20 cm </a:t>
            </a:r>
            <a:r>
              <a:rPr lang="fr-FR" dirty="0"/>
              <a:t>de hauteur.</a:t>
            </a:r>
          </a:p>
        </p:txBody>
      </p:sp>
      <p:sp>
        <p:nvSpPr>
          <p:cNvPr id="4" name="Ellipse 3"/>
          <p:cNvSpPr/>
          <p:nvPr/>
        </p:nvSpPr>
        <p:spPr>
          <a:xfrm flipH="1" flipV="1">
            <a:off x="7524750" y="5000626"/>
            <a:ext cx="2571750" cy="714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" name="Connecteur droit 7"/>
          <p:cNvCxnSpPr>
            <a:endCxn id="6" idx="4"/>
          </p:cNvCxnSpPr>
          <p:nvPr/>
        </p:nvCxnSpPr>
        <p:spPr>
          <a:xfrm rot="16200000" flipH="1">
            <a:off x="9490076" y="4751388"/>
            <a:ext cx="1587" cy="1214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7918451" y="4392614"/>
            <a:ext cx="192881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4" idx="6"/>
          </p:cNvCxnSpPr>
          <p:nvPr/>
        </p:nvCxnSpPr>
        <p:spPr>
          <a:xfrm rot="5400000">
            <a:off x="7239001" y="3714751"/>
            <a:ext cx="1928813" cy="1357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6200000" flipH="1">
            <a:off x="8524876" y="3786189"/>
            <a:ext cx="1928813" cy="1214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4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8375" y="2714626"/>
            <a:ext cx="1500188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8239125" y="5000625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i="1">
                <a:solidFill>
                  <a:srgbClr val="C00000"/>
                </a:solidFill>
                <a:latin typeface="Algerian" pitchFamily="82" charset="0"/>
              </a:rPr>
              <a:t>B</a:t>
            </a:r>
          </a:p>
        </p:txBody>
      </p:sp>
      <p:sp>
        <p:nvSpPr>
          <p:cNvPr id="14350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51" name="Rectangle 7"/>
          <p:cNvSpPr>
            <a:spLocks noChangeArrowheads="1"/>
          </p:cNvSpPr>
          <p:nvPr/>
        </p:nvSpPr>
        <p:spPr bwMode="auto">
          <a:xfrm>
            <a:off x="1524001" y="929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4352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25" y="3500439"/>
            <a:ext cx="1785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56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rot="16200000" flipH="1">
            <a:off x="4343402" y="5364163"/>
            <a:ext cx="285750" cy="1428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6200000" flipH="1">
            <a:off x="3942051" y="5848320"/>
            <a:ext cx="285750" cy="1428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61" name="Rectangle 1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238375" y="6191180"/>
            <a:ext cx="2605546" cy="52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4E246084-C699-40B2-BFFF-A08B0A496842}"/>
                  </a:ext>
                </a:extLst>
              </p:cNvPr>
              <p:cNvSpPr txBox="1"/>
              <p:nvPr/>
            </p:nvSpPr>
            <p:spPr>
              <a:xfrm>
                <a:off x="2253791" y="4223115"/>
                <a:ext cx="2630725" cy="953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×10²×30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4E246084-C699-40B2-BFFF-A08B0A496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791" y="4223115"/>
                <a:ext cx="2630725" cy="953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22F39E37-A9BE-4B51-8B8D-595AF7B3F249}"/>
                  </a:ext>
                </a:extLst>
              </p:cNvPr>
              <p:cNvSpPr txBox="1"/>
              <p:nvPr/>
            </p:nvSpPr>
            <p:spPr>
              <a:xfrm>
                <a:off x="2253791" y="6184582"/>
                <a:ext cx="24191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22F39E37-A9BE-4B51-8B8D-595AF7B3F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791" y="6184582"/>
                <a:ext cx="2419124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FD1E90E6-0BD7-4375-9B21-C09D01F99881}"/>
                  </a:ext>
                </a:extLst>
              </p:cNvPr>
              <p:cNvSpPr txBox="1"/>
              <p:nvPr/>
            </p:nvSpPr>
            <p:spPr>
              <a:xfrm>
                <a:off x="2310498" y="5218772"/>
                <a:ext cx="2630725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×100×3×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FD1E90E6-0BD7-4375-9B21-C09D01F99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498" y="5218772"/>
                <a:ext cx="2630725" cy="901785"/>
              </a:xfrm>
              <a:prstGeom prst="rect">
                <a:avLst/>
              </a:prstGeom>
              <a:blipFill>
                <a:blip r:embed="rId8"/>
                <a:stretch>
                  <a:fillRect r="-17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0833E-6 4.44444E-6 C -0.00521 0.06226 -0.01029 0.1243 -0.075 0.13842 C -0.13972 0.15231 -0.32839 0.1662 -0.3888 0.08356 C -0.44896 0.00069 -0.42865 -0.28056 -0.4362 -0.35811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10" y="-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4" grpId="0" animBg="1"/>
      <p:bldP spid="4" grpId="1" animBg="1"/>
      <p:bldP spid="14" grpId="0" build="allAtOnce"/>
      <p:bldP spid="30" grpId="0" animBg="1"/>
      <p:bldP spid="2" grpId="0"/>
      <p:bldP spid="3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11: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Calcul de relatifs: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4064" y="2286001"/>
            <a:ext cx="22621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537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1" y="3286125"/>
            <a:ext cx="18573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Rectangle 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0" y="4214814"/>
            <a:ext cx="2262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Rectangle 8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5378" name="Rectangle 1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4063" y="5072064"/>
            <a:ext cx="23749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Rectangle 11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11: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881188" y="1285876"/>
            <a:ext cx="8229600" cy="4525963"/>
          </a:xfrm>
        </p:spPr>
        <p:txBody>
          <a:bodyPr/>
          <a:lstStyle/>
          <a:p>
            <a:r>
              <a:rPr lang="fr-FR"/>
              <a:t>Calcul de relatifs: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639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4064" y="2286001"/>
            <a:ext cx="22621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6397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639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1241" y="3286125"/>
            <a:ext cx="1937386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Rectangle 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640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0" y="4214814"/>
            <a:ext cx="2262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1" name="Rectangle 8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6402" name="Rectangle 1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640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4063" y="5072064"/>
            <a:ext cx="23749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4" name="Rectangle 11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7902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0375" y="2214563"/>
            <a:ext cx="30051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24813" y="3214689"/>
            <a:ext cx="4953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4814" y="4214814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Connecteur droit avec flèche 24"/>
          <p:cNvCxnSpPr/>
          <p:nvPr/>
        </p:nvCxnSpPr>
        <p:spPr>
          <a:xfrm rot="5400000">
            <a:off x="8061325" y="3035300"/>
            <a:ext cx="35718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7524751" y="3429000"/>
            <a:ext cx="428625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>
            <a:off x="8703469" y="3536156"/>
            <a:ext cx="13589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524750" y="4286250"/>
            <a:ext cx="17145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96375" y="4214814"/>
            <a:ext cx="4953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96376" y="3286125"/>
            <a:ext cx="4286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ZoneTexte 33"/>
          <p:cNvSpPr txBox="1">
            <a:spLocks noChangeArrowheads="1"/>
          </p:cNvSpPr>
          <p:nvPr/>
        </p:nvSpPr>
        <p:spPr bwMode="auto">
          <a:xfrm>
            <a:off x="4667250" y="3214688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rgbClr val="FF0000"/>
                </a:solidFill>
                <a:latin typeface="Calibri" pitchFamily="34" charset="0"/>
              </a:rPr>
              <a:t>21</a:t>
            </a: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667250" y="4214813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rgbClr val="FF0000"/>
                </a:solidFill>
                <a:latin typeface="Calibri" pitchFamily="34" charset="0"/>
              </a:rPr>
              <a:t>21</a:t>
            </a:r>
          </a:p>
        </p:txBody>
      </p: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4524375" y="2214563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rgbClr val="FF0000"/>
                </a:solidFill>
                <a:latin typeface="Calibri" pitchFamily="34" charset="0"/>
              </a:rPr>
              <a:t>21</a:t>
            </a: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4953001" y="4929188"/>
            <a:ext cx="1000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rgbClr val="FF0000"/>
                </a:solidFill>
                <a:latin typeface="Calibri" pitchFamily="34" charset="0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375E-6 -0.0662 C -0.06745 0.03565 -0.13503 0.13889 -0.1862 0.15394 C -0.2375 0.16875 -0.28816 0.04375 -0.30743 0.02315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78" y="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0.01389 C -0.04987 0.13264 -0.09948 0.27963 -0.16172 0.30301 C -0.22396 0.32662 -0.33868 0.15648 -0.37331 0.12754 " pathEditMode="relative" rAng="0" ptsTypes="AAA"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72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5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875E-6 1.11111E-6 C -0.08867 0.08333 -0.17734 0.1669 -0.24505 0.14398 C -0.31276 0.12106 -0.38164 -0.09514 -0.40625 -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58333E-6 -4.07407E-6 C -0.02669 0.11922 -0.05325 0.23866 -0.10377 0.24306 C -0.15416 0.24746 -0.26953 0.06505 -0.30286 0.02593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43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952596" y="1285860"/>
          <a:ext cx="4071966" cy="127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6" y="1285860"/>
                        <a:ext cx="4071966" cy="1277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12: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2024063" y="1714500"/>
            <a:ext cx="8229600" cy="3143250"/>
          </a:xfrm>
        </p:spPr>
        <p:txBody>
          <a:bodyPr/>
          <a:lstStyle/>
          <a:p>
            <a:r>
              <a:rPr lang="fr-FR" dirty="0"/>
              <a:t>Relie chaque triangle à son égalité :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 t="8372" b="34694"/>
          <a:stretch>
            <a:fillRect/>
          </a:stretch>
        </p:blipFill>
        <p:spPr bwMode="auto">
          <a:xfrm>
            <a:off x="2166939" y="2286001"/>
            <a:ext cx="77866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ZoneTexte 7"/>
          <p:cNvSpPr txBox="1">
            <a:spLocks noChangeArrowheads="1"/>
          </p:cNvSpPr>
          <p:nvPr/>
        </p:nvSpPr>
        <p:spPr bwMode="auto">
          <a:xfrm>
            <a:off x="2024063" y="5786438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BC² = AB² +  AC²</a:t>
            </a:r>
          </a:p>
        </p:txBody>
      </p:sp>
      <p:sp>
        <p:nvSpPr>
          <p:cNvPr id="31750" name="ZoneTexte 8"/>
          <p:cNvSpPr txBox="1">
            <a:spLocks noChangeArrowheads="1"/>
          </p:cNvSpPr>
          <p:nvPr/>
        </p:nvSpPr>
        <p:spPr bwMode="auto">
          <a:xfrm>
            <a:off x="4810125" y="5786438"/>
            <a:ext cx="2357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AB² = CA² +CB²</a:t>
            </a:r>
          </a:p>
        </p:txBody>
      </p:sp>
      <p:sp>
        <p:nvSpPr>
          <p:cNvPr id="31751" name="ZoneTexte 9"/>
          <p:cNvSpPr txBox="1">
            <a:spLocks noChangeArrowheads="1"/>
          </p:cNvSpPr>
          <p:nvPr/>
        </p:nvSpPr>
        <p:spPr bwMode="auto">
          <a:xfrm>
            <a:off x="7596189" y="5715001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CA² = BC² +BA²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12: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4063" y="1714500"/>
            <a:ext cx="8229600" cy="3143250"/>
          </a:xfrm>
        </p:spPr>
        <p:txBody>
          <a:bodyPr/>
          <a:lstStyle/>
          <a:p>
            <a:r>
              <a:rPr lang="fr-FR"/>
              <a:t>Relie chaque triangle à son égalité :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 t="8372" b="34694"/>
          <a:stretch>
            <a:fillRect/>
          </a:stretch>
        </p:blipFill>
        <p:spPr bwMode="auto">
          <a:xfrm>
            <a:off x="2166939" y="2286001"/>
            <a:ext cx="77866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024063" y="5786438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BC² = AB² +  AC²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4810125" y="5786438"/>
            <a:ext cx="2357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AB² = CA² +CB²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7596189" y="5715001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CA² = BC² +BA²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095501" y="1428751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0070C0"/>
                </a:solidFill>
                <a:latin typeface="Calibri" pitchFamily="34" charset="0"/>
              </a:rPr>
              <a:t>D’après le théorème de Pythagore:</a:t>
            </a:r>
          </a:p>
          <a:p>
            <a:r>
              <a:rPr lang="fr-FR" sz="2400">
                <a:solidFill>
                  <a:srgbClr val="FF0000"/>
                </a:solidFill>
                <a:latin typeface="Calibri" pitchFamily="34" charset="0"/>
              </a:rPr>
              <a:t>Hypoténuse²</a:t>
            </a:r>
            <a:r>
              <a:rPr lang="fr-FR" sz="2400">
                <a:solidFill>
                  <a:srgbClr val="0070C0"/>
                </a:solidFill>
                <a:latin typeface="Calibri" pitchFamily="34" charset="0"/>
              </a:rPr>
              <a:t> = Somme des carrés des deux autres côtés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6200000" flipH="1">
            <a:off x="2381251" y="2786063"/>
            <a:ext cx="1785937" cy="1500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238500" y="4643439"/>
            <a:ext cx="1714500" cy="1214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4524376" y="2786063"/>
            <a:ext cx="1857375" cy="142875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095876" y="4572001"/>
            <a:ext cx="2786063" cy="1071563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10800000">
            <a:off x="7239000" y="4357689"/>
            <a:ext cx="2286000" cy="158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 flipV="1">
            <a:off x="2595563" y="4500564"/>
            <a:ext cx="5643562" cy="128587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810125" y="5786438"/>
            <a:ext cx="2357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FF0000"/>
                </a:solidFill>
                <a:latin typeface="Calibri" pitchFamily="34" charset="0"/>
              </a:rPr>
              <a:t>AB²</a:t>
            </a:r>
            <a:r>
              <a:rPr lang="fr-FR" sz="2400">
                <a:latin typeface="Calibri" pitchFamily="34" charset="0"/>
              </a:rPr>
              <a:t> = CA² +CB²</a:t>
            </a: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7596189" y="5715001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92D050"/>
                </a:solidFill>
                <a:latin typeface="Calibri" pitchFamily="34" charset="0"/>
              </a:rPr>
              <a:t>CA²</a:t>
            </a:r>
            <a:r>
              <a:rPr lang="fr-FR" sz="2400">
                <a:latin typeface="Calibri" pitchFamily="34" charset="0"/>
              </a:rPr>
              <a:t> = BC² +BA²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024063" y="5786438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FFC000"/>
                </a:solidFill>
                <a:latin typeface="Calibri" pitchFamily="34" charset="0"/>
              </a:rPr>
              <a:t>BC²</a:t>
            </a:r>
            <a:r>
              <a:rPr lang="fr-FR" sz="2400">
                <a:latin typeface="Calibri" pitchFamily="34" charset="0"/>
              </a:rPr>
              <a:t> = AB² +  AC²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6" presetClass="emph" presetSubtype="0" autoRev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50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5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500"/>
                            </p:stCondLst>
                            <p:childTnLst>
                              <p:par>
                                <p:cTn id="57" presetID="6" presetClass="emph" presetSubtype="0" autoRev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 13: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952596" y="3643314"/>
          <a:ext cx="2770964" cy="2146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6" y="3643314"/>
                        <a:ext cx="2770964" cy="2146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024034" y="1785927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 </a:t>
            </a:r>
            <a:r>
              <a:rPr lang="fr-FR" sz="3200" dirty="0">
                <a:solidFill>
                  <a:srgbClr val="00B050"/>
                </a:solidFill>
              </a:rPr>
              <a:t>pommes</a:t>
            </a:r>
            <a:r>
              <a:rPr lang="fr-FR" sz="3200" dirty="0"/>
              <a:t> + 6 </a:t>
            </a:r>
            <a:r>
              <a:rPr lang="fr-FR" sz="3200" dirty="0">
                <a:solidFill>
                  <a:srgbClr val="00B050"/>
                </a:solidFill>
              </a:rPr>
              <a:t>pommes</a:t>
            </a:r>
            <a:r>
              <a:rPr lang="fr-FR" sz="3200" dirty="0"/>
              <a:t> =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81752" y="1785927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11 </a:t>
            </a:r>
            <a:r>
              <a:rPr lang="fr-FR" sz="3200" dirty="0">
                <a:solidFill>
                  <a:srgbClr val="00B050"/>
                </a:solidFill>
              </a:rPr>
              <a:t>pommes!</a:t>
            </a:r>
          </a:p>
        </p:txBody>
      </p:sp>
      <p:sp>
        <p:nvSpPr>
          <p:cNvPr id="7" name="Rectangle 6"/>
          <p:cNvSpPr/>
          <p:nvPr/>
        </p:nvSpPr>
        <p:spPr>
          <a:xfrm>
            <a:off x="2024034" y="2714621"/>
            <a:ext cx="4983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5 </a:t>
            </a:r>
            <a:r>
              <a:rPr lang="fr-FR" sz="3200" dirty="0">
                <a:solidFill>
                  <a:srgbClr val="FF0000"/>
                </a:solidFill>
              </a:rPr>
              <a:t>septièmes</a:t>
            </a:r>
            <a:r>
              <a:rPr lang="fr-FR" sz="3200" dirty="0"/>
              <a:t> + 6 </a:t>
            </a:r>
            <a:r>
              <a:rPr lang="fr-FR" sz="3200" dirty="0">
                <a:solidFill>
                  <a:srgbClr val="FF0000"/>
                </a:solidFill>
              </a:rPr>
              <a:t>septièmes</a:t>
            </a:r>
            <a:r>
              <a:rPr lang="fr-FR" sz="3200" dirty="0"/>
              <a:t> =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1818" y="2714621"/>
            <a:ext cx="2534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11 </a:t>
            </a:r>
            <a:r>
              <a:rPr lang="fr-FR" sz="3200" dirty="0">
                <a:solidFill>
                  <a:srgbClr val="FF0000"/>
                </a:solidFill>
              </a:rPr>
              <a:t>septièmes!</a:t>
            </a: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/>
        </p:nvGraphicFramePr>
        <p:xfrm>
          <a:off x="4667240" y="3643314"/>
          <a:ext cx="1071570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90440" imgH="393480" progId="Equation.DSMT4">
                  <p:embed/>
                </p:oleObj>
              </mc:Choice>
              <mc:Fallback>
                <p:oleObj name="Equation" r:id="rId5" imgW="190440" imgH="393480" progId="Equation.DSMT4">
                  <p:embed/>
                  <p:pic>
                    <p:nvPicPr>
                      <p:cNvPr id="9" name="Obje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40" y="3643314"/>
                        <a:ext cx="1071570" cy="2214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cteur droit avec flèche 10"/>
          <p:cNvCxnSpPr/>
          <p:nvPr/>
        </p:nvCxnSpPr>
        <p:spPr>
          <a:xfrm rot="10800000" flipV="1">
            <a:off x="5595934" y="3214686"/>
            <a:ext cx="1500198" cy="1000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10800000" flipV="1">
            <a:off x="5667372" y="3214686"/>
            <a:ext cx="2714644" cy="19288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14:</a:t>
            </a:r>
          </a:p>
        </p:txBody>
      </p:sp>
      <p:graphicFrame>
        <p:nvGraphicFramePr>
          <p:cNvPr id="5123" name="Espace réservé du contenu 3"/>
          <p:cNvGraphicFramePr>
            <a:graphicFrameLocks noChangeAspect="1"/>
          </p:cNvGraphicFramePr>
          <p:nvPr/>
        </p:nvGraphicFramePr>
        <p:xfrm>
          <a:off x="4310064" y="1571626"/>
          <a:ext cx="2770187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5123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4" y="1571626"/>
                        <a:ext cx="2770187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3614734" cy="1143000"/>
          </a:xfrm>
        </p:spPr>
        <p:txBody>
          <a:bodyPr/>
          <a:lstStyle/>
          <a:p>
            <a:r>
              <a:rPr lang="fr-FR" dirty="0"/>
              <a:t>Réponse 14: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7096132" y="0"/>
          <a:ext cx="20002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2" y="0"/>
                        <a:ext cx="2000250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ourire 4"/>
          <p:cNvSpPr/>
          <p:nvPr/>
        </p:nvSpPr>
        <p:spPr>
          <a:xfrm>
            <a:off x="1809720" y="2500306"/>
            <a:ext cx="1143008" cy="785818"/>
          </a:xfrm>
          <a:prstGeom prst="smileyFace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881158" y="3929066"/>
            <a:ext cx="4286280" cy="1928826"/>
          </a:xfrm>
          <a:prstGeom prst="wedgeRectCallout">
            <a:avLst>
              <a:gd name="adj1" fmla="val -35203"/>
              <a:gd name="adj2" fmla="val -740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52596" y="3929067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Elles n’ont pas le même dénominateur!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095472" y="4786323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Mais 21 est dans la table de 7 puisque 7x3=21</a:t>
            </a:r>
          </a:p>
        </p:txBody>
      </p:sp>
      <p:graphicFrame>
        <p:nvGraphicFramePr>
          <p:cNvPr id="6147" name="Espace réservé du contenu 3"/>
          <p:cNvGraphicFramePr>
            <a:graphicFrameLocks noChangeAspect="1"/>
          </p:cNvGraphicFramePr>
          <p:nvPr/>
        </p:nvGraphicFramePr>
        <p:xfrm>
          <a:off x="6453191" y="1500175"/>
          <a:ext cx="3400425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6147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91" y="1500175"/>
                        <a:ext cx="3400425" cy="178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Espace réservé du contenu 3"/>
          <p:cNvGraphicFramePr>
            <a:graphicFrameLocks noChangeAspect="1"/>
          </p:cNvGraphicFramePr>
          <p:nvPr/>
        </p:nvGraphicFramePr>
        <p:xfrm>
          <a:off x="6453190" y="3286125"/>
          <a:ext cx="2928958" cy="1815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6149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90" y="3286125"/>
                        <a:ext cx="2928958" cy="1815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524628" y="4949826"/>
          <a:ext cx="1601788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8" y="4949826"/>
                        <a:ext cx="1601788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15: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3917" y="1386069"/>
            <a:ext cx="9909435" cy="4525963"/>
          </a:xfrm>
        </p:spPr>
        <p:txBody>
          <a:bodyPr/>
          <a:lstStyle/>
          <a:p>
            <a:r>
              <a:rPr lang="fr-FR" dirty="0"/>
              <a:t>Le triangle VKP est rectangle en V    avec VK = 9 cm et VP=12 cm.</a:t>
            </a:r>
          </a:p>
          <a:p>
            <a:r>
              <a:rPr lang="fr-FR" dirty="0"/>
              <a:t>Calcule KP.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1881188" y="0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15: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7124" y="1104980"/>
            <a:ext cx="6829425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 triangle VKP est </a:t>
            </a:r>
            <a:r>
              <a:rPr lang="fr-FR" dirty="0">
                <a:solidFill>
                  <a:srgbClr val="FF0000"/>
                </a:solidFill>
              </a:rPr>
              <a:t>rectangle en V </a:t>
            </a:r>
          </a:p>
          <a:p>
            <a:pPr>
              <a:buFont typeface="Arial" charset="0"/>
              <a:buNone/>
            </a:pPr>
            <a:r>
              <a:rPr lang="fr-FR" dirty="0"/>
              <a:t>     avec VK = 9 cm et VP=12 cm.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 r="15227" b="16107"/>
          <a:stretch>
            <a:fillRect/>
          </a:stretch>
        </p:blipFill>
        <p:spPr bwMode="auto">
          <a:xfrm>
            <a:off x="7650164" y="0"/>
            <a:ext cx="30178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352551" y="2622666"/>
            <a:ext cx="6518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Calibri" pitchFamily="34" charset="0"/>
              </a:rPr>
              <a:t>Alors d’après le théorème de </a:t>
            </a:r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Pythagore</a:t>
            </a: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7881938" y="642938"/>
            <a:ext cx="2000250" cy="157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525001" y="2286001"/>
            <a:ext cx="214313" cy="142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8096251" y="1071564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KP²=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8810626" y="2214564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VK² + VP²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968399" y="3971422"/>
            <a:ext cx="228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>
                <a:latin typeface="Calibri" pitchFamily="34" charset="0"/>
              </a:rPr>
              <a:t>= 9² + 12²</a:t>
            </a:r>
          </a:p>
          <a:p>
            <a:r>
              <a:rPr lang="fr-FR" sz="2800" dirty="0">
                <a:latin typeface="Calibri" pitchFamily="34" charset="0"/>
              </a:rPr>
              <a:t>= 81 + 144</a:t>
            </a:r>
          </a:p>
          <a:p>
            <a:r>
              <a:rPr lang="fr-FR" sz="2800" dirty="0">
                <a:latin typeface="Calibri" pitchFamily="34" charset="0"/>
              </a:rPr>
              <a:t>= 225</a:t>
            </a:r>
          </a:p>
        </p:txBody>
      </p:sp>
      <p:sp>
        <p:nvSpPr>
          <p:cNvPr id="3482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7055" y="5476795"/>
            <a:ext cx="32146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787005" y="5517604"/>
            <a:ext cx="1214438" cy="500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2B210D8-3C82-440E-816C-4AF91676B1F2}"/>
              </a:ext>
            </a:extLst>
          </p:cNvPr>
          <p:cNvSpPr txBox="1"/>
          <p:nvPr/>
        </p:nvSpPr>
        <p:spPr>
          <a:xfrm>
            <a:off x="2602939" y="5506025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donc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1146 -4.44444E-6 C 0.097 0.19213 0.18268 0.3845 0.10338 0.44352 C 0.02422 0.50232 -0.37552 0.36783 -0.46407 0.35278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4" y="2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3 1.85185E-6 C 0.0668 0.14352 0.13242 0.2875 0.09948 0.33518 C 0.06667 0.3831 -0.1013 0.31134 -0.19596 0.28704 C -0.29036 0.2625 -0.42422 0.20903 -0.46732 0.18889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86" y="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250"/>
                            </p:stCondLst>
                            <p:childTnLst>
                              <p:par>
                                <p:cTn id="57" presetID="5" presetClass="entr" presetSubtype="5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25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4" grpId="1"/>
      <p:bldP spid="15" grpId="0" build="allAtOnce"/>
      <p:bldP spid="20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16: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Calcule: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1524001" y="1139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26" y="2286001"/>
            <a:ext cx="10001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16: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Calcule: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1524001" y="1139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2458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26" y="2286001"/>
            <a:ext cx="10001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26" y="2286001"/>
            <a:ext cx="10001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Rectangle 6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588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1" y="3571876"/>
            <a:ext cx="21431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9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rot="16200000" flipH="1">
            <a:off x="3131345" y="3679032"/>
            <a:ext cx="500062" cy="142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6200000" flipH="1">
            <a:off x="3881439" y="4357689"/>
            <a:ext cx="428625" cy="142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1" y="5072063"/>
            <a:ext cx="785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Rectangle 12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024063" y="5000625"/>
            <a:ext cx="1143000" cy="1428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17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Calcule:</a:t>
            </a:r>
          </a:p>
          <a:p>
            <a:endParaRPr lang="fr-FR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1" y="2286001"/>
            <a:ext cx="107156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1: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952596" y="1285860"/>
          <a:ext cx="4071966" cy="127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6" y="1285860"/>
                        <a:ext cx="4071966" cy="1277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9786" y="2285992"/>
            <a:ext cx="284208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809852" y="3357563"/>
          <a:ext cx="349252" cy="3352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126720" imgH="1218960" progId="Equation.DSMT4">
                  <p:embed/>
                </p:oleObj>
              </mc:Choice>
              <mc:Fallback>
                <p:oleObj name="Equation" r:id="rId6" imgW="126720" imgH="1218960" progId="Equation.DSMT4">
                  <p:embed/>
                  <p:pic>
                    <p:nvPicPr>
                      <p:cNvPr id="5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52" y="3357563"/>
                        <a:ext cx="349252" cy="3352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310051" y="3286124"/>
          <a:ext cx="38417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8" imgW="139680" imgH="838080" progId="Equation.DSMT4">
                  <p:embed/>
                </p:oleObj>
              </mc:Choice>
              <mc:Fallback>
                <p:oleObj name="Equation" r:id="rId8" imgW="139680" imgH="8380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51" y="3286124"/>
                        <a:ext cx="384175" cy="230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>
            <a:off x="3309918" y="3571876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309918" y="4143380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309918" y="4786322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309918" y="5357826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colade ouvrante 11"/>
          <p:cNvSpPr/>
          <p:nvPr/>
        </p:nvSpPr>
        <p:spPr>
          <a:xfrm>
            <a:off x="2595538" y="5786454"/>
            <a:ext cx="214314" cy="928694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1430694" y="5715017"/>
          <a:ext cx="1189207" cy="91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13" name="Obje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694" y="5715017"/>
                        <a:ext cx="1189207" cy="910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0.47673 -0.6412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0" y="-3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9939" y="2214564"/>
            <a:ext cx="642937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17:</a:t>
            </a:r>
          </a:p>
        </p:txBody>
      </p:sp>
      <p:sp>
        <p:nvSpPr>
          <p:cNvPr id="2662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Calcule:</a:t>
            </a:r>
          </a:p>
          <a:p>
            <a:endParaRPr lang="fr-FR"/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2663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1" y="2071688"/>
            <a:ext cx="1071563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6633" name="Rectangle 3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310063" y="2357438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>Diviser </a:t>
            </a:r>
            <a:r>
              <a:rPr lang="fr-FR" sz="3200" dirty="0">
                <a:latin typeface="Calibri" pitchFamily="34" charset="0"/>
              </a:rPr>
              <a:t>c’est</a:t>
            </a:r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> multiplier </a:t>
            </a:r>
            <a:r>
              <a:rPr lang="fr-FR" sz="3200" dirty="0">
                <a:latin typeface="Calibri" pitchFamily="34" charset="0"/>
              </a:rPr>
              <a:t>par</a:t>
            </a:r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3200" dirty="0">
                <a:solidFill>
                  <a:srgbClr val="92D050"/>
                </a:solidFill>
                <a:latin typeface="Calibri" pitchFamily="34" charset="0"/>
              </a:rPr>
              <a:t>l’inverse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2417764" y="3249614"/>
            <a:ext cx="928687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1188" y="3286125"/>
            <a:ext cx="747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Rectangle 7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39" name="Rectangle 9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6640" name="Rectangle 10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41" name="Rectangle 1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7064" y="3357563"/>
            <a:ext cx="2428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Rectangle 13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44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8439" y="3571875"/>
            <a:ext cx="35718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6" name="Rectangle 16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47" name="Rectangle 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404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1188" y="4357689"/>
            <a:ext cx="36750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9" name="Rectangle 19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 rot="16200000" flipH="1">
            <a:off x="3417095" y="4464845"/>
            <a:ext cx="500063" cy="142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6200000" flipH="1">
            <a:off x="4310063" y="5214938"/>
            <a:ext cx="500062" cy="2143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2" name="Rectangle 2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4052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1188" y="5429250"/>
            <a:ext cx="142875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1809751" y="5429251"/>
            <a:ext cx="1571625" cy="1285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769A7-F72F-41A7-BCF3-0CE1695A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3DEED0-69FA-4D3C-88D7-A2B0D654A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figure A’ est l’image de la figure A par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une translation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une rotation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E8B342F-D2C3-46E7-8C04-0CB8A6BBE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477" y="1564005"/>
            <a:ext cx="1990725" cy="22669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3235CA0-5F81-426A-8466-96652EF8E1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44465" y="2935605"/>
            <a:ext cx="2190750" cy="257175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F56B455-F716-43FE-B769-D70C6D5BAF19}"/>
              </a:ext>
            </a:extLst>
          </p:cNvPr>
          <p:cNvCxnSpPr>
            <a:cxnSpLocks/>
          </p:cNvCxnSpPr>
          <p:nvPr/>
        </p:nvCxnSpPr>
        <p:spPr>
          <a:xfrm flipV="1">
            <a:off x="6217920" y="1981200"/>
            <a:ext cx="3505200" cy="1676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2F0510E-896F-4FCE-8A5E-1C7EDE5C5A9C}"/>
              </a:ext>
            </a:extLst>
          </p:cNvPr>
          <p:cNvCxnSpPr>
            <a:cxnSpLocks/>
          </p:cNvCxnSpPr>
          <p:nvPr/>
        </p:nvCxnSpPr>
        <p:spPr>
          <a:xfrm flipV="1">
            <a:off x="7095172" y="3595688"/>
            <a:ext cx="3505200" cy="1676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0EDFABA-D585-4693-8B5A-7B330CDEBF52}"/>
              </a:ext>
            </a:extLst>
          </p:cNvPr>
          <p:cNvCxnSpPr>
            <a:cxnSpLocks/>
          </p:cNvCxnSpPr>
          <p:nvPr/>
        </p:nvCxnSpPr>
        <p:spPr>
          <a:xfrm flipV="1">
            <a:off x="7064692" y="2747963"/>
            <a:ext cx="3505200" cy="1676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3DCF009-DE20-492B-BD8C-8528AA2AE43D}"/>
              </a:ext>
            </a:extLst>
          </p:cNvPr>
          <p:cNvCxnSpPr>
            <a:cxnSpLocks/>
          </p:cNvCxnSpPr>
          <p:nvPr/>
        </p:nvCxnSpPr>
        <p:spPr>
          <a:xfrm flipV="1">
            <a:off x="6299835" y="3289459"/>
            <a:ext cx="3505200" cy="1676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109B717-D0B1-432E-A8E8-5BDDA00A2C3C}"/>
              </a:ext>
            </a:extLst>
          </p:cNvPr>
          <p:cNvSpPr/>
          <p:nvPr/>
        </p:nvSpPr>
        <p:spPr>
          <a:xfrm>
            <a:off x="838200" y="2337435"/>
            <a:ext cx="381000" cy="3600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6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7.40741E-7 L 0.28998 -0.2354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2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Question 18: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Si je roule à 72 Km/h</a:t>
            </a:r>
          </a:p>
          <a:p>
            <a:pPr>
              <a:buFont typeface="Arial" charset="0"/>
              <a:buNone/>
            </a:pPr>
            <a:r>
              <a:rPr lang="fr-FR"/>
              <a:t>     Combien vais-je parcourir  de Km en 25 minutes?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ctrTitle"/>
          </p:nvPr>
        </p:nvSpPr>
        <p:spPr>
          <a:xfrm>
            <a:off x="2238375" y="1"/>
            <a:ext cx="7772400" cy="1470025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Réponse 18</a:t>
            </a:r>
            <a:r>
              <a:rPr lang="fr-FR" dirty="0"/>
              <a:t>: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2024064" y="1357314"/>
            <a:ext cx="4770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latin typeface="Calibri" pitchFamily="34" charset="0"/>
              </a:rPr>
              <a:t>Rappels: 1h   = 60 min  = 3600 s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167064" y="1857376"/>
            <a:ext cx="614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En roulant à 72km/h, en 1h je parcours 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8314" y="2143126"/>
            <a:ext cx="21431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/>
          <a:srcRect l="19243" t="17769" r="17145" b="24860"/>
          <a:stretch>
            <a:fillRect/>
          </a:stretch>
        </p:blipFill>
        <p:spPr bwMode="auto">
          <a:xfrm>
            <a:off x="3381376" y="2500313"/>
            <a:ext cx="2214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cteur droit avec flèche 15"/>
          <p:cNvCxnSpPr/>
          <p:nvPr/>
        </p:nvCxnSpPr>
        <p:spPr>
          <a:xfrm>
            <a:off x="4452939" y="3500439"/>
            <a:ext cx="528637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524500" y="3571876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Calibri" pitchFamily="34" charset="0"/>
              </a:rPr>
              <a:t>72 km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 flipH="1" flipV="1">
            <a:off x="2238375" y="2928938"/>
            <a:ext cx="5715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2166938" y="3571875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2595564" y="3429001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Distance</a:t>
            </a:r>
            <a:r>
              <a:rPr lang="fr-FR">
                <a:latin typeface="Calibri" pitchFamily="34" charset="0"/>
              </a:rPr>
              <a:t> </a:t>
            </a:r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2524126" y="4000501"/>
            <a:ext cx="135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durée</a:t>
            </a:r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8810626" y="1785939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Calibri" pitchFamily="34" charset="0"/>
              </a:rPr>
              <a:t>72 km</a:t>
            </a:r>
          </a:p>
        </p:txBody>
      </p:sp>
      <p:sp>
        <p:nvSpPr>
          <p:cNvPr id="34" name="ZoneTexte 33"/>
          <p:cNvSpPr txBox="1">
            <a:spLocks noChangeArrowheads="1"/>
          </p:cNvSpPr>
          <p:nvPr/>
        </p:nvSpPr>
        <p:spPr bwMode="auto">
          <a:xfrm>
            <a:off x="6453189" y="1714501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60 </a:t>
            </a:r>
            <a:r>
              <a:rPr lang="fr-FR" sz="2800">
                <a:solidFill>
                  <a:srgbClr val="92D050"/>
                </a:solidFill>
                <a:latin typeface="Calibri" pitchFamily="34" charset="0"/>
              </a:rPr>
              <a:t>min</a:t>
            </a:r>
          </a:p>
        </p:txBody>
      </p:sp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6524625" y="4000501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25 </a:t>
            </a:r>
            <a:r>
              <a:rPr lang="fr-FR" sz="2800">
                <a:solidFill>
                  <a:srgbClr val="92D050"/>
                </a:solidFill>
                <a:latin typeface="Calibri" pitchFamily="34" charset="0"/>
              </a:rPr>
              <a:t>min</a:t>
            </a: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6881813" y="3500439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?</a:t>
            </a:r>
          </a:p>
        </p:txBody>
      </p:sp>
      <p:sp>
        <p:nvSpPr>
          <p:cNvPr id="42015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6938" y="4857750"/>
            <a:ext cx="37973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7" name="Rectangle 7"/>
          <p:cNvSpPr>
            <a:spLocks noChangeArrowheads="1"/>
          </p:cNvSpPr>
          <p:nvPr/>
        </p:nvSpPr>
        <p:spPr bwMode="auto">
          <a:xfrm>
            <a:off x="1524001" y="10250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2095501" y="6072189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  <a:sym typeface="Wingdings" pitchFamily="2" charset="2"/>
              </a:rPr>
              <a:t> </a:t>
            </a:r>
            <a:r>
              <a:rPr lang="fr-FR" sz="2800">
                <a:latin typeface="Calibri" pitchFamily="34" charset="0"/>
              </a:rPr>
              <a:t>En 25 </a:t>
            </a:r>
            <a:r>
              <a:rPr lang="fr-FR" sz="2800">
                <a:solidFill>
                  <a:srgbClr val="92D050"/>
                </a:solidFill>
                <a:latin typeface="Calibri" pitchFamily="34" charset="0"/>
              </a:rPr>
              <a:t>minutes</a:t>
            </a:r>
            <a:r>
              <a:rPr lang="fr-FR" sz="2800">
                <a:latin typeface="Calibri" pitchFamily="34" charset="0"/>
              </a:rPr>
              <a:t>, je ferai 30 km.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44 -0.00047 L 0.4908 -0.00047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5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35 -0.01111 C 0.129 0.01551 0.25764 0.04213 0.32778 0.01666 C 0.39792 -0.0088 0.41685 -0.11991 0.42136 -0.16389 C 0.42587 -0.20787 0.35417 -0.24792 0.35521 -0.24769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500"/>
                            </p:stCondLst>
                            <p:childTnLst>
                              <p:par>
                                <p:cTn id="43" presetID="5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6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9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2.59259E-6 C 0.01368 0.04283 0.02748 0.08588 0.01146 0.11806 C -0.00468 0.15023 -0.04075 0.18033 -0.09609 0.19352 C -0.15156 0.20672 -0.27421 0.1919 -0.32161 0.19769 C -0.36888 0.20347 -0.37005 0.22338 -0.37968 0.22778 " pathEditMode="relative" rAng="0" ptsTypes="AAAAA">
                                      <p:cBhvr>
                                        <p:cTn id="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0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5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757 -4.44444E-6 C 0.0177 0.02454 0.01796 0.04908 0.0276 0.11598 C 0.0371 0.18287 0.09453 0.33959 0.07513 0.40209 C 0.05572 0.46459 -0.05053 0.50348 -0.08894 0.49028 C -0.12735 0.47709 -0.14454 0.35394 -0.15521 0.32246 " pathEditMode="relative" rAng="0" ptsTypes="AAAAA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0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8000"/>
                            </p:stCondLst>
                            <p:childTnLst>
                              <p:par>
                                <p:cTn id="8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9500"/>
                            </p:stCondLst>
                            <p:childTnLst>
                              <p:par>
                                <p:cTn id="88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2000"/>
                            </p:stCondLst>
                            <p:childTnLst>
                              <p:par>
                                <p:cTn id="92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7" grpId="0"/>
      <p:bldP spid="17" grpId="1"/>
      <p:bldP spid="31" grpId="0"/>
      <p:bldP spid="32" grpId="0"/>
      <p:bldP spid="33" grpId="0"/>
      <p:bldP spid="33" grpId="1"/>
      <p:bldP spid="34" grpId="0"/>
      <p:bldP spid="34" grpId="1"/>
      <p:bldP spid="35" grpId="0"/>
      <p:bldP spid="36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7B4B3-664E-412A-90B3-7FE40935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227965"/>
            <a:ext cx="10515600" cy="1325563"/>
          </a:xfrm>
        </p:spPr>
        <p:txBody>
          <a:bodyPr/>
          <a:lstStyle/>
          <a:p>
            <a:r>
              <a:rPr lang="fr-FR" dirty="0"/>
              <a:t>Question19: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1FE3B237-85C0-4A52-BA07-E580888ED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369" y="0"/>
            <a:ext cx="7626874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31FF6D8-0A6A-4E03-B38B-92A3CFC2316B}"/>
              </a:ext>
            </a:extLst>
          </p:cNvPr>
          <p:cNvSpPr/>
          <p:nvPr/>
        </p:nvSpPr>
        <p:spPr>
          <a:xfrm>
            <a:off x="377563" y="3927455"/>
            <a:ext cx="7955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La figure A’ est l’image de la figure A par</a:t>
            </a:r>
          </a:p>
          <a:p>
            <a:r>
              <a:rPr lang="fr-FR" sz="3600" dirty="0">
                <a:sym typeface="Wingdings" panose="05000000000000000000" pitchFamily="2" charset="2"/>
              </a:rPr>
              <a:t>une translation</a:t>
            </a:r>
          </a:p>
          <a:p>
            <a:r>
              <a:rPr lang="fr-FR" sz="3600" dirty="0">
                <a:sym typeface="Wingdings" panose="05000000000000000000" pitchFamily="2" charset="2"/>
              </a:rPr>
              <a:t>une rotation</a:t>
            </a:r>
            <a:endParaRPr lang="fr-FR" sz="3600" dirty="0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C355F82C-D3C0-4F97-8C5E-08852CB2385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25858" y="0"/>
            <a:ext cx="6974389" cy="685800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1903EBCE-CF91-4097-8E1F-68AC45000D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55" r="6290"/>
          <a:stretch/>
        </p:blipFill>
        <p:spPr>
          <a:xfrm>
            <a:off x="5054599" y="1031102"/>
            <a:ext cx="7164443" cy="479579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EF6FC74-7A6B-4818-A3C7-B4704DB374F1}"/>
              </a:ext>
            </a:extLst>
          </p:cNvPr>
          <p:cNvSpPr/>
          <p:nvPr/>
        </p:nvSpPr>
        <p:spPr>
          <a:xfrm>
            <a:off x="466725" y="5214272"/>
            <a:ext cx="381000" cy="3600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BC30EEF-A806-4F55-B7DC-BA7BE4E4E514}"/>
              </a:ext>
            </a:extLst>
          </p:cNvPr>
          <p:cNvSpPr txBox="1"/>
          <p:nvPr/>
        </p:nvSpPr>
        <p:spPr>
          <a:xfrm>
            <a:off x="1667214" y="5420171"/>
            <a:ext cx="4765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de 90° dans le sens anti-horaire</a:t>
            </a:r>
          </a:p>
        </p:txBody>
      </p:sp>
    </p:spTree>
    <p:extLst>
      <p:ext uri="{BB962C8B-B14F-4D97-AF65-F5344CB8AC3E}">
        <p14:creationId xmlns:p14="http://schemas.microsoft.com/office/powerpoint/2010/main" val="21369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2D99D-7C91-4294-A48F-B70A8383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20: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6A983-1672-4A0D-91F9-871850DF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825625"/>
            <a:ext cx="11544300" cy="4351338"/>
          </a:xfrm>
        </p:spPr>
        <p:txBody>
          <a:bodyPr/>
          <a:lstStyle/>
          <a:p>
            <a:r>
              <a:rPr lang="fr-FR" dirty="0"/>
              <a:t>Une parcelle de culture de pomme de Terre produit en moyenne 5,8 kg/m²</a:t>
            </a:r>
          </a:p>
          <a:p>
            <a:pPr marL="0" indent="0">
              <a:buNone/>
            </a:pPr>
            <a:r>
              <a:rPr lang="fr-FR" dirty="0"/>
              <a:t>Combien de kilogrammes de pommes de terre y a-t-on récolté?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3A6C0B7-ED47-474D-A8C0-A7E0449E9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100" y="2776538"/>
            <a:ext cx="487680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4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2D99D-7C91-4294-A48F-B70A8383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20: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6A983-1672-4A0D-91F9-871850DF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576571"/>
            <a:ext cx="11544300" cy="4351338"/>
          </a:xfrm>
        </p:spPr>
        <p:txBody>
          <a:bodyPr/>
          <a:lstStyle/>
          <a:p>
            <a:r>
              <a:rPr lang="fr-FR" dirty="0"/>
              <a:t>Une parcelle de culture de pomme de Terre produit en moyenne 5,8 kg/m²</a:t>
            </a:r>
          </a:p>
          <a:p>
            <a:pPr marL="0" indent="0">
              <a:buNone/>
            </a:pPr>
            <a:r>
              <a:rPr lang="fr-FR" dirty="0"/>
              <a:t>Combien de kilogrammes de pommes de terre y a-t-on récolté?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3A6C0B7-ED47-474D-A8C0-A7E0449E9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100" y="2489384"/>
            <a:ext cx="4876800" cy="34385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C71EA5D-323C-4250-B321-BF925923C0D0}"/>
              </a:ext>
            </a:extLst>
          </p:cNvPr>
          <p:cNvSpPr txBox="1"/>
          <p:nvPr/>
        </p:nvSpPr>
        <p:spPr>
          <a:xfrm>
            <a:off x="8128000" y="4343400"/>
            <a:ext cx="3267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A = 40 x 30 = 1200m²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9798E-EACF-4FAB-9078-EE85400FACF2}"/>
              </a:ext>
            </a:extLst>
          </p:cNvPr>
          <p:cNvSpPr/>
          <p:nvPr/>
        </p:nvSpPr>
        <p:spPr>
          <a:xfrm>
            <a:off x="7281484" y="2940234"/>
            <a:ext cx="4254500" cy="2641600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7F2F990-37D3-4F91-A3E2-623944B4C1D3}"/>
                  </a:ext>
                </a:extLst>
              </p:cNvPr>
              <p:cNvSpPr txBox="1"/>
              <p:nvPr/>
            </p:nvSpPr>
            <p:spPr>
              <a:xfrm>
                <a:off x="1056066" y="2940234"/>
                <a:ext cx="3985835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5,8 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→        1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3200" b="0" dirty="0"/>
              </a:p>
              <a:p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  ?   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→    1200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endParaRPr lang="fr-FR" sz="32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7F2F990-37D3-4F91-A3E2-623944B4C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66" y="2940234"/>
                <a:ext cx="3985835" cy="1077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5213B422-98E9-45FA-A86C-888AFB030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" y="4000172"/>
            <a:ext cx="2762250" cy="12096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80BDAFD-CC71-4D59-B3A7-50C8635DAD99}"/>
              </a:ext>
            </a:extLst>
          </p:cNvPr>
          <p:cNvSpPr txBox="1"/>
          <p:nvPr/>
        </p:nvSpPr>
        <p:spPr>
          <a:xfrm flipH="1">
            <a:off x="986216" y="5642963"/>
            <a:ext cx="8174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On y a récolté 6 960kg (c’est presque è tonnes)</a:t>
            </a:r>
          </a:p>
        </p:txBody>
      </p:sp>
    </p:spTree>
    <p:extLst>
      <p:ext uri="{BB962C8B-B14F-4D97-AF65-F5344CB8AC3E}">
        <p14:creationId xmlns:p14="http://schemas.microsoft.com/office/powerpoint/2010/main" val="24579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952596" y="1285860"/>
          <a:ext cx="4071966" cy="127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6" y="1285860"/>
                        <a:ext cx="4071966" cy="1277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2: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952596" y="1285860"/>
          <a:ext cx="4071966" cy="127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6" y="1285860"/>
                        <a:ext cx="4071966" cy="1277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9786" y="2285992"/>
            <a:ext cx="284208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881290" y="3286125"/>
          <a:ext cx="349250" cy="2078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6" imgW="126720" imgH="1015920" progId="Equation.DSMT4">
                  <p:embed/>
                </p:oleObj>
              </mc:Choice>
              <mc:Fallback>
                <p:oleObj name="Equation" r:id="rId6" imgW="126720" imgH="1015920" progId="Equation.DSMT4">
                  <p:embed/>
                  <p:pic>
                    <p:nvPicPr>
                      <p:cNvPr id="5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290" y="3286125"/>
                        <a:ext cx="349250" cy="2078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310051" y="3214688"/>
          <a:ext cx="384175" cy="321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8" imgW="139680" imgH="1511280" progId="Equation.DSMT4">
                  <p:embed/>
                </p:oleObj>
              </mc:Choice>
              <mc:Fallback>
                <p:oleObj name="Equation" r:id="rId8" imgW="139680" imgH="15112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51" y="3214688"/>
                        <a:ext cx="384175" cy="3214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>
            <a:off x="3309918" y="3429000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309918" y="3857628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309918" y="4357694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309918" y="4786322"/>
            <a:ext cx="928694" cy="1588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4952992" y="5286389"/>
          <a:ext cx="11890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13" name="Obje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992" y="5286389"/>
                        <a:ext cx="1189038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ccolade fermante 13"/>
          <p:cNvSpPr/>
          <p:nvPr/>
        </p:nvSpPr>
        <p:spPr>
          <a:xfrm>
            <a:off x="4667240" y="5214950"/>
            <a:ext cx="285752" cy="1214446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096000" y="1714488"/>
            <a:ext cx="500066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11528 -0.5733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2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Question 3: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881158" y="1428736"/>
          <a:ext cx="4071966" cy="116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711000" imgH="203040" progId="Equation.DSMT4">
                  <p:embed/>
                </p:oleObj>
              </mc:Choice>
              <mc:Fallback>
                <p:oleObj name="Equation" r:id="rId3" imgW="711000" imgH="20304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58" y="1428736"/>
                        <a:ext cx="4071966" cy="1163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Réponse 3:</a:t>
            </a:r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</p:nvPr>
        </p:nvGraphicFramePr>
        <p:xfrm>
          <a:off x="1881159" y="1428736"/>
          <a:ext cx="3417887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596880" imgH="203040" progId="Equation.DSMT4">
                  <p:embed/>
                </p:oleObj>
              </mc:Choice>
              <mc:Fallback>
                <p:oleObj name="Equation" r:id="rId3" imgW="596880" imgH="203040" progId="Equation.DSMT4">
                  <p:embed/>
                  <p:pic>
                    <p:nvPicPr>
                      <p:cNvPr id="4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59" y="1428736"/>
                        <a:ext cx="3417887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lipse 4"/>
          <p:cNvSpPr/>
          <p:nvPr/>
        </p:nvSpPr>
        <p:spPr>
          <a:xfrm>
            <a:off x="2738414" y="1500174"/>
            <a:ext cx="1714512" cy="1000132"/>
          </a:xfrm>
          <a:prstGeom prst="ellipse">
            <a:avLst/>
          </a:prstGeom>
          <a:solidFill>
            <a:schemeClr val="accent6">
              <a:lumMod val="75000"/>
              <a:alpha val="41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3452794" y="2500306"/>
            <a:ext cx="357190" cy="64294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481" y="3286124"/>
            <a:ext cx="714380" cy="62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6" name="Espace réservé du contenu 3"/>
          <p:cNvGraphicFramePr>
            <a:graphicFrameLocks noChangeAspect="1"/>
          </p:cNvGraphicFramePr>
          <p:nvPr/>
        </p:nvGraphicFramePr>
        <p:xfrm>
          <a:off x="1809721" y="3000372"/>
          <a:ext cx="298291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520560" imgH="203040" progId="Equation.DSMT4">
                  <p:embed/>
                </p:oleObj>
              </mc:Choice>
              <mc:Fallback>
                <p:oleObj name="Equation" r:id="rId6" imgW="520560" imgH="203040" progId="Equation.DSMT4">
                  <p:embed/>
                  <p:pic>
                    <p:nvPicPr>
                      <p:cNvPr id="8196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21" y="3000372"/>
                        <a:ext cx="2982913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Espace réservé du contenu 3"/>
          <p:cNvGraphicFramePr>
            <a:graphicFrameLocks noChangeAspect="1"/>
          </p:cNvGraphicFramePr>
          <p:nvPr/>
        </p:nvGraphicFramePr>
        <p:xfrm>
          <a:off x="1952597" y="4500571"/>
          <a:ext cx="16732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8" imgW="291960" imgH="177480" progId="Equation.DSMT4">
                  <p:embed/>
                </p:oleObj>
              </mc:Choice>
              <mc:Fallback>
                <p:oleObj name="Equation" r:id="rId8" imgW="291960" imgH="177480" progId="Equation.DSMT4">
                  <p:embed/>
                  <p:pic>
                    <p:nvPicPr>
                      <p:cNvPr id="8197" name="Espace réservé du conten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7" y="4500571"/>
                        <a:ext cx="167322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64" y="1357313"/>
            <a:ext cx="2071687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re 1"/>
          <p:cNvSpPr>
            <a:spLocks noGrp="1"/>
          </p:cNvSpPr>
          <p:nvPr>
            <p:ph type="title"/>
          </p:nvPr>
        </p:nvSpPr>
        <p:spPr>
          <a:xfrm>
            <a:off x="2095500" y="0"/>
            <a:ext cx="8229600" cy="1143000"/>
          </a:xfrm>
        </p:spPr>
        <p:txBody>
          <a:bodyPr/>
          <a:lstStyle/>
          <a:p>
            <a:r>
              <a:rPr lang="fr-FR">
                <a:solidFill>
                  <a:srgbClr val="00B050"/>
                </a:solidFill>
              </a:rPr>
              <a:t>Question 4: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6900" y="984766"/>
            <a:ext cx="8229600" cy="5643562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fr-FR" dirty="0"/>
              <a:t>Aire et volume: </a:t>
            </a:r>
          </a:p>
          <a:p>
            <a:pPr>
              <a:buNone/>
              <a:defRPr/>
            </a:pPr>
            <a:r>
              <a:rPr lang="fr-FR" dirty="0">
                <a:latin typeface="Arial"/>
                <a:cs typeface="Arial"/>
              </a:rPr>
              <a:t>			 ☻				 ☻</a:t>
            </a: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sz="1200" dirty="0">
                <a:latin typeface="Arial"/>
                <a:cs typeface="Arial"/>
              </a:rPr>
              <a:t>			   </a:t>
            </a:r>
            <a:r>
              <a:rPr lang="fr-FR" dirty="0">
                <a:latin typeface="Arial"/>
                <a:cs typeface="Arial"/>
              </a:rPr>
              <a:t>☻				 ☻</a:t>
            </a: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sz="1200" dirty="0">
                <a:latin typeface="Arial"/>
                <a:cs typeface="Arial"/>
              </a:rPr>
              <a:t>			</a:t>
            </a:r>
            <a:r>
              <a:rPr lang="fr-FR" dirty="0">
                <a:latin typeface="Arial"/>
                <a:cs typeface="Arial"/>
              </a:rPr>
              <a:t>  ☻				 ☻</a:t>
            </a: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sz="1200" dirty="0">
                <a:latin typeface="Arial"/>
                <a:cs typeface="Arial"/>
              </a:rPr>
              <a:t>			   </a:t>
            </a:r>
            <a:r>
              <a:rPr lang="fr-FR" dirty="0">
                <a:latin typeface="Arial"/>
                <a:cs typeface="Arial"/>
              </a:rPr>
              <a:t>☻</a:t>
            </a:r>
            <a:r>
              <a:rPr lang="fr-FR" sz="3000" dirty="0">
                <a:latin typeface="Arial"/>
                <a:cs typeface="Arial"/>
              </a:rPr>
              <a:t>				</a:t>
            </a:r>
            <a:r>
              <a:rPr lang="fr-FR" dirty="0">
                <a:latin typeface="Arial"/>
                <a:cs typeface="Arial"/>
              </a:rPr>
              <a:t> ☻</a:t>
            </a:r>
            <a:endParaRPr lang="fr-FR" sz="30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dirty="0">
                <a:latin typeface="Arial"/>
                <a:cs typeface="Arial"/>
              </a:rPr>
              <a:t>			  ☻ 				 ☻ 	</a:t>
            </a:r>
            <a:r>
              <a:rPr lang="fr-FR" sz="1200" dirty="0">
                <a:latin typeface="Arial"/>
                <a:cs typeface="Arial"/>
              </a:rPr>
              <a:t>	</a:t>
            </a:r>
          </a:p>
          <a:p>
            <a:pPr>
              <a:buNone/>
              <a:defRPr/>
            </a:pPr>
            <a:endParaRPr lang="fr-FR" sz="1500" dirty="0"/>
          </a:p>
          <a:p>
            <a:pPr>
              <a:buNone/>
              <a:defRPr/>
            </a:pPr>
            <a:r>
              <a:rPr lang="fr-FR" sz="1600" dirty="0"/>
              <a:t>			  </a:t>
            </a:r>
            <a:r>
              <a:rPr lang="fr-FR" dirty="0">
                <a:latin typeface="Arial"/>
                <a:cs typeface="Arial"/>
              </a:rPr>
              <a:t> ☻				 ☻</a:t>
            </a:r>
            <a:endParaRPr lang="fr-FR" dirty="0"/>
          </a:p>
          <a:p>
            <a:pPr>
              <a:buNone/>
              <a:defRPr/>
            </a:pPr>
            <a:r>
              <a:rPr lang="fr-FR" sz="1600" dirty="0"/>
              <a:t>			</a:t>
            </a:r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227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229" name="Rectangle 5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9230" name="Picture 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4814" y="1329533"/>
            <a:ext cx="8572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Rectangle 5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9232" name="Picture 5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1235" y="3133584"/>
            <a:ext cx="78581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3" name="Rectangle 6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9234" name="Picture 6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39126" y="5715000"/>
            <a:ext cx="7334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5" name="Rectangle 6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9236" name="Picture 6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41634" y="3974174"/>
            <a:ext cx="7858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Rectangle 64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238" name="Rectangle 6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9239" name="Picture 6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41561" y="2116743"/>
            <a:ext cx="7254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0" name="Rectangle 6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9241" name="Picture 6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91671" y="4921390"/>
            <a:ext cx="785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ZoneTexte 82"/>
          <p:cNvSpPr txBox="1">
            <a:spLocks noChangeArrowheads="1"/>
          </p:cNvSpPr>
          <p:nvPr/>
        </p:nvSpPr>
        <p:spPr bwMode="auto">
          <a:xfrm>
            <a:off x="4188273" y="888206"/>
            <a:ext cx="5500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>
                <a:latin typeface="Calibri" pitchFamily="34" charset="0"/>
              </a:rPr>
              <a:t>Relie chaque figure à sa formule d’aire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3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64" y="1357313"/>
            <a:ext cx="2071687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re 1"/>
          <p:cNvSpPr>
            <a:spLocks noGrp="1"/>
          </p:cNvSpPr>
          <p:nvPr>
            <p:ph type="title"/>
          </p:nvPr>
        </p:nvSpPr>
        <p:spPr>
          <a:xfrm>
            <a:off x="2095500" y="0"/>
            <a:ext cx="8229600" cy="1143000"/>
          </a:xfrm>
        </p:spPr>
        <p:txBody>
          <a:bodyPr/>
          <a:lstStyle/>
          <a:p>
            <a:r>
              <a:rPr lang="fr-FR">
                <a:solidFill>
                  <a:srgbClr val="00B050"/>
                </a:solidFill>
              </a:rPr>
              <a:t>Réponse 4: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4063" y="928688"/>
            <a:ext cx="8229600" cy="5643562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fr-FR" dirty="0"/>
              <a:t>Aire et volume:</a:t>
            </a:r>
          </a:p>
          <a:p>
            <a:pPr>
              <a:buNone/>
              <a:defRPr/>
            </a:pPr>
            <a:r>
              <a:rPr lang="fr-FR" dirty="0">
                <a:latin typeface="Arial"/>
                <a:cs typeface="Arial"/>
              </a:rPr>
              <a:t>			 ☻				 ☻</a:t>
            </a: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sz="1200" dirty="0">
                <a:latin typeface="Arial"/>
                <a:cs typeface="Arial"/>
              </a:rPr>
              <a:t>			   </a:t>
            </a:r>
            <a:r>
              <a:rPr lang="fr-FR" dirty="0">
                <a:latin typeface="Arial"/>
                <a:cs typeface="Arial"/>
              </a:rPr>
              <a:t>☻				 ☻</a:t>
            </a: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sz="1200" dirty="0">
                <a:latin typeface="Arial"/>
                <a:cs typeface="Arial"/>
              </a:rPr>
              <a:t>			</a:t>
            </a:r>
            <a:r>
              <a:rPr lang="fr-FR" dirty="0">
                <a:latin typeface="Arial"/>
                <a:cs typeface="Arial"/>
              </a:rPr>
              <a:t>  ☻				 ☻</a:t>
            </a: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sz="1200" dirty="0">
                <a:latin typeface="Arial"/>
                <a:cs typeface="Arial"/>
              </a:rPr>
              <a:t>			   </a:t>
            </a:r>
            <a:r>
              <a:rPr lang="fr-FR" dirty="0">
                <a:latin typeface="Arial"/>
                <a:cs typeface="Arial"/>
              </a:rPr>
              <a:t>☻</a:t>
            </a:r>
            <a:r>
              <a:rPr lang="fr-FR" sz="3000" dirty="0">
                <a:latin typeface="Arial"/>
                <a:cs typeface="Arial"/>
              </a:rPr>
              <a:t>				</a:t>
            </a:r>
            <a:r>
              <a:rPr lang="fr-FR" dirty="0">
                <a:latin typeface="Arial"/>
                <a:cs typeface="Arial"/>
              </a:rPr>
              <a:t> ☻</a:t>
            </a:r>
            <a:endParaRPr lang="fr-FR" sz="30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endParaRPr lang="fr-FR" sz="1200" dirty="0">
              <a:latin typeface="Arial"/>
              <a:cs typeface="Arial"/>
            </a:endParaRPr>
          </a:p>
          <a:p>
            <a:pPr>
              <a:buNone/>
              <a:defRPr/>
            </a:pPr>
            <a:r>
              <a:rPr lang="fr-FR" dirty="0">
                <a:latin typeface="Arial"/>
                <a:cs typeface="Arial"/>
              </a:rPr>
              <a:t>			  ☻ 				 ☻ 	</a:t>
            </a:r>
            <a:r>
              <a:rPr lang="fr-FR" sz="1200" dirty="0">
                <a:latin typeface="Arial"/>
                <a:cs typeface="Arial"/>
              </a:rPr>
              <a:t>	</a:t>
            </a:r>
          </a:p>
          <a:p>
            <a:pPr>
              <a:buNone/>
              <a:defRPr/>
            </a:pPr>
            <a:endParaRPr lang="fr-FR" sz="1500" dirty="0"/>
          </a:p>
          <a:p>
            <a:pPr>
              <a:buNone/>
              <a:defRPr/>
            </a:pPr>
            <a:r>
              <a:rPr lang="fr-FR" sz="1600" dirty="0"/>
              <a:t>			  </a:t>
            </a:r>
            <a:r>
              <a:rPr lang="fr-FR" dirty="0">
                <a:latin typeface="Arial"/>
                <a:cs typeface="Arial"/>
              </a:rPr>
              <a:t> ☻				 ☻</a:t>
            </a:r>
            <a:endParaRPr lang="fr-FR" dirty="0"/>
          </a:p>
          <a:p>
            <a:pPr>
              <a:buNone/>
              <a:defRPr/>
            </a:pPr>
            <a:r>
              <a:rPr lang="fr-FR" sz="1600" dirty="0"/>
              <a:t>			</a:t>
            </a:r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sz="1600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  <a:p>
            <a:pPr>
              <a:buNone/>
              <a:defRPr/>
            </a:pPr>
            <a:endParaRPr lang="fr-FR" dirty="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251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0252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253" name="Rectangle 5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0254" name="Picture 5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7689" y="1269998"/>
            <a:ext cx="8572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Rectangle 5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0256" name="Picture 5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4878" y="3096418"/>
            <a:ext cx="78581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Rectangle 6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0258" name="Picture 6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39126" y="5715000"/>
            <a:ext cx="7334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Rectangle 6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0260" name="Picture 6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4811" y="3952081"/>
            <a:ext cx="7858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64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0262" name="Rectangle 6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0263" name="Picture 6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3976" y="2049459"/>
            <a:ext cx="7254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4" name="Rectangle 6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0265" name="Picture 6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3976" y="4893808"/>
            <a:ext cx="785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Connecteur droit avec flèche 26"/>
          <p:cNvCxnSpPr/>
          <p:nvPr/>
        </p:nvCxnSpPr>
        <p:spPr>
          <a:xfrm flipV="1">
            <a:off x="4411082" y="1535908"/>
            <a:ext cx="3357563" cy="164306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4310064" y="2377414"/>
            <a:ext cx="3429000" cy="2643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369227" y="4181210"/>
            <a:ext cx="3357563" cy="85725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4238625" y="3270382"/>
            <a:ext cx="3500437" cy="9286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4381500" y="2428875"/>
            <a:ext cx="3429000" cy="328612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16200000" flipH="1">
            <a:off x="3845720" y="1893093"/>
            <a:ext cx="4214813" cy="3429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647</Words>
  <Application>Microsoft Office PowerPoint</Application>
  <PresentationFormat>Grand écran</PresentationFormat>
  <Paragraphs>246</Paragraphs>
  <Slides>36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5" baseType="lpstr">
      <vt:lpstr>Algerian</vt:lpstr>
      <vt:lpstr>Arial</vt:lpstr>
      <vt:lpstr>Calibri</vt:lpstr>
      <vt:lpstr>Calibri Light</vt:lpstr>
      <vt:lpstr>Cambria Math</vt:lpstr>
      <vt:lpstr>Times New Roman</vt:lpstr>
      <vt:lpstr>Wingdings</vt:lpstr>
      <vt:lpstr>Thème Office</vt:lpstr>
      <vt:lpstr>Equation</vt:lpstr>
      <vt:lpstr>Info: jeudi 11 oct  devoir commun de 4ème  de 9h45 à 11H 15</vt:lpstr>
      <vt:lpstr>Question 1:</vt:lpstr>
      <vt:lpstr>Réponse 1:</vt:lpstr>
      <vt:lpstr>Question 2:</vt:lpstr>
      <vt:lpstr>Réponse 2:</vt:lpstr>
      <vt:lpstr>Question 3:</vt:lpstr>
      <vt:lpstr>Réponse 3:</vt:lpstr>
      <vt:lpstr>Question 4:</vt:lpstr>
      <vt:lpstr>Réponse 4:</vt:lpstr>
      <vt:lpstr>    Question 5:</vt:lpstr>
      <vt:lpstr>    Question 6:</vt:lpstr>
      <vt:lpstr>Question 7:</vt:lpstr>
      <vt:lpstr>Réponse 7:</vt:lpstr>
      <vt:lpstr>Question 8:</vt:lpstr>
      <vt:lpstr>Question 9:</vt:lpstr>
      <vt:lpstr>Question 10:</vt:lpstr>
      <vt:lpstr>Réponse 10:</vt:lpstr>
      <vt:lpstr>Question 11:</vt:lpstr>
      <vt:lpstr>Réponse 11:</vt:lpstr>
      <vt:lpstr>Question 12:</vt:lpstr>
      <vt:lpstr>Réponse 12:</vt:lpstr>
      <vt:lpstr>Réponse  13:</vt:lpstr>
      <vt:lpstr>Question 14:</vt:lpstr>
      <vt:lpstr>Réponse 14:</vt:lpstr>
      <vt:lpstr>Question 15:</vt:lpstr>
      <vt:lpstr>Réponse 15:</vt:lpstr>
      <vt:lpstr>Question 16:</vt:lpstr>
      <vt:lpstr>Réponse 16:</vt:lpstr>
      <vt:lpstr>Question 17:</vt:lpstr>
      <vt:lpstr>Réponse 17:</vt:lpstr>
      <vt:lpstr>Question 18</vt:lpstr>
      <vt:lpstr>Question 18:</vt:lpstr>
      <vt:lpstr>Réponse 18:</vt:lpstr>
      <vt:lpstr>Question19:</vt:lpstr>
      <vt:lpstr>Question 20: </vt:lpstr>
      <vt:lpstr>Réponse 20: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Info: jeudi 11 oct  devoir commun de 4ème  de 9h45 à 11H 15</dc:title>
  <dc:creator>Benoît Dabin</dc:creator>
  <cp:lastModifiedBy>Benoît Dabin</cp:lastModifiedBy>
  <cp:revision>21</cp:revision>
  <dcterms:created xsi:type="dcterms:W3CDTF">2018-10-03T03:42:38Z</dcterms:created>
  <dcterms:modified xsi:type="dcterms:W3CDTF">2018-10-03T11:51:21Z</dcterms:modified>
</cp:coreProperties>
</file>