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80" r:id="rId6"/>
    <p:sldId id="282" r:id="rId7"/>
    <p:sldId id="268" r:id="rId8"/>
    <p:sldId id="281" r:id="rId9"/>
    <p:sldId id="283" r:id="rId10"/>
    <p:sldId id="284" r:id="rId11"/>
    <p:sldId id="267" r:id="rId12"/>
    <p:sldId id="285" r:id="rId13"/>
    <p:sldId id="269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1CF7A-F42F-43F7-B622-0A026C751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001C65-D4BF-4208-9321-484F19D0B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BA7BE-60C6-47CB-A729-A8739F10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159FE-6BF6-44DB-939C-809CD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D8028A-FF5C-4D50-A064-636736FE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4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62CC9-4A4A-4FEE-8276-33CDA81D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BF3BFE-EF88-40D2-AE2A-7361FAB7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9845E-FDBB-467A-B3BA-665D9972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13A24A-7BF1-4E73-98F5-EC620A61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FCCB9D-01A1-4B5D-8260-94E7D19D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8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1C4111-C9BE-4A34-9519-CE3B9560B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91B496-80E7-43A8-96C1-845AA6044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A0823-E657-46C4-949F-A9AE1BAA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48918-9906-4A69-999E-142789A9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0E110-9D40-49AE-8909-B5F8812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5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0DFE7-91D4-4088-A3DB-3C26DE48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25353D-60A9-4783-B58A-A686CE1A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7C22A-3ABD-421A-BF0E-E6DA1D7C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8A178-47EF-4938-B3EC-6B83A0B3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4B039-2FB6-46AB-870F-1CFF29C2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33B75-C860-405E-8560-3B67B550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441E25-01D5-4B3F-B5C3-4BF0A2999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F2924-38AF-493C-9C24-345415C2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BD6EE-CAA0-4752-AFCB-8120F068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615D4-12CA-4378-9386-AF081713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02F95-F62E-42F4-B71D-586DD747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B2E4D-58B3-4AFA-B665-95F4FB7E3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1FA796-06EC-4606-B20A-E5C5BCA22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37E60-899B-46B1-9AE3-B8338F00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E87A39-FE3B-43ED-9D04-2334B884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D262B9-12AE-4715-928F-076E9C2E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28586-6FAD-4B96-AFCA-2478B446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4B125F-A5C7-42DF-81C9-9629814B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066633-4165-41D6-926B-02C14B39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292693-1794-40D2-970E-CE4277319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4133B8-7CCB-4B95-A562-6F352EE34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97C4FE-D34C-4D21-B9EC-69F13D4B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FCCEF9-EFD2-411A-B984-13911354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0263D-117C-451E-8F40-713CC907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06913-CCC9-404C-ABAE-3B0C0DE7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51A6E9-AB2F-4B67-B4CE-F107DFC1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3F6521-7A87-4464-AC15-BDE70773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E66CA7-8E91-4DB1-BE00-F677B432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3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7EF2D7-A91B-4967-BAEC-848687A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BD151C-7705-4355-8346-10F46B3C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97737A-3A39-40C4-A482-DD976363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113C2-3B56-4516-9281-73CC7777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4AD18-4C00-4BDF-B17E-8A3719FD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413456-2DCC-4ADB-9C12-2645CB5F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76BB39-8CF7-447C-AB1D-B3F4F494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E876BA-EBDF-41C2-AF24-D033026C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2E3804-E1CA-4D51-A800-FCD04BC4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3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1EB62-6E0B-4C8B-9FA5-5F0C7C3D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E5BBA1-4E6D-4CA8-AEB6-27AA3D8C6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74889B-9E47-477B-B98D-6924D771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7C1A6F-6E2B-4732-9F6D-37E9CC41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B62A21-8FAF-42DB-8B81-428D9DEA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B562CA-EB1D-4CC9-90B0-F3309343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D03F8E-B06C-4736-9D4B-317C28D5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2CF505-0ADF-496E-8980-0F8E0DAF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D8518-FF1D-4965-B57E-81582469E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7197-E3FB-461A-9AC4-B3D84D61BE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07C1D1-C598-4AAA-90D5-44419CD4B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5F7CA-48E1-4557-BA39-4E27C7594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0F5C-E81C-48E0-A09B-8DA15E4AB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45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727FA-15F8-47CD-B555-5FA444443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Cette semaine, on avance un peu sur l’arithmétique et les translations.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6E6D31-170F-4CD3-8DF7-9B3D57D5A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9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DE908-EA30-4666-BB4E-88034C38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08025"/>
            <a:ext cx="114300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nombre est  </a:t>
            </a:r>
            <a:r>
              <a:rPr lang="fr-FR" b="1" u="sng" dirty="0">
                <a:solidFill>
                  <a:srgbClr val="FF0000"/>
                </a:solidFill>
              </a:rPr>
              <a:t>premier</a:t>
            </a:r>
            <a:r>
              <a:rPr lang="fr-FR" dirty="0"/>
              <a:t> quand il a exactement deux diviseurs: 1 et lui-même.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03261E-F72D-403D-AABD-97142EEA0E7E}"/>
              </a:ext>
            </a:extLst>
          </p:cNvPr>
          <p:cNvSpPr txBox="1"/>
          <p:nvPr/>
        </p:nvSpPr>
        <p:spPr>
          <a:xfrm>
            <a:off x="533400" y="1701800"/>
            <a:ext cx="773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Exemple</a:t>
            </a:r>
            <a:r>
              <a:rPr lang="fr-FR" sz="2800" dirty="0"/>
              <a:t>: 5 est premier, il n’a que 2 diviseurs: 1 et 5!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EEDF45-A9DB-462E-8CD9-8CF8B62E668D}"/>
              </a:ext>
            </a:extLst>
          </p:cNvPr>
          <p:cNvSpPr txBox="1"/>
          <p:nvPr/>
        </p:nvSpPr>
        <p:spPr>
          <a:xfrm>
            <a:off x="533400" y="2451100"/>
            <a:ext cx="5607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Contre-exemple</a:t>
            </a:r>
            <a:r>
              <a:rPr lang="fr-FR" sz="2800" dirty="0"/>
              <a:t>: 6 n’est pas premier,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09C3F85-1679-4406-8A80-596C23487C67}"/>
                  </a:ext>
                </a:extLst>
              </p:cNvPr>
              <p:cNvSpPr txBox="1"/>
              <p:nvPr/>
            </p:nvSpPr>
            <p:spPr>
              <a:xfrm>
                <a:off x="6096000" y="2474893"/>
                <a:ext cx="235218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/>
                  <a:t> car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=1×6</m:t>
                    </m:r>
                  </m:oMath>
                </a14:m>
                <a:endParaRPr lang="fr-FR" sz="2800" b="0" dirty="0">
                  <a:ea typeface="Cambria Math" panose="02040503050406030204" pitchFamily="18" charset="0"/>
                </a:endParaRPr>
              </a:p>
              <a:p>
                <a:r>
                  <a:rPr lang="fr-FR" sz="2800" dirty="0"/>
                  <a:t>           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09C3F85-1679-4406-8A80-596C2348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74893"/>
                <a:ext cx="2352182" cy="954107"/>
              </a:xfrm>
              <a:prstGeom prst="rect">
                <a:avLst/>
              </a:prstGeom>
              <a:blipFill>
                <a:blip r:embed="rId2"/>
                <a:stretch>
                  <a:fillRect l="-1813" t="-6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0FD9E7-2799-4B41-8AA2-3BBAEEEAE652}"/>
              </a:ext>
            </a:extLst>
          </p:cNvPr>
          <p:cNvSpPr/>
          <p:nvPr/>
        </p:nvSpPr>
        <p:spPr>
          <a:xfrm>
            <a:off x="2867316" y="3360461"/>
            <a:ext cx="621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il est divisible  par 1, par 2, par 3 et par 6!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DDE637-0138-4F34-997F-3E9C1DF82C59}"/>
              </a:ext>
            </a:extLst>
          </p:cNvPr>
          <p:cNvSpPr txBox="1"/>
          <p:nvPr/>
        </p:nvSpPr>
        <p:spPr>
          <a:xfrm>
            <a:off x="393700" y="4354236"/>
            <a:ext cx="1015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Voici des nombres premiers à retenir (ceux qui sont inférieurs à 50)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DA742FD-3B35-4AE3-A57F-5B6090A37A2D}"/>
              </a:ext>
            </a:extLst>
          </p:cNvPr>
          <p:cNvGrpSpPr/>
          <p:nvPr/>
        </p:nvGrpSpPr>
        <p:grpSpPr>
          <a:xfrm>
            <a:off x="244019" y="5195058"/>
            <a:ext cx="12352299" cy="1062314"/>
            <a:chOff x="328806" y="5685595"/>
            <a:chExt cx="12352299" cy="106231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1984C80-4789-4B0E-876D-29BAC3A1A403}"/>
                </a:ext>
              </a:extLst>
            </p:cNvPr>
            <p:cNvSpPr txBox="1"/>
            <p:nvPr/>
          </p:nvSpPr>
          <p:spPr>
            <a:xfrm>
              <a:off x="618187" y="5958900"/>
              <a:ext cx="12062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/>
                <a:t>2    3    5    7   11    13    17    19    23    29     31     37    41     43    47       </a:t>
              </a:r>
            </a:p>
          </p:txBody>
        </p:sp>
        <p:sp>
          <p:nvSpPr>
            <p:cNvPr id="10" name="Parchemin : horizontal 9">
              <a:extLst>
                <a:ext uri="{FF2B5EF4-FFF2-40B4-BE49-F238E27FC236}">
                  <a16:creationId xmlns:a16="http://schemas.microsoft.com/office/drawing/2014/main" id="{B442DE07-247A-4E8F-B723-D3FFDC90C317}"/>
                </a:ext>
              </a:extLst>
            </p:cNvPr>
            <p:cNvSpPr/>
            <p:nvPr/>
          </p:nvSpPr>
          <p:spPr>
            <a:xfrm>
              <a:off x="328806" y="5685595"/>
              <a:ext cx="11794269" cy="1062314"/>
            </a:xfrm>
            <a:prstGeom prst="horizontalScroll">
              <a:avLst/>
            </a:prstGeom>
            <a:solidFill>
              <a:schemeClr val="accent1">
                <a:alpha val="26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407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C972D-0560-42DA-902B-A41B1AF5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8434"/>
            <a:ext cx="10515600" cy="1325563"/>
          </a:xfrm>
        </p:spPr>
        <p:txBody>
          <a:bodyPr/>
          <a:lstStyle/>
          <a:p>
            <a:r>
              <a:rPr lang="fr-FR" b="1" dirty="0"/>
              <a:t>Question 8: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1C3594-0BE8-4B32-BBBE-A922372D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51 est un nombre premier.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⧠ VRAI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	⧠ FAUX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car ……………………………………………………………………………….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DF0696-A16D-4826-8A10-840D3D69436F}"/>
              </a:ext>
            </a:extLst>
          </p:cNvPr>
          <p:cNvSpPr txBox="1"/>
          <p:nvPr/>
        </p:nvSpPr>
        <p:spPr>
          <a:xfrm>
            <a:off x="2441865" y="3219435"/>
            <a:ext cx="859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 + 1 = 6  donc 51 est divisible par 3 ( 51 = 3 </a:t>
            </a:r>
            <a:r>
              <a:rPr lang="fr-FR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x </a:t>
            </a:r>
            <a:r>
              <a:rPr lang="fr-FR" sz="3200" dirty="0">
                <a:solidFill>
                  <a:srgbClr val="0070C0"/>
                </a:solidFill>
              </a:rPr>
              <a:t>17</a:t>
            </a:r>
            <a:r>
              <a:rPr lang="fr-FR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) </a:t>
            </a:r>
            <a:endParaRPr lang="fr-FR" sz="3200" dirty="0">
              <a:solidFill>
                <a:srgbClr val="0070C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43D9A42-7913-4FCF-BFD1-72224C1C0CCB}"/>
              </a:ext>
            </a:extLst>
          </p:cNvPr>
          <p:cNvGrpSpPr/>
          <p:nvPr/>
        </p:nvGrpSpPr>
        <p:grpSpPr>
          <a:xfrm>
            <a:off x="1811483" y="2773814"/>
            <a:ext cx="927494" cy="682922"/>
            <a:chOff x="6485860" y="6041581"/>
            <a:chExt cx="927494" cy="682922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5CCCC4C-6A53-4273-BB2B-6B494D3C5DB2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747790D-B25F-4EA7-AA25-95A86CA8E634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60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EB3BF-128A-4E41-9647-41F24862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50" y="24605"/>
            <a:ext cx="110109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Décomposition en produit de facteurs premiers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7289A-E212-4A8C-AC32-B552DFAB9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6" y="1195037"/>
            <a:ext cx="1125855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Décomposer un nombre entier en produit  de facteurs premiers,</a:t>
            </a:r>
          </a:p>
          <a:p>
            <a:pPr marL="0" indent="0">
              <a:buNone/>
            </a:pPr>
            <a:r>
              <a:rPr lang="fr-FR" dirty="0"/>
              <a:t> c’est l’écrire sous la forme d’un produit d’un, deux ou plusieurs facteurs</a:t>
            </a:r>
          </a:p>
          <a:p>
            <a:pPr marL="0" indent="0">
              <a:buNone/>
            </a:pPr>
            <a:r>
              <a:rPr lang="fr-FR" dirty="0"/>
              <a:t> avec chaque facteur appartenant à la liste des nombres premiers: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1781B70-274E-490A-9A7B-26F343B62C87}"/>
              </a:ext>
            </a:extLst>
          </p:cNvPr>
          <p:cNvGrpSpPr/>
          <p:nvPr/>
        </p:nvGrpSpPr>
        <p:grpSpPr>
          <a:xfrm>
            <a:off x="178715" y="2897843"/>
            <a:ext cx="11834569" cy="1062314"/>
            <a:chOff x="312227" y="5718276"/>
            <a:chExt cx="11834569" cy="1062314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8E224D5-35C0-40FE-AD9D-C39528F865C5}"/>
                </a:ext>
              </a:extLst>
            </p:cNvPr>
            <p:cNvSpPr txBox="1"/>
            <p:nvPr/>
          </p:nvSpPr>
          <p:spPr>
            <a:xfrm>
              <a:off x="375625" y="5957046"/>
              <a:ext cx="11771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/>
                <a:t>2    3    5    7   11    13    17    19    23    29     31     37    41     43    47   …   </a:t>
              </a:r>
            </a:p>
          </p:txBody>
        </p:sp>
        <p:sp>
          <p:nvSpPr>
            <p:cNvPr id="6" name="Parchemin : horizontal 5">
              <a:extLst>
                <a:ext uri="{FF2B5EF4-FFF2-40B4-BE49-F238E27FC236}">
                  <a16:creationId xmlns:a16="http://schemas.microsoft.com/office/drawing/2014/main" id="{DBC73D15-8B25-4FCC-85D0-5A4A96A1AA26}"/>
                </a:ext>
              </a:extLst>
            </p:cNvPr>
            <p:cNvSpPr/>
            <p:nvPr/>
          </p:nvSpPr>
          <p:spPr>
            <a:xfrm>
              <a:off x="312227" y="5718276"/>
              <a:ext cx="11794269" cy="1062314"/>
            </a:xfrm>
            <a:prstGeom prst="horizontalScroll">
              <a:avLst/>
            </a:prstGeom>
            <a:solidFill>
              <a:schemeClr val="accent1">
                <a:alpha val="26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299D9083-4C1A-40BF-BAA4-D8C0421C4A86}"/>
              </a:ext>
            </a:extLst>
          </p:cNvPr>
          <p:cNvSpPr txBox="1"/>
          <p:nvPr/>
        </p:nvSpPr>
        <p:spPr>
          <a:xfrm>
            <a:off x="303650" y="4087776"/>
            <a:ext cx="350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/>
              <a:t>Exemple  avec 130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49053F-12AF-465B-B273-17AC42EC8CB7}"/>
                  </a:ext>
                </a:extLst>
              </p:cNvPr>
              <p:cNvSpPr txBox="1"/>
              <p:nvPr/>
            </p:nvSpPr>
            <p:spPr>
              <a:xfrm>
                <a:off x="545174" y="4649425"/>
                <a:ext cx="3202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B0F0"/>
                    </a:solidFill>
                  </a:rPr>
                  <a:t>13</a:t>
                </a:r>
                <a:r>
                  <a:rPr lang="fr-FR" sz="3200" dirty="0">
                    <a:solidFill>
                      <a:srgbClr val="FF0000"/>
                    </a:solidFill>
                  </a:rPr>
                  <a:t>0 </a:t>
                </a:r>
                <a:r>
                  <a:rPr lang="fr-FR" sz="3200" dirty="0"/>
                  <a:t> =   </a:t>
                </a:r>
                <a:r>
                  <a:rPr lang="fr-FR" sz="3200" dirty="0">
                    <a:solidFill>
                      <a:srgbClr val="00B0F0"/>
                    </a:solidFill>
                  </a:rPr>
                  <a:t>13 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fr-FR" sz="32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149053F-12AF-465B-B273-17AC42EC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" y="4649425"/>
                <a:ext cx="3202890" cy="584775"/>
              </a:xfrm>
              <a:prstGeom prst="rect">
                <a:avLst/>
              </a:prstGeom>
              <a:blipFill>
                <a:blip r:embed="rId2"/>
                <a:stretch>
                  <a:fillRect l="-4753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B2CCE6CD-C787-4E47-8667-2FAAA1F795B2}"/>
              </a:ext>
            </a:extLst>
          </p:cNvPr>
          <p:cNvSpPr/>
          <p:nvPr/>
        </p:nvSpPr>
        <p:spPr>
          <a:xfrm>
            <a:off x="3226949" y="3170837"/>
            <a:ext cx="584200" cy="584775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2F1BCF-7B75-4895-A16C-2578A26AD2E0}"/>
              </a:ext>
            </a:extLst>
          </p:cNvPr>
          <p:cNvSpPr txBox="1"/>
          <p:nvPr/>
        </p:nvSpPr>
        <p:spPr>
          <a:xfrm>
            <a:off x="3702689" y="4705879"/>
            <a:ext cx="380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Book Antiqua" panose="02040602050305030304" pitchFamily="18" charset="0"/>
              </a:rPr>
              <a:t>► </a:t>
            </a:r>
            <a:r>
              <a:rPr lang="fr-FR" sz="2400" dirty="0">
                <a:solidFill>
                  <a:srgbClr val="00B0F0"/>
                </a:solidFill>
              </a:rPr>
              <a:t>13 est  un facteur premier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F4A2B15-3128-4824-A11D-987B8F2E5415}"/>
              </a:ext>
            </a:extLst>
          </p:cNvPr>
          <p:cNvCxnSpPr/>
          <p:nvPr/>
        </p:nvCxnSpPr>
        <p:spPr>
          <a:xfrm flipV="1">
            <a:off x="2387600" y="3582194"/>
            <a:ext cx="0" cy="6098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A9498C2-2AA6-47EE-827C-409BA38D9173}"/>
              </a:ext>
            </a:extLst>
          </p:cNvPr>
          <p:cNvSpPr txBox="1"/>
          <p:nvPr/>
        </p:nvSpPr>
        <p:spPr>
          <a:xfrm>
            <a:off x="3748065" y="5082478"/>
            <a:ext cx="8300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► </a:t>
            </a:r>
            <a:r>
              <a:rPr lang="fr-FR" sz="2400" dirty="0">
                <a:solidFill>
                  <a:srgbClr val="FF0000"/>
                </a:solidFill>
              </a:rPr>
              <a:t>10 n’est pas un facteur premier, on doit encore  décomposer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DFCE4211-346C-4972-9BD9-AFA4EAF435DE}"/>
              </a:ext>
            </a:extLst>
          </p:cNvPr>
          <p:cNvSpPr/>
          <p:nvPr/>
        </p:nvSpPr>
        <p:spPr>
          <a:xfrm rot="5400000">
            <a:off x="3171050" y="4885794"/>
            <a:ext cx="174413" cy="567781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84403E0-ECB9-47AF-92EA-CF12A6E2567F}"/>
                  </a:ext>
                </a:extLst>
              </p:cNvPr>
              <p:cNvSpPr txBox="1"/>
              <p:nvPr/>
            </p:nvSpPr>
            <p:spPr>
              <a:xfrm>
                <a:off x="545174" y="5610799"/>
                <a:ext cx="350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B0F0"/>
                    </a:solidFill>
                  </a:rPr>
                  <a:t>13</a:t>
                </a:r>
                <a:r>
                  <a:rPr lang="fr-FR" sz="3200" dirty="0">
                    <a:solidFill>
                      <a:srgbClr val="FF0000"/>
                    </a:solidFill>
                  </a:rPr>
                  <a:t>0 </a:t>
                </a:r>
                <a:r>
                  <a:rPr lang="fr-FR" sz="3200" dirty="0"/>
                  <a:t> =  </a:t>
                </a:r>
                <a:r>
                  <a:rPr lang="fr-FR" sz="3200" dirty="0">
                    <a:solidFill>
                      <a:srgbClr val="00B0F0"/>
                    </a:solidFill>
                  </a:rPr>
                  <a:t>13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2×5</m:t>
                    </m:r>
                  </m:oMath>
                </a14:m>
                <a:endParaRPr lang="fr-FR" sz="3200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84403E0-ECB9-47AF-92EA-CF12A6E25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" y="5610799"/>
                <a:ext cx="3507499" cy="584775"/>
              </a:xfrm>
              <a:prstGeom prst="rect">
                <a:avLst/>
              </a:prstGeom>
              <a:blipFill>
                <a:blip r:embed="rId3"/>
                <a:stretch>
                  <a:fillRect l="-4340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5592B16C-ADB9-4C03-A3AB-2BE6AA1797C6}"/>
              </a:ext>
            </a:extLst>
          </p:cNvPr>
          <p:cNvSpPr txBox="1"/>
          <p:nvPr/>
        </p:nvSpPr>
        <p:spPr>
          <a:xfrm>
            <a:off x="3748065" y="5697545"/>
            <a:ext cx="570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► </a:t>
            </a:r>
            <a:r>
              <a:rPr lang="fr-FR" sz="2400" dirty="0">
                <a:solidFill>
                  <a:srgbClr val="00B0F0"/>
                </a:solidFill>
              </a:rPr>
              <a:t>13,</a:t>
            </a:r>
            <a:r>
              <a:rPr lang="fr-FR" sz="2400" dirty="0">
                <a:solidFill>
                  <a:srgbClr val="C00000"/>
                </a:solidFill>
              </a:rPr>
              <a:t> 2 et 5 sont tous des facteurs premiers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F2FD10B-323F-4C94-BB2C-1D02BA05BBFA}"/>
              </a:ext>
            </a:extLst>
          </p:cNvPr>
          <p:cNvSpPr/>
          <p:nvPr/>
        </p:nvSpPr>
        <p:spPr>
          <a:xfrm>
            <a:off x="1256152" y="3157725"/>
            <a:ext cx="584200" cy="58477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9072BDC-C1C3-4A40-BD5C-06B1D481E768}"/>
              </a:ext>
            </a:extLst>
          </p:cNvPr>
          <p:cNvSpPr/>
          <p:nvPr/>
        </p:nvSpPr>
        <p:spPr>
          <a:xfrm>
            <a:off x="181550" y="3157725"/>
            <a:ext cx="584200" cy="58477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81705BA-F09A-4E99-9C15-1E1A6F533B9A}"/>
                  </a:ext>
                </a:extLst>
              </p:cNvPr>
              <p:cNvSpPr txBox="1"/>
              <p:nvPr/>
            </p:nvSpPr>
            <p:spPr>
              <a:xfrm>
                <a:off x="0" y="6195574"/>
                <a:ext cx="12484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i="1" dirty="0"/>
                  <a:t>La décomposition en facteurs premiers de 130 est donc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800" b="1" i="1" dirty="0"/>
                  <a:t> ou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fr-FR" sz="2800" b="1" i="1" dirty="0"/>
                  <a:t>  </a:t>
                </a: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81705BA-F09A-4E99-9C15-1E1A6F533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95574"/>
                <a:ext cx="12484123" cy="523220"/>
              </a:xfrm>
              <a:prstGeom prst="rect">
                <a:avLst/>
              </a:prstGeom>
              <a:blipFill>
                <a:blip r:embed="rId4"/>
                <a:stretch>
                  <a:fillRect l="-977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9EF75-01F8-4B1C-A0B2-6DB40137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86" y="139171"/>
            <a:ext cx="10515600" cy="1325563"/>
          </a:xfrm>
        </p:spPr>
        <p:txBody>
          <a:bodyPr/>
          <a:lstStyle/>
          <a:p>
            <a:r>
              <a:rPr lang="fr-FR" b="1" dirty="0"/>
              <a:t>Question 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D5FFAD-90A6-4F80-9C56-B9D1D503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4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Décompose  165 en produit  de facteurs premiers.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C7C9C2-8960-46E2-B623-498C1C05CAE1}"/>
              </a:ext>
            </a:extLst>
          </p:cNvPr>
          <p:cNvSpPr txBox="1"/>
          <p:nvPr/>
        </p:nvSpPr>
        <p:spPr>
          <a:xfrm>
            <a:off x="2619063" y="1873268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16</a:t>
            </a:r>
            <a:r>
              <a:rPr lang="fr-FR" sz="2800" b="1" dirty="0">
                <a:solidFill>
                  <a:srgbClr val="FF0000"/>
                </a:solidFill>
              </a:rPr>
              <a:t>5</a:t>
            </a:r>
            <a:r>
              <a:rPr lang="fr-FR" sz="2800" b="1" dirty="0"/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03B33E7B-5B90-4540-B287-1D06788150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45722" y="2246059"/>
            <a:ext cx="462698" cy="701385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0E0DF23-DB7F-4721-ACC0-57720780FBA0}"/>
              </a:ext>
            </a:extLst>
          </p:cNvPr>
          <p:cNvSpPr txBox="1"/>
          <p:nvPr/>
        </p:nvSpPr>
        <p:spPr>
          <a:xfrm>
            <a:off x="3927764" y="2643435"/>
            <a:ext cx="222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C’est un multiple de 5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DA83F32-5B3F-439E-98DD-A329E85ED959}"/>
              </a:ext>
            </a:extLst>
          </p:cNvPr>
          <p:cNvGrpSpPr/>
          <p:nvPr/>
        </p:nvGrpSpPr>
        <p:grpSpPr>
          <a:xfrm>
            <a:off x="2627415" y="1862335"/>
            <a:ext cx="1289942" cy="1508620"/>
            <a:chOff x="2660943" y="1843728"/>
            <a:chExt cx="1289942" cy="1508620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AE8844B7-B53F-48F7-825A-EC25ABAFE0C7}"/>
                </a:ext>
              </a:extLst>
            </p:cNvPr>
            <p:cNvGrpSpPr/>
            <p:nvPr/>
          </p:nvGrpSpPr>
          <p:grpSpPr>
            <a:xfrm>
              <a:off x="2660943" y="1843728"/>
              <a:ext cx="1289942" cy="1508620"/>
              <a:chOff x="2660943" y="1843728"/>
              <a:chExt cx="1289942" cy="1508620"/>
            </a:xfrm>
          </p:grpSpPr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89DA584F-0490-46CD-A6F4-C9867E79D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163" y="3352348"/>
                <a:ext cx="1002722" cy="0"/>
              </a:xfrm>
              <a:prstGeom prst="straightConnector1">
                <a:avLst/>
              </a:prstGeom>
              <a:solidFill>
                <a:srgbClr val="92D050">
                  <a:alpha val="33000"/>
                </a:srgbClr>
              </a:solidFill>
              <a:ln w="158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5F4EFE79-BEF8-4C49-BB69-FEBF89C02540}"/>
                  </a:ext>
                </a:extLst>
              </p:cNvPr>
              <p:cNvSpPr/>
              <p:nvPr/>
            </p:nvSpPr>
            <p:spPr>
              <a:xfrm>
                <a:off x="2660943" y="1843728"/>
                <a:ext cx="788581" cy="446568"/>
              </a:xfrm>
              <a:prstGeom prst="ellipse">
                <a:avLst/>
              </a:prstGeom>
              <a:solidFill>
                <a:srgbClr val="92D050">
                  <a:alpha val="33000"/>
                </a:srgb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A1664FF-005C-401F-913B-56D005B52E90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10" y="2276586"/>
              <a:ext cx="0" cy="1075762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9F05770-25A5-4E27-AC13-9361DF08D00B}"/>
              </a:ext>
            </a:extLst>
          </p:cNvPr>
          <p:cNvSpPr txBox="1"/>
          <p:nvPr/>
        </p:nvSpPr>
        <p:spPr>
          <a:xfrm>
            <a:off x="3990442" y="3167682"/>
            <a:ext cx="417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1 + 5 + 6 = 12 , c’est aussi un multiple de 3.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65A882B-4B28-407E-8390-D853107F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848" y="2905125"/>
            <a:ext cx="2209800" cy="10477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DC3CF23-58EE-4FEE-A06D-B14D3767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898" y="4026777"/>
            <a:ext cx="2190750" cy="100012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16D7B53-1BFC-4A5C-B37B-9FCD18D0CB51}"/>
              </a:ext>
            </a:extLst>
          </p:cNvPr>
          <p:cNvSpPr txBox="1"/>
          <p:nvPr/>
        </p:nvSpPr>
        <p:spPr>
          <a:xfrm>
            <a:off x="2389085" y="3723116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165  = </a:t>
            </a:r>
            <a:r>
              <a:rPr lang="fr-FR" sz="3200" dirty="0">
                <a:solidFill>
                  <a:srgbClr val="00B050"/>
                </a:solidFill>
              </a:rPr>
              <a:t>3</a:t>
            </a:r>
            <a:r>
              <a:rPr lang="fr-FR" sz="3200" dirty="0"/>
              <a:t> x</a:t>
            </a:r>
            <a:r>
              <a:rPr lang="fr-FR" sz="3200" dirty="0">
                <a:solidFill>
                  <a:srgbClr val="FF0000"/>
                </a:solidFill>
              </a:rPr>
              <a:t> 55</a:t>
            </a:r>
            <a:r>
              <a:rPr lang="fr-FR" sz="3200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E260F-7666-4319-8145-47A4556CAF97}"/>
              </a:ext>
            </a:extLst>
          </p:cNvPr>
          <p:cNvSpPr/>
          <p:nvPr/>
        </p:nvSpPr>
        <p:spPr>
          <a:xfrm>
            <a:off x="2320382" y="4688138"/>
            <a:ext cx="3034144" cy="592826"/>
          </a:xfrm>
          <a:prstGeom prst="rect">
            <a:avLst/>
          </a:prstGeom>
          <a:solidFill>
            <a:srgbClr val="C00000">
              <a:alpha val="17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359B5CE-67AA-4E94-A943-6117AAD78105}"/>
              </a:ext>
            </a:extLst>
          </p:cNvPr>
          <p:cNvSpPr/>
          <p:nvPr/>
        </p:nvSpPr>
        <p:spPr>
          <a:xfrm>
            <a:off x="3577071" y="4781369"/>
            <a:ext cx="380952" cy="369332"/>
          </a:xfrm>
          <a:prstGeom prst="ellipse">
            <a:avLst/>
          </a:prstGeom>
          <a:solidFill>
            <a:schemeClr val="accent6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7D3B163-E6BB-40F5-922C-95B76EA76958}"/>
              </a:ext>
            </a:extLst>
          </p:cNvPr>
          <p:cNvSpPr/>
          <p:nvPr/>
        </p:nvSpPr>
        <p:spPr>
          <a:xfrm>
            <a:off x="4121452" y="4773801"/>
            <a:ext cx="380952" cy="369332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89BB724-990B-48C9-99FC-E52689ADAC70}"/>
              </a:ext>
            </a:extLst>
          </p:cNvPr>
          <p:cNvSpPr/>
          <p:nvPr/>
        </p:nvSpPr>
        <p:spPr>
          <a:xfrm>
            <a:off x="4717539" y="4781704"/>
            <a:ext cx="380952" cy="369332"/>
          </a:xfrm>
          <a:prstGeom prst="ellipse">
            <a:avLst/>
          </a:prstGeom>
          <a:solidFill>
            <a:schemeClr val="tx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2242C4E-10AA-46A1-8C76-041D0B7A52FB}"/>
              </a:ext>
            </a:extLst>
          </p:cNvPr>
          <p:cNvGrpSpPr/>
          <p:nvPr/>
        </p:nvGrpSpPr>
        <p:grpSpPr>
          <a:xfrm>
            <a:off x="178715" y="5722457"/>
            <a:ext cx="11834569" cy="1062314"/>
            <a:chOff x="312227" y="5718276"/>
            <a:chExt cx="11834569" cy="1062314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B8ADA68-66E4-4B22-9B58-44687829674A}"/>
                </a:ext>
              </a:extLst>
            </p:cNvPr>
            <p:cNvSpPr txBox="1"/>
            <p:nvPr/>
          </p:nvSpPr>
          <p:spPr>
            <a:xfrm>
              <a:off x="375625" y="5957046"/>
              <a:ext cx="11771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/>
                <a:t>2    3    5    7   11    13    17    19    23    29     31     37    41     43    47   …   </a:t>
              </a:r>
            </a:p>
          </p:txBody>
        </p:sp>
        <p:sp>
          <p:nvSpPr>
            <p:cNvPr id="32" name="Parchemin : horizontal 31">
              <a:extLst>
                <a:ext uri="{FF2B5EF4-FFF2-40B4-BE49-F238E27FC236}">
                  <a16:creationId xmlns:a16="http://schemas.microsoft.com/office/drawing/2014/main" id="{51223222-56D4-4229-81A3-14214A175EB4}"/>
                </a:ext>
              </a:extLst>
            </p:cNvPr>
            <p:cNvSpPr/>
            <p:nvPr/>
          </p:nvSpPr>
          <p:spPr>
            <a:xfrm>
              <a:off x="312227" y="5718276"/>
              <a:ext cx="11794269" cy="1062314"/>
            </a:xfrm>
            <a:prstGeom prst="horizontalScroll">
              <a:avLst/>
            </a:prstGeom>
            <a:solidFill>
              <a:schemeClr val="accent1">
                <a:alpha val="26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E214BEFA-F841-4FAF-B7B2-6730D7FE66D6}"/>
              </a:ext>
            </a:extLst>
          </p:cNvPr>
          <p:cNvSpPr txBox="1"/>
          <p:nvPr/>
        </p:nvSpPr>
        <p:spPr>
          <a:xfrm>
            <a:off x="2406283" y="4673647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165  = </a:t>
            </a:r>
            <a:r>
              <a:rPr lang="fr-FR" sz="3200" dirty="0">
                <a:solidFill>
                  <a:srgbClr val="00B050"/>
                </a:solidFill>
              </a:rPr>
              <a:t>3</a:t>
            </a:r>
            <a:r>
              <a:rPr lang="fr-FR" sz="3200" dirty="0"/>
              <a:t> x</a:t>
            </a:r>
            <a:r>
              <a:rPr lang="fr-FR" sz="3200" dirty="0">
                <a:solidFill>
                  <a:srgbClr val="FF0000"/>
                </a:solidFill>
              </a:rPr>
              <a:t> 5 x 11 </a:t>
            </a:r>
          </a:p>
        </p:txBody>
      </p:sp>
    </p:spTree>
    <p:extLst>
      <p:ext uri="{BB962C8B-B14F-4D97-AF65-F5344CB8AC3E}">
        <p14:creationId xmlns:p14="http://schemas.microsoft.com/office/powerpoint/2010/main" val="13082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11523 -4.07407E-6 C -0.16679 -4.07407E-6 -0.23046 0.05209 -0.23046 0.09422 L -0.23046 0.18866 " pathEditMode="relative" rAng="0" ptsTypes="AAAA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1211 3.33333E-6 C -0.16237 3.33333E-6 -0.22422 0.05231 -0.22422 0.0949 L -0.22422 0.18981 " pathEditMode="relative" rAng="0" ptsTypes="AAAA">
                                      <p:cBhvr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9062 -4.07407E-6 C -0.13125 -4.07407E-6 -0.18112 0.05186 -0.18112 0.09375 L -0.18112 0.1875 " pathEditMode="relative" rAng="0" ptsTypes="AAAA">
                                      <p:cBhvr>
                                        <p:cTn id="8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0568"/>
            <a:ext cx="10515600" cy="1325563"/>
          </a:xfrm>
        </p:spPr>
        <p:txBody>
          <a:bodyPr/>
          <a:lstStyle/>
          <a:p>
            <a:r>
              <a:rPr lang="fr-FR" b="1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22" y="15761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Décompose 210 en produits de facteurs premiers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30604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0228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×3×5×7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886737"/>
                <a:ext cx="38433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42047A81-ED10-4B94-AB72-B609AD64B061}"/>
              </a:ext>
            </a:extLst>
          </p:cNvPr>
          <p:cNvGrpSpPr/>
          <p:nvPr/>
        </p:nvGrpSpPr>
        <p:grpSpPr>
          <a:xfrm>
            <a:off x="178715" y="5722457"/>
            <a:ext cx="11834569" cy="1062314"/>
            <a:chOff x="312227" y="5718276"/>
            <a:chExt cx="11834569" cy="106231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4B01E82-DD08-4722-B763-19D96F29B825}"/>
                </a:ext>
              </a:extLst>
            </p:cNvPr>
            <p:cNvSpPr txBox="1"/>
            <p:nvPr/>
          </p:nvSpPr>
          <p:spPr>
            <a:xfrm>
              <a:off x="375625" y="5957046"/>
              <a:ext cx="11771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/>
                <a:t>2    3    5    7   11    13    17    19    23    29     31     37    41     43    47   …   </a:t>
              </a:r>
            </a:p>
          </p:txBody>
        </p:sp>
        <p:sp>
          <p:nvSpPr>
            <p:cNvPr id="9" name="Parchemin : horizontal 8">
              <a:extLst>
                <a:ext uri="{FF2B5EF4-FFF2-40B4-BE49-F238E27FC236}">
                  <a16:creationId xmlns:a16="http://schemas.microsoft.com/office/drawing/2014/main" id="{6C9EE802-4ED9-4AED-94FB-BCE91AD9C2B1}"/>
                </a:ext>
              </a:extLst>
            </p:cNvPr>
            <p:cNvSpPr/>
            <p:nvPr/>
          </p:nvSpPr>
          <p:spPr>
            <a:xfrm>
              <a:off x="312227" y="5718276"/>
              <a:ext cx="11794269" cy="1062314"/>
            </a:xfrm>
            <a:prstGeom prst="horizontalScroll">
              <a:avLst/>
            </a:prstGeom>
            <a:solidFill>
              <a:schemeClr val="accent1">
                <a:alpha val="26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41B0C37-80F5-4E30-AD9E-619FC8041723}"/>
              </a:ext>
            </a:extLst>
          </p:cNvPr>
          <p:cNvCxnSpPr>
            <a:cxnSpLocks/>
          </p:cNvCxnSpPr>
          <p:nvPr/>
        </p:nvCxnSpPr>
        <p:spPr>
          <a:xfrm flipH="1">
            <a:off x="520956" y="4381500"/>
            <a:ext cx="3149344" cy="17121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562DED9-766C-4CEA-86FD-C31A70D02F52}"/>
              </a:ext>
            </a:extLst>
          </p:cNvPr>
          <p:cNvCxnSpPr>
            <a:cxnSpLocks/>
          </p:cNvCxnSpPr>
          <p:nvPr/>
        </p:nvCxnSpPr>
        <p:spPr>
          <a:xfrm flipH="1">
            <a:off x="1130300" y="4319856"/>
            <a:ext cx="3121318" cy="17763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F61E59B-8E94-4A33-98E6-856F8A3EC544}"/>
              </a:ext>
            </a:extLst>
          </p:cNvPr>
          <p:cNvCxnSpPr>
            <a:cxnSpLocks/>
          </p:cNvCxnSpPr>
          <p:nvPr/>
        </p:nvCxnSpPr>
        <p:spPr>
          <a:xfrm flipH="1">
            <a:off x="1701800" y="4319856"/>
            <a:ext cx="3276601" cy="1742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B650381-2478-4822-827E-A33DF45794A8}"/>
              </a:ext>
            </a:extLst>
          </p:cNvPr>
          <p:cNvCxnSpPr>
            <a:cxnSpLocks/>
          </p:cNvCxnSpPr>
          <p:nvPr/>
        </p:nvCxnSpPr>
        <p:spPr>
          <a:xfrm flipH="1">
            <a:off x="2279818" y="4319856"/>
            <a:ext cx="3386240" cy="1742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DA5F-A27F-499C-9516-B6E2A43B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EE9FB-1433-4BF9-BCA1-E7CF8A88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Décompose 140 en produits de facteurs premiers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/>
              <p:nvPr/>
            </p:nvSpPr>
            <p:spPr>
              <a:xfrm>
                <a:off x="2201662" y="2574524"/>
                <a:ext cx="3150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F685B9D-817B-49AE-A292-24173930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2574524"/>
                <a:ext cx="315022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/>
              <p:nvPr/>
            </p:nvSpPr>
            <p:spPr>
              <a:xfrm>
                <a:off x="2201662" y="3167025"/>
                <a:ext cx="4340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2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5D144B9-6021-4EC8-9D27-EB94C436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167025"/>
                <a:ext cx="43402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/>
              <p:nvPr/>
            </p:nvSpPr>
            <p:spPr>
              <a:xfrm>
                <a:off x="2201662" y="3886737"/>
                <a:ext cx="83879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×2×5×11      ( 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2²×5×11</m:t>
                      </m:r>
                      <m:r>
                        <a:rPr lang="fr-FR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3C09276-F595-42B7-9B59-BD7423B8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62" y="3886737"/>
                <a:ext cx="838793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1644F5DE-23D0-465D-8852-AD7DF6F1070B}"/>
              </a:ext>
            </a:extLst>
          </p:cNvPr>
          <p:cNvGrpSpPr/>
          <p:nvPr/>
        </p:nvGrpSpPr>
        <p:grpSpPr>
          <a:xfrm>
            <a:off x="178715" y="5722457"/>
            <a:ext cx="11834569" cy="1062314"/>
            <a:chOff x="312227" y="5718276"/>
            <a:chExt cx="11834569" cy="106231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39A265A-5098-4B94-B9EC-F3564E65468C}"/>
                </a:ext>
              </a:extLst>
            </p:cNvPr>
            <p:cNvSpPr txBox="1"/>
            <p:nvPr/>
          </p:nvSpPr>
          <p:spPr>
            <a:xfrm>
              <a:off x="375625" y="5957046"/>
              <a:ext cx="11771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/>
                <a:t>2    3    5    7   11    13    17    19    23    29     31     37    41     43    47   …   </a:t>
              </a:r>
            </a:p>
          </p:txBody>
        </p:sp>
        <p:sp>
          <p:nvSpPr>
            <p:cNvPr id="9" name="Parchemin : horizontal 8">
              <a:extLst>
                <a:ext uri="{FF2B5EF4-FFF2-40B4-BE49-F238E27FC236}">
                  <a16:creationId xmlns:a16="http://schemas.microsoft.com/office/drawing/2014/main" id="{ED39DD73-7C1D-4145-A09C-2A5CE68A5F1F}"/>
                </a:ext>
              </a:extLst>
            </p:cNvPr>
            <p:cNvSpPr/>
            <p:nvPr/>
          </p:nvSpPr>
          <p:spPr>
            <a:xfrm>
              <a:off x="312227" y="5718276"/>
              <a:ext cx="11794269" cy="1062314"/>
            </a:xfrm>
            <a:prstGeom prst="horizontalScroll">
              <a:avLst/>
            </a:prstGeom>
            <a:solidFill>
              <a:schemeClr val="accent1">
                <a:alpha val="26000"/>
              </a:schemeClr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DE79868-D601-4A92-80F7-A5F10954EAAB}"/>
              </a:ext>
            </a:extLst>
          </p:cNvPr>
          <p:cNvCxnSpPr>
            <a:cxnSpLocks/>
          </p:cNvCxnSpPr>
          <p:nvPr/>
        </p:nvCxnSpPr>
        <p:spPr>
          <a:xfrm flipH="1">
            <a:off x="520956" y="4381500"/>
            <a:ext cx="3149344" cy="17121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4254AF9-6739-4E5C-AA89-71EEC1EB954F}"/>
              </a:ext>
            </a:extLst>
          </p:cNvPr>
          <p:cNvCxnSpPr>
            <a:cxnSpLocks/>
          </p:cNvCxnSpPr>
          <p:nvPr/>
        </p:nvCxnSpPr>
        <p:spPr>
          <a:xfrm flipH="1">
            <a:off x="622300" y="4319856"/>
            <a:ext cx="3746500" cy="1773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3E6BA2F-929C-4AB3-AC4F-30F50CEEA0E5}"/>
              </a:ext>
            </a:extLst>
          </p:cNvPr>
          <p:cNvCxnSpPr>
            <a:cxnSpLocks/>
          </p:cNvCxnSpPr>
          <p:nvPr/>
        </p:nvCxnSpPr>
        <p:spPr>
          <a:xfrm flipH="1">
            <a:off x="1765300" y="4319856"/>
            <a:ext cx="3327400" cy="1773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E9625FA-E7AF-49C3-97FF-CE0D5F4C1DA3}"/>
              </a:ext>
            </a:extLst>
          </p:cNvPr>
          <p:cNvCxnSpPr>
            <a:cxnSpLocks/>
          </p:cNvCxnSpPr>
          <p:nvPr/>
        </p:nvCxnSpPr>
        <p:spPr>
          <a:xfrm flipH="1">
            <a:off x="2870200" y="4381500"/>
            <a:ext cx="2971800" cy="1676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2E3DB-78F7-4089-9382-8FB26E13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Maintenant, qu’est-ce qu’une translation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5FB58-A17F-4476-8021-964AA12B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90688"/>
            <a:ext cx="120015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Book Antiqua" panose="02040602050305030304" pitchFamily="18" charset="0"/>
              </a:rPr>
              <a:t>►</a:t>
            </a:r>
            <a:r>
              <a:rPr lang="fr-FR" dirty="0"/>
              <a:t>C’est une transformation géométrique (comme les symétries axiale et centrale)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524ED7-BEFA-4E6A-81B9-DCF25DDF76E2}"/>
              </a:ext>
            </a:extLst>
          </p:cNvPr>
          <p:cNvSpPr txBox="1"/>
          <p:nvPr/>
        </p:nvSpPr>
        <p:spPr>
          <a:xfrm>
            <a:off x="190500" y="2267247"/>
            <a:ext cx="585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ook Antiqua" panose="02040602050305030304" pitchFamily="18" charset="0"/>
              </a:rPr>
              <a:t>► Elle correspond à un </a:t>
            </a:r>
            <a:r>
              <a:rPr lang="fr-FR" sz="2800" b="1" u="sng" dirty="0">
                <a:solidFill>
                  <a:schemeClr val="accent1"/>
                </a:solidFill>
                <a:latin typeface="Book Antiqua" panose="02040602050305030304" pitchFamily="18" charset="0"/>
              </a:rPr>
              <a:t>glissement.</a:t>
            </a:r>
            <a:endParaRPr lang="fr-FR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15CB2C-2C85-4632-B224-E84C2F61563D}"/>
              </a:ext>
            </a:extLst>
          </p:cNvPr>
          <p:cNvSpPr txBox="1"/>
          <p:nvPr/>
        </p:nvSpPr>
        <p:spPr>
          <a:xfrm>
            <a:off x="685800" y="2790467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(les déplacement des points sont </a:t>
            </a:r>
            <a:r>
              <a:rPr lang="fr-FR" sz="2400" dirty="0" err="1">
                <a:solidFill>
                  <a:schemeClr val="accent1"/>
                </a:solidFill>
              </a:rPr>
              <a:t>paralléles</a:t>
            </a:r>
            <a:r>
              <a:rPr lang="fr-FR" sz="2400" dirty="0">
                <a:solidFill>
                  <a:schemeClr val="accent1"/>
                </a:solidFill>
              </a:rPr>
              <a:t>, dans le même sens et selon la même longueur)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F5E3D4-742D-48E1-9F95-FBB3D3368CBB}"/>
              </a:ext>
            </a:extLst>
          </p:cNvPr>
          <p:cNvSpPr txBox="1"/>
          <p:nvPr/>
        </p:nvSpPr>
        <p:spPr>
          <a:xfrm>
            <a:off x="454954" y="3406020"/>
            <a:ext cx="13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/>
              <a:t>Exemple: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72A4B6-AD22-49C3-AE7C-2ECE8B40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297" y="3429707"/>
            <a:ext cx="3905250" cy="2362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46F6F-B049-4C58-89E7-D1CE731145A7}"/>
              </a:ext>
            </a:extLst>
          </p:cNvPr>
          <p:cNvSpPr txBox="1"/>
          <p:nvPr/>
        </p:nvSpPr>
        <p:spPr>
          <a:xfrm>
            <a:off x="5096824" y="3706916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La translation qui envoie A en A’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A085BBA-91AD-486B-BFBF-373A9CE6757D}"/>
              </a:ext>
            </a:extLst>
          </p:cNvPr>
          <p:cNvCxnSpPr>
            <a:cxnSpLocks/>
          </p:cNvCxnSpPr>
          <p:nvPr/>
        </p:nvCxnSpPr>
        <p:spPr>
          <a:xfrm flipV="1">
            <a:off x="1406452" y="3841440"/>
            <a:ext cx="3048000" cy="781953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820BA7D-5970-4C67-AD8C-C8E82AD592AA}"/>
              </a:ext>
            </a:extLst>
          </p:cNvPr>
          <p:cNvSpPr txBox="1"/>
          <p:nvPr/>
        </p:nvSpPr>
        <p:spPr>
          <a:xfrm>
            <a:off x="7162121" y="3681482"/>
            <a:ext cx="494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                                envoie B en B’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D5CD377-07A4-4B68-AB9D-FBDFD7AD93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2883" y="4421638"/>
            <a:ext cx="857250" cy="609600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08F560E-3F7D-4FCF-B40C-E9C1657D7E5A}"/>
              </a:ext>
            </a:extLst>
          </p:cNvPr>
          <p:cNvCxnSpPr>
            <a:cxnSpLocks/>
          </p:cNvCxnSpPr>
          <p:nvPr/>
        </p:nvCxnSpPr>
        <p:spPr>
          <a:xfrm flipV="1">
            <a:off x="1406452" y="3846273"/>
            <a:ext cx="2991716" cy="76008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3B3868-1BA4-4D64-9E79-3628168BC438}"/>
              </a:ext>
            </a:extLst>
          </p:cNvPr>
          <p:cNvCxnSpPr>
            <a:cxnSpLocks/>
          </p:cNvCxnSpPr>
          <p:nvPr/>
        </p:nvCxnSpPr>
        <p:spPr>
          <a:xfrm flipV="1">
            <a:off x="3474915" y="4828408"/>
            <a:ext cx="2991716" cy="76008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37F2A10-D37C-4A97-B312-D6DAAB8BEEB6}"/>
              </a:ext>
            </a:extLst>
          </p:cNvPr>
          <p:cNvCxnSpPr/>
          <p:nvPr/>
        </p:nvCxnSpPr>
        <p:spPr>
          <a:xfrm>
            <a:off x="1354707" y="4577695"/>
            <a:ext cx="2014126" cy="9846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3D6316B-D010-48DD-8B83-A13C8E7B5119}"/>
              </a:ext>
            </a:extLst>
          </p:cNvPr>
          <p:cNvCxnSpPr/>
          <p:nvPr/>
        </p:nvCxnSpPr>
        <p:spPr>
          <a:xfrm>
            <a:off x="4370127" y="3817620"/>
            <a:ext cx="2014126" cy="9846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0A39408-93CA-4411-872C-7C95B24B445D}"/>
              </a:ext>
            </a:extLst>
          </p:cNvPr>
          <p:cNvSpPr txBox="1"/>
          <p:nvPr/>
        </p:nvSpPr>
        <p:spPr>
          <a:xfrm>
            <a:off x="4210622" y="5718155"/>
            <a:ext cx="726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Remarque: AA’B’B est donc un parallélogramme.</a:t>
            </a:r>
          </a:p>
        </p:txBody>
      </p:sp>
    </p:spTree>
    <p:extLst>
      <p:ext uri="{BB962C8B-B14F-4D97-AF65-F5344CB8AC3E}">
        <p14:creationId xmlns:p14="http://schemas.microsoft.com/office/powerpoint/2010/main" val="4877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642 0.14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D739A-14AE-408A-8766-702CE836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12: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79E75D-A7FC-49DB-B779-A45E64587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64967" y="342141"/>
            <a:ext cx="6136957" cy="5980558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A936F003-F6F7-4420-8185-7BA80282E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0000" y="684000"/>
            <a:ext cx="2343150" cy="1905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9A648CC-474C-4911-9EA2-FBF31124EB0B}"/>
              </a:ext>
            </a:extLst>
          </p:cNvPr>
          <p:cNvSpPr txBox="1"/>
          <p:nvPr/>
        </p:nvSpPr>
        <p:spPr>
          <a:xfrm>
            <a:off x="6511968" y="1666970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5C76F-6D1C-4DA3-A081-AC36F1B69C0C}"/>
              </a:ext>
            </a:extLst>
          </p:cNvPr>
          <p:cNvSpPr/>
          <p:nvPr/>
        </p:nvSpPr>
        <p:spPr>
          <a:xfrm>
            <a:off x="8478467" y="307505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149E9-0935-444D-82EC-43F0544E8338}"/>
              </a:ext>
            </a:extLst>
          </p:cNvPr>
          <p:cNvSpPr/>
          <p:nvPr/>
        </p:nvSpPr>
        <p:spPr>
          <a:xfrm>
            <a:off x="7469226" y="2062645"/>
            <a:ext cx="45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0E3A6-49A0-4DE4-B593-845A081934FC}"/>
              </a:ext>
            </a:extLst>
          </p:cNvPr>
          <p:cNvSpPr/>
          <p:nvPr/>
        </p:nvSpPr>
        <p:spPr>
          <a:xfrm flipH="1">
            <a:off x="8529693" y="681037"/>
            <a:ext cx="147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0539A9-0ABD-4E99-A32E-17829D47BCA4}"/>
              </a:ext>
            </a:extLst>
          </p:cNvPr>
          <p:cNvSpPr/>
          <p:nvPr/>
        </p:nvSpPr>
        <p:spPr>
          <a:xfrm>
            <a:off x="9393248" y="2268003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0EDEB-6966-42A7-ACE4-001A4F4B4564}"/>
              </a:ext>
            </a:extLst>
          </p:cNvPr>
          <p:cNvSpPr/>
          <p:nvPr/>
        </p:nvSpPr>
        <p:spPr>
          <a:xfrm>
            <a:off x="9721719" y="1245774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5CBDCA-D6C0-4788-85F8-A20A903C9C49}"/>
              </a:ext>
            </a:extLst>
          </p:cNvPr>
          <p:cNvSpPr/>
          <p:nvPr/>
        </p:nvSpPr>
        <p:spPr>
          <a:xfrm>
            <a:off x="7456741" y="3474294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0A2DA5-8CF0-4FBE-A7CD-A3463FE7DB76}"/>
              </a:ext>
            </a:extLst>
          </p:cNvPr>
          <p:cNvSpPr/>
          <p:nvPr/>
        </p:nvSpPr>
        <p:spPr>
          <a:xfrm>
            <a:off x="9582133" y="3513918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BB6F28-0746-463F-BF57-32492591EDE7}"/>
              </a:ext>
            </a:extLst>
          </p:cNvPr>
          <p:cNvSpPr txBox="1"/>
          <p:nvPr/>
        </p:nvSpPr>
        <p:spPr>
          <a:xfrm>
            <a:off x="431120" y="1666970"/>
            <a:ext cx="479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transformation transforme la tortue Bleue</a:t>
            </a:r>
          </a:p>
          <a:p>
            <a:r>
              <a:rPr lang="fr-FR" dirty="0"/>
              <a:t> en la tortue G?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5470B3-98B7-43C9-86CB-F728D2D680A7}"/>
              </a:ext>
            </a:extLst>
          </p:cNvPr>
          <p:cNvSpPr txBox="1"/>
          <p:nvPr/>
        </p:nvSpPr>
        <p:spPr>
          <a:xfrm>
            <a:off x="703539" y="3782943"/>
            <a:ext cx="26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translation 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( verticale)</a:t>
            </a:r>
          </a:p>
        </p:txBody>
      </p:sp>
    </p:spTree>
    <p:extLst>
      <p:ext uri="{BB962C8B-B14F-4D97-AF65-F5344CB8AC3E}">
        <p14:creationId xmlns:p14="http://schemas.microsoft.com/office/powerpoint/2010/main" val="10241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21000" decel="6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157 0.3574 " pathEditMode="relative" rAng="0" ptsTypes="AA">
                                      <p:cBhvr>
                                        <p:cTn id="52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D739A-14AE-408A-8766-702CE836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13: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79E75D-A7FC-49DB-B779-A45E64587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64967" y="342141"/>
            <a:ext cx="6136957" cy="5980558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A936F003-F6F7-4420-8185-7BA80282E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0000" y="684000"/>
            <a:ext cx="2343150" cy="1905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9A648CC-474C-4911-9EA2-FBF31124EB0B}"/>
              </a:ext>
            </a:extLst>
          </p:cNvPr>
          <p:cNvSpPr txBox="1"/>
          <p:nvPr/>
        </p:nvSpPr>
        <p:spPr>
          <a:xfrm>
            <a:off x="6511968" y="1666970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5C76F-6D1C-4DA3-A081-AC36F1B69C0C}"/>
              </a:ext>
            </a:extLst>
          </p:cNvPr>
          <p:cNvSpPr/>
          <p:nvPr/>
        </p:nvSpPr>
        <p:spPr>
          <a:xfrm>
            <a:off x="8478467" y="3075057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149E9-0935-444D-82EC-43F0544E8338}"/>
              </a:ext>
            </a:extLst>
          </p:cNvPr>
          <p:cNvSpPr/>
          <p:nvPr/>
        </p:nvSpPr>
        <p:spPr>
          <a:xfrm>
            <a:off x="7469226" y="2062645"/>
            <a:ext cx="45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0E3A6-49A0-4DE4-B593-845A081934FC}"/>
              </a:ext>
            </a:extLst>
          </p:cNvPr>
          <p:cNvSpPr/>
          <p:nvPr/>
        </p:nvSpPr>
        <p:spPr>
          <a:xfrm flipH="1">
            <a:off x="8529693" y="681037"/>
            <a:ext cx="147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0539A9-0ABD-4E99-A32E-17829D47BCA4}"/>
              </a:ext>
            </a:extLst>
          </p:cNvPr>
          <p:cNvSpPr/>
          <p:nvPr/>
        </p:nvSpPr>
        <p:spPr>
          <a:xfrm>
            <a:off x="9393248" y="2268003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0EDEB-6966-42A7-ACE4-001A4F4B4564}"/>
              </a:ext>
            </a:extLst>
          </p:cNvPr>
          <p:cNvSpPr/>
          <p:nvPr/>
        </p:nvSpPr>
        <p:spPr>
          <a:xfrm>
            <a:off x="9721719" y="1245774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5CBDCA-D6C0-4788-85F8-A20A903C9C49}"/>
              </a:ext>
            </a:extLst>
          </p:cNvPr>
          <p:cNvSpPr/>
          <p:nvPr/>
        </p:nvSpPr>
        <p:spPr>
          <a:xfrm>
            <a:off x="7456741" y="3474294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0A2DA5-8CF0-4FBE-A7CD-A3463FE7DB76}"/>
              </a:ext>
            </a:extLst>
          </p:cNvPr>
          <p:cNvSpPr/>
          <p:nvPr/>
        </p:nvSpPr>
        <p:spPr>
          <a:xfrm>
            <a:off x="9582133" y="3513918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BB6F28-0746-463F-BF57-32492591EDE7}"/>
              </a:ext>
            </a:extLst>
          </p:cNvPr>
          <p:cNvSpPr txBox="1"/>
          <p:nvPr/>
        </p:nvSpPr>
        <p:spPr>
          <a:xfrm>
            <a:off x="0" y="1480823"/>
            <a:ext cx="702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translation qui envoie la tortue Bleue sur  la tortue G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1A1BEC-D8F5-4244-AF7C-5FEF2BCA9B40}"/>
              </a:ext>
            </a:extLst>
          </p:cNvPr>
          <p:cNvSpPr txBox="1"/>
          <p:nvPr/>
        </p:nvSpPr>
        <p:spPr>
          <a:xfrm>
            <a:off x="-126493" y="1859332"/>
            <a:ext cx="702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envoie la tortue F sur  la tortue   ….  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FCAA6-C73D-42CA-948A-2006CE15F9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3578" y="795744"/>
            <a:ext cx="2069243" cy="16079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BC63F0-5B0F-456E-9088-1206A87F7A90}"/>
              </a:ext>
            </a:extLst>
          </p:cNvPr>
          <p:cNvSpPr txBox="1"/>
          <p:nvPr/>
        </p:nvSpPr>
        <p:spPr>
          <a:xfrm>
            <a:off x="4570406" y="1690932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598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0377 0.354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9F191-FFBC-402C-A610-F2D53CC2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5" y="97706"/>
            <a:ext cx="10515600" cy="1325563"/>
          </a:xfrm>
        </p:spPr>
        <p:txBody>
          <a:bodyPr/>
          <a:lstStyle/>
          <a:p>
            <a:r>
              <a:rPr lang="fr-FR" dirty="0"/>
              <a:t>Question14: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432A48-409C-4429-A6AB-855908ED3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0169" y="97706"/>
            <a:ext cx="6049184" cy="5712544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F90192FD-FD75-43A6-ABEF-391E9907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1832" y="51892"/>
            <a:ext cx="6049183" cy="57583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1EFA9EC-41DB-4ED0-81B7-DA2883E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00418"/>
              </a:clrFrom>
              <a:clrTo>
                <a:srgbClr val="C0041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440" y="58716"/>
            <a:ext cx="6015503" cy="574470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6B0EC53-3A35-45E4-B41C-18D59ADEBA61}"/>
              </a:ext>
            </a:extLst>
          </p:cNvPr>
          <p:cNvSpPr txBox="1"/>
          <p:nvPr/>
        </p:nvSpPr>
        <p:spPr>
          <a:xfrm>
            <a:off x="346495" y="2396533"/>
            <a:ext cx="5451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La translation qui transforme le chat</a:t>
            </a:r>
          </a:p>
          <a:p>
            <a:r>
              <a:rPr lang="fr-FR" sz="2800" dirty="0"/>
              <a:t>Roux en le chat B</a:t>
            </a:r>
          </a:p>
          <a:p>
            <a:endParaRPr lang="fr-FR" sz="2800" dirty="0"/>
          </a:p>
          <a:p>
            <a:r>
              <a:rPr lang="fr-FR" sz="2800" dirty="0"/>
              <a:t>Transforme le chat H en le chat …..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14A24B-ADD0-4C75-801F-E94054041F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00" y="1710078"/>
            <a:ext cx="2505075" cy="241935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21F9F61-7FB8-4D5A-B996-CB8BCA793915}"/>
              </a:ext>
            </a:extLst>
          </p:cNvPr>
          <p:cNvSpPr txBox="1"/>
          <p:nvPr/>
        </p:nvSpPr>
        <p:spPr>
          <a:xfrm>
            <a:off x="9154761" y="1854063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D8AE10-8F4C-42C1-8A27-F30F2D89DF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5103" y="4097819"/>
            <a:ext cx="1781604" cy="12372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BACE62-2528-4E74-94FC-F8CEE266CF7F}"/>
              </a:ext>
            </a:extLst>
          </p:cNvPr>
          <p:cNvSpPr txBox="1"/>
          <p:nvPr/>
        </p:nvSpPr>
        <p:spPr>
          <a:xfrm>
            <a:off x="4968332" y="362764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7001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0273 -0.176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463 L 0.1039 -0.17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3C81A-997A-42C1-94F8-C43263C6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	</a:t>
            </a:r>
            <a:r>
              <a:rPr lang="fr-FR" dirty="0">
                <a:solidFill>
                  <a:srgbClr val="FF0000"/>
                </a:solidFill>
              </a:rPr>
              <a:t>Arithmétique: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A8233-82A2-4905-BEE8-9DB1512C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79" y="1627217"/>
            <a:ext cx="1138543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C’est la branche des mathématiques dans laquelle on n’utilise que les</a:t>
            </a:r>
          </a:p>
          <a:p>
            <a:pPr marL="0" indent="0">
              <a:buNone/>
            </a:pPr>
            <a:r>
              <a:rPr lang="fr-FR" dirty="0"/>
              <a:t> nombres entiers (0, 1, 2, 3, …  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L’une des relations fondamentales en arithmétique est celle de multiple et</a:t>
            </a:r>
          </a:p>
          <a:p>
            <a:pPr marL="0" indent="0">
              <a:buNone/>
            </a:pPr>
            <a:r>
              <a:rPr lang="fr-FR" dirty="0"/>
              <a:t> diviseur.</a:t>
            </a:r>
          </a:p>
        </p:txBody>
      </p:sp>
    </p:spTree>
    <p:extLst>
      <p:ext uri="{BB962C8B-B14F-4D97-AF65-F5344CB8AC3E}">
        <p14:creationId xmlns:p14="http://schemas.microsoft.com/office/powerpoint/2010/main" val="33436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6B75DD-5EAA-4BCF-A413-F99ABF25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" y="164589"/>
            <a:ext cx="6079399" cy="63066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FF5446-71DE-4B2E-A61F-2E546B23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89"/>
            <a:ext cx="6096000" cy="63436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A416361-23DD-44AA-B6C7-BCB87BB2B4B1}"/>
              </a:ext>
            </a:extLst>
          </p:cNvPr>
          <p:cNvSpPr txBox="1"/>
          <p:nvPr/>
        </p:nvSpPr>
        <p:spPr>
          <a:xfrm>
            <a:off x="6206895" y="949374"/>
            <a:ext cx="589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translation  qui </a:t>
            </a:r>
            <a:r>
              <a:rPr lang="fr-FR" b="1" dirty="0">
                <a:solidFill>
                  <a:srgbClr val="00B050"/>
                </a:solidFill>
              </a:rPr>
              <a:t>transforme</a:t>
            </a:r>
            <a:r>
              <a:rPr lang="fr-FR" dirty="0"/>
              <a:t> de poisson </a:t>
            </a:r>
            <a:r>
              <a:rPr lang="fr-FR" sz="2400" b="1" dirty="0">
                <a:solidFill>
                  <a:schemeClr val="accent2"/>
                </a:solidFill>
              </a:rPr>
              <a:t>1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en le poisson </a:t>
            </a:r>
            <a:r>
              <a:rPr lang="fr-FR" sz="2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02F957-488D-4D96-AB34-A5216CC5278A}"/>
              </a:ext>
            </a:extLst>
          </p:cNvPr>
          <p:cNvSpPr txBox="1"/>
          <p:nvPr/>
        </p:nvSpPr>
        <p:spPr>
          <a:xfrm>
            <a:off x="7792838" y="1529394"/>
            <a:ext cx="421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transforme</a:t>
            </a:r>
            <a:r>
              <a:rPr lang="fr-FR" dirty="0"/>
              <a:t> le poisson   </a:t>
            </a:r>
            <a:r>
              <a:rPr lang="fr-FR" sz="2400" b="1" dirty="0">
                <a:solidFill>
                  <a:schemeClr val="accent2"/>
                </a:solidFill>
              </a:rPr>
              <a:t>7</a:t>
            </a:r>
            <a:r>
              <a:rPr lang="fr-FR" dirty="0">
                <a:solidFill>
                  <a:schemeClr val="accent2"/>
                </a:solidFill>
              </a:rPr>
              <a:t>  </a:t>
            </a:r>
            <a:r>
              <a:rPr lang="fr-FR" dirty="0"/>
              <a:t>en le poisson </a:t>
            </a:r>
            <a:r>
              <a:rPr lang="fr-FR" dirty="0">
                <a:solidFill>
                  <a:schemeClr val="accent2"/>
                </a:solidFill>
              </a:rPr>
              <a:t>….</a:t>
            </a:r>
            <a:r>
              <a:rPr lang="fr-FR" dirty="0"/>
              <a:t>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49781E4-7E4C-4D90-8684-03964C29266A}"/>
              </a:ext>
            </a:extLst>
          </p:cNvPr>
          <p:cNvCxnSpPr>
            <a:cxnSpLocks/>
          </p:cNvCxnSpPr>
          <p:nvPr/>
        </p:nvCxnSpPr>
        <p:spPr>
          <a:xfrm>
            <a:off x="2173031" y="949374"/>
            <a:ext cx="2655001" cy="157437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F7F478C-EDAF-4DD9-B88A-6CDAB70A654C}"/>
              </a:ext>
            </a:extLst>
          </p:cNvPr>
          <p:cNvCxnSpPr>
            <a:cxnSpLocks/>
          </p:cNvCxnSpPr>
          <p:nvPr/>
        </p:nvCxnSpPr>
        <p:spPr>
          <a:xfrm>
            <a:off x="2173031" y="3998976"/>
            <a:ext cx="2655001" cy="1621536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6E72C88-28DC-4605-BB69-2C454C1EA85A}"/>
              </a:ext>
            </a:extLst>
          </p:cNvPr>
          <p:cNvSpPr txBox="1"/>
          <p:nvPr/>
        </p:nvSpPr>
        <p:spPr>
          <a:xfrm>
            <a:off x="11475004" y="141103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991F2E0-BED8-4FF7-BF56-8F03A77786CB}"/>
              </a:ext>
            </a:extLst>
          </p:cNvPr>
          <p:cNvSpPr txBox="1">
            <a:spLocks/>
          </p:cNvSpPr>
          <p:nvPr/>
        </p:nvSpPr>
        <p:spPr>
          <a:xfrm>
            <a:off x="3056300" y="-2981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Question15:</a:t>
            </a:r>
          </a:p>
        </p:txBody>
      </p:sp>
    </p:spTree>
    <p:extLst>
      <p:ext uri="{BB962C8B-B14F-4D97-AF65-F5344CB8AC3E}">
        <p14:creationId xmlns:p14="http://schemas.microsoft.com/office/powerpoint/2010/main" val="3326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81F30-01C5-4371-BCFF-2DA7E04C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169489"/>
            <a:ext cx="10515600" cy="1325563"/>
          </a:xfrm>
        </p:spPr>
        <p:txBody>
          <a:bodyPr/>
          <a:lstStyle/>
          <a:p>
            <a:r>
              <a:rPr lang="fr-FR" b="1" dirty="0"/>
              <a:t>Question 1: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077D84-AEDD-4288-959C-902DEF09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1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Complète avec                                  ou                             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42 est un ………………………… de 6 et de 7 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5 est un …………………………… de 135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5493DB6-6C4F-4340-9F82-DA74903444AF}"/>
              </a:ext>
            </a:extLst>
          </p:cNvPr>
          <p:cNvGrpSpPr/>
          <p:nvPr/>
        </p:nvGrpSpPr>
        <p:grpSpPr>
          <a:xfrm>
            <a:off x="3848986" y="1825625"/>
            <a:ext cx="1531088" cy="523220"/>
            <a:chOff x="6305107" y="3741548"/>
            <a:chExt cx="1531088" cy="52322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CCE412F-6E8C-4DC4-AC42-D11FA32F1D42}"/>
                </a:ext>
              </a:extLst>
            </p:cNvPr>
            <p:cNvSpPr txBox="1"/>
            <p:nvPr/>
          </p:nvSpPr>
          <p:spPr>
            <a:xfrm>
              <a:off x="6373986" y="3741548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multiple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E81CF6-E535-43F6-9C84-8D27AEA611EC}"/>
                </a:ext>
              </a:extLst>
            </p:cNvPr>
            <p:cNvSpPr/>
            <p:nvPr/>
          </p:nvSpPr>
          <p:spPr>
            <a:xfrm>
              <a:off x="6305107" y="3806456"/>
              <a:ext cx="1531088" cy="393404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9061514-7798-4721-9CF5-6C852E201AC8}"/>
              </a:ext>
            </a:extLst>
          </p:cNvPr>
          <p:cNvGrpSpPr/>
          <p:nvPr/>
        </p:nvGrpSpPr>
        <p:grpSpPr>
          <a:xfrm>
            <a:off x="6835849" y="1825625"/>
            <a:ext cx="1531088" cy="523220"/>
            <a:chOff x="6373986" y="3741548"/>
            <a:chExt cx="1531088" cy="52322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DD48BE4-F336-428E-B6D8-C66902D0F7CD}"/>
                </a:ext>
              </a:extLst>
            </p:cNvPr>
            <p:cNvSpPr txBox="1"/>
            <p:nvPr/>
          </p:nvSpPr>
          <p:spPr>
            <a:xfrm>
              <a:off x="6373986" y="3741548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B050"/>
                  </a:solidFill>
                </a:rPr>
                <a:t>diviseur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6CABDA-A1E4-4CC2-8C45-F33563022635}"/>
                </a:ext>
              </a:extLst>
            </p:cNvPr>
            <p:cNvSpPr/>
            <p:nvPr/>
          </p:nvSpPr>
          <p:spPr>
            <a:xfrm>
              <a:off x="6373986" y="3824758"/>
              <a:ext cx="1531088" cy="393404"/>
            </a:xfrm>
            <a:prstGeom prst="rect">
              <a:avLst/>
            </a:prstGeom>
            <a:solidFill>
              <a:srgbClr val="00B050">
                <a:alpha val="1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062159A-3489-434B-9147-E6B4FD956746}"/>
                  </a:ext>
                </a:extLst>
              </p:cNvPr>
              <p:cNvSpPr txBox="1"/>
              <p:nvPr/>
            </p:nvSpPr>
            <p:spPr>
              <a:xfrm>
                <a:off x="6835849" y="3342198"/>
                <a:ext cx="2550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>
                    <a:solidFill>
                      <a:srgbClr val="FF0000"/>
                    </a:solidFill>
                  </a:rPr>
                  <a:t>car 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×7=42</m:t>
                    </m:r>
                  </m:oMath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062159A-3489-434B-9147-E6B4FD95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49" y="3342198"/>
                <a:ext cx="2550955" cy="523220"/>
              </a:xfrm>
              <a:prstGeom prst="rect">
                <a:avLst/>
              </a:prstGeom>
              <a:blipFill>
                <a:blip r:embed="rId2"/>
                <a:stretch>
                  <a:fillRect l="-4773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905D55-5DD4-4B83-9118-D0DDD15DF5BB}"/>
                  </a:ext>
                </a:extLst>
              </p:cNvPr>
              <p:cNvSpPr/>
              <p:nvPr/>
            </p:nvSpPr>
            <p:spPr>
              <a:xfrm>
                <a:off x="6178470" y="4905377"/>
                <a:ext cx="29597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car 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fr-F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fr-FR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fr-F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905D55-5DD4-4B83-9118-D0DDD15DF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70" y="4905377"/>
                <a:ext cx="2959721" cy="523220"/>
              </a:xfrm>
              <a:prstGeom prst="rect">
                <a:avLst/>
              </a:prstGeom>
              <a:blipFill>
                <a:blip r:embed="rId3"/>
                <a:stretch>
                  <a:fillRect l="-4330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9B3D3017-9FB6-4B39-A99E-CE7B0A521785}"/>
              </a:ext>
            </a:extLst>
          </p:cNvPr>
          <p:cNvSpPr txBox="1"/>
          <p:nvPr/>
        </p:nvSpPr>
        <p:spPr>
          <a:xfrm>
            <a:off x="1018309" y="3769521"/>
            <a:ext cx="695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On peut aussi dire   que 6 et 7 sont des diviseurs de 42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5BAE36-FEBE-4BE5-9066-B62A07455E24}"/>
              </a:ext>
            </a:extLst>
          </p:cNvPr>
          <p:cNvSpPr txBox="1"/>
          <p:nvPr/>
        </p:nvSpPr>
        <p:spPr>
          <a:xfrm>
            <a:off x="942109" y="5381992"/>
            <a:ext cx="811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17F35"/>
                </a:solidFill>
              </a:rPr>
              <a:t>On peut aussi dire que 135 est un multiple de 5 ( et aussi de 27).</a:t>
            </a:r>
          </a:p>
        </p:txBody>
      </p:sp>
    </p:spTree>
    <p:extLst>
      <p:ext uri="{BB962C8B-B14F-4D97-AF65-F5344CB8AC3E}">
        <p14:creationId xmlns:p14="http://schemas.microsoft.com/office/powerpoint/2010/main" val="1464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5717 0.208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33451 0.431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C7E13-748D-4C95-A63C-168906B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6" y="278875"/>
            <a:ext cx="10515600" cy="1325563"/>
          </a:xfrm>
        </p:spPr>
        <p:txBody>
          <a:bodyPr/>
          <a:lstStyle/>
          <a:p>
            <a:r>
              <a:rPr lang="fr-FR" b="1" dirty="0"/>
              <a:t>Question 2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2EBABE-74A2-4FA9-BD97-A2234E69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Peut-on  dire que 5 est un diviseur  de 32 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6AC9D6A-7A02-4D3F-A7EE-9A0E422C37ED}"/>
                  </a:ext>
                </a:extLst>
              </p:cNvPr>
              <p:cNvSpPr txBox="1"/>
              <p:nvPr/>
            </p:nvSpPr>
            <p:spPr>
              <a:xfrm>
                <a:off x="838200" y="2327564"/>
                <a:ext cx="25234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÷5=6,4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6AC9D6A-7A02-4D3F-A7EE-9A0E422C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7564"/>
                <a:ext cx="25234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D4A0AA3-7685-48B9-AF5E-E952C05C0658}"/>
              </a:ext>
            </a:extLst>
          </p:cNvPr>
          <p:cNvCxnSpPr>
            <a:cxnSpLocks/>
          </p:cNvCxnSpPr>
          <p:nvPr/>
        </p:nvCxnSpPr>
        <p:spPr>
          <a:xfrm>
            <a:off x="3002973" y="3314700"/>
            <a:ext cx="6026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B754BC9-CCA9-4E1D-B8B6-8F18852B43FD}"/>
              </a:ext>
            </a:extLst>
          </p:cNvPr>
          <p:cNvCxnSpPr/>
          <p:nvPr/>
        </p:nvCxnSpPr>
        <p:spPr>
          <a:xfrm>
            <a:off x="3002973" y="2826327"/>
            <a:ext cx="0" cy="4883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071080D-3357-4DB4-99E5-16D5BDD7F235}"/>
              </a:ext>
            </a:extLst>
          </p:cNvPr>
          <p:cNvSpPr txBox="1"/>
          <p:nvPr/>
        </p:nvSpPr>
        <p:spPr>
          <a:xfrm>
            <a:off x="3605645" y="3070513"/>
            <a:ext cx="842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6,4 n’est  pas un nombre entier  donc 5 n’est pas un diviseur de 32.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6C4BCE-FC8F-4F81-8583-292913559EFA}"/>
              </a:ext>
            </a:extLst>
          </p:cNvPr>
          <p:cNvSpPr txBox="1"/>
          <p:nvPr/>
        </p:nvSpPr>
        <p:spPr>
          <a:xfrm>
            <a:off x="503724" y="4030554"/>
            <a:ext cx="8598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/>
              <a:t>Remarque:</a:t>
            </a:r>
            <a:r>
              <a:rPr lang="fr-FR" sz="2800" dirty="0"/>
              <a:t> 1, 2, 4 8, 16 et 32 sont des diviseurs de 32 car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104189D-D8DE-4BF4-8022-679F19F33F39}"/>
                  </a:ext>
                </a:extLst>
              </p:cNvPr>
              <p:cNvSpPr txBox="1"/>
              <p:nvPr/>
            </p:nvSpPr>
            <p:spPr>
              <a:xfrm>
                <a:off x="8956963" y="4069298"/>
                <a:ext cx="222368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fr-FR" sz="2800" b="1" dirty="0">
                  <a:ea typeface="Cambria Math" panose="02040503050406030204" pitchFamily="18" charset="0"/>
                </a:endParaRPr>
              </a:p>
              <a:p>
                <a:r>
                  <a:rPr lang="fr-FR" sz="2800" b="1" dirty="0"/>
                  <a:t>    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800" b="1" dirty="0"/>
                  <a:t> 2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</m:oMath>
                </a14:m>
                <a:endParaRPr lang="fr-FR" sz="2800" b="1" dirty="0"/>
              </a:p>
              <a:p>
                <a:r>
                  <a:rPr lang="fr-FR" sz="2800" b="1" dirty="0"/>
                  <a:t>    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fr-FR" sz="2800" b="1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104189D-D8DE-4BF4-8022-679F19F33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963" y="4069298"/>
                <a:ext cx="2223686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6C8BFCD-C770-4224-8E62-1D12C0F6EB09}"/>
              </a:ext>
            </a:extLst>
          </p:cNvPr>
          <p:cNvSpPr txBox="1"/>
          <p:nvPr/>
        </p:nvSpPr>
        <p:spPr>
          <a:xfrm>
            <a:off x="358071" y="5593314"/>
            <a:ext cx="8159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/>
              <a:t>Remarque: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00B0F0"/>
                </a:solidFill>
              </a:rPr>
              <a:t>L</a:t>
            </a:r>
            <a:r>
              <a:rPr lang="fr-FR" sz="2800" dirty="0">
                <a:solidFill>
                  <a:srgbClr val="00B0F0"/>
                </a:solidFill>
              </a:rPr>
              <a:t>es multiples de 5 se terminent par 0 ou 5,</a:t>
            </a:r>
            <a:r>
              <a:rPr lang="fr-FR" sz="2800" dirty="0"/>
              <a:t> </a:t>
            </a:r>
          </a:p>
          <a:p>
            <a:r>
              <a:rPr lang="fr-FR" sz="2800" dirty="0"/>
              <a:t>                     Les plus proches de 32 sont 3</a:t>
            </a:r>
            <a:r>
              <a:rPr lang="fr-FR" sz="2800" dirty="0">
                <a:solidFill>
                  <a:srgbClr val="00B0F0"/>
                </a:solidFill>
              </a:rPr>
              <a:t>0</a:t>
            </a:r>
            <a:r>
              <a:rPr lang="fr-FR" sz="2800" dirty="0"/>
              <a:t> et 3</a:t>
            </a:r>
            <a:r>
              <a:rPr lang="fr-FR" sz="2800" dirty="0">
                <a:solidFill>
                  <a:srgbClr val="00B0F0"/>
                </a:solidFill>
              </a:rPr>
              <a:t>5</a:t>
            </a:r>
            <a:r>
              <a:rPr lang="fr-FR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17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3: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6876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Écris les 10 premiers multiples de 7.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0FD45-9085-4D48-95B4-F3FE3DA38C7D}"/>
              </a:ext>
            </a:extLst>
          </p:cNvPr>
          <p:cNvSpPr txBox="1"/>
          <p:nvPr/>
        </p:nvSpPr>
        <p:spPr>
          <a:xfrm>
            <a:off x="467374" y="1834786"/>
            <a:ext cx="1148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0      7      14      21       28        35        42          49         56        63</a:t>
            </a:r>
          </a:p>
        </p:txBody>
      </p:sp>
    </p:spTree>
    <p:extLst>
      <p:ext uri="{BB962C8B-B14F-4D97-AF65-F5344CB8AC3E}">
        <p14:creationId xmlns:p14="http://schemas.microsoft.com/office/powerpoint/2010/main" val="2248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4: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5604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Écris tous les diviseurs de 24.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150FD45-9085-4D48-95B4-F3FE3DA38C7D}"/>
                  </a:ext>
                </a:extLst>
              </p:cNvPr>
              <p:cNvSpPr txBox="1"/>
              <p:nvPr/>
            </p:nvSpPr>
            <p:spPr>
              <a:xfrm>
                <a:off x="467374" y="1834786"/>
                <a:ext cx="25298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24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×24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150FD45-9085-4D48-95B4-F3FE3DA3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1834786"/>
                <a:ext cx="2529860" cy="646331"/>
              </a:xfrm>
              <a:prstGeom prst="rect">
                <a:avLst/>
              </a:prstGeom>
              <a:blipFill>
                <a:blip r:embed="rId2"/>
                <a:stretch>
                  <a:fillRect l="-7470" t="-15094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3CC6BB-F2A4-45C2-9EA1-835A44A70A78}"/>
                  </a:ext>
                </a:extLst>
              </p:cNvPr>
              <p:cNvSpPr txBox="1"/>
              <p:nvPr/>
            </p:nvSpPr>
            <p:spPr>
              <a:xfrm>
                <a:off x="467374" y="2481117"/>
                <a:ext cx="24785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03CC6BB-F2A4-45C2-9EA1-835A44A7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2481117"/>
                <a:ext cx="24785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B49C7C5-870D-4166-85A4-B37C80903645}"/>
                  </a:ext>
                </a:extLst>
              </p:cNvPr>
              <p:cNvSpPr txBox="1"/>
              <p:nvPr/>
            </p:nvSpPr>
            <p:spPr>
              <a:xfrm>
                <a:off x="467374" y="3127448"/>
                <a:ext cx="22236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×8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B49C7C5-870D-4166-85A4-B37C8090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127448"/>
                <a:ext cx="222368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A3661-1CDB-4AE4-BEDF-FB9CF5B6E878}"/>
                  </a:ext>
                </a:extLst>
              </p:cNvPr>
              <p:cNvSpPr txBox="1"/>
              <p:nvPr/>
            </p:nvSpPr>
            <p:spPr>
              <a:xfrm>
                <a:off x="467374" y="3773779"/>
                <a:ext cx="22236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6A3661-1CDB-4AE4-BEDF-FB9CF5B6E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773779"/>
                <a:ext cx="222368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85659D-3BCD-4623-A2D3-3B77A19F3A77}"/>
                  </a:ext>
                </a:extLst>
              </p:cNvPr>
              <p:cNvSpPr txBox="1"/>
              <p:nvPr/>
            </p:nvSpPr>
            <p:spPr>
              <a:xfrm>
                <a:off x="467374" y="4420110"/>
                <a:ext cx="62065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 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𝑝𝑎𝑠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𝑑𝑖𝑣𝑖𝑠𝑖𝑏𝑙𝑒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𝑝𝑎𝑟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85659D-3BCD-4623-A2D3-3B77A19F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4420110"/>
                <a:ext cx="620657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9CEA083F-26B4-4B1D-A00A-E9D71BCA666D}"/>
              </a:ext>
            </a:extLst>
          </p:cNvPr>
          <p:cNvSpPr/>
          <p:nvPr/>
        </p:nvSpPr>
        <p:spPr>
          <a:xfrm>
            <a:off x="6559807" y="1834786"/>
            <a:ext cx="816077" cy="35691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9E2396-E5F6-4C31-BB90-237F7817E063}"/>
              </a:ext>
            </a:extLst>
          </p:cNvPr>
          <p:cNvSpPr txBox="1"/>
          <p:nvPr/>
        </p:nvSpPr>
        <p:spPr>
          <a:xfrm>
            <a:off x="7571888" y="3011592"/>
            <a:ext cx="4378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Les diviseurs de 24 sont</a:t>
            </a:r>
          </a:p>
          <a:p>
            <a:r>
              <a:rPr lang="fr-FR" sz="2800" dirty="0">
                <a:solidFill>
                  <a:srgbClr val="0070C0"/>
                </a:solidFill>
              </a:rPr>
              <a:t> 1,  2 , 3 , 4 , 6 , 8 , 12 et 24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2C2D10D-2927-40DD-882A-FD58FACEF387}"/>
              </a:ext>
            </a:extLst>
          </p:cNvPr>
          <p:cNvSpPr/>
          <p:nvPr/>
        </p:nvSpPr>
        <p:spPr>
          <a:xfrm>
            <a:off x="7525749" y="3493707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9DCDA02-3239-434C-B48D-CF17C58BCCEB}"/>
              </a:ext>
            </a:extLst>
          </p:cNvPr>
          <p:cNvSpPr/>
          <p:nvPr/>
        </p:nvSpPr>
        <p:spPr>
          <a:xfrm>
            <a:off x="1436492" y="1919517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679E9C2-0EFD-4057-B9B3-4685CB51C117}"/>
              </a:ext>
            </a:extLst>
          </p:cNvPr>
          <p:cNvSpPr/>
          <p:nvPr/>
        </p:nvSpPr>
        <p:spPr>
          <a:xfrm>
            <a:off x="8000807" y="3493707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BC5AB20-8691-4D22-A2AA-9728EF3FB410}"/>
              </a:ext>
            </a:extLst>
          </p:cNvPr>
          <p:cNvSpPr/>
          <p:nvPr/>
        </p:nvSpPr>
        <p:spPr>
          <a:xfrm>
            <a:off x="1436490" y="2623232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4C2211-0BA7-4AE4-A7AB-7C1D88BDEB58}"/>
              </a:ext>
            </a:extLst>
          </p:cNvPr>
          <p:cNvSpPr/>
          <p:nvPr/>
        </p:nvSpPr>
        <p:spPr>
          <a:xfrm>
            <a:off x="8443808" y="3477890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DCBBF3-D5C3-42A1-8C3E-866862EB0CD6}"/>
              </a:ext>
            </a:extLst>
          </p:cNvPr>
          <p:cNvSpPr/>
          <p:nvPr/>
        </p:nvSpPr>
        <p:spPr>
          <a:xfrm>
            <a:off x="1436491" y="3269563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8D1B867-975E-476C-A11F-C19D64B1FF67}"/>
              </a:ext>
            </a:extLst>
          </p:cNvPr>
          <p:cNvSpPr/>
          <p:nvPr/>
        </p:nvSpPr>
        <p:spPr>
          <a:xfrm>
            <a:off x="8861631" y="3484064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9CE268A-E616-4A18-872C-556F09979456}"/>
              </a:ext>
            </a:extLst>
          </p:cNvPr>
          <p:cNvSpPr/>
          <p:nvPr/>
        </p:nvSpPr>
        <p:spPr>
          <a:xfrm>
            <a:off x="1436492" y="3926179"/>
            <a:ext cx="540327" cy="448289"/>
          </a:xfrm>
          <a:prstGeom prst="ellipse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ADCF9A-E76E-4807-8716-5D574D942EC9}"/>
              </a:ext>
            </a:extLst>
          </p:cNvPr>
          <p:cNvSpPr/>
          <p:nvPr/>
        </p:nvSpPr>
        <p:spPr>
          <a:xfrm>
            <a:off x="9332494" y="3484065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612CBA0-B1FB-424D-ADE9-71159A18A208}"/>
              </a:ext>
            </a:extLst>
          </p:cNvPr>
          <p:cNvSpPr/>
          <p:nvPr/>
        </p:nvSpPr>
        <p:spPr>
          <a:xfrm>
            <a:off x="2248735" y="3916404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F6B9B4F-3B67-47A8-92C7-FE035B478F57}"/>
              </a:ext>
            </a:extLst>
          </p:cNvPr>
          <p:cNvSpPr/>
          <p:nvPr/>
        </p:nvSpPr>
        <p:spPr>
          <a:xfrm>
            <a:off x="9776330" y="3484064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2330528-7B36-4453-9EE7-FB19E1D41E3E}"/>
              </a:ext>
            </a:extLst>
          </p:cNvPr>
          <p:cNvSpPr/>
          <p:nvPr/>
        </p:nvSpPr>
        <p:spPr>
          <a:xfrm>
            <a:off x="2172822" y="3216858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B69B8BC-2C55-4747-81A0-5699FF6B7CEA}"/>
              </a:ext>
            </a:extLst>
          </p:cNvPr>
          <p:cNvSpPr/>
          <p:nvPr/>
        </p:nvSpPr>
        <p:spPr>
          <a:xfrm>
            <a:off x="10270676" y="3484065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0A3B1C6-E997-4AE3-A54A-66AA5D9D4BF3}"/>
              </a:ext>
            </a:extLst>
          </p:cNvPr>
          <p:cNvSpPr/>
          <p:nvPr/>
        </p:nvSpPr>
        <p:spPr>
          <a:xfrm>
            <a:off x="2323394" y="2568890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4755D14-4AC7-489F-A55F-80D4991EDD7F}"/>
              </a:ext>
            </a:extLst>
          </p:cNvPr>
          <p:cNvSpPr/>
          <p:nvPr/>
        </p:nvSpPr>
        <p:spPr>
          <a:xfrm>
            <a:off x="11104236" y="3484065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8778827-A83D-4F30-8980-39C9F4751062}"/>
              </a:ext>
            </a:extLst>
          </p:cNvPr>
          <p:cNvSpPr/>
          <p:nvPr/>
        </p:nvSpPr>
        <p:spPr>
          <a:xfrm>
            <a:off x="2323360" y="1922559"/>
            <a:ext cx="540327" cy="44828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3A313-5B20-435F-8E4D-E0D777CA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45" y="168624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dirty="0"/>
              <a:t>Question 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3ED84-9F82-45D6-A0E3-C52883AF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Donne  un  diviseur  commun  à  42  et  à  77 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5BCA7E-9313-44FE-A0E7-F41BF8EFF361}"/>
              </a:ext>
            </a:extLst>
          </p:cNvPr>
          <p:cNvSpPr txBox="1"/>
          <p:nvPr/>
        </p:nvSpPr>
        <p:spPr>
          <a:xfrm>
            <a:off x="5204635" y="2670314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   2 x 21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4B401E7-3BC2-4E6F-B5D2-857DBEC28B77}"/>
              </a:ext>
            </a:extLst>
          </p:cNvPr>
          <p:cNvGrpSpPr/>
          <p:nvPr/>
        </p:nvGrpSpPr>
        <p:grpSpPr>
          <a:xfrm>
            <a:off x="5583445" y="1825625"/>
            <a:ext cx="608392" cy="824173"/>
            <a:chOff x="838200" y="2860158"/>
            <a:chExt cx="788581" cy="824173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2A23CE9-1F26-4F44-9AD1-AD6EAC18F842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0B79226-B044-477E-9992-4856638A118F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5BF3E8F-666F-4EF6-9414-AD2D290CE08F}"/>
              </a:ext>
            </a:extLst>
          </p:cNvPr>
          <p:cNvSpPr txBox="1"/>
          <p:nvPr/>
        </p:nvSpPr>
        <p:spPr>
          <a:xfrm>
            <a:off x="6798425" y="261594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7 x 11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0B3B3E5-84AF-477E-83E0-9F056F4E77F0}"/>
              </a:ext>
            </a:extLst>
          </p:cNvPr>
          <p:cNvGrpSpPr/>
          <p:nvPr/>
        </p:nvGrpSpPr>
        <p:grpSpPr>
          <a:xfrm>
            <a:off x="6892638" y="1837943"/>
            <a:ext cx="608392" cy="824173"/>
            <a:chOff x="838200" y="2860158"/>
            <a:chExt cx="788581" cy="824173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21AD2CC-9850-4501-A58A-A28AEF09FC68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1A552AE-4A9B-494E-86B5-881477632032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82BE7DFC-41E1-4839-9FD7-321DDDAB3104}"/>
              </a:ext>
            </a:extLst>
          </p:cNvPr>
          <p:cNvSpPr/>
          <p:nvPr/>
        </p:nvSpPr>
        <p:spPr>
          <a:xfrm>
            <a:off x="6207414" y="3274726"/>
            <a:ext cx="357295" cy="322118"/>
          </a:xfrm>
          <a:prstGeom prst="ellipse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BCFFA39-F211-42CB-A175-058F5D347E2D}"/>
              </a:ext>
            </a:extLst>
          </p:cNvPr>
          <p:cNvSpPr/>
          <p:nvPr/>
        </p:nvSpPr>
        <p:spPr>
          <a:xfrm>
            <a:off x="6798425" y="2683650"/>
            <a:ext cx="357295" cy="322118"/>
          </a:xfrm>
          <a:prstGeom prst="ellipse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5D2633-679C-4BC3-9B01-12A169C70887}"/>
              </a:ext>
            </a:extLst>
          </p:cNvPr>
          <p:cNvSpPr txBox="1"/>
          <p:nvPr/>
        </p:nvSpPr>
        <p:spPr>
          <a:xfrm>
            <a:off x="5024510" y="4041443"/>
            <a:ext cx="593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rgbClr val="00B050"/>
                </a:solidFill>
              </a:rPr>
              <a:t>7 est un diviseur commun à 42 et 77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B75F4CF8-7BDB-4660-9C19-AC95B1D34724}"/>
              </a:ext>
            </a:extLst>
          </p:cNvPr>
          <p:cNvSpPr/>
          <p:nvPr/>
        </p:nvSpPr>
        <p:spPr>
          <a:xfrm rot="5400000">
            <a:off x="5965182" y="2833832"/>
            <a:ext cx="177800" cy="368300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759ED-2B05-4445-BCE4-7467A62A77E8}"/>
              </a:ext>
            </a:extLst>
          </p:cNvPr>
          <p:cNvSpPr/>
          <p:nvPr/>
        </p:nvSpPr>
        <p:spPr>
          <a:xfrm>
            <a:off x="5179755" y="32049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= 2 x </a:t>
            </a:r>
            <a:r>
              <a:rPr lang="fr-FR" sz="2400" dirty="0">
                <a:solidFill>
                  <a:srgbClr val="7030A0"/>
                </a:solidFill>
              </a:rPr>
              <a:t>3 x 7</a:t>
            </a:r>
          </a:p>
        </p:txBody>
      </p:sp>
    </p:spTree>
    <p:extLst>
      <p:ext uri="{BB962C8B-B14F-4D97-AF65-F5344CB8AC3E}">
        <p14:creationId xmlns:p14="http://schemas.microsoft.com/office/powerpoint/2010/main" val="21410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6055D2-07CD-4654-895D-6F9D504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89080"/>
            <a:ext cx="10515600" cy="1325563"/>
          </a:xfrm>
        </p:spPr>
        <p:txBody>
          <a:bodyPr/>
          <a:lstStyle/>
          <a:p>
            <a:r>
              <a:rPr lang="fr-FR" b="1" dirty="0"/>
              <a:t>Question 6: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9F7914-A4F7-4F8F-87B7-016D946275C1}"/>
              </a:ext>
            </a:extLst>
          </p:cNvPr>
          <p:cNvSpPr txBox="1"/>
          <p:nvPr/>
        </p:nvSpPr>
        <p:spPr>
          <a:xfrm>
            <a:off x="534782" y="1188455"/>
            <a:ext cx="1036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On dispose  d’un jeu de 32 cartes et nous sommes 5 joueurs.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0FD45-9085-4D48-95B4-F3FE3DA38C7D}"/>
              </a:ext>
            </a:extLst>
          </p:cNvPr>
          <p:cNvSpPr txBox="1"/>
          <p:nvPr/>
        </p:nvSpPr>
        <p:spPr>
          <a:xfrm>
            <a:off x="467374" y="1834786"/>
            <a:ext cx="1100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Peut-on distribuer toutes les cartes équitablement aux 5 joueurs?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/>
              <p:nvPr/>
            </p:nvSpPr>
            <p:spPr>
              <a:xfrm>
                <a:off x="467374" y="3207334"/>
                <a:ext cx="5499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×6=30</m:t>
                    </m:r>
                  </m:oMath>
                </a14:m>
                <a:r>
                  <a:rPr lang="fr-FR" sz="3600" dirty="0"/>
                  <a:t>   et </a:t>
                </a:r>
                <a14:m>
                  <m:oMath xmlns:m="http://schemas.openxmlformats.org/officeDocument/2006/math"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A41B4B5-1B63-4CF6-8B82-113BE985A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4" y="3207334"/>
                <a:ext cx="5499326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C9B3D118-1371-4CA8-819B-2288B292D892}"/>
              </a:ext>
            </a:extLst>
          </p:cNvPr>
          <p:cNvSpPr txBox="1"/>
          <p:nvPr/>
        </p:nvSpPr>
        <p:spPr>
          <a:xfrm>
            <a:off x="534782" y="3853665"/>
            <a:ext cx="6049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Non car 32 n’est pas divisible par 5.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18FCAE-F2D8-445A-AA97-E6798352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97" y="2443126"/>
            <a:ext cx="3830868" cy="29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DD0C6-A0ED-4B99-829E-7A10A528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40" y="333282"/>
            <a:ext cx="10515600" cy="1325563"/>
          </a:xfrm>
        </p:spPr>
        <p:txBody>
          <a:bodyPr/>
          <a:lstStyle/>
          <a:p>
            <a:r>
              <a:rPr lang="fr-FR" b="1" dirty="0"/>
              <a:t>Question 7: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D40FA-8C10-40F1-A8A1-BF3F6357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Lesquels de ces nombres sont divisibles par 3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913                       234                     301                     597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0CEE6C-4FE4-4621-846F-EA38272FB73C}"/>
              </a:ext>
            </a:extLst>
          </p:cNvPr>
          <p:cNvSpPr txBox="1"/>
          <p:nvPr/>
        </p:nvSpPr>
        <p:spPr>
          <a:xfrm>
            <a:off x="621585" y="3684331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9+1+3 = 13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B770978-73A1-4392-A4F7-C67D54F16EF9}"/>
              </a:ext>
            </a:extLst>
          </p:cNvPr>
          <p:cNvGrpSpPr/>
          <p:nvPr/>
        </p:nvGrpSpPr>
        <p:grpSpPr>
          <a:xfrm>
            <a:off x="838200" y="2860158"/>
            <a:ext cx="788581" cy="824173"/>
            <a:chOff x="838200" y="2860158"/>
            <a:chExt cx="788581" cy="824173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6F85C65A-E179-475E-95EC-336892CD42D5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6F67FC4-8D13-4A98-ADCF-3169F7C8BE50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2B7EBAF-A987-419A-A320-09C934554BF5}"/>
              </a:ext>
            </a:extLst>
          </p:cNvPr>
          <p:cNvGrpSpPr/>
          <p:nvPr/>
        </p:nvGrpSpPr>
        <p:grpSpPr>
          <a:xfrm>
            <a:off x="3146020" y="2828262"/>
            <a:ext cx="788581" cy="824173"/>
            <a:chOff x="838200" y="2860158"/>
            <a:chExt cx="788581" cy="824173"/>
          </a:xfrm>
          <a:solidFill>
            <a:srgbClr val="92D050">
              <a:alpha val="33000"/>
            </a:srgbClr>
          </a:solidFill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CCE574B4-7ED7-4798-9EC3-2BF419468EDD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DAECD1A-96E3-4E14-BB0E-18314A53DCF1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AE4FCA5-BF51-4784-9C24-925817722A95}"/>
              </a:ext>
            </a:extLst>
          </p:cNvPr>
          <p:cNvGrpSpPr/>
          <p:nvPr/>
        </p:nvGrpSpPr>
        <p:grpSpPr>
          <a:xfrm>
            <a:off x="5453840" y="2817628"/>
            <a:ext cx="788581" cy="824173"/>
            <a:chOff x="838200" y="2860158"/>
            <a:chExt cx="788581" cy="824173"/>
          </a:xfrm>
          <a:solidFill>
            <a:srgbClr val="FFC000">
              <a:alpha val="33000"/>
            </a:srgbClr>
          </a:solidFill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279F222F-DF35-4576-9A8F-AB6BDA09DDE6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040705C-8599-4F27-9D9D-71B951CADDF9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5C7EA5C-9143-4E2D-99BB-C318C30FC0BC}"/>
              </a:ext>
            </a:extLst>
          </p:cNvPr>
          <p:cNvGrpSpPr/>
          <p:nvPr/>
        </p:nvGrpSpPr>
        <p:grpSpPr>
          <a:xfrm>
            <a:off x="7629969" y="2828261"/>
            <a:ext cx="788581" cy="824173"/>
            <a:chOff x="838200" y="2860158"/>
            <a:chExt cx="788581" cy="824173"/>
          </a:xfrm>
          <a:solidFill>
            <a:srgbClr val="7030A0">
              <a:alpha val="33000"/>
            </a:srgbClr>
          </a:solidFill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7DF533A-A03D-40A8-8D57-EF4FEE66F027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 flipH="1">
              <a:off x="1232490" y="3306726"/>
              <a:ext cx="1" cy="377605"/>
            </a:xfrm>
            <a:prstGeom prst="straightConnector1">
              <a:avLst/>
            </a:prstGeom>
            <a:grpFill/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9796160-B0A1-4788-ADE3-AEB002BCB112}"/>
                </a:ext>
              </a:extLst>
            </p:cNvPr>
            <p:cNvSpPr/>
            <p:nvPr/>
          </p:nvSpPr>
          <p:spPr>
            <a:xfrm>
              <a:off x="838200" y="2860158"/>
              <a:ext cx="788581" cy="446568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C85EE207-9104-4859-8004-71E1C9DBCE8E}"/>
              </a:ext>
            </a:extLst>
          </p:cNvPr>
          <p:cNvSpPr txBox="1"/>
          <p:nvPr/>
        </p:nvSpPr>
        <p:spPr>
          <a:xfrm>
            <a:off x="2953205" y="359480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92D050"/>
                </a:solidFill>
              </a:rPr>
              <a:t>2+3+4 = 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8958BD-311C-469A-8A28-C314D04BE403}"/>
              </a:ext>
            </a:extLst>
          </p:cNvPr>
          <p:cNvSpPr txBox="1"/>
          <p:nvPr/>
        </p:nvSpPr>
        <p:spPr>
          <a:xfrm>
            <a:off x="5261024" y="359380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3+0+1 = 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306ADC-282D-474B-AEFA-9B57119F94D6}"/>
              </a:ext>
            </a:extLst>
          </p:cNvPr>
          <p:cNvSpPr txBox="1"/>
          <p:nvPr/>
        </p:nvSpPr>
        <p:spPr>
          <a:xfrm>
            <a:off x="7448843" y="3593805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5+9+7 = 21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280024D-986E-46ED-A7D5-CCAF5D88BCC0}"/>
              </a:ext>
            </a:extLst>
          </p:cNvPr>
          <p:cNvCxnSpPr/>
          <p:nvPr/>
        </p:nvCxnSpPr>
        <p:spPr>
          <a:xfrm>
            <a:off x="4167963" y="4055470"/>
            <a:ext cx="0" cy="537795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B5B4BFF-5793-451D-9DFB-3CB853DCA736}"/>
              </a:ext>
            </a:extLst>
          </p:cNvPr>
          <p:cNvCxnSpPr/>
          <p:nvPr/>
        </p:nvCxnSpPr>
        <p:spPr>
          <a:xfrm>
            <a:off x="8724310" y="4005741"/>
            <a:ext cx="0" cy="53779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98AEE44-D922-4877-8DD3-68D0CEA8D9C0}"/>
              </a:ext>
            </a:extLst>
          </p:cNvPr>
          <p:cNvSpPr txBox="1"/>
          <p:nvPr/>
        </p:nvSpPr>
        <p:spPr>
          <a:xfrm>
            <a:off x="3449657" y="454353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Multiple de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4AB011-6226-47CE-BB6B-25712CFA693B}"/>
              </a:ext>
            </a:extLst>
          </p:cNvPr>
          <p:cNvSpPr/>
          <p:nvPr/>
        </p:nvSpPr>
        <p:spPr>
          <a:xfrm>
            <a:off x="8110262" y="4465837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Multiple de 3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18D15E9-EE51-4A32-BC5E-E83446A22943}"/>
              </a:ext>
            </a:extLst>
          </p:cNvPr>
          <p:cNvGrpSpPr/>
          <p:nvPr/>
        </p:nvGrpSpPr>
        <p:grpSpPr>
          <a:xfrm>
            <a:off x="3418323" y="2446303"/>
            <a:ext cx="927494" cy="682922"/>
            <a:chOff x="6485860" y="6041581"/>
            <a:chExt cx="927494" cy="682922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37053A9-8EF9-465B-A809-53D2FC9CB726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0637BAF-79AA-4AE3-9946-DDF565D2DE5B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D20556C-926F-4003-8C56-80EEED444992}"/>
              </a:ext>
            </a:extLst>
          </p:cNvPr>
          <p:cNvGrpSpPr/>
          <p:nvPr/>
        </p:nvGrpSpPr>
        <p:grpSpPr>
          <a:xfrm>
            <a:off x="7904391" y="2441121"/>
            <a:ext cx="927494" cy="682922"/>
            <a:chOff x="6485860" y="6041581"/>
            <a:chExt cx="927494" cy="682922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6D301B7-FAF3-4492-91E6-73773A9FE993}"/>
                </a:ext>
              </a:extLst>
            </p:cNvPr>
            <p:cNvCxnSpPr/>
            <p:nvPr/>
          </p:nvCxnSpPr>
          <p:spPr>
            <a:xfrm>
              <a:off x="6485860" y="6273209"/>
              <a:ext cx="181318" cy="21966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8DAE8B7F-D5C0-43C4-9FC6-E8EE7A1D076C}"/>
                </a:ext>
              </a:extLst>
            </p:cNvPr>
            <p:cNvSpPr/>
            <p:nvPr/>
          </p:nvSpPr>
          <p:spPr>
            <a:xfrm>
              <a:off x="6667178" y="6041581"/>
              <a:ext cx="746176" cy="682922"/>
            </a:xfrm>
            <a:prstGeom prst="arc">
              <a:avLst>
                <a:gd name="adj1" fmla="val 10267763"/>
                <a:gd name="adj2" fmla="val 1661142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A6FC56D-08B1-45F0-A1B7-3B5665FFBB5F}"/>
              </a:ext>
            </a:extLst>
          </p:cNvPr>
          <p:cNvSpPr/>
          <p:nvPr/>
        </p:nvSpPr>
        <p:spPr>
          <a:xfrm>
            <a:off x="830325" y="5080185"/>
            <a:ext cx="11056875" cy="1507145"/>
          </a:xfrm>
          <a:prstGeom prst="horizontalScroll">
            <a:avLst/>
          </a:prstGeom>
          <a:solidFill>
            <a:srgbClr val="00B0F0">
              <a:alpha val="26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Rappel de 6</a:t>
            </a:r>
            <a:r>
              <a:rPr lang="fr-FR" sz="2400" baseline="30000" dirty="0">
                <a:solidFill>
                  <a:srgbClr val="0070C0"/>
                </a:solidFill>
              </a:rPr>
              <a:t>ème</a:t>
            </a:r>
            <a:r>
              <a:rPr lang="fr-FR" sz="2400" dirty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Un nombre est divisible par 3 si la somme de ses chiffres est un multiple de 3.</a:t>
            </a:r>
          </a:p>
        </p:txBody>
      </p:sp>
    </p:spTree>
    <p:extLst>
      <p:ext uri="{BB962C8B-B14F-4D97-AF65-F5344CB8AC3E}">
        <p14:creationId xmlns:p14="http://schemas.microsoft.com/office/powerpoint/2010/main" val="36151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29" grpId="0"/>
      <p:bldP spid="30" grpId="0"/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976</Words>
  <Application>Microsoft Office PowerPoint</Application>
  <PresentationFormat>Grand écran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Cambria Math</vt:lpstr>
      <vt:lpstr>Thème Office</vt:lpstr>
      <vt:lpstr>Cette semaine, on avance un peu sur l’arithmétique et les translations.</vt:lpstr>
      <vt:lpstr>    Arithmétique:</vt:lpstr>
      <vt:lpstr>Question 1:</vt:lpstr>
      <vt:lpstr>Question 2:</vt:lpstr>
      <vt:lpstr>Question 3:</vt:lpstr>
      <vt:lpstr>Question 4:</vt:lpstr>
      <vt:lpstr>Question 5:</vt:lpstr>
      <vt:lpstr>Question 6:</vt:lpstr>
      <vt:lpstr>Question 7: </vt:lpstr>
      <vt:lpstr>Présentation PowerPoint</vt:lpstr>
      <vt:lpstr>Question 8:</vt:lpstr>
      <vt:lpstr>Décomposition en produit de facteurs premiers</vt:lpstr>
      <vt:lpstr>Question 9:</vt:lpstr>
      <vt:lpstr>Question 10:</vt:lpstr>
      <vt:lpstr>Question 11:</vt:lpstr>
      <vt:lpstr>Maintenant, qu’est-ce qu’une translation ?</vt:lpstr>
      <vt:lpstr>Question 12: </vt:lpstr>
      <vt:lpstr>Question 13: </vt:lpstr>
      <vt:lpstr>Question14: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Cette semaine, on avance un peu sur l’arithmétique et les translations.</dc:title>
  <dc:creator>Benéflo</dc:creator>
  <cp:lastModifiedBy>Benéflo</cp:lastModifiedBy>
  <cp:revision>20</cp:revision>
  <dcterms:created xsi:type="dcterms:W3CDTF">2020-03-29T01:15:28Z</dcterms:created>
  <dcterms:modified xsi:type="dcterms:W3CDTF">2020-03-29T04:30:25Z</dcterms:modified>
</cp:coreProperties>
</file>