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5" r:id="rId4"/>
    <p:sldId id="266" r:id="rId5"/>
    <p:sldId id="280" r:id="rId6"/>
    <p:sldId id="282" r:id="rId7"/>
    <p:sldId id="268" r:id="rId8"/>
    <p:sldId id="281" r:id="rId9"/>
    <p:sldId id="283" r:id="rId10"/>
    <p:sldId id="284" r:id="rId11"/>
    <p:sldId id="267" r:id="rId12"/>
    <p:sldId id="285" r:id="rId13"/>
    <p:sldId id="269" r:id="rId14"/>
    <p:sldId id="289" r:id="rId15"/>
    <p:sldId id="290" r:id="rId16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17F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42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22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DA1CF7A-F42F-43F7-B622-0A026C7518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48001C65-D4BF-4208-9321-484F19D0B3F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9EBA7BE-60C6-47CB-A729-A8739F10A2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07197-E3FB-461A-9AC4-B3D84D61BE87}" type="datetimeFigureOut">
              <a:rPr lang="fr-FR" smtClean="0"/>
              <a:t>29/03/2020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C9159FE-6BF6-44DB-939C-809CD4D64F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7D8028A-FF5C-4D50-A064-636736FE4A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30F5C-E81C-48E0-A09B-8DA15E4AB99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125479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5C62CC9-4A4A-4FEE-8276-33CDA81DFF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D5BF3BFE-EF88-40D2-AE2A-7361FAB73D8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2F9845E-FDBB-467A-B3BA-665D997269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07197-E3FB-461A-9AC4-B3D84D61BE87}" type="datetimeFigureOut">
              <a:rPr lang="fr-FR" smtClean="0"/>
              <a:t>29/03/2020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E13A24A-7BF1-4E73-98F5-EC620A6129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6FCCB9D-01A1-4B5D-8260-94E7D19D73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30F5C-E81C-48E0-A09B-8DA15E4AB99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258116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E01C4111-C9BE-4A34-9519-CE3B9560B95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0C91B496-80E7-43A8-96C1-845AA60440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13A0823-E657-46C4-949F-A9AE1BAABE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07197-E3FB-461A-9AC4-B3D84D61BE87}" type="datetimeFigureOut">
              <a:rPr lang="fr-FR" smtClean="0"/>
              <a:t>29/03/2020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8A48918-9906-4A69-999E-142789A9B8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CC0E110-9D40-49AE-8909-B5F8812B0E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30F5C-E81C-48E0-A09B-8DA15E4AB99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350573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B40DFE7-91D4-4088-A3DB-3C26DE4869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125353D-60A9-4783-B58A-A686CE1A40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C47C22A-3ABD-421A-BF0E-E6DA1D7C6F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07197-E3FB-461A-9AC4-B3D84D61BE87}" type="datetimeFigureOut">
              <a:rPr lang="fr-FR" smtClean="0"/>
              <a:t>29/03/2020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AF8A178-47EF-4938-B3EC-6B83A0B305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BA4B039-2FB6-46AB-870F-1CFF29C252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30F5C-E81C-48E0-A09B-8DA15E4AB99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479849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6B33B75-C860-405E-8560-3B67B5508E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F5441E25-01D5-4B3F-B5C3-4BF0A29993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8BF2924-38AF-493C-9C24-345415C215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07197-E3FB-461A-9AC4-B3D84D61BE87}" type="datetimeFigureOut">
              <a:rPr lang="fr-FR" smtClean="0"/>
              <a:t>29/03/2020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F3BD6EE-CAA0-4752-AFCB-8120F068C8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95615D4-12CA-4378-9386-AF0817133B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30F5C-E81C-48E0-A09B-8DA15E4AB99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6525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E402F95-F62E-42F4-B71D-586DD74715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31B2E4D-58B3-4AFA-B665-95F4FB7E3D6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911FA796-06EC-4606-B20A-E5C5BCA229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62137E60-899B-46B1-9AE3-B8338F0012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07197-E3FB-461A-9AC4-B3D84D61BE87}" type="datetimeFigureOut">
              <a:rPr lang="fr-FR" smtClean="0"/>
              <a:t>29/03/2020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0E87A39-FE3B-43ED-9D04-2334B8847F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DDD262B9-12AE-4715-928F-076E9C2EB1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30F5C-E81C-48E0-A09B-8DA15E4AB99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302791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A328586-6FAD-4B96-AFCA-2478B4468A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B4B125F-A5C7-42DF-81C9-9629814BE9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28066633-4165-41D6-926B-02C14B39255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6E292693-1794-40D2-970E-CE4277319FD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DE4133B8-7CCB-4B95-A562-6F352EE348E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C797C4FE-D34C-4D21-B9EC-69F13D4B44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07197-E3FB-461A-9AC4-B3D84D61BE87}" type="datetimeFigureOut">
              <a:rPr lang="fr-FR" smtClean="0"/>
              <a:t>29/03/2020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E3FCCEF9-EFD2-411A-B984-139113543E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FA50263D-117C-451E-8F40-713CC907AF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30F5C-E81C-48E0-A09B-8DA15E4AB99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097629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8106913-CCC9-404C-ABAE-3B0C0DE70D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5551A6E9-AB2F-4B67-B4CE-F107DFC112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07197-E3FB-461A-9AC4-B3D84D61BE87}" type="datetimeFigureOut">
              <a:rPr lang="fr-FR" smtClean="0"/>
              <a:t>29/03/2020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203F6521-7A87-4464-AC15-BDE7077330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AEE66CA7-8E91-4DB1-BE00-F677B43230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30F5C-E81C-48E0-A09B-8DA15E4AB99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048351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A17EF2D7-A91B-4967-BAEC-848687AB3E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07197-E3FB-461A-9AC4-B3D84D61BE87}" type="datetimeFigureOut">
              <a:rPr lang="fr-FR" smtClean="0"/>
              <a:t>29/03/2020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7DBD151C-7705-4355-8346-10F46B3C8C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3A97737A-3A39-40C4-A482-DD9763636C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30F5C-E81C-48E0-A09B-8DA15E4AB99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872795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CA113C2-3B56-4516-9281-73CC77772A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0A4AD18-4C00-4BDF-B17E-8A3719FD28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6B413456-2DCC-4ADB-9C12-2645CB5FBA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B476BB39-8CF7-447C-AB1D-B3F4F494F9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07197-E3FB-461A-9AC4-B3D84D61BE87}" type="datetimeFigureOut">
              <a:rPr lang="fr-FR" smtClean="0"/>
              <a:t>29/03/2020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13E876BA-EBDF-41C2-AF24-D033026C9E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0B2E3804-E1CA-4D51-A800-FCD04BC462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30F5C-E81C-48E0-A09B-8DA15E4AB99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047345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251EB62-6E0B-4C8B-9FA5-5F0C7C3D61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40E5BBA1-4E6D-4CA8-AEB6-27AA3D8C6A6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4074889B-9E47-477B-B98D-6924D77141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7B7C1A6F-6E2B-4732-9F6D-37E9CC4176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07197-E3FB-461A-9AC4-B3D84D61BE87}" type="datetimeFigureOut">
              <a:rPr lang="fr-FR" smtClean="0"/>
              <a:t>29/03/2020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B8B62A21-8FAF-42DB-8B81-428D9DEA50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19B562CA-EB1D-4CC9-90B0-F3309343F0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30F5C-E81C-48E0-A09B-8DA15E4AB99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210717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28D03F8E-B06C-4736-9D4B-317C28D542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82CF505-0ADF-496E-8980-0F8E0DAF15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8DD8518-FF1D-4965-B57E-81582469EDD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007197-E3FB-461A-9AC4-B3D84D61BE87}" type="datetimeFigureOut">
              <a:rPr lang="fr-FR" smtClean="0"/>
              <a:t>29/03/2020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B07C1D1-C598-4AAA-90D5-44419CD4BE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765F7CA-48E1-4557-BA39-4E27C75940C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F30F5C-E81C-48E0-A09B-8DA15E4AB99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524525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image" Target="NULL"/><Relationship Id="rId1" Type="http://schemas.openxmlformats.org/officeDocument/2006/relationships/slideLayout" Target="../slideLayouts/slideLayout2.xml"/><Relationship Id="rId4" Type="http://schemas.openxmlformats.org/officeDocument/2006/relationships/image" Target="NUL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85727FA-15F8-47CD-B555-5FA4444438D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FR" dirty="0"/>
              <a:t>Cette semaine, on avance un peu sur l’arithmétique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596E6D31-170F-4CD3-8DF7-9B3D57D5A19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765957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B5DE908-EA30-4666-BB4E-88034C38CD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708025"/>
            <a:ext cx="11430000" cy="4351338"/>
          </a:xfrm>
        </p:spPr>
        <p:txBody>
          <a:bodyPr/>
          <a:lstStyle/>
          <a:p>
            <a:pPr marL="0" indent="0">
              <a:buNone/>
            </a:pPr>
            <a:r>
              <a:rPr lang="fr-FR" dirty="0"/>
              <a:t>Un nombre est  </a:t>
            </a:r>
            <a:r>
              <a:rPr lang="fr-FR" b="1" u="sng" dirty="0">
                <a:solidFill>
                  <a:srgbClr val="FF0000"/>
                </a:solidFill>
              </a:rPr>
              <a:t>premier</a:t>
            </a:r>
            <a:r>
              <a:rPr lang="fr-FR" dirty="0"/>
              <a:t> quand il a exactement deux diviseurs: 1 et lui-même.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4703261E-F72D-403D-AABD-97142EEA0E7E}"/>
              </a:ext>
            </a:extLst>
          </p:cNvPr>
          <p:cNvSpPr txBox="1"/>
          <p:nvPr/>
        </p:nvSpPr>
        <p:spPr>
          <a:xfrm>
            <a:off x="533400" y="1701800"/>
            <a:ext cx="77348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u="sng" dirty="0"/>
              <a:t>Exemple</a:t>
            </a:r>
            <a:r>
              <a:rPr lang="fr-FR" sz="2800" dirty="0"/>
              <a:t>: 5 est premier, il n’a que 2 diviseurs: 1 et 5!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52EEDF45-A9DB-462E-8CD9-8CF8B62E668D}"/>
              </a:ext>
            </a:extLst>
          </p:cNvPr>
          <p:cNvSpPr txBox="1"/>
          <p:nvPr/>
        </p:nvSpPr>
        <p:spPr>
          <a:xfrm>
            <a:off x="533400" y="2451100"/>
            <a:ext cx="560775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u="sng" dirty="0"/>
              <a:t>Contre-exemple</a:t>
            </a:r>
            <a:r>
              <a:rPr lang="fr-FR" sz="2800" dirty="0"/>
              <a:t>: 6 n’est pas premier,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ZoneTexte 5">
                <a:extLst>
                  <a:ext uri="{FF2B5EF4-FFF2-40B4-BE49-F238E27FC236}">
                    <a16:creationId xmlns:a16="http://schemas.microsoft.com/office/drawing/2014/main" id="{D09C3F85-1679-4406-8A80-596C23487C67}"/>
                  </a:ext>
                </a:extLst>
              </p:cNvPr>
              <p:cNvSpPr txBox="1"/>
              <p:nvPr/>
            </p:nvSpPr>
            <p:spPr>
              <a:xfrm>
                <a:off x="6096000" y="2474893"/>
                <a:ext cx="2352182" cy="95410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2800" dirty="0"/>
                  <a:t> car </a:t>
                </a:r>
                <a14:m>
                  <m:oMath xmlns:m="http://schemas.openxmlformats.org/officeDocument/2006/math">
                    <m:r>
                      <a:rPr lang="fr-FR" sz="2800" b="0" i="1" smtClean="0">
                        <a:latin typeface="Cambria Math" panose="02040503050406030204" pitchFamily="18" charset="0"/>
                      </a:rPr>
                      <m:t>6 </m:t>
                    </m:r>
                    <m:r>
                      <a:rPr lang="fr-FR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=1×6</m:t>
                    </m:r>
                  </m:oMath>
                </a14:m>
                <a:endParaRPr lang="fr-FR" sz="2800" b="0" dirty="0">
                  <a:ea typeface="Cambria Math" panose="02040503050406030204" pitchFamily="18" charset="0"/>
                </a:endParaRPr>
              </a:p>
              <a:p>
                <a:r>
                  <a:rPr lang="fr-FR" sz="2800" dirty="0"/>
                  <a:t>            </a:t>
                </a:r>
                <a14:m>
                  <m:oMath xmlns:m="http://schemas.openxmlformats.org/officeDocument/2006/math">
                    <m:r>
                      <a:rPr lang="fr-FR" sz="2800" b="0" i="1" smtClean="0">
                        <a:latin typeface="Cambria Math" panose="02040503050406030204" pitchFamily="18" charset="0"/>
                      </a:rPr>
                      <m:t>=2</m:t>
                    </m:r>
                    <m:r>
                      <a:rPr lang="fr-FR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×3</m:t>
                    </m:r>
                  </m:oMath>
                </a14:m>
                <a:endParaRPr lang="fr-FR" sz="2800" dirty="0"/>
              </a:p>
            </p:txBody>
          </p:sp>
        </mc:Choice>
        <mc:Fallback xmlns="">
          <p:sp>
            <p:nvSpPr>
              <p:cNvPr id="6" name="ZoneTexte 5">
                <a:extLst>
                  <a:ext uri="{FF2B5EF4-FFF2-40B4-BE49-F238E27FC236}">
                    <a16:creationId xmlns:a16="http://schemas.microsoft.com/office/drawing/2014/main" id="{D09C3F85-1679-4406-8A80-596C23487C6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0" y="2474893"/>
                <a:ext cx="2352182" cy="954107"/>
              </a:xfrm>
              <a:prstGeom prst="rect">
                <a:avLst/>
              </a:prstGeom>
              <a:blipFill>
                <a:blip r:embed="rId2"/>
                <a:stretch>
                  <a:fillRect l="-1813" t="-6369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ectangle 6">
            <a:extLst>
              <a:ext uri="{FF2B5EF4-FFF2-40B4-BE49-F238E27FC236}">
                <a16:creationId xmlns:a16="http://schemas.microsoft.com/office/drawing/2014/main" id="{8D0FD9E7-2799-4B41-8AA2-3BBAEEEAE652}"/>
              </a:ext>
            </a:extLst>
          </p:cNvPr>
          <p:cNvSpPr/>
          <p:nvPr/>
        </p:nvSpPr>
        <p:spPr>
          <a:xfrm>
            <a:off x="2867316" y="3360461"/>
            <a:ext cx="621721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800" dirty="0"/>
              <a:t>il est divisible  par 1, par 2, par 3 et par 6!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F5DDE637-0138-4F34-997F-3E9C1DF82C59}"/>
              </a:ext>
            </a:extLst>
          </p:cNvPr>
          <p:cNvSpPr txBox="1"/>
          <p:nvPr/>
        </p:nvSpPr>
        <p:spPr>
          <a:xfrm>
            <a:off x="393700" y="4354236"/>
            <a:ext cx="101507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b="1" dirty="0"/>
              <a:t>Voici des </a:t>
            </a:r>
            <a:r>
              <a:rPr lang="fr-FR" sz="2800" b="1" dirty="0">
                <a:solidFill>
                  <a:srgbClr val="FF0000"/>
                </a:solidFill>
              </a:rPr>
              <a:t>nombres premiers à retenir </a:t>
            </a:r>
            <a:r>
              <a:rPr lang="fr-FR" sz="2800" b="1" dirty="0"/>
              <a:t>(ceux qui sont inférieurs à 50)</a:t>
            </a:r>
          </a:p>
        </p:txBody>
      </p:sp>
      <p:grpSp>
        <p:nvGrpSpPr>
          <p:cNvPr id="13" name="Groupe 12">
            <a:extLst>
              <a:ext uri="{FF2B5EF4-FFF2-40B4-BE49-F238E27FC236}">
                <a16:creationId xmlns:a16="http://schemas.microsoft.com/office/drawing/2014/main" id="{5DA742FD-3B35-4AE3-A57F-5B6090A37A2D}"/>
              </a:ext>
            </a:extLst>
          </p:cNvPr>
          <p:cNvGrpSpPr/>
          <p:nvPr/>
        </p:nvGrpSpPr>
        <p:grpSpPr>
          <a:xfrm>
            <a:off x="244019" y="5195058"/>
            <a:ext cx="12352299" cy="1062314"/>
            <a:chOff x="328806" y="5685595"/>
            <a:chExt cx="12352299" cy="1062314"/>
          </a:xfrm>
        </p:grpSpPr>
        <p:sp>
          <p:nvSpPr>
            <p:cNvPr id="9" name="ZoneTexte 8">
              <a:extLst>
                <a:ext uri="{FF2B5EF4-FFF2-40B4-BE49-F238E27FC236}">
                  <a16:creationId xmlns:a16="http://schemas.microsoft.com/office/drawing/2014/main" id="{F1984C80-4789-4B0E-876D-29BAC3A1A403}"/>
                </a:ext>
              </a:extLst>
            </p:cNvPr>
            <p:cNvSpPr txBox="1"/>
            <p:nvPr/>
          </p:nvSpPr>
          <p:spPr>
            <a:xfrm>
              <a:off x="618187" y="5958900"/>
              <a:ext cx="12062918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3200" b="1" dirty="0"/>
                <a:t>2    3    5    7   11    13    17    19    23    29     31     37    41     43    47       </a:t>
              </a:r>
            </a:p>
          </p:txBody>
        </p:sp>
        <p:sp>
          <p:nvSpPr>
            <p:cNvPr id="10" name="Parchemin : horizontal 9">
              <a:extLst>
                <a:ext uri="{FF2B5EF4-FFF2-40B4-BE49-F238E27FC236}">
                  <a16:creationId xmlns:a16="http://schemas.microsoft.com/office/drawing/2014/main" id="{B442DE07-247A-4E8F-B723-D3FFDC90C317}"/>
                </a:ext>
              </a:extLst>
            </p:cNvPr>
            <p:cNvSpPr/>
            <p:nvPr/>
          </p:nvSpPr>
          <p:spPr>
            <a:xfrm>
              <a:off x="328806" y="5685595"/>
              <a:ext cx="11794269" cy="1062314"/>
            </a:xfrm>
            <a:prstGeom prst="horizontalScroll">
              <a:avLst/>
            </a:prstGeom>
            <a:solidFill>
              <a:schemeClr val="accent1">
                <a:alpha val="26000"/>
              </a:schemeClr>
            </a:solidFill>
            <a:ln w="444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</p:grpSp>
    </p:spTree>
    <p:extLst>
      <p:ext uri="{BB962C8B-B14F-4D97-AF65-F5344CB8AC3E}">
        <p14:creationId xmlns:p14="http://schemas.microsoft.com/office/powerpoint/2010/main" val="4407948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25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2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27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88C972D-0560-42DA-902B-A41B1AF5FF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" y="268434"/>
            <a:ext cx="10515600" cy="1325563"/>
          </a:xfrm>
        </p:spPr>
        <p:txBody>
          <a:bodyPr/>
          <a:lstStyle/>
          <a:p>
            <a:r>
              <a:rPr lang="fr-FR" b="1" dirty="0"/>
              <a:t>Question 8: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61C3594-0BE8-4B32-BBBE-A922372DC6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/>
              <a:t> 51 est un nombre premier.</a:t>
            </a:r>
          </a:p>
          <a:p>
            <a:pPr marL="0" indent="0">
              <a:buNone/>
            </a:pPr>
            <a:r>
              <a:rPr lang="fr-FR" dirty="0"/>
              <a:t>	</a:t>
            </a:r>
            <a:r>
              <a:rPr lang="fr-FR" dirty="0">
                <a:latin typeface="Cambria Math" panose="02040503050406030204" pitchFamily="18" charset="0"/>
                <a:ea typeface="Cambria Math" panose="02040503050406030204" pitchFamily="18" charset="0"/>
              </a:rPr>
              <a:t>⧠ VRAI</a:t>
            </a:r>
          </a:p>
          <a:p>
            <a:pPr marL="0" indent="0">
              <a:buNone/>
            </a:pPr>
            <a:r>
              <a:rPr lang="fr-FR" dirty="0">
                <a:latin typeface="Cambria Math" panose="02040503050406030204" pitchFamily="18" charset="0"/>
                <a:ea typeface="Cambria Math" panose="02040503050406030204" pitchFamily="18" charset="0"/>
              </a:rPr>
              <a:t>	⧠ FAUX</a:t>
            </a:r>
          </a:p>
          <a:p>
            <a:pPr marL="0" indent="0">
              <a:buNone/>
            </a:pPr>
            <a:r>
              <a:rPr lang="fr-FR" dirty="0">
                <a:latin typeface="Cambria Math" panose="02040503050406030204" pitchFamily="18" charset="0"/>
                <a:ea typeface="Cambria Math" panose="02040503050406030204" pitchFamily="18" charset="0"/>
              </a:rPr>
              <a:t>            car ……………………………………………………………………………….</a:t>
            </a:r>
            <a:endParaRPr lang="fr-FR" dirty="0"/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A9DF0696-A16D-4826-8A10-840D3D69436F}"/>
              </a:ext>
            </a:extLst>
          </p:cNvPr>
          <p:cNvSpPr txBox="1"/>
          <p:nvPr/>
        </p:nvSpPr>
        <p:spPr>
          <a:xfrm>
            <a:off x="2441865" y="3219435"/>
            <a:ext cx="859741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>
                <a:solidFill>
                  <a:srgbClr val="0070C0"/>
                </a:solidFill>
              </a:rPr>
              <a:t>5 + 1 = 6  donc 51 est divisible par 3 ( 51 = 3 </a:t>
            </a:r>
            <a:r>
              <a:rPr lang="fr-FR" sz="3200" dirty="0">
                <a:solidFill>
                  <a:srgbClr val="0070C0"/>
                </a:solidFill>
                <a:latin typeface="Book Antiqua" panose="02040602050305030304" pitchFamily="18" charset="0"/>
              </a:rPr>
              <a:t>x </a:t>
            </a:r>
            <a:r>
              <a:rPr lang="fr-FR" sz="3200" dirty="0">
                <a:solidFill>
                  <a:srgbClr val="0070C0"/>
                </a:solidFill>
              </a:rPr>
              <a:t>17</a:t>
            </a:r>
            <a:r>
              <a:rPr lang="fr-FR" sz="3200" dirty="0">
                <a:solidFill>
                  <a:srgbClr val="0070C0"/>
                </a:solidFill>
                <a:latin typeface="Book Antiqua" panose="02040602050305030304" pitchFamily="18" charset="0"/>
              </a:rPr>
              <a:t> ) </a:t>
            </a:r>
            <a:endParaRPr lang="fr-FR" sz="3200" dirty="0">
              <a:solidFill>
                <a:srgbClr val="0070C0"/>
              </a:solidFill>
            </a:endParaRPr>
          </a:p>
        </p:txBody>
      </p:sp>
      <p:grpSp>
        <p:nvGrpSpPr>
          <p:cNvPr id="9" name="Groupe 8">
            <a:extLst>
              <a:ext uri="{FF2B5EF4-FFF2-40B4-BE49-F238E27FC236}">
                <a16:creationId xmlns:a16="http://schemas.microsoft.com/office/drawing/2014/main" id="{943D9A42-7913-4FCF-BFD1-72224C1C0CCB}"/>
              </a:ext>
            </a:extLst>
          </p:cNvPr>
          <p:cNvGrpSpPr/>
          <p:nvPr/>
        </p:nvGrpSpPr>
        <p:grpSpPr>
          <a:xfrm>
            <a:off x="1811483" y="2773814"/>
            <a:ext cx="927494" cy="682922"/>
            <a:chOff x="6485860" y="6041581"/>
            <a:chExt cx="927494" cy="682922"/>
          </a:xfrm>
        </p:grpSpPr>
        <p:cxnSp>
          <p:nvCxnSpPr>
            <p:cNvPr id="10" name="Connecteur droit 9">
              <a:extLst>
                <a:ext uri="{FF2B5EF4-FFF2-40B4-BE49-F238E27FC236}">
                  <a16:creationId xmlns:a16="http://schemas.microsoft.com/office/drawing/2014/main" id="{45CCCC4C-6A53-4273-BB2B-6B494D3C5DB2}"/>
                </a:ext>
              </a:extLst>
            </p:cNvPr>
            <p:cNvCxnSpPr/>
            <p:nvPr/>
          </p:nvCxnSpPr>
          <p:spPr>
            <a:xfrm>
              <a:off x="6485860" y="6273209"/>
              <a:ext cx="181318" cy="219666"/>
            </a:xfrm>
            <a:prstGeom prst="line">
              <a:avLst/>
            </a:prstGeom>
            <a:ln w="317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Arc 10">
              <a:extLst>
                <a:ext uri="{FF2B5EF4-FFF2-40B4-BE49-F238E27FC236}">
                  <a16:creationId xmlns:a16="http://schemas.microsoft.com/office/drawing/2014/main" id="{D747790D-B25F-4EA7-AA25-95A86CA8E634}"/>
                </a:ext>
              </a:extLst>
            </p:cNvPr>
            <p:cNvSpPr/>
            <p:nvPr/>
          </p:nvSpPr>
          <p:spPr>
            <a:xfrm>
              <a:off x="6667178" y="6041581"/>
              <a:ext cx="746176" cy="682922"/>
            </a:xfrm>
            <a:prstGeom prst="arc">
              <a:avLst>
                <a:gd name="adj1" fmla="val 10267763"/>
                <a:gd name="adj2" fmla="val 16611424"/>
              </a:avLst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</p:spTree>
    <p:extLst>
      <p:ext uri="{BB962C8B-B14F-4D97-AF65-F5344CB8AC3E}">
        <p14:creationId xmlns:p14="http://schemas.microsoft.com/office/powerpoint/2010/main" val="3596030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3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8DEB3BF-128A-4E41-9647-41F248628F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3650" y="24605"/>
            <a:ext cx="11010900" cy="1325563"/>
          </a:xfrm>
        </p:spPr>
        <p:txBody>
          <a:bodyPr/>
          <a:lstStyle/>
          <a:p>
            <a:r>
              <a:rPr lang="fr-FR" dirty="0">
                <a:solidFill>
                  <a:srgbClr val="FF0000"/>
                </a:solidFill>
              </a:rPr>
              <a:t>Décomposition en produit de facteurs premiers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037289A-E212-4A8C-AC32-B552DFAB9C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276" y="1195037"/>
            <a:ext cx="11258550" cy="4351338"/>
          </a:xfrm>
        </p:spPr>
        <p:txBody>
          <a:bodyPr/>
          <a:lstStyle/>
          <a:p>
            <a:pPr marL="0" indent="0">
              <a:buNone/>
            </a:pPr>
            <a:r>
              <a:rPr lang="fr-FR" dirty="0"/>
              <a:t>Décomposer un nombre entier en produit  de facteurs premiers,</a:t>
            </a:r>
          </a:p>
          <a:p>
            <a:pPr marL="0" indent="0">
              <a:buNone/>
            </a:pPr>
            <a:r>
              <a:rPr lang="fr-FR" dirty="0"/>
              <a:t> c’est l’écrire sous la forme d’un produit d’un, deux ou plusieurs facteurs</a:t>
            </a:r>
          </a:p>
          <a:p>
            <a:pPr marL="0" indent="0">
              <a:buNone/>
            </a:pPr>
            <a:r>
              <a:rPr lang="fr-FR" dirty="0"/>
              <a:t> avec chaque facteur appartenant à la liste des nombres premiers:</a:t>
            </a:r>
          </a:p>
        </p:txBody>
      </p:sp>
      <p:grpSp>
        <p:nvGrpSpPr>
          <p:cNvPr id="4" name="Groupe 3">
            <a:extLst>
              <a:ext uri="{FF2B5EF4-FFF2-40B4-BE49-F238E27FC236}">
                <a16:creationId xmlns:a16="http://schemas.microsoft.com/office/drawing/2014/main" id="{71781B70-274E-490A-9A7B-26F343B62C87}"/>
              </a:ext>
            </a:extLst>
          </p:cNvPr>
          <p:cNvGrpSpPr/>
          <p:nvPr/>
        </p:nvGrpSpPr>
        <p:grpSpPr>
          <a:xfrm>
            <a:off x="178715" y="2897843"/>
            <a:ext cx="11834569" cy="1062314"/>
            <a:chOff x="312227" y="5718276"/>
            <a:chExt cx="11834569" cy="1062314"/>
          </a:xfrm>
        </p:grpSpPr>
        <p:sp>
          <p:nvSpPr>
            <p:cNvPr id="5" name="ZoneTexte 4">
              <a:extLst>
                <a:ext uri="{FF2B5EF4-FFF2-40B4-BE49-F238E27FC236}">
                  <a16:creationId xmlns:a16="http://schemas.microsoft.com/office/drawing/2014/main" id="{28E224D5-35C0-40FE-AD9D-C39528F865C5}"/>
                </a:ext>
              </a:extLst>
            </p:cNvPr>
            <p:cNvSpPr txBox="1"/>
            <p:nvPr/>
          </p:nvSpPr>
          <p:spPr>
            <a:xfrm>
              <a:off x="375625" y="5957046"/>
              <a:ext cx="11771171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3200" b="1" dirty="0"/>
                <a:t>2    3    5    7   11    13    17    19    23    29     31     37    41     43    47   …   </a:t>
              </a:r>
            </a:p>
          </p:txBody>
        </p:sp>
        <p:sp>
          <p:nvSpPr>
            <p:cNvPr id="6" name="Parchemin : horizontal 5">
              <a:extLst>
                <a:ext uri="{FF2B5EF4-FFF2-40B4-BE49-F238E27FC236}">
                  <a16:creationId xmlns:a16="http://schemas.microsoft.com/office/drawing/2014/main" id="{DBC73D15-8B25-4FCC-85D0-5A4A96A1AA26}"/>
                </a:ext>
              </a:extLst>
            </p:cNvPr>
            <p:cNvSpPr/>
            <p:nvPr/>
          </p:nvSpPr>
          <p:spPr>
            <a:xfrm>
              <a:off x="312227" y="5718276"/>
              <a:ext cx="11794269" cy="1062314"/>
            </a:xfrm>
            <a:prstGeom prst="horizontalScroll">
              <a:avLst/>
            </a:prstGeom>
            <a:solidFill>
              <a:schemeClr val="accent1">
                <a:alpha val="26000"/>
              </a:schemeClr>
            </a:solidFill>
            <a:ln w="444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</p:grpSp>
      <p:sp>
        <p:nvSpPr>
          <p:cNvPr id="7" name="ZoneTexte 6">
            <a:extLst>
              <a:ext uri="{FF2B5EF4-FFF2-40B4-BE49-F238E27FC236}">
                <a16:creationId xmlns:a16="http://schemas.microsoft.com/office/drawing/2014/main" id="{299D9083-4C1A-40BF-BAA4-D8C0421C4A86}"/>
              </a:ext>
            </a:extLst>
          </p:cNvPr>
          <p:cNvSpPr txBox="1"/>
          <p:nvPr/>
        </p:nvSpPr>
        <p:spPr>
          <a:xfrm>
            <a:off x="303650" y="4087776"/>
            <a:ext cx="350749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b="1" u="sng" dirty="0"/>
              <a:t>Exemple  avec 130 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ZoneTexte 7">
                <a:extLst>
                  <a:ext uri="{FF2B5EF4-FFF2-40B4-BE49-F238E27FC236}">
                    <a16:creationId xmlns:a16="http://schemas.microsoft.com/office/drawing/2014/main" id="{B149053F-12AF-465B-B273-17AC42EC8CB7}"/>
                  </a:ext>
                </a:extLst>
              </p:cNvPr>
              <p:cNvSpPr txBox="1"/>
              <p:nvPr/>
            </p:nvSpPr>
            <p:spPr>
              <a:xfrm>
                <a:off x="545174" y="4649425"/>
                <a:ext cx="320289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3200" dirty="0">
                    <a:solidFill>
                      <a:srgbClr val="00B0F0"/>
                    </a:solidFill>
                  </a:rPr>
                  <a:t>13</a:t>
                </a:r>
                <a:r>
                  <a:rPr lang="fr-FR" sz="3200" dirty="0">
                    <a:solidFill>
                      <a:srgbClr val="FF0000"/>
                    </a:solidFill>
                  </a:rPr>
                  <a:t>0 </a:t>
                </a:r>
                <a:r>
                  <a:rPr lang="fr-FR" sz="3200" dirty="0"/>
                  <a:t> =   </a:t>
                </a:r>
                <a:r>
                  <a:rPr lang="fr-FR" sz="3200" dirty="0">
                    <a:solidFill>
                      <a:srgbClr val="00B0F0"/>
                    </a:solidFill>
                  </a:rPr>
                  <a:t>13 </a:t>
                </a:r>
                <a:r>
                  <a:rPr lang="fr-FR" sz="3200" dirty="0"/>
                  <a:t> </a:t>
                </a:r>
                <a14:m>
                  <m:oMath xmlns:m="http://schemas.openxmlformats.org/officeDocument/2006/math">
                    <m:r>
                      <a:rPr lang="fr-FR" sz="3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fr-FR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</m:t>
                    </m:r>
                    <m:r>
                      <a:rPr lang="fr-FR" sz="3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10</m:t>
                    </m:r>
                  </m:oMath>
                </a14:m>
                <a:endParaRPr lang="fr-FR" sz="3200" dirty="0"/>
              </a:p>
            </p:txBody>
          </p:sp>
        </mc:Choice>
        <mc:Fallback xmlns="">
          <p:sp>
            <p:nvSpPr>
              <p:cNvPr id="8" name="ZoneTexte 7">
                <a:extLst>
                  <a:ext uri="{FF2B5EF4-FFF2-40B4-BE49-F238E27FC236}">
                    <a16:creationId xmlns:a16="http://schemas.microsoft.com/office/drawing/2014/main" id="{B149053F-12AF-465B-B273-17AC42EC8CB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5174" y="4649425"/>
                <a:ext cx="3202890" cy="584775"/>
              </a:xfrm>
              <a:prstGeom prst="rect">
                <a:avLst/>
              </a:prstGeom>
              <a:blipFill>
                <a:blip r:embed="rId2"/>
                <a:stretch>
                  <a:fillRect l="-4753" t="-12500" b="-34375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Ellipse 8">
            <a:extLst>
              <a:ext uri="{FF2B5EF4-FFF2-40B4-BE49-F238E27FC236}">
                <a16:creationId xmlns:a16="http://schemas.microsoft.com/office/drawing/2014/main" id="{B2CCE6CD-C787-4E47-8667-2FAAA1F795B2}"/>
              </a:ext>
            </a:extLst>
          </p:cNvPr>
          <p:cNvSpPr/>
          <p:nvPr/>
        </p:nvSpPr>
        <p:spPr>
          <a:xfrm>
            <a:off x="3226949" y="3170837"/>
            <a:ext cx="584200" cy="584775"/>
          </a:xfrm>
          <a:prstGeom prst="ellipse">
            <a:avLst/>
          </a:prstGeom>
          <a:noFill/>
          <a:ln w="3492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B42F1BCF-7B75-4895-A16C-2578A26AD2E0}"/>
              </a:ext>
            </a:extLst>
          </p:cNvPr>
          <p:cNvSpPr txBox="1"/>
          <p:nvPr/>
        </p:nvSpPr>
        <p:spPr>
          <a:xfrm>
            <a:off x="3702689" y="4705879"/>
            <a:ext cx="38034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>
                <a:solidFill>
                  <a:srgbClr val="00B0F0"/>
                </a:solidFill>
                <a:latin typeface="Book Antiqua" panose="02040602050305030304" pitchFamily="18" charset="0"/>
              </a:rPr>
              <a:t>► </a:t>
            </a:r>
            <a:r>
              <a:rPr lang="fr-FR" sz="2400" dirty="0">
                <a:solidFill>
                  <a:srgbClr val="00B0F0"/>
                </a:solidFill>
              </a:rPr>
              <a:t>13 est  un facteur premier</a:t>
            </a:r>
          </a:p>
        </p:txBody>
      </p:sp>
      <p:cxnSp>
        <p:nvCxnSpPr>
          <p:cNvPr id="12" name="Connecteur droit avec flèche 11">
            <a:extLst>
              <a:ext uri="{FF2B5EF4-FFF2-40B4-BE49-F238E27FC236}">
                <a16:creationId xmlns:a16="http://schemas.microsoft.com/office/drawing/2014/main" id="{5F4A2B15-3128-4824-A11D-987B8F2E5415}"/>
              </a:ext>
            </a:extLst>
          </p:cNvPr>
          <p:cNvCxnSpPr/>
          <p:nvPr/>
        </p:nvCxnSpPr>
        <p:spPr>
          <a:xfrm flipV="1">
            <a:off x="2387600" y="3582194"/>
            <a:ext cx="0" cy="609825"/>
          </a:xfrm>
          <a:prstGeom prst="straightConnector1">
            <a:avLst/>
          </a:prstGeom>
          <a:ln w="3492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ZoneTexte 12">
            <a:extLst>
              <a:ext uri="{FF2B5EF4-FFF2-40B4-BE49-F238E27FC236}">
                <a16:creationId xmlns:a16="http://schemas.microsoft.com/office/drawing/2014/main" id="{6A9498C2-2AA6-47EE-827C-409BA38D9173}"/>
              </a:ext>
            </a:extLst>
          </p:cNvPr>
          <p:cNvSpPr txBox="1"/>
          <p:nvPr/>
        </p:nvSpPr>
        <p:spPr>
          <a:xfrm>
            <a:off x="3748065" y="5082478"/>
            <a:ext cx="83000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>
                <a:solidFill>
                  <a:srgbClr val="FF0000"/>
                </a:solidFill>
                <a:latin typeface="Book Antiqua" panose="02040602050305030304" pitchFamily="18" charset="0"/>
              </a:rPr>
              <a:t>► </a:t>
            </a:r>
            <a:r>
              <a:rPr lang="fr-FR" sz="2400" dirty="0">
                <a:solidFill>
                  <a:srgbClr val="FF0000"/>
                </a:solidFill>
              </a:rPr>
              <a:t>10 n’est pas un facteur premier, on doit encore  décomposer</a:t>
            </a:r>
          </a:p>
        </p:txBody>
      </p:sp>
      <p:sp>
        <p:nvSpPr>
          <p:cNvPr id="14" name="Accolade fermante 13">
            <a:extLst>
              <a:ext uri="{FF2B5EF4-FFF2-40B4-BE49-F238E27FC236}">
                <a16:creationId xmlns:a16="http://schemas.microsoft.com/office/drawing/2014/main" id="{DFCE4211-346C-4972-9BD9-AFA4EAF435DE}"/>
              </a:ext>
            </a:extLst>
          </p:cNvPr>
          <p:cNvSpPr/>
          <p:nvPr/>
        </p:nvSpPr>
        <p:spPr>
          <a:xfrm rot="5400000">
            <a:off x="3171050" y="4885794"/>
            <a:ext cx="174413" cy="567781"/>
          </a:xfrm>
          <a:prstGeom prst="rightBrac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ZoneTexte 14">
                <a:extLst>
                  <a:ext uri="{FF2B5EF4-FFF2-40B4-BE49-F238E27FC236}">
                    <a16:creationId xmlns:a16="http://schemas.microsoft.com/office/drawing/2014/main" id="{984403E0-ECB9-47AF-92EA-CF12A6E2567F}"/>
                  </a:ext>
                </a:extLst>
              </p:cNvPr>
              <p:cNvSpPr txBox="1"/>
              <p:nvPr/>
            </p:nvSpPr>
            <p:spPr>
              <a:xfrm>
                <a:off x="545174" y="5610799"/>
                <a:ext cx="3507499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3200" dirty="0">
                    <a:solidFill>
                      <a:srgbClr val="00B0F0"/>
                    </a:solidFill>
                  </a:rPr>
                  <a:t>13</a:t>
                </a:r>
                <a:r>
                  <a:rPr lang="fr-FR" sz="3200" dirty="0">
                    <a:solidFill>
                      <a:srgbClr val="FF0000"/>
                    </a:solidFill>
                  </a:rPr>
                  <a:t>0 </a:t>
                </a:r>
                <a:r>
                  <a:rPr lang="fr-FR" sz="3200" dirty="0"/>
                  <a:t> =  </a:t>
                </a:r>
                <a:r>
                  <a:rPr lang="fr-FR" sz="3200" dirty="0">
                    <a:solidFill>
                      <a:srgbClr val="00B0F0"/>
                    </a:solidFill>
                  </a:rPr>
                  <a:t>13</a:t>
                </a:r>
                <a:r>
                  <a:rPr lang="fr-FR" sz="3200" dirty="0"/>
                  <a:t> </a:t>
                </a:r>
                <a14:m>
                  <m:oMath xmlns:m="http://schemas.openxmlformats.org/officeDocument/2006/math">
                    <m:r>
                      <a:rPr lang="fr-FR" sz="3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fr-FR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fr-FR" sz="3200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2×5</m:t>
                    </m:r>
                  </m:oMath>
                </a14:m>
                <a:endParaRPr lang="fr-FR" sz="3200" dirty="0"/>
              </a:p>
            </p:txBody>
          </p:sp>
        </mc:Choice>
        <mc:Fallback xmlns="">
          <p:sp>
            <p:nvSpPr>
              <p:cNvPr id="15" name="ZoneTexte 14">
                <a:extLst>
                  <a:ext uri="{FF2B5EF4-FFF2-40B4-BE49-F238E27FC236}">
                    <a16:creationId xmlns:a16="http://schemas.microsoft.com/office/drawing/2014/main" id="{984403E0-ECB9-47AF-92EA-CF12A6E2567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5174" y="5610799"/>
                <a:ext cx="3507499" cy="584775"/>
              </a:xfrm>
              <a:prstGeom prst="rect">
                <a:avLst/>
              </a:prstGeom>
              <a:blipFill>
                <a:blip r:embed="rId3"/>
                <a:stretch>
                  <a:fillRect l="-4340" t="-12500" b="-34375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ZoneTexte 15">
            <a:extLst>
              <a:ext uri="{FF2B5EF4-FFF2-40B4-BE49-F238E27FC236}">
                <a16:creationId xmlns:a16="http://schemas.microsoft.com/office/drawing/2014/main" id="{5592B16C-ADB9-4C03-A3AB-2BE6AA1797C6}"/>
              </a:ext>
            </a:extLst>
          </p:cNvPr>
          <p:cNvSpPr txBox="1"/>
          <p:nvPr/>
        </p:nvSpPr>
        <p:spPr>
          <a:xfrm>
            <a:off x="3748065" y="5697545"/>
            <a:ext cx="57091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>
                <a:solidFill>
                  <a:srgbClr val="C00000"/>
                </a:solidFill>
                <a:latin typeface="Book Antiqua" panose="02040602050305030304" pitchFamily="18" charset="0"/>
              </a:rPr>
              <a:t>► </a:t>
            </a:r>
            <a:r>
              <a:rPr lang="fr-FR" sz="2400" dirty="0">
                <a:solidFill>
                  <a:srgbClr val="00B0F0"/>
                </a:solidFill>
              </a:rPr>
              <a:t>13,</a:t>
            </a:r>
            <a:r>
              <a:rPr lang="fr-FR" sz="2400" dirty="0">
                <a:solidFill>
                  <a:srgbClr val="C00000"/>
                </a:solidFill>
              </a:rPr>
              <a:t> 2 et 5 sont tous des facteurs premiers</a:t>
            </a:r>
          </a:p>
        </p:txBody>
      </p:sp>
      <p:sp>
        <p:nvSpPr>
          <p:cNvPr id="17" name="Ellipse 16">
            <a:extLst>
              <a:ext uri="{FF2B5EF4-FFF2-40B4-BE49-F238E27FC236}">
                <a16:creationId xmlns:a16="http://schemas.microsoft.com/office/drawing/2014/main" id="{5F2FD10B-323F-4C94-BB2C-1D02BA05BBFA}"/>
              </a:ext>
            </a:extLst>
          </p:cNvPr>
          <p:cNvSpPr/>
          <p:nvPr/>
        </p:nvSpPr>
        <p:spPr>
          <a:xfrm>
            <a:off x="1256152" y="3157725"/>
            <a:ext cx="584200" cy="584775"/>
          </a:xfrm>
          <a:prstGeom prst="ellipse">
            <a:avLst/>
          </a:prstGeom>
          <a:noFill/>
          <a:ln w="3492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Ellipse 17">
            <a:extLst>
              <a:ext uri="{FF2B5EF4-FFF2-40B4-BE49-F238E27FC236}">
                <a16:creationId xmlns:a16="http://schemas.microsoft.com/office/drawing/2014/main" id="{89072BDC-C1C3-4A40-BD5C-06B1D481E768}"/>
              </a:ext>
            </a:extLst>
          </p:cNvPr>
          <p:cNvSpPr/>
          <p:nvPr/>
        </p:nvSpPr>
        <p:spPr>
          <a:xfrm>
            <a:off x="181550" y="3157725"/>
            <a:ext cx="584200" cy="584775"/>
          </a:xfrm>
          <a:prstGeom prst="ellipse">
            <a:avLst/>
          </a:prstGeom>
          <a:noFill/>
          <a:ln w="3492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ZoneTexte 18">
                <a:extLst>
                  <a:ext uri="{FF2B5EF4-FFF2-40B4-BE49-F238E27FC236}">
                    <a16:creationId xmlns:a16="http://schemas.microsoft.com/office/drawing/2014/main" id="{181705BA-F09A-4E99-9C15-1E1A6F533B9A}"/>
                  </a:ext>
                </a:extLst>
              </p:cNvPr>
              <p:cNvSpPr txBox="1"/>
              <p:nvPr/>
            </p:nvSpPr>
            <p:spPr>
              <a:xfrm>
                <a:off x="0" y="6195574"/>
                <a:ext cx="12484123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2800" b="1" i="1" dirty="0"/>
                  <a:t>La décomposition en facteurs premiers de 130 est donc </a:t>
                </a:r>
                <a14:m>
                  <m:oMath xmlns:m="http://schemas.openxmlformats.org/officeDocument/2006/math">
                    <m:r>
                      <a:rPr lang="fr-FR" sz="2800" b="1" i="1" smtClean="0">
                        <a:latin typeface="Cambria Math" panose="02040503050406030204" pitchFamily="18" charset="0"/>
                      </a:rPr>
                      <m:t>𝟏𝟑</m:t>
                    </m:r>
                    <m:r>
                      <a:rPr lang="fr-FR" sz="28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fr-FR" sz="28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𝟐</m:t>
                    </m:r>
                    <m:r>
                      <a:rPr lang="fr-FR" sz="28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fr-FR" sz="28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𝟓</m:t>
                    </m:r>
                  </m:oMath>
                </a14:m>
                <a:r>
                  <a:rPr lang="fr-FR" sz="2800" b="1" i="1" dirty="0"/>
                  <a:t> ou </a:t>
                </a:r>
                <a14:m>
                  <m:oMath xmlns:m="http://schemas.openxmlformats.org/officeDocument/2006/math">
                    <m:r>
                      <a:rPr lang="fr-FR" sz="2800" b="1" i="1" smtClean="0">
                        <a:latin typeface="Cambria Math" panose="02040503050406030204" pitchFamily="18" charset="0"/>
                      </a:rPr>
                      <m:t>𝟐</m:t>
                    </m:r>
                    <m:r>
                      <a:rPr lang="fr-FR" sz="28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fr-FR" sz="28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𝟓</m:t>
                    </m:r>
                    <m:r>
                      <a:rPr lang="fr-FR" sz="28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fr-FR" sz="28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𝟏𝟑</m:t>
                    </m:r>
                  </m:oMath>
                </a14:m>
                <a:r>
                  <a:rPr lang="fr-FR" sz="2800" b="1" i="1" dirty="0"/>
                  <a:t>  </a:t>
                </a:r>
              </a:p>
            </p:txBody>
          </p:sp>
        </mc:Choice>
        <mc:Fallback xmlns="">
          <p:sp>
            <p:nvSpPr>
              <p:cNvPr id="19" name="ZoneTexte 18">
                <a:extLst>
                  <a:ext uri="{FF2B5EF4-FFF2-40B4-BE49-F238E27FC236}">
                    <a16:creationId xmlns:a16="http://schemas.microsoft.com/office/drawing/2014/main" id="{181705BA-F09A-4E99-9C15-1E1A6F533B9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6195574"/>
                <a:ext cx="12484123" cy="523220"/>
              </a:xfrm>
              <a:prstGeom prst="rect">
                <a:avLst/>
              </a:prstGeom>
              <a:blipFill>
                <a:blip r:embed="rId4"/>
                <a:stretch>
                  <a:fillRect l="-977" t="-10465" b="-32558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361643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3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2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2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3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4" grpId="0" animBg="1"/>
      <p:bldP spid="17" grpId="0" animBg="1"/>
      <p:bldP spid="18" grpId="0" animBg="1"/>
      <p:bldP spid="1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719EF75-01F8-4B1C-A0B2-6DB40137AE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9786" y="139171"/>
            <a:ext cx="10515600" cy="1325563"/>
          </a:xfrm>
        </p:spPr>
        <p:txBody>
          <a:bodyPr/>
          <a:lstStyle/>
          <a:p>
            <a:r>
              <a:rPr lang="fr-FR" b="1" dirty="0"/>
              <a:t>Question 9: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9D5FFAD-90A6-4F80-9C56-B9D1D503A8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07454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fr-FR" dirty="0"/>
              <a:t>Décompose  165 en produit  de facteurs premiers.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71C7C9C2-8960-46E2-B623-498C1C05CAE1}"/>
              </a:ext>
            </a:extLst>
          </p:cNvPr>
          <p:cNvSpPr txBox="1"/>
          <p:nvPr/>
        </p:nvSpPr>
        <p:spPr>
          <a:xfrm>
            <a:off x="2619063" y="1873268"/>
            <a:ext cx="10287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/>
              <a:t> 16</a:t>
            </a:r>
            <a:r>
              <a:rPr lang="fr-FR" sz="2800" b="1" dirty="0">
                <a:solidFill>
                  <a:srgbClr val="FF0000"/>
                </a:solidFill>
              </a:rPr>
              <a:t>5</a:t>
            </a:r>
            <a:r>
              <a:rPr lang="fr-FR" sz="2800" b="1" dirty="0"/>
              <a:t> </a:t>
            </a:r>
            <a:endParaRPr lang="fr-FR" sz="2800" b="1" dirty="0">
              <a:solidFill>
                <a:srgbClr val="00B050"/>
              </a:solidFill>
            </a:endParaRPr>
          </a:p>
        </p:txBody>
      </p:sp>
      <p:cxnSp>
        <p:nvCxnSpPr>
          <p:cNvPr id="8" name="Connecteur : en angle 7">
            <a:extLst>
              <a:ext uri="{FF2B5EF4-FFF2-40B4-BE49-F238E27FC236}">
                <a16:creationId xmlns:a16="http://schemas.microsoft.com/office/drawing/2014/main" id="{03B33E7B-5B90-4540-B287-1D06788150A6}"/>
              </a:ext>
            </a:extLst>
          </p:cNvPr>
          <p:cNvCxnSpPr>
            <a:cxnSpLocks/>
          </p:cNvCxnSpPr>
          <p:nvPr/>
        </p:nvCxnSpPr>
        <p:spPr>
          <a:xfrm rot="16200000" flipH="1">
            <a:off x="3345722" y="2246059"/>
            <a:ext cx="462698" cy="701385"/>
          </a:xfrm>
          <a:prstGeom prst="bentConnector2">
            <a:avLst/>
          </a:prstGeom>
          <a:ln w="2222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ZoneTexte 8">
            <a:extLst>
              <a:ext uri="{FF2B5EF4-FFF2-40B4-BE49-F238E27FC236}">
                <a16:creationId xmlns:a16="http://schemas.microsoft.com/office/drawing/2014/main" id="{40E0DF23-DB7F-4721-ACC0-57720780FBA0}"/>
              </a:ext>
            </a:extLst>
          </p:cNvPr>
          <p:cNvSpPr txBox="1"/>
          <p:nvPr/>
        </p:nvSpPr>
        <p:spPr>
          <a:xfrm>
            <a:off x="3927764" y="2643435"/>
            <a:ext cx="22275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rgbClr val="FF0000"/>
                </a:solidFill>
              </a:rPr>
              <a:t>C’est un multiple de 5</a:t>
            </a:r>
          </a:p>
        </p:txBody>
      </p:sp>
      <p:grpSp>
        <p:nvGrpSpPr>
          <p:cNvPr id="29" name="Groupe 28">
            <a:extLst>
              <a:ext uri="{FF2B5EF4-FFF2-40B4-BE49-F238E27FC236}">
                <a16:creationId xmlns:a16="http://schemas.microsoft.com/office/drawing/2014/main" id="{1DA83F32-5B3F-439E-98DD-A329E85ED959}"/>
              </a:ext>
            </a:extLst>
          </p:cNvPr>
          <p:cNvGrpSpPr/>
          <p:nvPr/>
        </p:nvGrpSpPr>
        <p:grpSpPr>
          <a:xfrm>
            <a:off x="2627415" y="1862335"/>
            <a:ext cx="1289942" cy="1508620"/>
            <a:chOff x="2660943" y="1843728"/>
            <a:chExt cx="1289942" cy="1508620"/>
          </a:xfrm>
        </p:grpSpPr>
        <p:grpSp>
          <p:nvGrpSpPr>
            <p:cNvPr id="19" name="Groupe 18">
              <a:extLst>
                <a:ext uri="{FF2B5EF4-FFF2-40B4-BE49-F238E27FC236}">
                  <a16:creationId xmlns:a16="http://schemas.microsoft.com/office/drawing/2014/main" id="{AE8844B7-B53F-48F7-825A-EC25ABAFE0C7}"/>
                </a:ext>
              </a:extLst>
            </p:cNvPr>
            <p:cNvGrpSpPr/>
            <p:nvPr/>
          </p:nvGrpSpPr>
          <p:grpSpPr>
            <a:xfrm>
              <a:off x="2660943" y="1843728"/>
              <a:ext cx="1289942" cy="1508620"/>
              <a:chOff x="2660943" y="1843728"/>
              <a:chExt cx="1289942" cy="1508620"/>
            </a:xfrm>
          </p:grpSpPr>
          <p:cxnSp>
            <p:nvCxnSpPr>
              <p:cNvPr id="11" name="Connecteur droit avec flèche 10">
                <a:extLst>
                  <a:ext uri="{FF2B5EF4-FFF2-40B4-BE49-F238E27FC236}">
                    <a16:creationId xmlns:a16="http://schemas.microsoft.com/office/drawing/2014/main" id="{89DA584F-0490-46CD-A6F4-C9867E79D48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948163" y="3352348"/>
                <a:ext cx="1002722" cy="0"/>
              </a:xfrm>
              <a:prstGeom prst="straightConnector1">
                <a:avLst/>
              </a:prstGeom>
              <a:solidFill>
                <a:srgbClr val="92D050">
                  <a:alpha val="33000"/>
                </a:srgbClr>
              </a:solidFill>
              <a:ln w="15875">
                <a:solidFill>
                  <a:schemeClr val="accent6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" name="Ellipse 11">
                <a:extLst>
                  <a:ext uri="{FF2B5EF4-FFF2-40B4-BE49-F238E27FC236}">
                    <a16:creationId xmlns:a16="http://schemas.microsoft.com/office/drawing/2014/main" id="{5F4EFE79-BEF8-4C49-BB69-FEBF89C02540}"/>
                  </a:ext>
                </a:extLst>
              </p:cNvPr>
              <p:cNvSpPr/>
              <p:nvPr/>
            </p:nvSpPr>
            <p:spPr>
              <a:xfrm>
                <a:off x="2660943" y="1843728"/>
                <a:ext cx="788581" cy="446568"/>
              </a:xfrm>
              <a:prstGeom prst="ellipse">
                <a:avLst/>
              </a:prstGeom>
              <a:solidFill>
                <a:srgbClr val="92D050">
                  <a:alpha val="33000"/>
                </a:srgbClr>
              </a:solidFill>
              <a:ln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cxnSp>
          <p:nvCxnSpPr>
            <p:cNvPr id="18" name="Connecteur droit 17">
              <a:extLst>
                <a:ext uri="{FF2B5EF4-FFF2-40B4-BE49-F238E27FC236}">
                  <a16:creationId xmlns:a16="http://schemas.microsoft.com/office/drawing/2014/main" id="{9A1664FF-005C-401F-913B-56D005B52E90}"/>
                </a:ext>
              </a:extLst>
            </p:cNvPr>
            <p:cNvCxnSpPr>
              <a:cxnSpLocks/>
            </p:cNvCxnSpPr>
            <p:nvPr/>
          </p:nvCxnSpPr>
          <p:spPr>
            <a:xfrm>
              <a:off x="2946410" y="2276586"/>
              <a:ext cx="0" cy="1075762"/>
            </a:xfrm>
            <a:prstGeom prst="line">
              <a:avLst/>
            </a:prstGeom>
            <a:ln w="19050"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" name="ZoneTexte 19">
            <a:extLst>
              <a:ext uri="{FF2B5EF4-FFF2-40B4-BE49-F238E27FC236}">
                <a16:creationId xmlns:a16="http://schemas.microsoft.com/office/drawing/2014/main" id="{A9F05770-25A5-4E27-AC13-9361DF08D00B}"/>
              </a:ext>
            </a:extLst>
          </p:cNvPr>
          <p:cNvSpPr txBox="1"/>
          <p:nvPr/>
        </p:nvSpPr>
        <p:spPr>
          <a:xfrm>
            <a:off x="3990442" y="3167682"/>
            <a:ext cx="41796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rgbClr val="00B050"/>
                </a:solidFill>
              </a:rPr>
              <a:t>1 + 5 + 6 = 12 , c’est aussi un multiple de 3.</a:t>
            </a:r>
          </a:p>
        </p:txBody>
      </p:sp>
      <p:pic>
        <p:nvPicPr>
          <p:cNvPr id="21" name="Image 20">
            <a:extLst>
              <a:ext uri="{FF2B5EF4-FFF2-40B4-BE49-F238E27FC236}">
                <a16:creationId xmlns:a16="http://schemas.microsoft.com/office/drawing/2014/main" id="{D65A882B-4B28-407E-8390-D853107FE14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95848" y="2905125"/>
            <a:ext cx="2209800" cy="1047750"/>
          </a:xfrm>
          <a:prstGeom prst="rect">
            <a:avLst/>
          </a:prstGeom>
        </p:spPr>
      </p:pic>
      <p:pic>
        <p:nvPicPr>
          <p:cNvPr id="22" name="Image 21">
            <a:extLst>
              <a:ext uri="{FF2B5EF4-FFF2-40B4-BE49-F238E27FC236}">
                <a16:creationId xmlns:a16="http://schemas.microsoft.com/office/drawing/2014/main" id="{6DC3CF23-58EE-4FEE-A06D-B14D3767FCF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14898" y="4026777"/>
            <a:ext cx="2190750" cy="1000125"/>
          </a:xfrm>
          <a:prstGeom prst="rect">
            <a:avLst/>
          </a:prstGeom>
        </p:spPr>
      </p:pic>
      <p:sp>
        <p:nvSpPr>
          <p:cNvPr id="23" name="ZoneTexte 22">
            <a:extLst>
              <a:ext uri="{FF2B5EF4-FFF2-40B4-BE49-F238E27FC236}">
                <a16:creationId xmlns:a16="http://schemas.microsoft.com/office/drawing/2014/main" id="{A16D7B53-1BFC-4A5C-B37B-9FCD18D0CB51}"/>
              </a:ext>
            </a:extLst>
          </p:cNvPr>
          <p:cNvSpPr txBox="1"/>
          <p:nvPr/>
        </p:nvSpPr>
        <p:spPr>
          <a:xfrm>
            <a:off x="2389085" y="3723116"/>
            <a:ext cx="237597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/>
              <a:t>165  = </a:t>
            </a:r>
            <a:r>
              <a:rPr lang="fr-FR" sz="3200" dirty="0">
                <a:solidFill>
                  <a:srgbClr val="00B050"/>
                </a:solidFill>
              </a:rPr>
              <a:t>3</a:t>
            </a:r>
            <a:r>
              <a:rPr lang="fr-FR" sz="3200" dirty="0"/>
              <a:t> x</a:t>
            </a:r>
            <a:r>
              <a:rPr lang="fr-FR" sz="3200" dirty="0">
                <a:solidFill>
                  <a:srgbClr val="FF0000"/>
                </a:solidFill>
              </a:rPr>
              <a:t> 55</a:t>
            </a:r>
            <a:r>
              <a:rPr lang="fr-FR" sz="3200" dirty="0"/>
              <a:t> 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6A0E260F-7666-4319-8145-47A4556CAF97}"/>
              </a:ext>
            </a:extLst>
          </p:cNvPr>
          <p:cNvSpPr/>
          <p:nvPr/>
        </p:nvSpPr>
        <p:spPr>
          <a:xfrm>
            <a:off x="2320382" y="4688138"/>
            <a:ext cx="3034144" cy="592826"/>
          </a:xfrm>
          <a:prstGeom prst="rect">
            <a:avLst/>
          </a:prstGeom>
          <a:solidFill>
            <a:srgbClr val="C00000">
              <a:alpha val="17000"/>
            </a:srgbClr>
          </a:solidFill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Ellipse 25">
            <a:extLst>
              <a:ext uri="{FF2B5EF4-FFF2-40B4-BE49-F238E27FC236}">
                <a16:creationId xmlns:a16="http://schemas.microsoft.com/office/drawing/2014/main" id="{D359B5CE-67AA-4E94-A943-6117AAD78105}"/>
              </a:ext>
            </a:extLst>
          </p:cNvPr>
          <p:cNvSpPr/>
          <p:nvPr/>
        </p:nvSpPr>
        <p:spPr>
          <a:xfrm>
            <a:off x="3577071" y="4781369"/>
            <a:ext cx="380952" cy="369332"/>
          </a:xfrm>
          <a:prstGeom prst="ellipse">
            <a:avLst/>
          </a:prstGeom>
          <a:solidFill>
            <a:schemeClr val="accent6">
              <a:alpha val="31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Ellipse 26">
            <a:extLst>
              <a:ext uri="{FF2B5EF4-FFF2-40B4-BE49-F238E27FC236}">
                <a16:creationId xmlns:a16="http://schemas.microsoft.com/office/drawing/2014/main" id="{87D3B163-E6BB-40F5-922C-95B76EA76958}"/>
              </a:ext>
            </a:extLst>
          </p:cNvPr>
          <p:cNvSpPr/>
          <p:nvPr/>
        </p:nvSpPr>
        <p:spPr>
          <a:xfrm>
            <a:off x="4121452" y="4773801"/>
            <a:ext cx="380952" cy="369332"/>
          </a:xfrm>
          <a:prstGeom prst="ellipse">
            <a:avLst/>
          </a:prstGeom>
          <a:solidFill>
            <a:srgbClr val="FF0000">
              <a:alpha val="31000"/>
            </a:srgb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Ellipse 27">
            <a:extLst>
              <a:ext uri="{FF2B5EF4-FFF2-40B4-BE49-F238E27FC236}">
                <a16:creationId xmlns:a16="http://schemas.microsoft.com/office/drawing/2014/main" id="{489BB724-990B-48C9-99FC-E52689ADAC70}"/>
              </a:ext>
            </a:extLst>
          </p:cNvPr>
          <p:cNvSpPr/>
          <p:nvPr/>
        </p:nvSpPr>
        <p:spPr>
          <a:xfrm>
            <a:off x="4717539" y="4781704"/>
            <a:ext cx="380952" cy="369332"/>
          </a:xfrm>
          <a:prstGeom prst="ellipse">
            <a:avLst/>
          </a:prstGeom>
          <a:solidFill>
            <a:schemeClr val="tx1">
              <a:alpha val="31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30" name="Groupe 29">
            <a:extLst>
              <a:ext uri="{FF2B5EF4-FFF2-40B4-BE49-F238E27FC236}">
                <a16:creationId xmlns:a16="http://schemas.microsoft.com/office/drawing/2014/main" id="{A2242C4E-10AA-46A1-8C76-041D0B7A52FB}"/>
              </a:ext>
            </a:extLst>
          </p:cNvPr>
          <p:cNvGrpSpPr/>
          <p:nvPr/>
        </p:nvGrpSpPr>
        <p:grpSpPr>
          <a:xfrm>
            <a:off x="178715" y="5722457"/>
            <a:ext cx="11834569" cy="1062314"/>
            <a:chOff x="312227" y="5718276"/>
            <a:chExt cx="11834569" cy="1062314"/>
          </a:xfrm>
        </p:grpSpPr>
        <p:sp>
          <p:nvSpPr>
            <p:cNvPr id="31" name="ZoneTexte 30">
              <a:extLst>
                <a:ext uri="{FF2B5EF4-FFF2-40B4-BE49-F238E27FC236}">
                  <a16:creationId xmlns:a16="http://schemas.microsoft.com/office/drawing/2014/main" id="{BB8ADA68-66E4-4B22-9B58-44687829674A}"/>
                </a:ext>
              </a:extLst>
            </p:cNvPr>
            <p:cNvSpPr txBox="1"/>
            <p:nvPr/>
          </p:nvSpPr>
          <p:spPr>
            <a:xfrm>
              <a:off x="375625" y="5957046"/>
              <a:ext cx="11771171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3200" b="1" dirty="0"/>
                <a:t>2    3    5    7   11    13    17    19    23    29     31     37    41     43    47   …   </a:t>
              </a:r>
            </a:p>
          </p:txBody>
        </p:sp>
        <p:sp>
          <p:nvSpPr>
            <p:cNvPr id="32" name="Parchemin : horizontal 31">
              <a:extLst>
                <a:ext uri="{FF2B5EF4-FFF2-40B4-BE49-F238E27FC236}">
                  <a16:creationId xmlns:a16="http://schemas.microsoft.com/office/drawing/2014/main" id="{51223222-56D4-4229-81A3-14214A175EB4}"/>
                </a:ext>
              </a:extLst>
            </p:cNvPr>
            <p:cNvSpPr/>
            <p:nvPr/>
          </p:nvSpPr>
          <p:spPr>
            <a:xfrm>
              <a:off x="312227" y="5718276"/>
              <a:ext cx="11794269" cy="1062314"/>
            </a:xfrm>
            <a:prstGeom prst="horizontalScroll">
              <a:avLst/>
            </a:prstGeom>
            <a:solidFill>
              <a:schemeClr val="accent1">
                <a:alpha val="26000"/>
              </a:schemeClr>
            </a:solidFill>
            <a:ln w="444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</p:grpSp>
      <p:sp>
        <p:nvSpPr>
          <p:cNvPr id="33" name="ZoneTexte 32">
            <a:extLst>
              <a:ext uri="{FF2B5EF4-FFF2-40B4-BE49-F238E27FC236}">
                <a16:creationId xmlns:a16="http://schemas.microsoft.com/office/drawing/2014/main" id="{E214BEFA-F841-4FAF-B7B2-6730D7FE66D6}"/>
              </a:ext>
            </a:extLst>
          </p:cNvPr>
          <p:cNvSpPr txBox="1"/>
          <p:nvPr/>
        </p:nvSpPr>
        <p:spPr>
          <a:xfrm>
            <a:off x="2406283" y="4673647"/>
            <a:ext cx="294824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/>
              <a:t>165  = </a:t>
            </a:r>
            <a:r>
              <a:rPr lang="fr-FR" sz="3200" dirty="0">
                <a:solidFill>
                  <a:srgbClr val="00B050"/>
                </a:solidFill>
              </a:rPr>
              <a:t>3</a:t>
            </a:r>
            <a:r>
              <a:rPr lang="fr-FR" sz="3200" dirty="0"/>
              <a:t> x</a:t>
            </a:r>
            <a:r>
              <a:rPr lang="fr-FR" sz="3200" dirty="0">
                <a:solidFill>
                  <a:srgbClr val="FF0000"/>
                </a:solidFill>
              </a:rPr>
              <a:t> 5 x 11 </a:t>
            </a:r>
          </a:p>
        </p:txBody>
      </p:sp>
    </p:spTree>
    <p:extLst>
      <p:ext uri="{BB962C8B-B14F-4D97-AF65-F5344CB8AC3E}">
        <p14:creationId xmlns:p14="http://schemas.microsoft.com/office/powerpoint/2010/main" val="1308262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2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3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7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750"/>
                            </p:stCondLst>
                            <p:childTnLst>
                              <p:par>
                                <p:cTn id="23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22" presetClass="entr" presetSubtype="8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20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75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75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1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5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375E-6 -4.07407E-6 L -0.11523 -4.07407E-6 C -0.16679 -4.07407E-6 -0.23046 0.05209 -0.23046 0.09422 L -0.23046 0.18866 " pathEditMode="relative" rAng="0" ptsTypes="AAAA">
                                      <p:cBhvr>
                                        <p:cTn id="68" dur="1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523" y="942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500"/>
                            </p:stCondLst>
                            <p:childTnLst>
                              <p:par>
                                <p:cTn id="7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500"/>
                            </p:stCondLst>
                            <p:childTnLst>
                              <p:par>
                                <p:cTn id="73" presetID="5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3.33333E-6 L -0.11211 3.33333E-6 C -0.16237 3.33333E-6 -0.22422 0.05231 -0.22422 0.0949 L -0.22422 0.18981 " pathEditMode="relative" rAng="0" ptsTypes="AAAA">
                                      <p:cBhvr>
                                        <p:cTn id="74" dur="1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211" y="949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3000"/>
                            </p:stCondLst>
                            <p:childTnLst>
                              <p:par>
                                <p:cTn id="7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3000"/>
                            </p:stCondLst>
                            <p:childTnLst>
                              <p:par>
                                <p:cTn id="79" presetID="5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-4.07407E-6 L -0.09062 -4.07407E-6 C -0.13125 -4.07407E-6 -0.18112 0.05186 -0.18112 0.09375 L -0.18112 0.1875 " pathEditMode="relative" rAng="0" ptsTypes="AAAA">
                                      <p:cBhvr>
                                        <p:cTn id="80" dur="1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063" y="937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23" grpId="0"/>
      <p:bldP spid="24" grpId="0" animBg="1"/>
      <p:bldP spid="26" grpId="0" animBg="1"/>
      <p:bldP spid="26" grpId="1" animBg="1"/>
      <p:bldP spid="27" grpId="0" animBg="1"/>
      <p:bldP spid="27" grpId="1" animBg="1"/>
      <p:bldP spid="28" grpId="0" animBg="1"/>
      <p:bldP spid="28" grpId="1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F45DA5F-A27F-499C-9516-B6E2A43BC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5600" y="250568"/>
            <a:ext cx="10515600" cy="1325563"/>
          </a:xfrm>
        </p:spPr>
        <p:txBody>
          <a:bodyPr/>
          <a:lstStyle/>
          <a:p>
            <a:r>
              <a:rPr lang="fr-FR" b="1" dirty="0"/>
              <a:t>Question 10: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27EE9FB-1433-4BF9-BCA1-E7CF8A88B6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7222" y="1576131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fr-FR" dirty="0"/>
              <a:t>Décompose 210 en produits de facteurs premiers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ZoneTexte 3">
                <a:extLst>
                  <a:ext uri="{FF2B5EF4-FFF2-40B4-BE49-F238E27FC236}">
                    <a16:creationId xmlns:a16="http://schemas.microsoft.com/office/drawing/2014/main" id="{CF685B9D-817B-49AE-A292-24173930FD91}"/>
                  </a:ext>
                </a:extLst>
              </p:cNvPr>
              <p:cNvSpPr txBox="1"/>
              <p:nvPr/>
            </p:nvSpPr>
            <p:spPr>
              <a:xfrm>
                <a:off x="2201662" y="2574524"/>
                <a:ext cx="3060453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320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fr-FR" sz="3200" b="0" i="1" smtClean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fr-FR" sz="3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fr-FR" sz="32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fr-FR" sz="3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10 </m:t>
                      </m:r>
                      <m:r>
                        <a:rPr lang="fr-FR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×21</m:t>
                      </m:r>
                    </m:oMath>
                  </m:oMathPara>
                </a14:m>
                <a:endParaRPr lang="fr-FR" sz="3200" dirty="0"/>
              </a:p>
            </p:txBody>
          </p:sp>
        </mc:Choice>
        <mc:Fallback xmlns="">
          <p:sp>
            <p:nvSpPr>
              <p:cNvPr id="4" name="ZoneTexte 3">
                <a:extLst>
                  <a:ext uri="{FF2B5EF4-FFF2-40B4-BE49-F238E27FC236}">
                    <a16:creationId xmlns:a16="http://schemas.microsoft.com/office/drawing/2014/main" id="{CF685B9D-817B-49AE-A292-24173930FD9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01662" y="2574524"/>
                <a:ext cx="3060453" cy="58477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ZoneTexte 4">
                <a:extLst>
                  <a:ext uri="{FF2B5EF4-FFF2-40B4-BE49-F238E27FC236}">
                    <a16:creationId xmlns:a16="http://schemas.microsoft.com/office/drawing/2014/main" id="{C5D144B9-6021-4EC8-9D27-EB94C436E3CE}"/>
                  </a:ext>
                </a:extLst>
              </p:cNvPr>
              <p:cNvSpPr txBox="1"/>
              <p:nvPr/>
            </p:nvSpPr>
            <p:spPr>
              <a:xfrm>
                <a:off x="2201662" y="3167025"/>
                <a:ext cx="4022896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320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fr-FR" sz="3200" b="0" i="1" smtClean="0">
                          <a:latin typeface="Cambria Math" panose="02040503050406030204" pitchFamily="18" charset="0"/>
                        </a:rPr>
                        <m:t>        =</m:t>
                      </m:r>
                      <m:r>
                        <a:rPr lang="fr-FR" sz="3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2</m:t>
                      </m:r>
                      <m:r>
                        <a:rPr lang="fr-FR" sz="3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×5</m:t>
                      </m:r>
                      <m:r>
                        <a:rPr lang="fr-FR" sz="3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fr-FR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×3×7</m:t>
                      </m:r>
                    </m:oMath>
                  </m:oMathPara>
                </a14:m>
                <a:endParaRPr lang="fr-FR" sz="3200" dirty="0"/>
              </a:p>
            </p:txBody>
          </p:sp>
        </mc:Choice>
        <mc:Fallback xmlns="">
          <p:sp>
            <p:nvSpPr>
              <p:cNvPr id="5" name="ZoneTexte 4">
                <a:extLst>
                  <a:ext uri="{FF2B5EF4-FFF2-40B4-BE49-F238E27FC236}">
                    <a16:creationId xmlns:a16="http://schemas.microsoft.com/office/drawing/2014/main" id="{C5D144B9-6021-4EC8-9D27-EB94C436E3C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01662" y="3167025"/>
                <a:ext cx="4022896" cy="58477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ZoneTexte 5">
                <a:extLst>
                  <a:ext uri="{FF2B5EF4-FFF2-40B4-BE49-F238E27FC236}">
                    <a16:creationId xmlns:a16="http://schemas.microsoft.com/office/drawing/2014/main" id="{B3C09276-F595-42B7-9B59-BD7423B809EF}"/>
                  </a:ext>
                </a:extLst>
              </p:cNvPr>
              <p:cNvSpPr txBox="1"/>
              <p:nvPr/>
            </p:nvSpPr>
            <p:spPr>
              <a:xfrm>
                <a:off x="2201662" y="3886737"/>
                <a:ext cx="3843360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320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fr-FR" sz="3200" b="0" i="1" smtClean="0">
                          <a:latin typeface="Cambria Math" panose="02040503050406030204" pitchFamily="18" charset="0"/>
                        </a:rPr>
                        <m:t>        </m:t>
                      </m:r>
                      <m:r>
                        <a:rPr lang="fr-FR" sz="32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=2</m:t>
                      </m:r>
                      <m:r>
                        <a:rPr lang="fr-FR" sz="32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×3×5×7</m:t>
                      </m:r>
                    </m:oMath>
                  </m:oMathPara>
                </a14:m>
                <a:endParaRPr lang="fr-FR" sz="3200" dirty="0"/>
              </a:p>
            </p:txBody>
          </p:sp>
        </mc:Choice>
        <mc:Fallback xmlns="">
          <p:sp>
            <p:nvSpPr>
              <p:cNvPr id="6" name="ZoneTexte 5">
                <a:extLst>
                  <a:ext uri="{FF2B5EF4-FFF2-40B4-BE49-F238E27FC236}">
                    <a16:creationId xmlns:a16="http://schemas.microsoft.com/office/drawing/2014/main" id="{B3C09276-F595-42B7-9B59-BD7423B809E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01662" y="3886737"/>
                <a:ext cx="3843360" cy="58477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7" name="Groupe 6">
            <a:extLst>
              <a:ext uri="{FF2B5EF4-FFF2-40B4-BE49-F238E27FC236}">
                <a16:creationId xmlns:a16="http://schemas.microsoft.com/office/drawing/2014/main" id="{42047A81-ED10-4B94-AB72-B609AD64B061}"/>
              </a:ext>
            </a:extLst>
          </p:cNvPr>
          <p:cNvGrpSpPr/>
          <p:nvPr/>
        </p:nvGrpSpPr>
        <p:grpSpPr>
          <a:xfrm>
            <a:off x="178715" y="5722457"/>
            <a:ext cx="11834569" cy="1062314"/>
            <a:chOff x="312227" y="5718276"/>
            <a:chExt cx="11834569" cy="1062314"/>
          </a:xfrm>
        </p:grpSpPr>
        <p:sp>
          <p:nvSpPr>
            <p:cNvPr id="8" name="ZoneTexte 7">
              <a:extLst>
                <a:ext uri="{FF2B5EF4-FFF2-40B4-BE49-F238E27FC236}">
                  <a16:creationId xmlns:a16="http://schemas.microsoft.com/office/drawing/2014/main" id="{54B01E82-DD08-4722-B763-19D96F29B825}"/>
                </a:ext>
              </a:extLst>
            </p:cNvPr>
            <p:cNvSpPr txBox="1"/>
            <p:nvPr/>
          </p:nvSpPr>
          <p:spPr>
            <a:xfrm>
              <a:off x="375625" y="5957046"/>
              <a:ext cx="11771171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3200" b="1" dirty="0"/>
                <a:t>2    3    5    7   11    13    17    19    23    29     31     37    41     43    47   …   </a:t>
              </a:r>
            </a:p>
          </p:txBody>
        </p:sp>
        <p:sp>
          <p:nvSpPr>
            <p:cNvPr id="9" name="Parchemin : horizontal 8">
              <a:extLst>
                <a:ext uri="{FF2B5EF4-FFF2-40B4-BE49-F238E27FC236}">
                  <a16:creationId xmlns:a16="http://schemas.microsoft.com/office/drawing/2014/main" id="{6C9EE802-4ED9-4AED-94FB-BCE91AD9C2B1}"/>
                </a:ext>
              </a:extLst>
            </p:cNvPr>
            <p:cNvSpPr/>
            <p:nvPr/>
          </p:nvSpPr>
          <p:spPr>
            <a:xfrm>
              <a:off x="312227" y="5718276"/>
              <a:ext cx="11794269" cy="1062314"/>
            </a:xfrm>
            <a:prstGeom prst="horizontalScroll">
              <a:avLst/>
            </a:prstGeom>
            <a:solidFill>
              <a:schemeClr val="accent1">
                <a:alpha val="26000"/>
              </a:schemeClr>
            </a:solidFill>
            <a:ln w="444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</p:grpSp>
      <p:cxnSp>
        <p:nvCxnSpPr>
          <p:cNvPr id="11" name="Connecteur droit avec flèche 10">
            <a:extLst>
              <a:ext uri="{FF2B5EF4-FFF2-40B4-BE49-F238E27FC236}">
                <a16:creationId xmlns:a16="http://schemas.microsoft.com/office/drawing/2014/main" id="{B41B0C37-80F5-4E30-AD9E-619FC8041723}"/>
              </a:ext>
            </a:extLst>
          </p:cNvPr>
          <p:cNvCxnSpPr>
            <a:cxnSpLocks/>
          </p:cNvCxnSpPr>
          <p:nvPr/>
        </p:nvCxnSpPr>
        <p:spPr>
          <a:xfrm flipH="1">
            <a:off x="520956" y="4381500"/>
            <a:ext cx="3149344" cy="1712147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avec flèche 11">
            <a:extLst>
              <a:ext uri="{FF2B5EF4-FFF2-40B4-BE49-F238E27FC236}">
                <a16:creationId xmlns:a16="http://schemas.microsoft.com/office/drawing/2014/main" id="{D562DED9-766C-4CEA-86FD-C31A70D02F52}"/>
              </a:ext>
            </a:extLst>
          </p:cNvPr>
          <p:cNvCxnSpPr>
            <a:cxnSpLocks/>
          </p:cNvCxnSpPr>
          <p:nvPr/>
        </p:nvCxnSpPr>
        <p:spPr>
          <a:xfrm flipH="1">
            <a:off x="1130300" y="4319856"/>
            <a:ext cx="3121318" cy="1776308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avec flèche 13">
            <a:extLst>
              <a:ext uri="{FF2B5EF4-FFF2-40B4-BE49-F238E27FC236}">
                <a16:creationId xmlns:a16="http://schemas.microsoft.com/office/drawing/2014/main" id="{CF61E59B-8E94-4A33-98E6-856F8A3EC544}"/>
              </a:ext>
            </a:extLst>
          </p:cNvPr>
          <p:cNvCxnSpPr>
            <a:cxnSpLocks/>
          </p:cNvCxnSpPr>
          <p:nvPr/>
        </p:nvCxnSpPr>
        <p:spPr>
          <a:xfrm flipH="1">
            <a:off x="1701800" y="4319856"/>
            <a:ext cx="3276601" cy="174255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avec flèche 15">
            <a:extLst>
              <a:ext uri="{FF2B5EF4-FFF2-40B4-BE49-F238E27FC236}">
                <a16:creationId xmlns:a16="http://schemas.microsoft.com/office/drawing/2014/main" id="{2B650381-2478-4822-827E-A33DF45794A8}"/>
              </a:ext>
            </a:extLst>
          </p:cNvPr>
          <p:cNvCxnSpPr>
            <a:cxnSpLocks/>
          </p:cNvCxnSpPr>
          <p:nvPr/>
        </p:nvCxnSpPr>
        <p:spPr>
          <a:xfrm flipH="1">
            <a:off x="2279818" y="4319856"/>
            <a:ext cx="3386240" cy="174255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92477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2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1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1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1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1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F45DA5F-A27F-499C-9516-B6E2A43BC9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Question 11: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27EE9FB-1433-4BF9-BCA1-E7CF8A88B6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Décompose 140 en produits de facteurs premiers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ZoneTexte 3">
                <a:extLst>
                  <a:ext uri="{FF2B5EF4-FFF2-40B4-BE49-F238E27FC236}">
                    <a16:creationId xmlns:a16="http://schemas.microsoft.com/office/drawing/2014/main" id="{CF685B9D-817B-49AE-A292-24173930FD91}"/>
                  </a:ext>
                </a:extLst>
              </p:cNvPr>
              <p:cNvSpPr txBox="1"/>
              <p:nvPr/>
            </p:nvSpPr>
            <p:spPr>
              <a:xfrm>
                <a:off x="2201662" y="2574524"/>
                <a:ext cx="3150221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3200" b="0" i="1" smtClean="0">
                          <a:latin typeface="Cambria Math" panose="02040503050406030204" pitchFamily="18" charset="0"/>
                        </a:rPr>
                        <m:t>22</m:t>
                      </m:r>
                      <m:r>
                        <a:rPr lang="fr-FR" sz="3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fr-FR" sz="32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fr-FR" sz="3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10 </m:t>
                      </m:r>
                      <m:r>
                        <a:rPr lang="fr-FR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 22</m:t>
                      </m:r>
                    </m:oMath>
                  </m:oMathPara>
                </a14:m>
                <a:endParaRPr lang="fr-FR" sz="3200" dirty="0"/>
              </a:p>
            </p:txBody>
          </p:sp>
        </mc:Choice>
        <mc:Fallback xmlns="">
          <p:sp>
            <p:nvSpPr>
              <p:cNvPr id="4" name="ZoneTexte 3">
                <a:extLst>
                  <a:ext uri="{FF2B5EF4-FFF2-40B4-BE49-F238E27FC236}">
                    <a16:creationId xmlns:a16="http://schemas.microsoft.com/office/drawing/2014/main" id="{CF685B9D-817B-49AE-A292-24173930FD9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01662" y="2574524"/>
                <a:ext cx="3150221" cy="58477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ZoneTexte 4">
                <a:extLst>
                  <a:ext uri="{FF2B5EF4-FFF2-40B4-BE49-F238E27FC236}">
                    <a16:creationId xmlns:a16="http://schemas.microsoft.com/office/drawing/2014/main" id="{C5D144B9-6021-4EC8-9D27-EB94C436E3CE}"/>
                  </a:ext>
                </a:extLst>
              </p:cNvPr>
              <p:cNvSpPr txBox="1"/>
              <p:nvPr/>
            </p:nvSpPr>
            <p:spPr>
              <a:xfrm>
                <a:off x="2201662" y="3167025"/>
                <a:ext cx="4340291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320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fr-FR" sz="3200" b="0" i="1" smtClean="0">
                          <a:latin typeface="Cambria Math" panose="02040503050406030204" pitchFamily="18" charset="0"/>
                        </a:rPr>
                        <m:t>        =</m:t>
                      </m:r>
                      <m:r>
                        <a:rPr lang="fr-FR" sz="3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2</m:t>
                      </m:r>
                      <m:r>
                        <a:rPr lang="fr-FR" sz="3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×5</m:t>
                      </m:r>
                      <m:r>
                        <a:rPr lang="fr-FR" sz="3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fr-FR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 2×11</m:t>
                      </m:r>
                    </m:oMath>
                  </m:oMathPara>
                </a14:m>
                <a:endParaRPr lang="fr-FR" sz="3200" dirty="0"/>
              </a:p>
            </p:txBody>
          </p:sp>
        </mc:Choice>
        <mc:Fallback xmlns="">
          <p:sp>
            <p:nvSpPr>
              <p:cNvPr id="5" name="ZoneTexte 4">
                <a:extLst>
                  <a:ext uri="{FF2B5EF4-FFF2-40B4-BE49-F238E27FC236}">
                    <a16:creationId xmlns:a16="http://schemas.microsoft.com/office/drawing/2014/main" id="{C5D144B9-6021-4EC8-9D27-EB94C436E3C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01662" y="3167025"/>
                <a:ext cx="4340291" cy="58477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ZoneTexte 5">
                <a:extLst>
                  <a:ext uri="{FF2B5EF4-FFF2-40B4-BE49-F238E27FC236}">
                    <a16:creationId xmlns:a16="http://schemas.microsoft.com/office/drawing/2014/main" id="{B3C09276-F595-42B7-9B59-BD7423B809EF}"/>
                  </a:ext>
                </a:extLst>
              </p:cNvPr>
              <p:cNvSpPr txBox="1"/>
              <p:nvPr/>
            </p:nvSpPr>
            <p:spPr>
              <a:xfrm>
                <a:off x="2201662" y="3886737"/>
                <a:ext cx="4070986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320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fr-FR" sz="3200" b="0" i="1" smtClean="0">
                          <a:latin typeface="Cambria Math" panose="02040503050406030204" pitchFamily="18" charset="0"/>
                        </a:rPr>
                        <m:t>        </m:t>
                      </m:r>
                      <m:r>
                        <a:rPr lang="fr-FR" sz="32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fr-FR" sz="3200" b="0" i="0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</m:t>
                      </m:r>
                      <m:r>
                        <a:rPr lang="fr-FR" sz="32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×2×5×11</m:t>
                      </m:r>
                    </m:oMath>
                  </m:oMathPara>
                </a14:m>
                <a:endParaRPr lang="fr-FR" sz="3200" dirty="0"/>
              </a:p>
            </p:txBody>
          </p:sp>
        </mc:Choice>
        <mc:Fallback>
          <p:sp>
            <p:nvSpPr>
              <p:cNvPr id="6" name="ZoneTexte 5">
                <a:extLst>
                  <a:ext uri="{FF2B5EF4-FFF2-40B4-BE49-F238E27FC236}">
                    <a16:creationId xmlns:a16="http://schemas.microsoft.com/office/drawing/2014/main" id="{B3C09276-F595-42B7-9B59-BD7423B809E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01662" y="3886737"/>
                <a:ext cx="4070986" cy="58477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7" name="Groupe 6">
            <a:extLst>
              <a:ext uri="{FF2B5EF4-FFF2-40B4-BE49-F238E27FC236}">
                <a16:creationId xmlns:a16="http://schemas.microsoft.com/office/drawing/2014/main" id="{1644F5DE-23D0-465D-8852-AD7DF6F1070B}"/>
              </a:ext>
            </a:extLst>
          </p:cNvPr>
          <p:cNvGrpSpPr/>
          <p:nvPr/>
        </p:nvGrpSpPr>
        <p:grpSpPr>
          <a:xfrm>
            <a:off x="178715" y="5722457"/>
            <a:ext cx="11834569" cy="1062314"/>
            <a:chOff x="312227" y="5718276"/>
            <a:chExt cx="11834569" cy="1062314"/>
          </a:xfrm>
        </p:grpSpPr>
        <p:sp>
          <p:nvSpPr>
            <p:cNvPr id="8" name="ZoneTexte 7">
              <a:extLst>
                <a:ext uri="{FF2B5EF4-FFF2-40B4-BE49-F238E27FC236}">
                  <a16:creationId xmlns:a16="http://schemas.microsoft.com/office/drawing/2014/main" id="{639A265A-5098-4B94-B9EC-F3564E65468C}"/>
                </a:ext>
              </a:extLst>
            </p:cNvPr>
            <p:cNvSpPr txBox="1"/>
            <p:nvPr/>
          </p:nvSpPr>
          <p:spPr>
            <a:xfrm>
              <a:off x="375625" y="5957046"/>
              <a:ext cx="11771171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3200" b="1" dirty="0"/>
                <a:t>2    3    5    7   11    13    17    19    23    29     31     37    41     43    47   …   </a:t>
              </a:r>
            </a:p>
          </p:txBody>
        </p:sp>
        <p:sp>
          <p:nvSpPr>
            <p:cNvPr id="9" name="Parchemin : horizontal 8">
              <a:extLst>
                <a:ext uri="{FF2B5EF4-FFF2-40B4-BE49-F238E27FC236}">
                  <a16:creationId xmlns:a16="http://schemas.microsoft.com/office/drawing/2014/main" id="{ED39DD73-7C1D-4145-A09C-2A5CE68A5F1F}"/>
                </a:ext>
              </a:extLst>
            </p:cNvPr>
            <p:cNvSpPr/>
            <p:nvPr/>
          </p:nvSpPr>
          <p:spPr>
            <a:xfrm>
              <a:off x="312227" y="5718276"/>
              <a:ext cx="11794269" cy="1062314"/>
            </a:xfrm>
            <a:prstGeom prst="horizontalScroll">
              <a:avLst/>
            </a:prstGeom>
            <a:solidFill>
              <a:schemeClr val="accent1">
                <a:alpha val="26000"/>
              </a:schemeClr>
            </a:solidFill>
            <a:ln w="444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</p:grpSp>
      <p:cxnSp>
        <p:nvCxnSpPr>
          <p:cNvPr id="10" name="Connecteur droit avec flèche 9">
            <a:extLst>
              <a:ext uri="{FF2B5EF4-FFF2-40B4-BE49-F238E27FC236}">
                <a16:creationId xmlns:a16="http://schemas.microsoft.com/office/drawing/2014/main" id="{CDE79868-D601-4A92-80F7-A5F10954EAAB}"/>
              </a:ext>
            </a:extLst>
          </p:cNvPr>
          <p:cNvCxnSpPr>
            <a:cxnSpLocks/>
          </p:cNvCxnSpPr>
          <p:nvPr/>
        </p:nvCxnSpPr>
        <p:spPr>
          <a:xfrm flipH="1">
            <a:off x="520956" y="4381500"/>
            <a:ext cx="3149344" cy="1712147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avec flèche 10">
            <a:extLst>
              <a:ext uri="{FF2B5EF4-FFF2-40B4-BE49-F238E27FC236}">
                <a16:creationId xmlns:a16="http://schemas.microsoft.com/office/drawing/2014/main" id="{A4254AF9-6739-4E5C-AA89-71EEC1EB954F}"/>
              </a:ext>
            </a:extLst>
          </p:cNvPr>
          <p:cNvCxnSpPr>
            <a:cxnSpLocks/>
          </p:cNvCxnSpPr>
          <p:nvPr/>
        </p:nvCxnSpPr>
        <p:spPr>
          <a:xfrm flipH="1">
            <a:off x="622300" y="4319856"/>
            <a:ext cx="3746500" cy="1773791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avec flèche 11">
            <a:extLst>
              <a:ext uri="{FF2B5EF4-FFF2-40B4-BE49-F238E27FC236}">
                <a16:creationId xmlns:a16="http://schemas.microsoft.com/office/drawing/2014/main" id="{93E6BA2F-929C-4AB3-AC4F-30F50CEEA0E5}"/>
              </a:ext>
            </a:extLst>
          </p:cNvPr>
          <p:cNvCxnSpPr>
            <a:cxnSpLocks/>
          </p:cNvCxnSpPr>
          <p:nvPr/>
        </p:nvCxnSpPr>
        <p:spPr>
          <a:xfrm flipH="1">
            <a:off x="1765300" y="4319856"/>
            <a:ext cx="3327400" cy="1773791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avec flèche 12">
            <a:extLst>
              <a:ext uri="{FF2B5EF4-FFF2-40B4-BE49-F238E27FC236}">
                <a16:creationId xmlns:a16="http://schemas.microsoft.com/office/drawing/2014/main" id="{BE9625FA-E7AF-49C3-97FF-CE0D5F4C1DA3}"/>
              </a:ext>
            </a:extLst>
          </p:cNvPr>
          <p:cNvCxnSpPr>
            <a:cxnSpLocks/>
          </p:cNvCxnSpPr>
          <p:nvPr/>
        </p:nvCxnSpPr>
        <p:spPr>
          <a:xfrm flipH="1">
            <a:off x="2870200" y="4381500"/>
            <a:ext cx="2971800" cy="167640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451674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2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1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1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1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1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603C81A-997A-42C1-94F8-C43263C686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				</a:t>
            </a:r>
            <a:r>
              <a:rPr lang="fr-FR" dirty="0">
                <a:solidFill>
                  <a:srgbClr val="FF0000"/>
                </a:solidFill>
              </a:rPr>
              <a:t>Arithmétique: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D1A8233-82A2-4905-BEE8-9DB1512C4D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6879" y="1627217"/>
            <a:ext cx="11385430" cy="4351338"/>
          </a:xfrm>
        </p:spPr>
        <p:txBody>
          <a:bodyPr/>
          <a:lstStyle/>
          <a:p>
            <a:pPr marL="0" indent="0">
              <a:buNone/>
            </a:pPr>
            <a:r>
              <a:rPr lang="fr-FR" dirty="0"/>
              <a:t>C’est la branche des mathématiques dans laquelle on n’utilise que les</a:t>
            </a:r>
          </a:p>
          <a:p>
            <a:pPr marL="0" indent="0">
              <a:buNone/>
            </a:pPr>
            <a:r>
              <a:rPr lang="fr-FR" dirty="0"/>
              <a:t> nombres entiers (0, 1, 2, 3, …  ).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L’une des relations fondamentales en arithmétique est celle de multiple et</a:t>
            </a:r>
          </a:p>
          <a:p>
            <a:pPr marL="0" indent="0">
              <a:buNone/>
            </a:pPr>
            <a:r>
              <a:rPr lang="fr-FR" dirty="0"/>
              <a:t> diviseur.</a:t>
            </a:r>
          </a:p>
        </p:txBody>
      </p:sp>
    </p:spTree>
    <p:extLst>
      <p:ext uri="{BB962C8B-B14F-4D97-AF65-F5344CB8AC3E}">
        <p14:creationId xmlns:p14="http://schemas.microsoft.com/office/powerpoint/2010/main" val="33436309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2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2981F30-01C5-4371-BCFF-2DA7E04C03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8655" y="169489"/>
            <a:ext cx="10515600" cy="1325563"/>
          </a:xfrm>
        </p:spPr>
        <p:txBody>
          <a:bodyPr/>
          <a:lstStyle/>
          <a:p>
            <a:r>
              <a:rPr lang="fr-FR" b="1" dirty="0"/>
              <a:t>Question 1: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C077D84-AEDD-4288-959C-902DEF0901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1179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dirty="0"/>
              <a:t>Complète avec                                  ou                              :</a:t>
            </a:r>
          </a:p>
          <a:p>
            <a:endParaRPr lang="fr-FR" dirty="0"/>
          </a:p>
          <a:p>
            <a:endParaRPr lang="fr-FR" dirty="0"/>
          </a:p>
          <a:p>
            <a:r>
              <a:rPr lang="fr-FR" dirty="0"/>
              <a:t>42 est un ………………………… de 6 et de 7 .</a:t>
            </a:r>
          </a:p>
          <a:p>
            <a:endParaRPr lang="fr-FR" dirty="0"/>
          </a:p>
          <a:p>
            <a:endParaRPr lang="fr-FR" dirty="0"/>
          </a:p>
          <a:p>
            <a:r>
              <a:rPr lang="fr-FR" dirty="0"/>
              <a:t>5 est un …………………………… de 135 </a:t>
            </a:r>
          </a:p>
        </p:txBody>
      </p:sp>
      <p:grpSp>
        <p:nvGrpSpPr>
          <p:cNvPr id="6" name="Groupe 5">
            <a:extLst>
              <a:ext uri="{FF2B5EF4-FFF2-40B4-BE49-F238E27FC236}">
                <a16:creationId xmlns:a16="http://schemas.microsoft.com/office/drawing/2014/main" id="{45493DB6-6C4F-4340-9F82-DA74903444AF}"/>
              </a:ext>
            </a:extLst>
          </p:cNvPr>
          <p:cNvGrpSpPr/>
          <p:nvPr/>
        </p:nvGrpSpPr>
        <p:grpSpPr>
          <a:xfrm>
            <a:off x="3848986" y="1825625"/>
            <a:ext cx="1531088" cy="523220"/>
            <a:chOff x="6305107" y="3741548"/>
            <a:chExt cx="1531088" cy="523220"/>
          </a:xfrm>
        </p:grpSpPr>
        <p:sp>
          <p:nvSpPr>
            <p:cNvPr id="4" name="ZoneTexte 3">
              <a:extLst>
                <a:ext uri="{FF2B5EF4-FFF2-40B4-BE49-F238E27FC236}">
                  <a16:creationId xmlns:a16="http://schemas.microsoft.com/office/drawing/2014/main" id="{4CCE412F-6E8C-4DC4-AC42-D11FA32F1D42}"/>
                </a:ext>
              </a:extLst>
            </p:cNvPr>
            <p:cNvSpPr txBox="1"/>
            <p:nvPr/>
          </p:nvSpPr>
          <p:spPr>
            <a:xfrm>
              <a:off x="6373986" y="3741548"/>
              <a:ext cx="1393330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2800" dirty="0">
                  <a:solidFill>
                    <a:srgbClr val="FF0000"/>
                  </a:solidFill>
                </a:rPr>
                <a:t>multiple</a:t>
              </a:r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90E81CF6-E535-43F6-9C84-8D27AEA611EC}"/>
                </a:ext>
              </a:extLst>
            </p:cNvPr>
            <p:cNvSpPr/>
            <p:nvPr/>
          </p:nvSpPr>
          <p:spPr>
            <a:xfrm>
              <a:off x="6305107" y="3806456"/>
              <a:ext cx="1531088" cy="393404"/>
            </a:xfrm>
            <a:prstGeom prst="rect">
              <a:avLst/>
            </a:prstGeom>
            <a:solidFill>
              <a:srgbClr val="FF0000">
                <a:alpha val="14000"/>
              </a:srgbClr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7" name="Groupe 6">
            <a:extLst>
              <a:ext uri="{FF2B5EF4-FFF2-40B4-BE49-F238E27FC236}">
                <a16:creationId xmlns:a16="http://schemas.microsoft.com/office/drawing/2014/main" id="{99061514-7798-4721-9CF5-6C852E201AC8}"/>
              </a:ext>
            </a:extLst>
          </p:cNvPr>
          <p:cNvGrpSpPr/>
          <p:nvPr/>
        </p:nvGrpSpPr>
        <p:grpSpPr>
          <a:xfrm>
            <a:off x="6835849" y="1825625"/>
            <a:ext cx="1531088" cy="523220"/>
            <a:chOff x="6373986" y="3741548"/>
            <a:chExt cx="1531088" cy="523220"/>
          </a:xfrm>
        </p:grpSpPr>
        <p:sp>
          <p:nvSpPr>
            <p:cNvPr id="8" name="ZoneTexte 7">
              <a:extLst>
                <a:ext uri="{FF2B5EF4-FFF2-40B4-BE49-F238E27FC236}">
                  <a16:creationId xmlns:a16="http://schemas.microsoft.com/office/drawing/2014/main" id="{EDD48BE4-F336-428E-B6D8-C66902D0F7CD}"/>
                </a:ext>
              </a:extLst>
            </p:cNvPr>
            <p:cNvSpPr txBox="1"/>
            <p:nvPr/>
          </p:nvSpPr>
          <p:spPr>
            <a:xfrm>
              <a:off x="6373986" y="3741548"/>
              <a:ext cx="1332416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2800" dirty="0">
                  <a:solidFill>
                    <a:srgbClr val="00B050"/>
                  </a:solidFill>
                </a:rPr>
                <a:t>diviseur</a:t>
              </a: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1F6CABDA-A1E4-4CC2-8C45-F33563022635}"/>
                </a:ext>
              </a:extLst>
            </p:cNvPr>
            <p:cNvSpPr/>
            <p:nvPr/>
          </p:nvSpPr>
          <p:spPr>
            <a:xfrm>
              <a:off x="6373986" y="3824758"/>
              <a:ext cx="1531088" cy="393404"/>
            </a:xfrm>
            <a:prstGeom prst="rect">
              <a:avLst/>
            </a:prstGeom>
            <a:solidFill>
              <a:srgbClr val="00B050">
                <a:alpha val="14000"/>
              </a:srgbClr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ZoneTexte 9">
                <a:extLst>
                  <a:ext uri="{FF2B5EF4-FFF2-40B4-BE49-F238E27FC236}">
                    <a16:creationId xmlns:a16="http://schemas.microsoft.com/office/drawing/2014/main" id="{D062159A-3489-434B-9147-E6B4FD956746}"/>
                  </a:ext>
                </a:extLst>
              </p:cNvPr>
              <p:cNvSpPr txBox="1"/>
              <p:nvPr/>
            </p:nvSpPr>
            <p:spPr>
              <a:xfrm>
                <a:off x="6835849" y="3342198"/>
                <a:ext cx="2550955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2800" dirty="0">
                    <a:solidFill>
                      <a:srgbClr val="FF0000"/>
                    </a:solidFill>
                  </a:rPr>
                  <a:t>car  </a:t>
                </a:r>
                <a14:m>
                  <m:oMath xmlns:m="http://schemas.openxmlformats.org/officeDocument/2006/math">
                    <m:r>
                      <a:rPr lang="fr-FR" sz="28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6 </m:t>
                    </m:r>
                    <m:r>
                      <a:rPr lang="fr-FR" sz="28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×7=42</m:t>
                    </m:r>
                  </m:oMath>
                </a14:m>
                <a:endParaRPr lang="fr-FR" sz="28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0" name="ZoneTexte 9">
                <a:extLst>
                  <a:ext uri="{FF2B5EF4-FFF2-40B4-BE49-F238E27FC236}">
                    <a16:creationId xmlns:a16="http://schemas.microsoft.com/office/drawing/2014/main" id="{D062159A-3489-434B-9147-E6B4FD95674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35849" y="3342198"/>
                <a:ext cx="2550955" cy="523220"/>
              </a:xfrm>
              <a:prstGeom prst="rect">
                <a:avLst/>
              </a:prstGeom>
              <a:blipFill>
                <a:blip r:embed="rId2"/>
                <a:stretch>
                  <a:fillRect l="-4773" t="-10465" b="-32558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E6905D55-5DD4-4B83-9118-D0DDD15DF5BB}"/>
                  </a:ext>
                </a:extLst>
              </p:cNvPr>
              <p:cNvSpPr/>
              <p:nvPr/>
            </p:nvSpPr>
            <p:spPr>
              <a:xfrm>
                <a:off x="6178470" y="4905377"/>
                <a:ext cx="2959721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fr-FR" sz="2800" dirty="0">
                    <a:solidFill>
                      <a:srgbClr val="00B050"/>
                    </a:solidFill>
                  </a:rPr>
                  <a:t>car  </a:t>
                </a:r>
                <a14:m>
                  <m:oMath xmlns:m="http://schemas.openxmlformats.org/officeDocument/2006/math">
                    <m:r>
                      <a:rPr lang="fr-FR" sz="2800" i="1" dirty="0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1</m:t>
                    </m:r>
                    <m:r>
                      <a:rPr lang="fr-FR" sz="2800" b="0" i="1" dirty="0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35</m:t>
                    </m:r>
                    <m:r>
                      <a:rPr lang="fr-FR" sz="2800" i="1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fr-FR" sz="2800" i="1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  <m:r>
                      <a:rPr lang="fr-FR" sz="2800" b="0" i="1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5</m:t>
                    </m:r>
                    <m:r>
                      <a:rPr lang="fr-FR" sz="2800" i="1">
                        <a:solidFill>
                          <a:srgbClr val="00B05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fr-FR" sz="2800" b="0" i="1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27</m:t>
                    </m:r>
                  </m:oMath>
                </a14:m>
                <a:endParaRPr lang="fr-FR" sz="2800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E6905D55-5DD4-4B83-9118-D0DDD15DF5B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78470" y="4905377"/>
                <a:ext cx="2959721" cy="523220"/>
              </a:xfrm>
              <a:prstGeom prst="rect">
                <a:avLst/>
              </a:prstGeom>
              <a:blipFill>
                <a:blip r:embed="rId3"/>
                <a:stretch>
                  <a:fillRect l="-4330" t="-11628" b="-32558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ZoneTexte 11">
            <a:extLst>
              <a:ext uri="{FF2B5EF4-FFF2-40B4-BE49-F238E27FC236}">
                <a16:creationId xmlns:a16="http://schemas.microsoft.com/office/drawing/2014/main" id="{9B3D3017-9FB6-4B39-A99E-CE7B0A521785}"/>
              </a:ext>
            </a:extLst>
          </p:cNvPr>
          <p:cNvSpPr txBox="1"/>
          <p:nvPr/>
        </p:nvSpPr>
        <p:spPr>
          <a:xfrm>
            <a:off x="1018309" y="3769521"/>
            <a:ext cx="69563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>
                <a:solidFill>
                  <a:srgbClr val="C00000"/>
                </a:solidFill>
              </a:rPr>
              <a:t>On peut aussi dire   que 6 et 7 sont des diviseurs de 42</a:t>
            </a: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675BAE36-FEBE-4BE5-9066-B62A07455E24}"/>
              </a:ext>
            </a:extLst>
          </p:cNvPr>
          <p:cNvSpPr txBox="1"/>
          <p:nvPr/>
        </p:nvSpPr>
        <p:spPr>
          <a:xfrm>
            <a:off x="942109" y="5381992"/>
            <a:ext cx="81119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>
                <a:solidFill>
                  <a:srgbClr val="317F35"/>
                </a:solidFill>
              </a:rPr>
              <a:t>On peut aussi dire que 135 est un multiple de 5 ( et aussi de 27).</a:t>
            </a:r>
          </a:p>
        </p:txBody>
      </p:sp>
    </p:spTree>
    <p:extLst>
      <p:ext uri="{BB962C8B-B14F-4D97-AF65-F5344CB8AC3E}">
        <p14:creationId xmlns:p14="http://schemas.microsoft.com/office/powerpoint/2010/main" val="14643066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75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75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75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750"/>
                            </p:stCondLst>
                            <p:childTnLst>
                              <p:par>
                                <p:cTn id="22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75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375E-6 1.85185E-6 L -0.05717 0.20879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65" y="1044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22" presetClass="entr" presetSubtype="8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225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1.85185E-6 L -0.33451 0.43194 " pathEditMode="relative" rAng="0" ptsTypes="AA">
                                      <p:cBhvr>
                                        <p:cTn id="4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732" y="2159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000"/>
                            </p:stCondLst>
                            <p:childTnLst>
                              <p:par>
                                <p:cTn id="43" presetID="22" presetClass="entr" presetSubtype="8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2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3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AEC7E13-748D-4C95-A63C-168906B46F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4746" y="278875"/>
            <a:ext cx="10515600" cy="1325563"/>
          </a:xfrm>
        </p:spPr>
        <p:txBody>
          <a:bodyPr/>
          <a:lstStyle/>
          <a:p>
            <a:r>
              <a:rPr lang="fr-FR" b="1" dirty="0"/>
              <a:t>Question 2</a:t>
            </a:r>
            <a:r>
              <a:rPr lang="fr-FR" dirty="0"/>
              <a:t>: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F2EBABE-74A2-4FA9-BD97-A2234E6937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/>
              <a:t>Peut-on  dire que 5 est un diviseur  de 32  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ZoneTexte 4">
                <a:extLst>
                  <a:ext uri="{FF2B5EF4-FFF2-40B4-BE49-F238E27FC236}">
                    <a16:creationId xmlns:a16="http://schemas.microsoft.com/office/drawing/2014/main" id="{56AC9D6A-7A02-4D3F-A7EE-9A0E422C37ED}"/>
                  </a:ext>
                </a:extLst>
              </p:cNvPr>
              <p:cNvSpPr txBox="1"/>
              <p:nvPr/>
            </p:nvSpPr>
            <p:spPr>
              <a:xfrm>
                <a:off x="838200" y="2327564"/>
                <a:ext cx="2523448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3200" b="0" i="1" smtClean="0">
                          <a:latin typeface="Cambria Math" panose="02040503050406030204" pitchFamily="18" charset="0"/>
                        </a:rPr>
                        <m:t>32</m:t>
                      </m:r>
                      <m:r>
                        <a:rPr lang="fr-FR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÷5=6,4</m:t>
                      </m:r>
                    </m:oMath>
                  </m:oMathPara>
                </a14:m>
                <a:endParaRPr lang="fr-FR" sz="3200" dirty="0"/>
              </a:p>
            </p:txBody>
          </p:sp>
        </mc:Choice>
        <mc:Fallback xmlns="">
          <p:sp>
            <p:nvSpPr>
              <p:cNvPr id="5" name="ZoneTexte 4">
                <a:extLst>
                  <a:ext uri="{FF2B5EF4-FFF2-40B4-BE49-F238E27FC236}">
                    <a16:creationId xmlns:a16="http://schemas.microsoft.com/office/drawing/2014/main" id="{56AC9D6A-7A02-4D3F-A7EE-9A0E422C37E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2327564"/>
                <a:ext cx="2523448" cy="58477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Connecteur droit avec flèche 6">
            <a:extLst>
              <a:ext uri="{FF2B5EF4-FFF2-40B4-BE49-F238E27FC236}">
                <a16:creationId xmlns:a16="http://schemas.microsoft.com/office/drawing/2014/main" id="{4D4A0AA3-7685-48B9-AF5E-E952C05C0658}"/>
              </a:ext>
            </a:extLst>
          </p:cNvPr>
          <p:cNvCxnSpPr>
            <a:cxnSpLocks/>
          </p:cNvCxnSpPr>
          <p:nvPr/>
        </p:nvCxnSpPr>
        <p:spPr>
          <a:xfrm>
            <a:off x="3002973" y="3314700"/>
            <a:ext cx="602672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9">
            <a:extLst>
              <a:ext uri="{FF2B5EF4-FFF2-40B4-BE49-F238E27FC236}">
                <a16:creationId xmlns:a16="http://schemas.microsoft.com/office/drawing/2014/main" id="{4B754BC9-CCA9-4E1D-B8B6-8F18852B43FD}"/>
              </a:ext>
            </a:extLst>
          </p:cNvPr>
          <p:cNvCxnSpPr/>
          <p:nvPr/>
        </p:nvCxnSpPr>
        <p:spPr>
          <a:xfrm>
            <a:off x="3002973" y="2826327"/>
            <a:ext cx="0" cy="488373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ZoneTexte 10">
            <a:extLst>
              <a:ext uri="{FF2B5EF4-FFF2-40B4-BE49-F238E27FC236}">
                <a16:creationId xmlns:a16="http://schemas.microsoft.com/office/drawing/2014/main" id="{9071080D-3357-4DB4-99E5-16D5BDD7F235}"/>
              </a:ext>
            </a:extLst>
          </p:cNvPr>
          <p:cNvSpPr txBox="1"/>
          <p:nvPr/>
        </p:nvSpPr>
        <p:spPr>
          <a:xfrm>
            <a:off x="3605645" y="3070513"/>
            <a:ext cx="84211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>
                <a:solidFill>
                  <a:srgbClr val="0070C0"/>
                </a:solidFill>
              </a:rPr>
              <a:t>6,4 n’est  pas un nombre entier  donc 5 n’est pas un diviseur de 32.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0E6C4BCE-FC8F-4F81-8583-292913559EFA}"/>
              </a:ext>
            </a:extLst>
          </p:cNvPr>
          <p:cNvSpPr txBox="1"/>
          <p:nvPr/>
        </p:nvSpPr>
        <p:spPr>
          <a:xfrm>
            <a:off x="503724" y="4030554"/>
            <a:ext cx="85988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b="1" u="sng" dirty="0"/>
              <a:t>Remarque:</a:t>
            </a:r>
            <a:r>
              <a:rPr lang="fr-FR" sz="2800" dirty="0"/>
              <a:t> 1, 2, 4 8, 16 et 32 sont des diviseurs de 32 car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ZoneTexte 12">
                <a:extLst>
                  <a:ext uri="{FF2B5EF4-FFF2-40B4-BE49-F238E27FC236}">
                    <a16:creationId xmlns:a16="http://schemas.microsoft.com/office/drawing/2014/main" id="{B104189D-D8DE-4BF4-8022-679F19F33F39}"/>
                  </a:ext>
                </a:extLst>
              </p:cNvPr>
              <p:cNvSpPr txBox="1"/>
              <p:nvPr/>
            </p:nvSpPr>
            <p:spPr>
              <a:xfrm>
                <a:off x="8956963" y="4069298"/>
                <a:ext cx="2223686" cy="138499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2800" b="1" i="1" smtClean="0">
                          <a:latin typeface="Cambria Math" panose="02040503050406030204" pitchFamily="18" charset="0"/>
                        </a:rPr>
                        <m:t>𝟑𝟐</m:t>
                      </m:r>
                      <m:r>
                        <a:rPr lang="fr-FR" sz="28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fr-FR" sz="2800" b="1" i="1" smtClean="0"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fr-FR" sz="28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fr-FR" sz="28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𝟑𝟐</m:t>
                      </m:r>
                    </m:oMath>
                  </m:oMathPara>
                </a14:m>
                <a:endParaRPr lang="fr-FR" sz="2800" b="1" dirty="0">
                  <a:ea typeface="Cambria Math" panose="02040503050406030204" pitchFamily="18" charset="0"/>
                </a:endParaRPr>
              </a:p>
              <a:p>
                <a:r>
                  <a:rPr lang="fr-FR" sz="2800" b="1" dirty="0"/>
                  <a:t>        </a:t>
                </a:r>
                <a14:m>
                  <m:oMath xmlns:m="http://schemas.openxmlformats.org/officeDocument/2006/math">
                    <m:r>
                      <a:rPr lang="fr-FR" sz="2800" b="1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fr-FR" sz="2800" b="1" dirty="0"/>
                  <a:t> 2 </a:t>
                </a:r>
                <a14:m>
                  <m:oMath xmlns:m="http://schemas.openxmlformats.org/officeDocument/2006/math">
                    <m:r>
                      <a:rPr lang="fr-FR" sz="2800" b="1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fr-FR" sz="2800" b="1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𝟏𝟔</m:t>
                    </m:r>
                  </m:oMath>
                </a14:m>
                <a:endParaRPr lang="fr-FR" sz="2800" b="1" dirty="0"/>
              </a:p>
              <a:p>
                <a:r>
                  <a:rPr lang="fr-FR" sz="2800" b="1" dirty="0"/>
                  <a:t>        </a:t>
                </a:r>
                <a14:m>
                  <m:oMath xmlns:m="http://schemas.openxmlformats.org/officeDocument/2006/math">
                    <m:r>
                      <a:rPr lang="fr-FR" sz="2800" b="1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fr-FR" sz="2800" b="1" i="1" smtClean="0">
                        <a:latin typeface="Cambria Math" panose="02040503050406030204" pitchFamily="18" charset="0"/>
                      </a:rPr>
                      <m:t>𝟒</m:t>
                    </m:r>
                    <m:r>
                      <a:rPr lang="fr-FR" sz="28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fr-FR" sz="28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𝟖</m:t>
                    </m:r>
                  </m:oMath>
                </a14:m>
                <a:endParaRPr lang="fr-FR" sz="2800" b="1" dirty="0"/>
              </a:p>
            </p:txBody>
          </p:sp>
        </mc:Choice>
        <mc:Fallback xmlns="">
          <p:sp>
            <p:nvSpPr>
              <p:cNvPr id="13" name="ZoneTexte 12">
                <a:extLst>
                  <a:ext uri="{FF2B5EF4-FFF2-40B4-BE49-F238E27FC236}">
                    <a16:creationId xmlns:a16="http://schemas.microsoft.com/office/drawing/2014/main" id="{B104189D-D8DE-4BF4-8022-679F19F33F3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56963" y="4069298"/>
                <a:ext cx="2223686" cy="138499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ZoneTexte 13">
            <a:extLst>
              <a:ext uri="{FF2B5EF4-FFF2-40B4-BE49-F238E27FC236}">
                <a16:creationId xmlns:a16="http://schemas.microsoft.com/office/drawing/2014/main" id="{26C8BFCD-C770-4224-8E62-1D12C0F6EB09}"/>
              </a:ext>
            </a:extLst>
          </p:cNvPr>
          <p:cNvSpPr txBox="1"/>
          <p:nvPr/>
        </p:nvSpPr>
        <p:spPr>
          <a:xfrm>
            <a:off x="358071" y="5593314"/>
            <a:ext cx="815992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b="1" u="sng" dirty="0"/>
              <a:t>Remarque:</a:t>
            </a:r>
            <a:r>
              <a:rPr lang="fr-FR" sz="2800" b="1" dirty="0"/>
              <a:t> </a:t>
            </a:r>
            <a:r>
              <a:rPr lang="fr-FR" sz="2800" b="1" dirty="0">
                <a:solidFill>
                  <a:srgbClr val="00B0F0"/>
                </a:solidFill>
              </a:rPr>
              <a:t>L</a:t>
            </a:r>
            <a:r>
              <a:rPr lang="fr-FR" sz="2800" dirty="0">
                <a:solidFill>
                  <a:srgbClr val="00B0F0"/>
                </a:solidFill>
              </a:rPr>
              <a:t>es multiples de 5 se terminent par 0 ou 5,</a:t>
            </a:r>
            <a:r>
              <a:rPr lang="fr-FR" sz="2800" dirty="0"/>
              <a:t> </a:t>
            </a:r>
          </a:p>
          <a:p>
            <a:r>
              <a:rPr lang="fr-FR" sz="2800" dirty="0"/>
              <a:t>                     Les plus proches de 32 sont 3</a:t>
            </a:r>
            <a:r>
              <a:rPr lang="fr-FR" sz="2800" dirty="0">
                <a:solidFill>
                  <a:srgbClr val="00B0F0"/>
                </a:solidFill>
              </a:rPr>
              <a:t>0</a:t>
            </a:r>
            <a:r>
              <a:rPr lang="fr-FR" sz="2800" dirty="0"/>
              <a:t> et 3</a:t>
            </a:r>
            <a:r>
              <a:rPr lang="fr-FR" sz="2800" dirty="0">
                <a:solidFill>
                  <a:srgbClr val="00B0F0"/>
                </a:solidFill>
              </a:rPr>
              <a:t>5</a:t>
            </a:r>
            <a:r>
              <a:rPr lang="fr-FR" sz="2800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1481787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3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22" presetClass="entr" presetSubtype="8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3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20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>
            <a:extLst>
              <a:ext uri="{FF2B5EF4-FFF2-40B4-BE49-F238E27FC236}">
                <a16:creationId xmlns:a16="http://schemas.microsoft.com/office/drawing/2014/main" id="{FF6055D2-07CD-4654-895D-6F9D504E3E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6713" y="89080"/>
            <a:ext cx="10515600" cy="1325563"/>
          </a:xfrm>
        </p:spPr>
        <p:txBody>
          <a:bodyPr/>
          <a:lstStyle/>
          <a:p>
            <a:r>
              <a:rPr lang="fr-FR" b="1" dirty="0"/>
              <a:t>Question 3:</a:t>
            </a:r>
            <a:endParaRPr lang="fr-FR" dirty="0"/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9F9F7914-A4F7-4F8F-87B7-016D946275C1}"/>
              </a:ext>
            </a:extLst>
          </p:cNvPr>
          <p:cNvSpPr txBox="1"/>
          <p:nvPr/>
        </p:nvSpPr>
        <p:spPr>
          <a:xfrm>
            <a:off x="534782" y="1188455"/>
            <a:ext cx="687617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600" dirty="0"/>
              <a:t>Écris les 10 premiers multiples de 7.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3150FD45-9085-4D48-95B4-F3FE3DA38C7D}"/>
              </a:ext>
            </a:extLst>
          </p:cNvPr>
          <p:cNvSpPr txBox="1"/>
          <p:nvPr/>
        </p:nvSpPr>
        <p:spPr>
          <a:xfrm>
            <a:off x="467374" y="1834786"/>
            <a:ext cx="114826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600" dirty="0"/>
              <a:t>0      7      14      21       28        35        42          49         56        63</a:t>
            </a:r>
          </a:p>
        </p:txBody>
      </p:sp>
    </p:spTree>
    <p:extLst>
      <p:ext uri="{BB962C8B-B14F-4D97-AF65-F5344CB8AC3E}">
        <p14:creationId xmlns:p14="http://schemas.microsoft.com/office/powerpoint/2010/main" val="22486893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8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>
            <a:extLst>
              <a:ext uri="{FF2B5EF4-FFF2-40B4-BE49-F238E27FC236}">
                <a16:creationId xmlns:a16="http://schemas.microsoft.com/office/drawing/2014/main" id="{FF6055D2-07CD-4654-895D-6F9D504E3E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6713" y="89080"/>
            <a:ext cx="10515600" cy="1325563"/>
          </a:xfrm>
        </p:spPr>
        <p:txBody>
          <a:bodyPr/>
          <a:lstStyle/>
          <a:p>
            <a:r>
              <a:rPr lang="fr-FR" b="1" dirty="0"/>
              <a:t>Question 4:</a:t>
            </a:r>
            <a:endParaRPr lang="fr-FR" dirty="0"/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9F9F7914-A4F7-4F8F-87B7-016D946275C1}"/>
              </a:ext>
            </a:extLst>
          </p:cNvPr>
          <p:cNvSpPr txBox="1"/>
          <p:nvPr/>
        </p:nvSpPr>
        <p:spPr>
          <a:xfrm>
            <a:off x="534782" y="1188455"/>
            <a:ext cx="56049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600" dirty="0"/>
              <a:t>Écris tous les diviseurs de 24.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ZoneTexte 5">
                <a:extLst>
                  <a:ext uri="{FF2B5EF4-FFF2-40B4-BE49-F238E27FC236}">
                    <a16:creationId xmlns:a16="http://schemas.microsoft.com/office/drawing/2014/main" id="{3150FD45-9085-4D48-95B4-F3FE3DA38C7D}"/>
                  </a:ext>
                </a:extLst>
              </p:cNvPr>
              <p:cNvSpPr txBox="1"/>
              <p:nvPr/>
            </p:nvSpPr>
            <p:spPr>
              <a:xfrm>
                <a:off x="467374" y="1834786"/>
                <a:ext cx="2529860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3600" dirty="0"/>
                  <a:t>24 </a:t>
                </a:r>
                <a14:m>
                  <m:oMath xmlns:m="http://schemas.openxmlformats.org/officeDocument/2006/math">
                    <m:r>
                      <a:rPr lang="fr-FR" sz="3600" b="0" i="1" smtClean="0">
                        <a:latin typeface="Cambria Math" panose="02040503050406030204" pitchFamily="18" charset="0"/>
                      </a:rPr>
                      <m:t>=1</m:t>
                    </m:r>
                    <m:r>
                      <a:rPr lang="fr-FR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×24</m:t>
                    </m:r>
                  </m:oMath>
                </a14:m>
                <a:endParaRPr lang="fr-FR" sz="3600" dirty="0"/>
              </a:p>
            </p:txBody>
          </p:sp>
        </mc:Choice>
        <mc:Fallback xmlns="">
          <p:sp>
            <p:nvSpPr>
              <p:cNvPr id="6" name="ZoneTexte 5">
                <a:extLst>
                  <a:ext uri="{FF2B5EF4-FFF2-40B4-BE49-F238E27FC236}">
                    <a16:creationId xmlns:a16="http://schemas.microsoft.com/office/drawing/2014/main" id="{3150FD45-9085-4D48-95B4-F3FE3DA38C7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374" y="1834786"/>
                <a:ext cx="2529860" cy="646331"/>
              </a:xfrm>
              <a:prstGeom prst="rect">
                <a:avLst/>
              </a:prstGeom>
              <a:blipFill>
                <a:blip r:embed="rId2"/>
                <a:stretch>
                  <a:fillRect l="-7470" t="-15094" b="-34906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ZoneTexte 6">
                <a:extLst>
                  <a:ext uri="{FF2B5EF4-FFF2-40B4-BE49-F238E27FC236}">
                    <a16:creationId xmlns:a16="http://schemas.microsoft.com/office/drawing/2014/main" id="{003CC6BB-F2A4-45C2-9EA1-835A44A70A78}"/>
                  </a:ext>
                </a:extLst>
              </p:cNvPr>
              <p:cNvSpPr txBox="1"/>
              <p:nvPr/>
            </p:nvSpPr>
            <p:spPr>
              <a:xfrm>
                <a:off x="467374" y="2481117"/>
                <a:ext cx="2478564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3600" dirty="0"/>
                  <a:t>     </a:t>
                </a:r>
                <a14:m>
                  <m:oMath xmlns:m="http://schemas.openxmlformats.org/officeDocument/2006/math">
                    <m:r>
                      <a:rPr lang="fr-FR" sz="3600" b="0" i="1" smtClean="0">
                        <a:latin typeface="Cambria Math" panose="02040503050406030204" pitchFamily="18" charset="0"/>
                      </a:rPr>
                      <m:t>=2</m:t>
                    </m:r>
                    <m:r>
                      <a:rPr lang="fr-FR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×12</m:t>
                    </m:r>
                  </m:oMath>
                </a14:m>
                <a:endParaRPr lang="fr-FR" sz="3600" dirty="0"/>
              </a:p>
            </p:txBody>
          </p:sp>
        </mc:Choice>
        <mc:Fallback xmlns="">
          <p:sp>
            <p:nvSpPr>
              <p:cNvPr id="7" name="ZoneTexte 6">
                <a:extLst>
                  <a:ext uri="{FF2B5EF4-FFF2-40B4-BE49-F238E27FC236}">
                    <a16:creationId xmlns:a16="http://schemas.microsoft.com/office/drawing/2014/main" id="{003CC6BB-F2A4-45C2-9EA1-835A44A70A7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374" y="2481117"/>
                <a:ext cx="2478564" cy="64633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ZoneTexte 7">
                <a:extLst>
                  <a:ext uri="{FF2B5EF4-FFF2-40B4-BE49-F238E27FC236}">
                    <a16:creationId xmlns:a16="http://schemas.microsoft.com/office/drawing/2014/main" id="{7B49C7C5-870D-4166-85A4-B37C80903645}"/>
                  </a:ext>
                </a:extLst>
              </p:cNvPr>
              <p:cNvSpPr txBox="1"/>
              <p:nvPr/>
            </p:nvSpPr>
            <p:spPr>
              <a:xfrm>
                <a:off x="467374" y="3127448"/>
                <a:ext cx="2223686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3600" dirty="0"/>
                  <a:t>     </a:t>
                </a:r>
                <a14:m>
                  <m:oMath xmlns:m="http://schemas.openxmlformats.org/officeDocument/2006/math">
                    <m:r>
                      <a:rPr lang="fr-FR" sz="3600" b="0" i="1" smtClean="0">
                        <a:latin typeface="Cambria Math" panose="02040503050406030204" pitchFamily="18" charset="0"/>
                      </a:rPr>
                      <m:t>=3</m:t>
                    </m:r>
                    <m:r>
                      <a:rPr lang="fr-FR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×8</m:t>
                    </m:r>
                  </m:oMath>
                </a14:m>
                <a:endParaRPr lang="fr-FR" sz="3600" dirty="0"/>
              </a:p>
            </p:txBody>
          </p:sp>
        </mc:Choice>
        <mc:Fallback xmlns="">
          <p:sp>
            <p:nvSpPr>
              <p:cNvPr id="8" name="ZoneTexte 7">
                <a:extLst>
                  <a:ext uri="{FF2B5EF4-FFF2-40B4-BE49-F238E27FC236}">
                    <a16:creationId xmlns:a16="http://schemas.microsoft.com/office/drawing/2014/main" id="{7B49C7C5-870D-4166-85A4-B37C8090364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374" y="3127448"/>
                <a:ext cx="2223686" cy="64633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ZoneTexte 8">
                <a:extLst>
                  <a:ext uri="{FF2B5EF4-FFF2-40B4-BE49-F238E27FC236}">
                    <a16:creationId xmlns:a16="http://schemas.microsoft.com/office/drawing/2014/main" id="{2C6A3661-1CDB-4AE4-BEDF-FB9CF5B6E878}"/>
                  </a:ext>
                </a:extLst>
              </p:cNvPr>
              <p:cNvSpPr txBox="1"/>
              <p:nvPr/>
            </p:nvSpPr>
            <p:spPr>
              <a:xfrm>
                <a:off x="467374" y="3773779"/>
                <a:ext cx="2223686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3600" dirty="0"/>
                  <a:t>     </a:t>
                </a:r>
                <a14:m>
                  <m:oMath xmlns:m="http://schemas.openxmlformats.org/officeDocument/2006/math">
                    <m:r>
                      <a:rPr lang="fr-FR" sz="3600" b="0" i="1" smtClean="0">
                        <a:latin typeface="Cambria Math" panose="02040503050406030204" pitchFamily="18" charset="0"/>
                      </a:rPr>
                      <m:t>=4</m:t>
                    </m:r>
                    <m:r>
                      <a:rPr lang="fr-FR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×6</m:t>
                    </m:r>
                  </m:oMath>
                </a14:m>
                <a:endParaRPr lang="fr-FR" sz="3600" dirty="0"/>
              </a:p>
            </p:txBody>
          </p:sp>
        </mc:Choice>
        <mc:Fallback xmlns="">
          <p:sp>
            <p:nvSpPr>
              <p:cNvPr id="9" name="ZoneTexte 8">
                <a:extLst>
                  <a:ext uri="{FF2B5EF4-FFF2-40B4-BE49-F238E27FC236}">
                    <a16:creationId xmlns:a16="http://schemas.microsoft.com/office/drawing/2014/main" id="{2C6A3661-1CDB-4AE4-BEDF-FB9CF5B6E87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374" y="3773779"/>
                <a:ext cx="2223686" cy="646331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ZoneTexte 9">
                <a:extLst>
                  <a:ext uri="{FF2B5EF4-FFF2-40B4-BE49-F238E27FC236}">
                    <a16:creationId xmlns:a16="http://schemas.microsoft.com/office/drawing/2014/main" id="{A485659D-3BCD-4623-A2D3-3B77A19F3A77}"/>
                  </a:ext>
                </a:extLst>
              </p:cNvPr>
              <p:cNvSpPr txBox="1"/>
              <p:nvPr/>
            </p:nvSpPr>
            <p:spPr>
              <a:xfrm>
                <a:off x="467374" y="4420110"/>
                <a:ext cx="6206571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3600" dirty="0"/>
                  <a:t>     </a:t>
                </a:r>
                <a14:m>
                  <m:oMath xmlns:m="http://schemas.openxmlformats.org/officeDocument/2006/math">
                    <m:r>
                      <a:rPr lang="fr-FR" sz="3600" b="0" i="1" smtClean="0">
                        <a:latin typeface="Cambria Math" panose="02040503050406030204" pitchFamily="18" charset="0"/>
                      </a:rPr>
                      <m:t>𝑖𝑙</m:t>
                    </m:r>
                    <m:r>
                      <a:rPr lang="fr-FR" sz="3600" b="0" i="1" smtClean="0"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fr-FR" sz="3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fr-FR" sz="36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p>
                        <m:r>
                          <a:rPr lang="fr-FR" sz="3600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fr-FR" sz="3600" b="0" i="1" smtClean="0">
                        <a:latin typeface="Cambria Math" panose="02040503050406030204" pitchFamily="18" charset="0"/>
                      </a:rPr>
                      <m:t>𝑒𝑠𝑡</m:t>
                    </m:r>
                    <m:r>
                      <a:rPr lang="fr-FR" sz="36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fr-FR" sz="3600" b="0" i="1" smtClean="0">
                        <a:latin typeface="Cambria Math" panose="02040503050406030204" pitchFamily="18" charset="0"/>
                      </a:rPr>
                      <m:t>𝑝𝑎𝑠</m:t>
                    </m:r>
                    <m:r>
                      <a:rPr lang="fr-FR" sz="3600" b="0" i="1" smtClean="0">
                        <a:latin typeface="Cambria Math" panose="02040503050406030204" pitchFamily="18" charset="0"/>
                      </a:rPr>
                      <m:t>  </m:t>
                    </m:r>
                    <m:r>
                      <a:rPr lang="fr-FR" sz="3600" b="0" i="1" smtClean="0">
                        <a:latin typeface="Cambria Math" panose="02040503050406030204" pitchFamily="18" charset="0"/>
                      </a:rPr>
                      <m:t>𝑑𝑖𝑣𝑖𝑠𝑖𝑏𝑙𝑒</m:t>
                    </m:r>
                    <m:r>
                      <a:rPr lang="fr-FR" sz="36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fr-FR" sz="3600" b="0" i="1" smtClean="0">
                        <a:latin typeface="Cambria Math" panose="02040503050406030204" pitchFamily="18" charset="0"/>
                      </a:rPr>
                      <m:t>𝑝𝑎𝑟</m:t>
                    </m:r>
                    <m:r>
                      <a:rPr lang="fr-FR" sz="3600" b="0" i="1" smtClean="0">
                        <a:latin typeface="Cambria Math" panose="02040503050406030204" pitchFamily="18" charset="0"/>
                      </a:rPr>
                      <m:t> 5</m:t>
                    </m:r>
                  </m:oMath>
                </a14:m>
                <a:endParaRPr lang="fr-FR" sz="3600" dirty="0"/>
              </a:p>
            </p:txBody>
          </p:sp>
        </mc:Choice>
        <mc:Fallback xmlns="">
          <p:sp>
            <p:nvSpPr>
              <p:cNvPr id="10" name="ZoneTexte 9">
                <a:extLst>
                  <a:ext uri="{FF2B5EF4-FFF2-40B4-BE49-F238E27FC236}">
                    <a16:creationId xmlns:a16="http://schemas.microsoft.com/office/drawing/2014/main" id="{A485659D-3BCD-4623-A2D3-3B77A19F3A7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374" y="4420110"/>
                <a:ext cx="6206571" cy="646331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Accolade fermante 1">
            <a:extLst>
              <a:ext uri="{FF2B5EF4-FFF2-40B4-BE49-F238E27FC236}">
                <a16:creationId xmlns:a16="http://schemas.microsoft.com/office/drawing/2014/main" id="{9CEA083F-26B4-4B1D-A00A-E9D71BCA666D}"/>
              </a:ext>
            </a:extLst>
          </p:cNvPr>
          <p:cNvSpPr/>
          <p:nvPr/>
        </p:nvSpPr>
        <p:spPr>
          <a:xfrm>
            <a:off x="6559807" y="1834786"/>
            <a:ext cx="816077" cy="3569110"/>
          </a:xfrm>
          <a:prstGeom prst="rightBrac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2B9E2396-E5F6-4C31-BB90-237F7817E063}"/>
              </a:ext>
            </a:extLst>
          </p:cNvPr>
          <p:cNvSpPr txBox="1"/>
          <p:nvPr/>
        </p:nvSpPr>
        <p:spPr>
          <a:xfrm>
            <a:off x="7571888" y="3011592"/>
            <a:ext cx="437881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>
                <a:solidFill>
                  <a:srgbClr val="0070C0"/>
                </a:solidFill>
              </a:rPr>
              <a:t>Les diviseurs de 24 sont</a:t>
            </a:r>
          </a:p>
          <a:p>
            <a:r>
              <a:rPr lang="fr-FR" sz="2800" dirty="0">
                <a:solidFill>
                  <a:srgbClr val="0070C0"/>
                </a:solidFill>
              </a:rPr>
              <a:t> 1,  2 , 3 , 4 , 6 , 8 , 12 et 24</a:t>
            </a:r>
          </a:p>
        </p:txBody>
      </p:sp>
      <p:sp>
        <p:nvSpPr>
          <p:cNvPr id="11" name="Ellipse 10">
            <a:extLst>
              <a:ext uri="{FF2B5EF4-FFF2-40B4-BE49-F238E27FC236}">
                <a16:creationId xmlns:a16="http://schemas.microsoft.com/office/drawing/2014/main" id="{C2C2D10D-2927-40DD-882A-FD58FACEF387}"/>
              </a:ext>
            </a:extLst>
          </p:cNvPr>
          <p:cNvSpPr/>
          <p:nvPr/>
        </p:nvSpPr>
        <p:spPr>
          <a:xfrm>
            <a:off x="7525749" y="3493707"/>
            <a:ext cx="540327" cy="448289"/>
          </a:xfrm>
          <a:prstGeom prst="ellipse">
            <a:avLst/>
          </a:prstGeom>
          <a:solidFill>
            <a:srgbClr val="00B0F0">
              <a:alpha val="3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Ellipse 11">
            <a:extLst>
              <a:ext uri="{FF2B5EF4-FFF2-40B4-BE49-F238E27FC236}">
                <a16:creationId xmlns:a16="http://schemas.microsoft.com/office/drawing/2014/main" id="{19DCDA02-3239-434C-B48D-CF17C58BCCEB}"/>
              </a:ext>
            </a:extLst>
          </p:cNvPr>
          <p:cNvSpPr/>
          <p:nvPr/>
        </p:nvSpPr>
        <p:spPr>
          <a:xfrm>
            <a:off x="1436492" y="1919517"/>
            <a:ext cx="540327" cy="448289"/>
          </a:xfrm>
          <a:prstGeom prst="ellipse">
            <a:avLst/>
          </a:prstGeom>
          <a:solidFill>
            <a:srgbClr val="00B0F0">
              <a:alpha val="3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Ellipse 12">
            <a:extLst>
              <a:ext uri="{FF2B5EF4-FFF2-40B4-BE49-F238E27FC236}">
                <a16:creationId xmlns:a16="http://schemas.microsoft.com/office/drawing/2014/main" id="{B679E9C2-0EFD-4057-B9B3-4685CB51C117}"/>
              </a:ext>
            </a:extLst>
          </p:cNvPr>
          <p:cNvSpPr/>
          <p:nvPr/>
        </p:nvSpPr>
        <p:spPr>
          <a:xfrm>
            <a:off x="8000807" y="3493707"/>
            <a:ext cx="540327" cy="448289"/>
          </a:xfrm>
          <a:prstGeom prst="ellipse">
            <a:avLst/>
          </a:prstGeom>
          <a:solidFill>
            <a:srgbClr val="00B0F0">
              <a:alpha val="3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Ellipse 13">
            <a:extLst>
              <a:ext uri="{FF2B5EF4-FFF2-40B4-BE49-F238E27FC236}">
                <a16:creationId xmlns:a16="http://schemas.microsoft.com/office/drawing/2014/main" id="{EBC5AB20-8691-4D22-A2AA-9728EF3FB410}"/>
              </a:ext>
            </a:extLst>
          </p:cNvPr>
          <p:cNvSpPr/>
          <p:nvPr/>
        </p:nvSpPr>
        <p:spPr>
          <a:xfrm>
            <a:off x="1436490" y="2623232"/>
            <a:ext cx="540327" cy="448289"/>
          </a:xfrm>
          <a:prstGeom prst="ellipse">
            <a:avLst/>
          </a:prstGeom>
          <a:solidFill>
            <a:srgbClr val="00B0F0">
              <a:alpha val="3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Ellipse 14">
            <a:extLst>
              <a:ext uri="{FF2B5EF4-FFF2-40B4-BE49-F238E27FC236}">
                <a16:creationId xmlns:a16="http://schemas.microsoft.com/office/drawing/2014/main" id="{BC4C2211-0BA7-4AE4-A7AB-7C1D88BDEB58}"/>
              </a:ext>
            </a:extLst>
          </p:cNvPr>
          <p:cNvSpPr/>
          <p:nvPr/>
        </p:nvSpPr>
        <p:spPr>
          <a:xfrm>
            <a:off x="8443808" y="3477890"/>
            <a:ext cx="540327" cy="448289"/>
          </a:xfrm>
          <a:prstGeom prst="ellipse">
            <a:avLst/>
          </a:prstGeom>
          <a:solidFill>
            <a:srgbClr val="00B0F0">
              <a:alpha val="3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Ellipse 15">
            <a:extLst>
              <a:ext uri="{FF2B5EF4-FFF2-40B4-BE49-F238E27FC236}">
                <a16:creationId xmlns:a16="http://schemas.microsoft.com/office/drawing/2014/main" id="{ECDCBBF3-D5C3-42A1-8C3E-866862EB0CD6}"/>
              </a:ext>
            </a:extLst>
          </p:cNvPr>
          <p:cNvSpPr/>
          <p:nvPr/>
        </p:nvSpPr>
        <p:spPr>
          <a:xfrm>
            <a:off x="1436491" y="3269563"/>
            <a:ext cx="540327" cy="448289"/>
          </a:xfrm>
          <a:prstGeom prst="ellipse">
            <a:avLst/>
          </a:prstGeom>
          <a:solidFill>
            <a:srgbClr val="00B0F0">
              <a:alpha val="3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Ellipse 16">
            <a:extLst>
              <a:ext uri="{FF2B5EF4-FFF2-40B4-BE49-F238E27FC236}">
                <a16:creationId xmlns:a16="http://schemas.microsoft.com/office/drawing/2014/main" id="{08D1B867-975E-476C-A11F-C19D64B1FF67}"/>
              </a:ext>
            </a:extLst>
          </p:cNvPr>
          <p:cNvSpPr/>
          <p:nvPr/>
        </p:nvSpPr>
        <p:spPr>
          <a:xfrm>
            <a:off x="8861631" y="3484064"/>
            <a:ext cx="540327" cy="448289"/>
          </a:xfrm>
          <a:prstGeom prst="ellipse">
            <a:avLst/>
          </a:prstGeom>
          <a:solidFill>
            <a:srgbClr val="00B0F0">
              <a:alpha val="3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Ellipse 17">
            <a:extLst>
              <a:ext uri="{FF2B5EF4-FFF2-40B4-BE49-F238E27FC236}">
                <a16:creationId xmlns:a16="http://schemas.microsoft.com/office/drawing/2014/main" id="{09CE268A-E616-4A18-872C-556F09979456}"/>
              </a:ext>
            </a:extLst>
          </p:cNvPr>
          <p:cNvSpPr/>
          <p:nvPr/>
        </p:nvSpPr>
        <p:spPr>
          <a:xfrm>
            <a:off x="1436492" y="3926179"/>
            <a:ext cx="540327" cy="448289"/>
          </a:xfrm>
          <a:prstGeom prst="ellipse">
            <a:avLst/>
          </a:prstGeom>
          <a:solidFill>
            <a:srgbClr val="00B0F0">
              <a:alpha val="3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Ellipse 18">
            <a:extLst>
              <a:ext uri="{FF2B5EF4-FFF2-40B4-BE49-F238E27FC236}">
                <a16:creationId xmlns:a16="http://schemas.microsoft.com/office/drawing/2014/main" id="{78ADCF9A-E76E-4807-8716-5D574D942EC9}"/>
              </a:ext>
            </a:extLst>
          </p:cNvPr>
          <p:cNvSpPr/>
          <p:nvPr/>
        </p:nvSpPr>
        <p:spPr>
          <a:xfrm>
            <a:off x="9332494" y="3484065"/>
            <a:ext cx="540327" cy="448289"/>
          </a:xfrm>
          <a:prstGeom prst="ellipse">
            <a:avLst/>
          </a:prstGeom>
          <a:solidFill>
            <a:srgbClr val="FF0000">
              <a:alpha val="2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Ellipse 19">
            <a:extLst>
              <a:ext uri="{FF2B5EF4-FFF2-40B4-BE49-F238E27FC236}">
                <a16:creationId xmlns:a16="http://schemas.microsoft.com/office/drawing/2014/main" id="{6612CBA0-B1FB-424D-ADE9-71159A18A208}"/>
              </a:ext>
            </a:extLst>
          </p:cNvPr>
          <p:cNvSpPr/>
          <p:nvPr/>
        </p:nvSpPr>
        <p:spPr>
          <a:xfrm>
            <a:off x="2248735" y="3916404"/>
            <a:ext cx="540327" cy="448289"/>
          </a:xfrm>
          <a:prstGeom prst="ellipse">
            <a:avLst/>
          </a:prstGeom>
          <a:solidFill>
            <a:srgbClr val="FF0000">
              <a:alpha val="2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Ellipse 21">
            <a:extLst>
              <a:ext uri="{FF2B5EF4-FFF2-40B4-BE49-F238E27FC236}">
                <a16:creationId xmlns:a16="http://schemas.microsoft.com/office/drawing/2014/main" id="{5F6B9B4F-3B67-47A8-92C7-FE035B478F57}"/>
              </a:ext>
            </a:extLst>
          </p:cNvPr>
          <p:cNvSpPr/>
          <p:nvPr/>
        </p:nvSpPr>
        <p:spPr>
          <a:xfrm>
            <a:off x="9776330" y="3484064"/>
            <a:ext cx="540327" cy="448289"/>
          </a:xfrm>
          <a:prstGeom prst="ellipse">
            <a:avLst/>
          </a:prstGeom>
          <a:solidFill>
            <a:srgbClr val="FF0000">
              <a:alpha val="2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Ellipse 22">
            <a:extLst>
              <a:ext uri="{FF2B5EF4-FFF2-40B4-BE49-F238E27FC236}">
                <a16:creationId xmlns:a16="http://schemas.microsoft.com/office/drawing/2014/main" id="{A2330528-7B36-4453-9EE7-FB19E1D41E3E}"/>
              </a:ext>
            </a:extLst>
          </p:cNvPr>
          <p:cNvSpPr/>
          <p:nvPr/>
        </p:nvSpPr>
        <p:spPr>
          <a:xfrm>
            <a:off x="2172822" y="3216858"/>
            <a:ext cx="540327" cy="448289"/>
          </a:xfrm>
          <a:prstGeom prst="ellipse">
            <a:avLst/>
          </a:prstGeom>
          <a:solidFill>
            <a:srgbClr val="FF0000">
              <a:alpha val="2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Ellipse 23">
            <a:extLst>
              <a:ext uri="{FF2B5EF4-FFF2-40B4-BE49-F238E27FC236}">
                <a16:creationId xmlns:a16="http://schemas.microsoft.com/office/drawing/2014/main" id="{9B69B8BC-2C55-4747-81A0-5699FF6B7CEA}"/>
              </a:ext>
            </a:extLst>
          </p:cNvPr>
          <p:cNvSpPr/>
          <p:nvPr/>
        </p:nvSpPr>
        <p:spPr>
          <a:xfrm>
            <a:off x="10270676" y="3484065"/>
            <a:ext cx="540327" cy="448289"/>
          </a:xfrm>
          <a:prstGeom prst="ellipse">
            <a:avLst/>
          </a:prstGeom>
          <a:solidFill>
            <a:srgbClr val="FF0000">
              <a:alpha val="2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Ellipse 24">
            <a:extLst>
              <a:ext uri="{FF2B5EF4-FFF2-40B4-BE49-F238E27FC236}">
                <a16:creationId xmlns:a16="http://schemas.microsoft.com/office/drawing/2014/main" id="{10A3B1C6-E997-4AE3-A54A-66AA5D9D4BF3}"/>
              </a:ext>
            </a:extLst>
          </p:cNvPr>
          <p:cNvSpPr/>
          <p:nvPr/>
        </p:nvSpPr>
        <p:spPr>
          <a:xfrm>
            <a:off x="2323394" y="2568890"/>
            <a:ext cx="540327" cy="448289"/>
          </a:xfrm>
          <a:prstGeom prst="ellipse">
            <a:avLst/>
          </a:prstGeom>
          <a:solidFill>
            <a:srgbClr val="FF0000">
              <a:alpha val="2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Ellipse 25">
            <a:extLst>
              <a:ext uri="{FF2B5EF4-FFF2-40B4-BE49-F238E27FC236}">
                <a16:creationId xmlns:a16="http://schemas.microsoft.com/office/drawing/2014/main" id="{64755D14-4AC7-489F-A55F-80D4991EDD7F}"/>
              </a:ext>
            </a:extLst>
          </p:cNvPr>
          <p:cNvSpPr/>
          <p:nvPr/>
        </p:nvSpPr>
        <p:spPr>
          <a:xfrm>
            <a:off x="11104236" y="3484065"/>
            <a:ext cx="540327" cy="448289"/>
          </a:xfrm>
          <a:prstGeom prst="ellipse">
            <a:avLst/>
          </a:prstGeom>
          <a:solidFill>
            <a:srgbClr val="FF0000">
              <a:alpha val="2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Ellipse 26">
            <a:extLst>
              <a:ext uri="{FF2B5EF4-FFF2-40B4-BE49-F238E27FC236}">
                <a16:creationId xmlns:a16="http://schemas.microsoft.com/office/drawing/2014/main" id="{38778827-A83D-4F30-8980-39C9F4751062}"/>
              </a:ext>
            </a:extLst>
          </p:cNvPr>
          <p:cNvSpPr/>
          <p:nvPr/>
        </p:nvSpPr>
        <p:spPr>
          <a:xfrm>
            <a:off x="2323360" y="1922559"/>
            <a:ext cx="540327" cy="448289"/>
          </a:xfrm>
          <a:prstGeom prst="ellipse">
            <a:avLst/>
          </a:prstGeom>
          <a:solidFill>
            <a:srgbClr val="FF0000">
              <a:alpha val="2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50346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0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5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8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3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6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1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4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9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2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7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90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95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98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3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6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1" dur="3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9F3A313-5B20-435F-8E4D-E0D777CAFD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5645" y="168624"/>
            <a:ext cx="10515600" cy="1325563"/>
          </a:xfrm>
        </p:spPr>
        <p:txBody>
          <a:bodyPr>
            <a:normAutofit/>
          </a:bodyPr>
          <a:lstStyle/>
          <a:p>
            <a:r>
              <a:rPr lang="fr-FR" sz="4800" b="1" dirty="0"/>
              <a:t>Question 5: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433ED84-9F82-45D6-A0E3-C52883AFAC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/>
              <a:t>Donne  un  diviseur  commun  à  42  et  à  77  .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465BCA7E-9313-44FE-A0E7-F41BF8EFF361}"/>
              </a:ext>
            </a:extLst>
          </p:cNvPr>
          <p:cNvSpPr txBox="1"/>
          <p:nvPr/>
        </p:nvSpPr>
        <p:spPr>
          <a:xfrm>
            <a:off x="5204635" y="2670314"/>
            <a:ext cx="11288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>
                <a:solidFill>
                  <a:schemeClr val="accent1"/>
                </a:solidFill>
              </a:rPr>
              <a:t>   2 x 21</a:t>
            </a:r>
          </a:p>
        </p:txBody>
      </p:sp>
      <p:grpSp>
        <p:nvGrpSpPr>
          <p:cNvPr id="7" name="Groupe 6">
            <a:extLst>
              <a:ext uri="{FF2B5EF4-FFF2-40B4-BE49-F238E27FC236}">
                <a16:creationId xmlns:a16="http://schemas.microsoft.com/office/drawing/2014/main" id="{B4B401E7-3BC2-4E6F-B5D2-857DBEC28B77}"/>
              </a:ext>
            </a:extLst>
          </p:cNvPr>
          <p:cNvGrpSpPr/>
          <p:nvPr/>
        </p:nvGrpSpPr>
        <p:grpSpPr>
          <a:xfrm>
            <a:off x="5583445" y="1825625"/>
            <a:ext cx="608392" cy="824173"/>
            <a:chOff x="838200" y="2860158"/>
            <a:chExt cx="788581" cy="824173"/>
          </a:xfrm>
        </p:grpSpPr>
        <p:cxnSp>
          <p:nvCxnSpPr>
            <p:cNvPr id="8" name="Connecteur droit avec flèche 7">
              <a:extLst>
                <a:ext uri="{FF2B5EF4-FFF2-40B4-BE49-F238E27FC236}">
                  <a16:creationId xmlns:a16="http://schemas.microsoft.com/office/drawing/2014/main" id="{B2A23CE9-1F26-4F44-9AD1-AD6EAC18F842}"/>
                </a:ext>
              </a:extLst>
            </p:cNvPr>
            <p:cNvCxnSpPr>
              <a:cxnSpLocks/>
              <a:stCxn id="9" idx="4"/>
            </p:cNvCxnSpPr>
            <p:nvPr/>
          </p:nvCxnSpPr>
          <p:spPr>
            <a:xfrm flipH="1">
              <a:off x="1232490" y="3306726"/>
              <a:ext cx="1" cy="377605"/>
            </a:xfrm>
            <a:prstGeom prst="straightConnector1">
              <a:avLst/>
            </a:prstGeom>
            <a:ln w="15875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Ellipse 8">
              <a:extLst>
                <a:ext uri="{FF2B5EF4-FFF2-40B4-BE49-F238E27FC236}">
                  <a16:creationId xmlns:a16="http://schemas.microsoft.com/office/drawing/2014/main" id="{90B79226-B044-477E-9992-4856638A118F}"/>
                </a:ext>
              </a:extLst>
            </p:cNvPr>
            <p:cNvSpPr/>
            <p:nvPr/>
          </p:nvSpPr>
          <p:spPr>
            <a:xfrm>
              <a:off x="838200" y="2860158"/>
              <a:ext cx="788581" cy="446568"/>
            </a:xfrm>
            <a:prstGeom prst="ellipse">
              <a:avLst/>
            </a:prstGeom>
            <a:solidFill>
              <a:schemeClr val="accent1">
                <a:alpha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10" name="ZoneTexte 9">
            <a:extLst>
              <a:ext uri="{FF2B5EF4-FFF2-40B4-BE49-F238E27FC236}">
                <a16:creationId xmlns:a16="http://schemas.microsoft.com/office/drawing/2014/main" id="{C5BF3E8F-666F-4EF6-9414-AD2D290CE08F}"/>
              </a:ext>
            </a:extLst>
          </p:cNvPr>
          <p:cNvSpPr txBox="1"/>
          <p:nvPr/>
        </p:nvSpPr>
        <p:spPr>
          <a:xfrm>
            <a:off x="6798425" y="2615949"/>
            <a:ext cx="9909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>
                <a:solidFill>
                  <a:schemeClr val="accent2"/>
                </a:solidFill>
              </a:rPr>
              <a:t>7 x 11 </a:t>
            </a:r>
          </a:p>
        </p:txBody>
      </p:sp>
      <p:grpSp>
        <p:nvGrpSpPr>
          <p:cNvPr id="11" name="Groupe 10">
            <a:extLst>
              <a:ext uri="{FF2B5EF4-FFF2-40B4-BE49-F238E27FC236}">
                <a16:creationId xmlns:a16="http://schemas.microsoft.com/office/drawing/2014/main" id="{F0B3B3E5-84AF-477E-83E0-9F056F4E77F0}"/>
              </a:ext>
            </a:extLst>
          </p:cNvPr>
          <p:cNvGrpSpPr/>
          <p:nvPr/>
        </p:nvGrpSpPr>
        <p:grpSpPr>
          <a:xfrm>
            <a:off x="6892638" y="1837943"/>
            <a:ext cx="608392" cy="824173"/>
            <a:chOff x="838200" y="2860158"/>
            <a:chExt cx="788581" cy="824173"/>
          </a:xfrm>
        </p:grpSpPr>
        <p:cxnSp>
          <p:nvCxnSpPr>
            <p:cNvPr id="12" name="Connecteur droit avec flèche 11">
              <a:extLst>
                <a:ext uri="{FF2B5EF4-FFF2-40B4-BE49-F238E27FC236}">
                  <a16:creationId xmlns:a16="http://schemas.microsoft.com/office/drawing/2014/main" id="{021AD2CC-9850-4501-A58A-A28AEF09FC68}"/>
                </a:ext>
              </a:extLst>
            </p:cNvPr>
            <p:cNvCxnSpPr>
              <a:cxnSpLocks/>
              <a:stCxn id="13" idx="4"/>
            </p:cNvCxnSpPr>
            <p:nvPr/>
          </p:nvCxnSpPr>
          <p:spPr>
            <a:xfrm flipH="1">
              <a:off x="1232490" y="3306726"/>
              <a:ext cx="1" cy="377605"/>
            </a:xfrm>
            <a:prstGeom prst="straightConnector1">
              <a:avLst/>
            </a:prstGeom>
            <a:ln w="15875">
              <a:solidFill>
                <a:srgbClr val="FFC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Ellipse 12">
              <a:extLst>
                <a:ext uri="{FF2B5EF4-FFF2-40B4-BE49-F238E27FC236}">
                  <a16:creationId xmlns:a16="http://schemas.microsoft.com/office/drawing/2014/main" id="{F1A552AE-4A9B-494E-86B5-881477632032}"/>
                </a:ext>
              </a:extLst>
            </p:cNvPr>
            <p:cNvSpPr/>
            <p:nvPr/>
          </p:nvSpPr>
          <p:spPr>
            <a:xfrm>
              <a:off x="838200" y="2860158"/>
              <a:ext cx="788581" cy="446568"/>
            </a:xfrm>
            <a:prstGeom prst="ellipse">
              <a:avLst/>
            </a:prstGeom>
            <a:solidFill>
              <a:schemeClr val="accent2">
                <a:alpha val="40000"/>
              </a:schemeClr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14" name="Ellipse 13">
            <a:extLst>
              <a:ext uri="{FF2B5EF4-FFF2-40B4-BE49-F238E27FC236}">
                <a16:creationId xmlns:a16="http://schemas.microsoft.com/office/drawing/2014/main" id="{82BE7DFC-41E1-4839-9FD7-321DDDAB3104}"/>
              </a:ext>
            </a:extLst>
          </p:cNvPr>
          <p:cNvSpPr/>
          <p:nvPr/>
        </p:nvSpPr>
        <p:spPr>
          <a:xfrm>
            <a:off x="6207414" y="3274726"/>
            <a:ext cx="357295" cy="322118"/>
          </a:xfrm>
          <a:prstGeom prst="ellipse">
            <a:avLst/>
          </a:prstGeom>
          <a:solidFill>
            <a:srgbClr val="00B050">
              <a:alpha val="24000"/>
            </a:srgb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Ellipse 14">
            <a:extLst>
              <a:ext uri="{FF2B5EF4-FFF2-40B4-BE49-F238E27FC236}">
                <a16:creationId xmlns:a16="http://schemas.microsoft.com/office/drawing/2014/main" id="{1BCFFA39-F211-42CB-A175-058F5D347E2D}"/>
              </a:ext>
            </a:extLst>
          </p:cNvPr>
          <p:cNvSpPr/>
          <p:nvPr/>
        </p:nvSpPr>
        <p:spPr>
          <a:xfrm>
            <a:off x="6798425" y="2683650"/>
            <a:ext cx="357295" cy="322118"/>
          </a:xfrm>
          <a:prstGeom prst="ellipse">
            <a:avLst/>
          </a:prstGeom>
          <a:solidFill>
            <a:srgbClr val="00B050">
              <a:alpha val="24000"/>
            </a:srgb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DE5D2633-679C-4BC3-9B01-12A169C70887}"/>
              </a:ext>
            </a:extLst>
          </p:cNvPr>
          <p:cNvSpPr txBox="1"/>
          <p:nvPr/>
        </p:nvSpPr>
        <p:spPr>
          <a:xfrm>
            <a:off x="5024510" y="4041443"/>
            <a:ext cx="593053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>
                <a:solidFill>
                  <a:srgbClr val="00B050"/>
                </a:solidFill>
                <a:sym typeface="Wingdings" panose="05000000000000000000" pitchFamily="2" charset="2"/>
              </a:rPr>
              <a:t></a:t>
            </a:r>
            <a:r>
              <a:rPr lang="fr-FR" sz="2800" dirty="0">
                <a:solidFill>
                  <a:srgbClr val="00B050"/>
                </a:solidFill>
              </a:rPr>
              <a:t>7 est un diviseur commun à 42 et 77</a:t>
            </a:r>
            <a:r>
              <a:rPr lang="fr-FR" dirty="0">
                <a:solidFill>
                  <a:srgbClr val="00B050"/>
                </a:solidFill>
              </a:rPr>
              <a:t>.</a:t>
            </a:r>
          </a:p>
        </p:txBody>
      </p:sp>
      <p:sp>
        <p:nvSpPr>
          <p:cNvPr id="4" name="Accolade fermante 3">
            <a:extLst>
              <a:ext uri="{FF2B5EF4-FFF2-40B4-BE49-F238E27FC236}">
                <a16:creationId xmlns:a16="http://schemas.microsoft.com/office/drawing/2014/main" id="{B75F4CF8-7BDB-4660-9C19-AC95B1D34724}"/>
              </a:ext>
            </a:extLst>
          </p:cNvPr>
          <p:cNvSpPr/>
          <p:nvPr/>
        </p:nvSpPr>
        <p:spPr>
          <a:xfrm rot="5400000">
            <a:off x="5965182" y="2833832"/>
            <a:ext cx="177800" cy="368300"/>
          </a:xfrm>
          <a:prstGeom prst="rightBrace">
            <a:avLst/>
          </a:prstGeom>
          <a:ln w="254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16759ED-2B05-4445-BCE4-7467A62A77E8}"/>
              </a:ext>
            </a:extLst>
          </p:cNvPr>
          <p:cNvSpPr/>
          <p:nvPr/>
        </p:nvSpPr>
        <p:spPr>
          <a:xfrm>
            <a:off x="5179755" y="3204952"/>
            <a:ext cx="141577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400" dirty="0">
                <a:solidFill>
                  <a:schemeClr val="accent1"/>
                </a:solidFill>
              </a:rPr>
              <a:t>= 2 x </a:t>
            </a:r>
            <a:r>
              <a:rPr lang="fr-FR" sz="2400" dirty="0">
                <a:solidFill>
                  <a:srgbClr val="7030A0"/>
                </a:solidFill>
              </a:rPr>
              <a:t>3 x 7</a:t>
            </a:r>
          </a:p>
        </p:txBody>
      </p:sp>
    </p:spTree>
    <p:extLst>
      <p:ext uri="{BB962C8B-B14F-4D97-AF65-F5344CB8AC3E}">
        <p14:creationId xmlns:p14="http://schemas.microsoft.com/office/powerpoint/2010/main" val="21410416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6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9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2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0" grpId="0"/>
      <p:bldP spid="14" grpId="0" animBg="1"/>
      <p:bldP spid="15" grpId="0" animBg="1"/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>
            <a:extLst>
              <a:ext uri="{FF2B5EF4-FFF2-40B4-BE49-F238E27FC236}">
                <a16:creationId xmlns:a16="http://schemas.microsoft.com/office/drawing/2014/main" id="{FF6055D2-07CD-4654-895D-6F9D504E3E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6713" y="89080"/>
            <a:ext cx="10515600" cy="1325563"/>
          </a:xfrm>
        </p:spPr>
        <p:txBody>
          <a:bodyPr/>
          <a:lstStyle/>
          <a:p>
            <a:r>
              <a:rPr lang="fr-FR" b="1" dirty="0"/>
              <a:t>Question 6:</a:t>
            </a:r>
            <a:endParaRPr lang="fr-FR" dirty="0"/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9F9F7914-A4F7-4F8F-87B7-016D946275C1}"/>
              </a:ext>
            </a:extLst>
          </p:cNvPr>
          <p:cNvSpPr txBox="1"/>
          <p:nvPr/>
        </p:nvSpPr>
        <p:spPr>
          <a:xfrm>
            <a:off x="534782" y="1188455"/>
            <a:ext cx="1036854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/>
              <a:t>On dispose  d’un jeu de 32 cartes et nous sommes 5 joueurs.</a:t>
            </a:r>
            <a:endParaRPr lang="fr-FR" sz="3600" dirty="0"/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3150FD45-9085-4D48-95B4-F3FE3DA38C7D}"/>
              </a:ext>
            </a:extLst>
          </p:cNvPr>
          <p:cNvSpPr txBox="1"/>
          <p:nvPr/>
        </p:nvSpPr>
        <p:spPr>
          <a:xfrm>
            <a:off x="467374" y="1834786"/>
            <a:ext cx="1100012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/>
              <a:t>Peut-on distribuer toutes les cartes équitablement aux 5 joueurs?</a:t>
            </a:r>
            <a:endParaRPr lang="fr-FR" sz="3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ZoneTexte 7">
                <a:extLst>
                  <a:ext uri="{FF2B5EF4-FFF2-40B4-BE49-F238E27FC236}">
                    <a16:creationId xmlns:a16="http://schemas.microsoft.com/office/drawing/2014/main" id="{5A41B4B5-1B63-4CF6-8B82-113BE985A0E4}"/>
                  </a:ext>
                </a:extLst>
              </p:cNvPr>
              <p:cNvSpPr txBox="1"/>
              <p:nvPr/>
            </p:nvSpPr>
            <p:spPr>
              <a:xfrm>
                <a:off x="467374" y="3207334"/>
                <a:ext cx="5499326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fr-FR" sz="3600" i="1" smtClean="0">
                        <a:latin typeface="Cambria Math" panose="02040503050406030204" pitchFamily="18" charset="0"/>
                      </a:rPr>
                      <m:t>5</m:t>
                    </m:r>
                    <m:r>
                      <a:rPr lang="fr-FR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×6=30</m:t>
                    </m:r>
                  </m:oMath>
                </a14:m>
                <a:r>
                  <a:rPr lang="fr-FR" sz="3600" dirty="0"/>
                  <a:t>   et </a:t>
                </a:r>
                <a14:m>
                  <m:oMath xmlns:m="http://schemas.openxmlformats.org/officeDocument/2006/math">
                    <m:r>
                      <a:rPr lang="fr-FR" sz="3600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fr-FR" sz="3600" i="1">
                        <a:latin typeface="Cambria Math" panose="02040503050406030204" pitchFamily="18" charset="0"/>
                      </a:rPr>
                      <m:t>5</m:t>
                    </m:r>
                    <m:r>
                      <a:rPr lang="fr-FR" sz="3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fr-FR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7</m:t>
                    </m:r>
                    <m:r>
                      <a:rPr lang="fr-FR" sz="3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=3</m:t>
                    </m:r>
                    <m:r>
                      <a:rPr lang="fr-FR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5</m:t>
                    </m:r>
                  </m:oMath>
                </a14:m>
                <a:r>
                  <a:rPr lang="fr-FR" sz="3600" dirty="0"/>
                  <a:t> </a:t>
                </a:r>
              </a:p>
            </p:txBody>
          </p:sp>
        </mc:Choice>
        <mc:Fallback xmlns="">
          <p:sp>
            <p:nvSpPr>
              <p:cNvPr id="8" name="ZoneTexte 7">
                <a:extLst>
                  <a:ext uri="{FF2B5EF4-FFF2-40B4-BE49-F238E27FC236}">
                    <a16:creationId xmlns:a16="http://schemas.microsoft.com/office/drawing/2014/main" id="{5A41B4B5-1B63-4CF6-8B82-113BE985A0E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374" y="3207334"/>
                <a:ext cx="5499326" cy="646331"/>
              </a:xfrm>
              <a:prstGeom prst="rect">
                <a:avLst/>
              </a:prstGeom>
              <a:blipFill>
                <a:blip r:embed="rId2"/>
                <a:stretch>
                  <a:fillRect t="-14151" b="-34906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ZoneTexte 8">
            <a:extLst>
              <a:ext uri="{FF2B5EF4-FFF2-40B4-BE49-F238E27FC236}">
                <a16:creationId xmlns:a16="http://schemas.microsoft.com/office/drawing/2014/main" id="{C9B3D118-1371-4CA8-819B-2288B292D892}"/>
              </a:ext>
            </a:extLst>
          </p:cNvPr>
          <p:cNvSpPr txBox="1"/>
          <p:nvPr/>
        </p:nvSpPr>
        <p:spPr>
          <a:xfrm>
            <a:off x="534782" y="3853665"/>
            <a:ext cx="604986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/>
              <a:t>Non car 32 n’est pas divisible par 5.</a:t>
            </a:r>
          </a:p>
        </p:txBody>
      </p:sp>
      <p:pic>
        <p:nvPicPr>
          <p:cNvPr id="10" name="Image 9">
            <a:extLst>
              <a:ext uri="{FF2B5EF4-FFF2-40B4-BE49-F238E27FC236}">
                <a16:creationId xmlns:a16="http://schemas.microsoft.com/office/drawing/2014/main" id="{E318FCAE-F2D8-445A-AA97-E67983526BE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52397" y="2443126"/>
            <a:ext cx="3830868" cy="2910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8765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4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4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3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000"/>
                            </p:stCondLst>
                            <p:childTnLst>
                              <p:par>
                                <p:cTn id="1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3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09DD0C6-A0ED-4B99-829E-7A10A52846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6040" y="333282"/>
            <a:ext cx="10515600" cy="1325563"/>
          </a:xfrm>
        </p:spPr>
        <p:txBody>
          <a:bodyPr/>
          <a:lstStyle/>
          <a:p>
            <a:r>
              <a:rPr lang="fr-FR" b="1" dirty="0"/>
              <a:t>Question 7:</a:t>
            </a:r>
            <a:br>
              <a:rPr lang="fr-FR" dirty="0"/>
            </a:b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7BD40FA-8C10-40F1-A8A1-BF3F6357C6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fr-FR" dirty="0"/>
              <a:t>Lesquels de ces nombres sont divisibles par 3 ?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913                       234                     301                     597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780CEE6C-4FE4-4621-846F-EA38272FB73C}"/>
              </a:ext>
            </a:extLst>
          </p:cNvPr>
          <p:cNvSpPr txBox="1"/>
          <p:nvPr/>
        </p:nvSpPr>
        <p:spPr>
          <a:xfrm>
            <a:off x="621585" y="3684331"/>
            <a:ext cx="15616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>
                <a:solidFill>
                  <a:schemeClr val="accent1"/>
                </a:solidFill>
              </a:rPr>
              <a:t>9+1+3 = 13</a:t>
            </a:r>
          </a:p>
        </p:txBody>
      </p:sp>
      <p:grpSp>
        <p:nvGrpSpPr>
          <p:cNvPr id="13" name="Groupe 12">
            <a:extLst>
              <a:ext uri="{FF2B5EF4-FFF2-40B4-BE49-F238E27FC236}">
                <a16:creationId xmlns:a16="http://schemas.microsoft.com/office/drawing/2014/main" id="{0B770978-73A1-4392-A4F7-C67D54F16EF9}"/>
              </a:ext>
            </a:extLst>
          </p:cNvPr>
          <p:cNvGrpSpPr/>
          <p:nvPr/>
        </p:nvGrpSpPr>
        <p:grpSpPr>
          <a:xfrm>
            <a:off x="838200" y="2860158"/>
            <a:ext cx="788581" cy="824173"/>
            <a:chOff x="838200" y="2860158"/>
            <a:chExt cx="788581" cy="824173"/>
          </a:xfrm>
        </p:grpSpPr>
        <p:cxnSp>
          <p:nvCxnSpPr>
            <p:cNvPr id="7" name="Connecteur droit avec flèche 6">
              <a:extLst>
                <a:ext uri="{FF2B5EF4-FFF2-40B4-BE49-F238E27FC236}">
                  <a16:creationId xmlns:a16="http://schemas.microsoft.com/office/drawing/2014/main" id="{6F85C65A-E179-475E-95EC-336892CD42D5}"/>
                </a:ext>
              </a:extLst>
            </p:cNvPr>
            <p:cNvCxnSpPr>
              <a:cxnSpLocks/>
              <a:stCxn id="9" idx="4"/>
            </p:cNvCxnSpPr>
            <p:nvPr/>
          </p:nvCxnSpPr>
          <p:spPr>
            <a:xfrm flipH="1">
              <a:off x="1232490" y="3306726"/>
              <a:ext cx="1" cy="377605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Ellipse 8">
              <a:extLst>
                <a:ext uri="{FF2B5EF4-FFF2-40B4-BE49-F238E27FC236}">
                  <a16:creationId xmlns:a16="http://schemas.microsoft.com/office/drawing/2014/main" id="{66F67FC4-8D13-4A98-ADCF-3169F7C8BE50}"/>
                </a:ext>
              </a:extLst>
            </p:cNvPr>
            <p:cNvSpPr/>
            <p:nvPr/>
          </p:nvSpPr>
          <p:spPr>
            <a:xfrm>
              <a:off x="838200" y="2860158"/>
              <a:ext cx="788581" cy="446568"/>
            </a:xfrm>
            <a:prstGeom prst="ellipse">
              <a:avLst/>
            </a:prstGeom>
            <a:solidFill>
              <a:schemeClr val="accent1">
                <a:alpha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14" name="Groupe 13">
            <a:extLst>
              <a:ext uri="{FF2B5EF4-FFF2-40B4-BE49-F238E27FC236}">
                <a16:creationId xmlns:a16="http://schemas.microsoft.com/office/drawing/2014/main" id="{42B7EBAF-A987-419A-A320-09C934554BF5}"/>
              </a:ext>
            </a:extLst>
          </p:cNvPr>
          <p:cNvGrpSpPr/>
          <p:nvPr/>
        </p:nvGrpSpPr>
        <p:grpSpPr>
          <a:xfrm>
            <a:off x="3146020" y="2828262"/>
            <a:ext cx="788581" cy="824173"/>
            <a:chOff x="838200" y="2860158"/>
            <a:chExt cx="788581" cy="824173"/>
          </a:xfrm>
          <a:solidFill>
            <a:srgbClr val="92D050">
              <a:alpha val="33000"/>
            </a:srgbClr>
          </a:solidFill>
        </p:grpSpPr>
        <p:cxnSp>
          <p:nvCxnSpPr>
            <p:cNvPr id="15" name="Connecteur droit avec flèche 14">
              <a:extLst>
                <a:ext uri="{FF2B5EF4-FFF2-40B4-BE49-F238E27FC236}">
                  <a16:creationId xmlns:a16="http://schemas.microsoft.com/office/drawing/2014/main" id="{CCE574B4-7ED7-4798-9EC3-2BF419468EDD}"/>
                </a:ext>
              </a:extLst>
            </p:cNvPr>
            <p:cNvCxnSpPr>
              <a:cxnSpLocks/>
              <a:stCxn id="16" idx="4"/>
            </p:cNvCxnSpPr>
            <p:nvPr/>
          </p:nvCxnSpPr>
          <p:spPr>
            <a:xfrm flipH="1">
              <a:off x="1232490" y="3306726"/>
              <a:ext cx="1" cy="377605"/>
            </a:xfrm>
            <a:prstGeom prst="straightConnector1">
              <a:avLst/>
            </a:prstGeom>
            <a:grpFill/>
            <a:ln>
              <a:solidFill>
                <a:schemeClr val="accent6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Ellipse 15">
              <a:extLst>
                <a:ext uri="{FF2B5EF4-FFF2-40B4-BE49-F238E27FC236}">
                  <a16:creationId xmlns:a16="http://schemas.microsoft.com/office/drawing/2014/main" id="{FDAECD1A-96E3-4E14-BB0E-18314A53DCF1}"/>
                </a:ext>
              </a:extLst>
            </p:cNvPr>
            <p:cNvSpPr/>
            <p:nvPr/>
          </p:nvSpPr>
          <p:spPr>
            <a:xfrm>
              <a:off x="838200" y="2860158"/>
              <a:ext cx="788581" cy="446568"/>
            </a:xfrm>
            <a:prstGeom prst="ellipse">
              <a:avLst/>
            </a:prstGeom>
            <a:grpFill/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17" name="Groupe 16">
            <a:extLst>
              <a:ext uri="{FF2B5EF4-FFF2-40B4-BE49-F238E27FC236}">
                <a16:creationId xmlns:a16="http://schemas.microsoft.com/office/drawing/2014/main" id="{AAE4FCA5-BF51-4784-9C24-925817722A95}"/>
              </a:ext>
            </a:extLst>
          </p:cNvPr>
          <p:cNvGrpSpPr/>
          <p:nvPr/>
        </p:nvGrpSpPr>
        <p:grpSpPr>
          <a:xfrm>
            <a:off x="5453840" y="2817628"/>
            <a:ext cx="788581" cy="824173"/>
            <a:chOff x="838200" y="2860158"/>
            <a:chExt cx="788581" cy="824173"/>
          </a:xfrm>
          <a:solidFill>
            <a:srgbClr val="FFC000">
              <a:alpha val="33000"/>
            </a:srgbClr>
          </a:solidFill>
        </p:grpSpPr>
        <p:cxnSp>
          <p:nvCxnSpPr>
            <p:cNvPr id="18" name="Connecteur droit avec flèche 17">
              <a:extLst>
                <a:ext uri="{FF2B5EF4-FFF2-40B4-BE49-F238E27FC236}">
                  <a16:creationId xmlns:a16="http://schemas.microsoft.com/office/drawing/2014/main" id="{279F222F-DF35-4576-9A8F-AB6BDA09DDE6}"/>
                </a:ext>
              </a:extLst>
            </p:cNvPr>
            <p:cNvCxnSpPr>
              <a:cxnSpLocks/>
              <a:stCxn id="19" idx="4"/>
            </p:cNvCxnSpPr>
            <p:nvPr/>
          </p:nvCxnSpPr>
          <p:spPr>
            <a:xfrm flipH="1">
              <a:off x="1232490" y="3306726"/>
              <a:ext cx="1" cy="377605"/>
            </a:xfrm>
            <a:prstGeom prst="straightConnector1">
              <a:avLst/>
            </a:prstGeom>
            <a:grpFill/>
            <a:ln>
              <a:solidFill>
                <a:srgbClr val="FFC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Ellipse 18">
              <a:extLst>
                <a:ext uri="{FF2B5EF4-FFF2-40B4-BE49-F238E27FC236}">
                  <a16:creationId xmlns:a16="http://schemas.microsoft.com/office/drawing/2014/main" id="{C040705C-8599-4F27-9D9D-71B951CADDF9}"/>
                </a:ext>
              </a:extLst>
            </p:cNvPr>
            <p:cNvSpPr/>
            <p:nvPr/>
          </p:nvSpPr>
          <p:spPr>
            <a:xfrm>
              <a:off x="838200" y="2860158"/>
              <a:ext cx="788581" cy="446568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20" name="Groupe 19">
            <a:extLst>
              <a:ext uri="{FF2B5EF4-FFF2-40B4-BE49-F238E27FC236}">
                <a16:creationId xmlns:a16="http://schemas.microsoft.com/office/drawing/2014/main" id="{65C7EA5C-9143-4E2D-99BB-C318C30FC0BC}"/>
              </a:ext>
            </a:extLst>
          </p:cNvPr>
          <p:cNvGrpSpPr/>
          <p:nvPr/>
        </p:nvGrpSpPr>
        <p:grpSpPr>
          <a:xfrm>
            <a:off x="7629969" y="2828261"/>
            <a:ext cx="788581" cy="824173"/>
            <a:chOff x="838200" y="2860158"/>
            <a:chExt cx="788581" cy="824173"/>
          </a:xfrm>
          <a:solidFill>
            <a:srgbClr val="7030A0">
              <a:alpha val="33000"/>
            </a:srgbClr>
          </a:solidFill>
        </p:grpSpPr>
        <p:cxnSp>
          <p:nvCxnSpPr>
            <p:cNvPr id="21" name="Connecteur droit avec flèche 20">
              <a:extLst>
                <a:ext uri="{FF2B5EF4-FFF2-40B4-BE49-F238E27FC236}">
                  <a16:creationId xmlns:a16="http://schemas.microsoft.com/office/drawing/2014/main" id="{37DF533A-A03D-40A8-8D57-EF4FEE66F027}"/>
                </a:ext>
              </a:extLst>
            </p:cNvPr>
            <p:cNvCxnSpPr>
              <a:cxnSpLocks/>
              <a:stCxn id="22" idx="4"/>
            </p:cNvCxnSpPr>
            <p:nvPr/>
          </p:nvCxnSpPr>
          <p:spPr>
            <a:xfrm flipH="1">
              <a:off x="1232490" y="3306726"/>
              <a:ext cx="1" cy="377605"/>
            </a:xfrm>
            <a:prstGeom prst="straightConnector1">
              <a:avLst/>
            </a:prstGeom>
            <a:grpFill/>
            <a:ln>
              <a:solidFill>
                <a:srgbClr val="7030A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Ellipse 21">
              <a:extLst>
                <a:ext uri="{FF2B5EF4-FFF2-40B4-BE49-F238E27FC236}">
                  <a16:creationId xmlns:a16="http://schemas.microsoft.com/office/drawing/2014/main" id="{19796160-B0A1-4788-ADE3-AEB002BCB112}"/>
                </a:ext>
              </a:extLst>
            </p:cNvPr>
            <p:cNvSpPr/>
            <p:nvPr/>
          </p:nvSpPr>
          <p:spPr>
            <a:xfrm>
              <a:off x="838200" y="2860158"/>
              <a:ext cx="788581" cy="446568"/>
            </a:xfrm>
            <a:prstGeom prst="ellipse">
              <a:avLst/>
            </a:prstGeom>
            <a:grpFill/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23" name="ZoneTexte 22">
            <a:extLst>
              <a:ext uri="{FF2B5EF4-FFF2-40B4-BE49-F238E27FC236}">
                <a16:creationId xmlns:a16="http://schemas.microsoft.com/office/drawing/2014/main" id="{C85EE207-9104-4859-8004-71E1C9DBCE8E}"/>
              </a:ext>
            </a:extLst>
          </p:cNvPr>
          <p:cNvSpPr txBox="1"/>
          <p:nvPr/>
        </p:nvSpPr>
        <p:spPr>
          <a:xfrm>
            <a:off x="2953205" y="3594805"/>
            <a:ext cx="14061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>
                <a:solidFill>
                  <a:srgbClr val="92D050"/>
                </a:solidFill>
              </a:rPr>
              <a:t>2+3+4 = 9</a:t>
            </a:r>
          </a:p>
        </p:txBody>
      </p:sp>
      <p:sp>
        <p:nvSpPr>
          <p:cNvPr id="24" name="ZoneTexte 23">
            <a:extLst>
              <a:ext uri="{FF2B5EF4-FFF2-40B4-BE49-F238E27FC236}">
                <a16:creationId xmlns:a16="http://schemas.microsoft.com/office/drawing/2014/main" id="{BC8958BD-311C-469A-8A28-C314D04BE403}"/>
              </a:ext>
            </a:extLst>
          </p:cNvPr>
          <p:cNvSpPr txBox="1"/>
          <p:nvPr/>
        </p:nvSpPr>
        <p:spPr>
          <a:xfrm>
            <a:off x="5261024" y="3593805"/>
            <a:ext cx="14061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>
                <a:solidFill>
                  <a:srgbClr val="FFC000"/>
                </a:solidFill>
              </a:rPr>
              <a:t>3+0+1 = 4</a:t>
            </a:r>
          </a:p>
        </p:txBody>
      </p:sp>
      <p:sp>
        <p:nvSpPr>
          <p:cNvPr id="25" name="ZoneTexte 24">
            <a:extLst>
              <a:ext uri="{FF2B5EF4-FFF2-40B4-BE49-F238E27FC236}">
                <a16:creationId xmlns:a16="http://schemas.microsoft.com/office/drawing/2014/main" id="{06306ADC-282D-474B-AEFA-9B57119F94D6}"/>
              </a:ext>
            </a:extLst>
          </p:cNvPr>
          <p:cNvSpPr txBox="1"/>
          <p:nvPr/>
        </p:nvSpPr>
        <p:spPr>
          <a:xfrm>
            <a:off x="7448843" y="3593805"/>
            <a:ext cx="15616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>
                <a:solidFill>
                  <a:srgbClr val="7030A0"/>
                </a:solidFill>
              </a:rPr>
              <a:t>5+9+7 = 21</a:t>
            </a:r>
          </a:p>
        </p:txBody>
      </p:sp>
      <p:cxnSp>
        <p:nvCxnSpPr>
          <p:cNvPr id="27" name="Connecteur droit avec flèche 26">
            <a:extLst>
              <a:ext uri="{FF2B5EF4-FFF2-40B4-BE49-F238E27FC236}">
                <a16:creationId xmlns:a16="http://schemas.microsoft.com/office/drawing/2014/main" id="{A280024D-986E-46ED-A7D5-CCAF5D88BCC0}"/>
              </a:ext>
            </a:extLst>
          </p:cNvPr>
          <p:cNvCxnSpPr/>
          <p:nvPr/>
        </p:nvCxnSpPr>
        <p:spPr>
          <a:xfrm>
            <a:off x="4167963" y="4055470"/>
            <a:ext cx="0" cy="537795"/>
          </a:xfrm>
          <a:prstGeom prst="straightConnector1">
            <a:avLst/>
          </a:prstGeom>
          <a:ln w="19050">
            <a:solidFill>
              <a:srgbClr val="92D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cteur droit avec flèche 27">
            <a:extLst>
              <a:ext uri="{FF2B5EF4-FFF2-40B4-BE49-F238E27FC236}">
                <a16:creationId xmlns:a16="http://schemas.microsoft.com/office/drawing/2014/main" id="{CB5B4BFF-5793-451D-9DFB-3CB853DCA736}"/>
              </a:ext>
            </a:extLst>
          </p:cNvPr>
          <p:cNvCxnSpPr/>
          <p:nvPr/>
        </p:nvCxnSpPr>
        <p:spPr>
          <a:xfrm>
            <a:off x="8724310" y="4005741"/>
            <a:ext cx="0" cy="537795"/>
          </a:xfrm>
          <a:prstGeom prst="straightConnector1">
            <a:avLst/>
          </a:prstGeom>
          <a:ln w="1905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ZoneTexte 28">
            <a:extLst>
              <a:ext uri="{FF2B5EF4-FFF2-40B4-BE49-F238E27FC236}">
                <a16:creationId xmlns:a16="http://schemas.microsoft.com/office/drawing/2014/main" id="{298AEE44-D922-4877-8DD3-68D0CEA8D9C0}"/>
              </a:ext>
            </a:extLst>
          </p:cNvPr>
          <p:cNvSpPr txBox="1"/>
          <p:nvPr/>
        </p:nvSpPr>
        <p:spPr>
          <a:xfrm>
            <a:off x="3449657" y="4543536"/>
            <a:ext cx="14366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rgbClr val="92D050"/>
                </a:solidFill>
              </a:rPr>
              <a:t>Multiple de 3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454AB011-6226-47CE-BB6B-25712CFA693B}"/>
              </a:ext>
            </a:extLst>
          </p:cNvPr>
          <p:cNvSpPr/>
          <p:nvPr/>
        </p:nvSpPr>
        <p:spPr>
          <a:xfrm>
            <a:off x="8110262" y="4465837"/>
            <a:ext cx="14366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>
                <a:solidFill>
                  <a:srgbClr val="7030A0"/>
                </a:solidFill>
              </a:rPr>
              <a:t>Multiple de 3</a:t>
            </a:r>
          </a:p>
        </p:txBody>
      </p:sp>
      <p:grpSp>
        <p:nvGrpSpPr>
          <p:cNvPr id="34" name="Groupe 33">
            <a:extLst>
              <a:ext uri="{FF2B5EF4-FFF2-40B4-BE49-F238E27FC236}">
                <a16:creationId xmlns:a16="http://schemas.microsoft.com/office/drawing/2014/main" id="{F18D15E9-EE51-4A32-BC5E-E83446A22943}"/>
              </a:ext>
            </a:extLst>
          </p:cNvPr>
          <p:cNvGrpSpPr/>
          <p:nvPr/>
        </p:nvGrpSpPr>
        <p:grpSpPr>
          <a:xfrm>
            <a:off x="3418323" y="2446303"/>
            <a:ext cx="927494" cy="682922"/>
            <a:chOff x="6485860" y="6041581"/>
            <a:chExt cx="927494" cy="682922"/>
          </a:xfrm>
        </p:grpSpPr>
        <p:cxnSp>
          <p:nvCxnSpPr>
            <p:cNvPr id="32" name="Connecteur droit 31">
              <a:extLst>
                <a:ext uri="{FF2B5EF4-FFF2-40B4-BE49-F238E27FC236}">
                  <a16:creationId xmlns:a16="http://schemas.microsoft.com/office/drawing/2014/main" id="{A37053A9-8EF9-465B-A809-53D2FC9CB726}"/>
                </a:ext>
              </a:extLst>
            </p:cNvPr>
            <p:cNvCxnSpPr/>
            <p:nvPr/>
          </p:nvCxnSpPr>
          <p:spPr>
            <a:xfrm>
              <a:off x="6485860" y="6273209"/>
              <a:ext cx="181318" cy="219666"/>
            </a:xfrm>
            <a:prstGeom prst="line">
              <a:avLst/>
            </a:prstGeom>
            <a:ln w="2222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Arc 32">
              <a:extLst>
                <a:ext uri="{FF2B5EF4-FFF2-40B4-BE49-F238E27FC236}">
                  <a16:creationId xmlns:a16="http://schemas.microsoft.com/office/drawing/2014/main" id="{40637BAF-79AA-4AE3-9946-DDF565D2DE5B}"/>
                </a:ext>
              </a:extLst>
            </p:cNvPr>
            <p:cNvSpPr/>
            <p:nvPr/>
          </p:nvSpPr>
          <p:spPr>
            <a:xfrm>
              <a:off x="6667178" y="6041581"/>
              <a:ext cx="746176" cy="682922"/>
            </a:xfrm>
            <a:prstGeom prst="arc">
              <a:avLst>
                <a:gd name="adj1" fmla="val 10267763"/>
                <a:gd name="adj2" fmla="val 16611424"/>
              </a:avLst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35" name="Groupe 34">
            <a:extLst>
              <a:ext uri="{FF2B5EF4-FFF2-40B4-BE49-F238E27FC236}">
                <a16:creationId xmlns:a16="http://schemas.microsoft.com/office/drawing/2014/main" id="{BD20556C-926F-4003-8C56-80EEED444992}"/>
              </a:ext>
            </a:extLst>
          </p:cNvPr>
          <p:cNvGrpSpPr/>
          <p:nvPr/>
        </p:nvGrpSpPr>
        <p:grpSpPr>
          <a:xfrm>
            <a:off x="7904391" y="2441121"/>
            <a:ext cx="927494" cy="682922"/>
            <a:chOff x="6485860" y="6041581"/>
            <a:chExt cx="927494" cy="682922"/>
          </a:xfrm>
        </p:grpSpPr>
        <p:cxnSp>
          <p:nvCxnSpPr>
            <p:cNvPr id="36" name="Connecteur droit 35">
              <a:extLst>
                <a:ext uri="{FF2B5EF4-FFF2-40B4-BE49-F238E27FC236}">
                  <a16:creationId xmlns:a16="http://schemas.microsoft.com/office/drawing/2014/main" id="{D6D301B7-FAF3-4492-91E6-73773A9FE993}"/>
                </a:ext>
              </a:extLst>
            </p:cNvPr>
            <p:cNvCxnSpPr/>
            <p:nvPr/>
          </p:nvCxnSpPr>
          <p:spPr>
            <a:xfrm>
              <a:off x="6485860" y="6273209"/>
              <a:ext cx="181318" cy="219666"/>
            </a:xfrm>
            <a:prstGeom prst="line">
              <a:avLst/>
            </a:prstGeom>
            <a:ln w="2222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Arc 36">
              <a:extLst>
                <a:ext uri="{FF2B5EF4-FFF2-40B4-BE49-F238E27FC236}">
                  <a16:creationId xmlns:a16="http://schemas.microsoft.com/office/drawing/2014/main" id="{8DAE8B7F-D5C0-43C4-9FC6-E8EE7A1D076C}"/>
                </a:ext>
              </a:extLst>
            </p:cNvPr>
            <p:cNvSpPr/>
            <p:nvPr/>
          </p:nvSpPr>
          <p:spPr>
            <a:xfrm>
              <a:off x="6667178" y="6041581"/>
              <a:ext cx="746176" cy="682922"/>
            </a:xfrm>
            <a:prstGeom prst="arc">
              <a:avLst>
                <a:gd name="adj1" fmla="val 10267763"/>
                <a:gd name="adj2" fmla="val 16611424"/>
              </a:avLst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4" name="Parchemin : horizontal 3">
            <a:extLst>
              <a:ext uri="{FF2B5EF4-FFF2-40B4-BE49-F238E27FC236}">
                <a16:creationId xmlns:a16="http://schemas.microsoft.com/office/drawing/2014/main" id="{0A6FC56D-08B1-45F0-A1B7-3B5665FFBB5F}"/>
              </a:ext>
            </a:extLst>
          </p:cNvPr>
          <p:cNvSpPr/>
          <p:nvPr/>
        </p:nvSpPr>
        <p:spPr>
          <a:xfrm>
            <a:off x="830325" y="5080185"/>
            <a:ext cx="11056875" cy="1507145"/>
          </a:xfrm>
          <a:prstGeom prst="horizontalScroll">
            <a:avLst/>
          </a:prstGeom>
          <a:solidFill>
            <a:srgbClr val="00B0F0">
              <a:alpha val="26000"/>
            </a:srgbClr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>
                <a:solidFill>
                  <a:srgbClr val="0070C0"/>
                </a:solidFill>
              </a:rPr>
              <a:t>Rappel de 6</a:t>
            </a:r>
            <a:r>
              <a:rPr lang="fr-FR" sz="2400" baseline="30000" dirty="0">
                <a:solidFill>
                  <a:srgbClr val="0070C0"/>
                </a:solidFill>
              </a:rPr>
              <a:t>ème</a:t>
            </a:r>
            <a:r>
              <a:rPr lang="fr-FR" sz="2400" dirty="0">
                <a:solidFill>
                  <a:srgbClr val="0070C0"/>
                </a:solidFill>
              </a:rPr>
              <a:t>: </a:t>
            </a:r>
          </a:p>
          <a:p>
            <a:pPr algn="ctr"/>
            <a:r>
              <a:rPr lang="fr-FR" sz="2400" dirty="0">
                <a:solidFill>
                  <a:srgbClr val="0070C0"/>
                </a:solidFill>
              </a:rPr>
              <a:t>Un nombre est divisible par 3 si la somme de ses chiffres est un multiple de 3.</a:t>
            </a:r>
          </a:p>
        </p:txBody>
      </p:sp>
    </p:spTree>
    <p:extLst>
      <p:ext uri="{BB962C8B-B14F-4D97-AF65-F5344CB8AC3E}">
        <p14:creationId xmlns:p14="http://schemas.microsoft.com/office/powerpoint/2010/main" val="3615178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6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1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1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500"/>
                            </p:stCondLst>
                            <p:childTnLst>
                              <p:par>
                                <p:cTn id="3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75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250"/>
                            </p:stCondLst>
                            <p:childTnLst>
                              <p:par>
                                <p:cTn id="4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1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7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750"/>
                            </p:stCondLst>
                            <p:childTnLst>
                              <p:par>
                                <p:cTn id="4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125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" dur="75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750"/>
                            </p:stCondLst>
                            <p:childTnLst>
                              <p:par>
                                <p:cTn id="5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2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3250"/>
                            </p:stCondLst>
                            <p:childTnLst>
                              <p:par>
                                <p:cTn id="6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4" dur="75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4000"/>
                            </p:stCondLst>
                            <p:childTnLst>
                              <p:par>
                                <p:cTn id="6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1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500"/>
                            </p:stCondLst>
                            <p:childTnLst>
                              <p:par>
                                <p:cTn id="7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23" grpId="0"/>
      <p:bldP spid="24" grpId="0"/>
      <p:bldP spid="25" grpId="0"/>
      <p:bldP spid="29" grpId="0"/>
      <p:bldP spid="30" grpId="0"/>
      <p:bldP spid="4" grpId="0" animBg="1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196</TotalTime>
  <Words>794</Words>
  <Application>Microsoft Office PowerPoint</Application>
  <PresentationFormat>Grand écran</PresentationFormat>
  <Paragraphs>112</Paragraphs>
  <Slides>15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15</vt:i4>
      </vt:variant>
    </vt:vector>
  </HeadingPairs>
  <TitlesOfParts>
    <vt:vector size="21" baseType="lpstr">
      <vt:lpstr>Arial</vt:lpstr>
      <vt:lpstr>Book Antiqua</vt:lpstr>
      <vt:lpstr>Calibri</vt:lpstr>
      <vt:lpstr>Calibri Light</vt:lpstr>
      <vt:lpstr>Cambria Math</vt:lpstr>
      <vt:lpstr>Thème Office</vt:lpstr>
      <vt:lpstr>Cette semaine, on avance un peu sur l’arithmétique</vt:lpstr>
      <vt:lpstr>    Arithmétique:</vt:lpstr>
      <vt:lpstr>Question 1:</vt:lpstr>
      <vt:lpstr>Question 2:</vt:lpstr>
      <vt:lpstr>Question 3:</vt:lpstr>
      <vt:lpstr>Question 4:</vt:lpstr>
      <vt:lpstr>Question 5:</vt:lpstr>
      <vt:lpstr>Question 6:</vt:lpstr>
      <vt:lpstr>Question 7: </vt:lpstr>
      <vt:lpstr>Présentation PowerPoint</vt:lpstr>
      <vt:lpstr>Question 8:</vt:lpstr>
      <vt:lpstr>Décomposition en produit de facteurs premiers</vt:lpstr>
      <vt:lpstr>Question 9:</vt:lpstr>
      <vt:lpstr>Question 10:</vt:lpstr>
      <vt:lpstr>Question 11: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Cette semaine, on avance un peu sur l’arithmétique et les translations.</dc:title>
  <dc:creator>Benéflo</dc:creator>
  <cp:lastModifiedBy>Benéflo</cp:lastModifiedBy>
  <cp:revision>21</cp:revision>
  <dcterms:created xsi:type="dcterms:W3CDTF">2020-03-29T01:15:28Z</dcterms:created>
  <dcterms:modified xsi:type="dcterms:W3CDTF">2020-03-29T08:01:33Z</dcterms:modified>
</cp:coreProperties>
</file>