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431" r:id="rId4"/>
    <p:sldId id="270" r:id="rId5"/>
    <p:sldId id="432" r:id="rId6"/>
    <p:sldId id="266" r:id="rId7"/>
    <p:sldId id="267" r:id="rId8"/>
    <p:sldId id="269" r:id="rId9"/>
    <p:sldId id="430" r:id="rId10"/>
    <p:sldId id="257" r:id="rId11"/>
    <p:sldId id="259" r:id="rId12"/>
    <p:sldId id="260" r:id="rId13"/>
    <p:sldId id="262" r:id="rId14"/>
    <p:sldId id="264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7FA36-EBE1-45D1-B1C5-9ED16DF78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5A2CDBB-035F-44E5-A414-FBA6D6258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393CB1-1633-4B99-B6F1-EA9CEB7A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2981-E231-425B-9A0E-E2BCAE3208BD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35E8C1-CADA-480D-9ECE-EAC1F84A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9F5F7E-A4C5-4ED9-82DD-C86137A8A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53E4-77A3-43E9-8FF0-4D234CEE7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58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E2A32D-43EA-4B7A-8537-DDC762622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DF9880-05FB-42CB-9B0E-2C9F1E49B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D3890D-2610-41D7-B6F2-23AF1703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2981-E231-425B-9A0E-E2BCAE3208BD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67197D-5A22-4673-8EB0-81A7C7A8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A0FAEF-F8EA-4D8C-9767-7F857B6D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53E4-77A3-43E9-8FF0-4D234CEE7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70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30F6BCE-9CE1-42F3-B0AC-93CA5BB2C8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DE875D-8217-4D6A-90F5-28B2018D3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8CBCE9-76C1-47DB-A97F-1985EBC6E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2981-E231-425B-9A0E-E2BCAE3208BD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20E983-3A41-4F43-87EE-CAFD2FC0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2324AE-E6B9-4682-8864-EC7BF6262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53E4-77A3-43E9-8FF0-4D234CEE7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21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30804-4AF3-423C-BED8-D6426996A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B8F5F-EB51-465D-A927-A86130180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F79189-10FA-421C-B858-552165B7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2981-E231-425B-9A0E-E2BCAE3208BD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508814-18CE-4F0D-8816-9E1EEABA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A09178-861B-401A-AEE0-AA1AD446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53E4-77A3-43E9-8FF0-4D234CEE7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5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9FF452-6C5F-41BF-B4D6-4C216031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C0CD33-CDD2-4380-BBB8-563E2CD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0410E9-3FEA-45A5-9405-E6FEE9796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2981-E231-425B-9A0E-E2BCAE3208BD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44949D-DD3E-4CCD-997A-3363746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2A214-B1B8-4002-BF6D-759B20E1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53E4-77A3-43E9-8FF0-4D234CEE7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48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E0B7A7-625C-4583-945E-5E2DEDC8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4101FF-E321-496A-9AB5-69D5348B6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76F79F-E2C3-464C-9A7F-E8634E713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2A643E-E66A-446F-B1D0-D3311B5B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2981-E231-425B-9A0E-E2BCAE3208BD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ECA955-05C3-405C-BB74-1A332C43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660EEB-F675-4E69-AF60-F438E127A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53E4-77A3-43E9-8FF0-4D234CEE7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50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DC2D63-AE01-4FE2-AB9F-638DC2E29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1C6F60-ABDA-4138-9DB7-82407A9B9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5D5204-6814-47BC-942E-3DC70C3E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59BABD6-B43E-4EEF-89B1-2C37AD964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132496-B619-4AAB-BA2A-EE67CCDB4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057F868-2CB0-4D1A-AC28-FB3008FA8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2981-E231-425B-9A0E-E2BCAE3208BD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50926F4-2E62-43EA-BAF9-D0975909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C6BE0A3-18C9-4158-9CD3-EDD2C2BC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53E4-77A3-43E9-8FF0-4D234CEE7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01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3C9249-F172-42C6-AD65-33DD23D2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5EB7C67-8581-48A4-B651-4419E52C9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2981-E231-425B-9A0E-E2BCAE3208BD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A1DAEF-3B1E-4C93-9293-395FA6466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B16A9A-A31D-4B48-846E-66B49AB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53E4-77A3-43E9-8FF0-4D234CEE7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42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EFEC2D-B9A5-40E7-9312-321F9CE7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2981-E231-425B-9A0E-E2BCAE3208BD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41BC838-5883-4FF5-BE55-2D695AC8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142643-0806-4237-8270-E8DC32F2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53E4-77A3-43E9-8FF0-4D234CEE7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54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F8C03B-AD4D-40FB-9633-2C3F6181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1D231A-67B5-43C2-AB44-372E1198D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E5B362-5764-4098-ABD9-680660C68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DF738A-89B8-4B7E-BA02-887208388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2981-E231-425B-9A0E-E2BCAE3208BD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3AA299-CEE6-423A-B923-DA3817A36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C4E4F9-7282-4689-B632-5362DEE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53E4-77A3-43E9-8FF0-4D234CEE7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80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213D52-9102-447C-BDBE-F9C193A7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03F98AD-E5DA-47C0-BC34-28266A957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5F81CD-F4B9-48B4-B4A7-AA5258FD4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632D92-878F-41E8-B404-4D412E2E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2981-E231-425B-9A0E-E2BCAE3208BD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AF6CA4-4F7A-4A31-AA1C-851B328DB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1BDD90-819D-4E74-98A2-9241A0C0B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53E4-77A3-43E9-8FF0-4D234CEE7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8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6392C4B-4CC0-4E26-A62E-008A0AEF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62918A-EFEC-4B8E-92F5-C2DD7577B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5946F5-8344-48E3-86AE-B6897E10E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D2981-E231-425B-9A0E-E2BCAE3208BD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1F957C-0821-4CBE-A5BC-1A7A5AE19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FD1BC2-A619-4C9F-9399-E5A003636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153E4-77A3-43E9-8FF0-4D234CEE7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48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27.png"/><Relationship Id="rId4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99876-72DE-4EEC-A175-A7A8A6E30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8988" y="1041400"/>
            <a:ext cx="9670181" cy="2387600"/>
          </a:xfrm>
        </p:spPr>
        <p:txBody>
          <a:bodyPr/>
          <a:lstStyle/>
          <a:p>
            <a:r>
              <a:rPr lang="fr-FR" dirty="0"/>
              <a:t>Activité d’introduction </a:t>
            </a:r>
            <a:r>
              <a:rPr lang="fr-FR" dirty="0" err="1"/>
              <a:t>chap</a:t>
            </a:r>
            <a:r>
              <a:rPr lang="fr-FR" dirty="0"/>
              <a:t> 10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690DBE-3D13-4F1B-B6A6-EDDDA9FBE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62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77CCFD-8BBD-46DA-BEB6-52C94FBA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Question 9: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B9787B-574F-4AB3-9529-745C7398D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Que fait  ce programme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2E8EA71-5997-46E1-92D5-982F214F1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975" y="365124"/>
            <a:ext cx="5859113" cy="18800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F9E2824-B5E6-45E8-8A2D-D5E3C5D80D55}"/>
              </a:ext>
            </a:extLst>
          </p:cNvPr>
          <p:cNvSpPr txBox="1"/>
          <p:nvPr/>
        </p:nvSpPr>
        <p:spPr>
          <a:xfrm>
            <a:off x="1014369" y="3631962"/>
            <a:ext cx="6101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 quelle situation  cela  te fait-il penser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E1BB8F-EFC5-4A86-ADA7-7362D90594EB}"/>
              </a:ext>
            </a:extLst>
          </p:cNvPr>
          <p:cNvSpPr txBox="1"/>
          <p:nvPr/>
        </p:nvSpPr>
        <p:spPr>
          <a:xfrm>
            <a:off x="935763" y="2554239"/>
            <a:ext cx="663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Il donne un nombre au hasard entre 1 et 6. </a:t>
            </a:r>
            <a:endParaRPr lang="fr-FR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4C792EA-C361-458F-B8BA-A749FF86A26D}"/>
              </a:ext>
            </a:extLst>
          </p:cNvPr>
          <p:cNvSpPr txBox="1"/>
          <p:nvPr/>
        </p:nvSpPr>
        <p:spPr>
          <a:xfrm>
            <a:off x="935763" y="4155182"/>
            <a:ext cx="7819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Cette situation ressemble à celle d’un lancé de dé. </a:t>
            </a:r>
            <a:endParaRPr lang="fr-FR" sz="2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FA2E48F-6350-4435-9372-ED84CB9B0E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1188" y="3523107"/>
            <a:ext cx="1846044" cy="171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5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77CCFD-8BBD-46DA-BEB6-52C94FBA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Question 10: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B9787B-574F-4AB3-9529-745C7398D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38" y="319815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Que fait  ce programme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F9E2824-B5E6-45E8-8A2D-D5E3C5D80D55}"/>
              </a:ext>
            </a:extLst>
          </p:cNvPr>
          <p:cNvSpPr txBox="1"/>
          <p:nvPr/>
        </p:nvSpPr>
        <p:spPr>
          <a:xfrm>
            <a:off x="395438" y="4429654"/>
            <a:ext cx="6101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 quelle situation  cela  te fait-il penser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E1BB8F-EFC5-4A86-ADA7-7362D90594EB}"/>
              </a:ext>
            </a:extLst>
          </p:cNvPr>
          <p:cNvSpPr txBox="1"/>
          <p:nvPr/>
        </p:nvSpPr>
        <p:spPr>
          <a:xfrm>
            <a:off x="395438" y="3588337"/>
            <a:ext cx="11693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Il choisit un nombre au hasard entre 1 et 2 ce qui l’amène à dire pile ou face.   </a:t>
            </a:r>
            <a:endParaRPr lang="fr-FR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4C792EA-C361-458F-B8BA-A749FF86A26D}"/>
              </a:ext>
            </a:extLst>
          </p:cNvPr>
          <p:cNvSpPr txBox="1"/>
          <p:nvPr/>
        </p:nvSpPr>
        <p:spPr>
          <a:xfrm>
            <a:off x="408374" y="4850601"/>
            <a:ext cx="8304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Cette situation correspond à celle d’un lancé de pièce. </a:t>
            </a:r>
            <a:endParaRPr lang="fr-FR" sz="2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9F05B3D-8EF9-4B5C-96D5-724AE3BC2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66"/>
          <a:stretch/>
        </p:blipFill>
        <p:spPr>
          <a:xfrm>
            <a:off x="6359993" y="155776"/>
            <a:ext cx="5640985" cy="32732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8590463-BE05-42CE-AB47-C80F467EB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238" y="4348050"/>
            <a:ext cx="1281664" cy="21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77CCFD-8BBD-46DA-BEB6-52C94FBA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Question 11: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B9787B-574F-4AB3-9529-745C7398D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395" y="1412668"/>
            <a:ext cx="5700562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Que fait  ce programme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F9E2824-B5E6-45E8-8A2D-D5E3C5D80D55}"/>
              </a:ext>
            </a:extLst>
          </p:cNvPr>
          <p:cNvSpPr txBox="1"/>
          <p:nvPr/>
        </p:nvSpPr>
        <p:spPr>
          <a:xfrm>
            <a:off x="106680" y="4059994"/>
            <a:ext cx="6675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Quelle est la probabilité de gagner 300 frs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E1BB8F-EFC5-4A86-ADA7-7362D90594EB}"/>
              </a:ext>
            </a:extLst>
          </p:cNvPr>
          <p:cNvSpPr txBox="1"/>
          <p:nvPr/>
        </p:nvSpPr>
        <p:spPr>
          <a:xfrm>
            <a:off x="106680" y="1828390"/>
            <a:ext cx="63903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Il simule un lancé de dé </a:t>
            </a:r>
          </a:p>
          <a:p>
            <a:r>
              <a:rPr lang="fr-FR" sz="2800" b="1" dirty="0">
                <a:solidFill>
                  <a:srgbClr val="00B050"/>
                </a:solidFill>
              </a:rPr>
              <a:t>avec lequel on perd  si on obtient 1,2 ou 3</a:t>
            </a:r>
          </a:p>
          <a:p>
            <a:r>
              <a:rPr lang="fr-FR" sz="2800" b="1" dirty="0">
                <a:solidFill>
                  <a:srgbClr val="00B050"/>
                </a:solidFill>
              </a:rPr>
              <a:t>On gagne 300 frs si on obtient 4 ou 5.</a:t>
            </a:r>
          </a:p>
          <a:p>
            <a:r>
              <a:rPr lang="fr-FR" sz="2800" b="1" dirty="0">
                <a:solidFill>
                  <a:srgbClr val="00B050"/>
                </a:solidFill>
              </a:rPr>
              <a:t>On gagne 500 frs si on obtient 6.</a:t>
            </a:r>
            <a:endParaRPr lang="fr-F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4C792EA-C361-458F-B8BA-A749FF86A26D}"/>
                  </a:ext>
                </a:extLst>
              </p:cNvPr>
              <p:cNvSpPr txBox="1"/>
              <p:nvPr/>
            </p:nvSpPr>
            <p:spPr>
              <a:xfrm>
                <a:off x="112324" y="4435482"/>
                <a:ext cx="6080704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>
                    <a:solidFill>
                      <a:srgbClr val="00B050"/>
                    </a:solidFill>
                  </a:rPr>
                  <a:t> Elle est de 2 chances sur 6 (ou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fr-FR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fr-FR" sz="28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𝐨𝐮</m:t>
                    </m:r>
                    <m:r>
                      <a:rPr lang="fr-FR" sz="28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B050"/>
                    </a:solidFill>
                  </a:rPr>
                  <a:t> ) </a:t>
                </a:r>
                <a:endParaRPr lang="fr-FR" sz="28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4C792EA-C361-458F-B8BA-A749FF86A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24" y="4435482"/>
                <a:ext cx="6080704" cy="714683"/>
              </a:xfrm>
              <a:prstGeom prst="rect">
                <a:avLst/>
              </a:prstGeom>
              <a:blipFill>
                <a:blip r:embed="rId2"/>
                <a:stretch>
                  <a:fillRect l="-701" r="-1102"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D841D338-67A6-4586-BE42-B1694A17A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6" r="2997"/>
          <a:stretch/>
        </p:blipFill>
        <p:spPr>
          <a:xfrm>
            <a:off x="6652289" y="183283"/>
            <a:ext cx="5427387" cy="496688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F38E693-F088-4693-9263-11BA38834BCE}"/>
              </a:ext>
            </a:extLst>
          </p:cNvPr>
          <p:cNvSpPr txBox="1"/>
          <p:nvPr/>
        </p:nvSpPr>
        <p:spPr>
          <a:xfrm>
            <a:off x="106680" y="5616274"/>
            <a:ext cx="8593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/>
              <a:t>Remarque</a:t>
            </a:r>
            <a:r>
              <a:rPr lang="fr-FR" sz="2800" dirty="0"/>
              <a:t>: Au lieu d’un dé, cela pourrait être une roue !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CBA369C-6975-49AB-8572-7834A20FDC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3289" y="4538163"/>
            <a:ext cx="2042812" cy="1954712"/>
          </a:xfrm>
          <a:prstGeom prst="rect">
            <a:avLst/>
          </a:prstGeom>
        </p:spPr>
      </p:pic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3C04D6CF-0F00-4E35-B48B-3B33840EE588}"/>
              </a:ext>
            </a:extLst>
          </p:cNvPr>
          <p:cNvSpPr/>
          <p:nvPr/>
        </p:nvSpPr>
        <p:spPr>
          <a:xfrm rot="7555013">
            <a:off x="10685363" y="4200808"/>
            <a:ext cx="952901" cy="5232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08D9126-B5F6-4E49-990D-D7F9823AD3C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9613580" y="4615979"/>
            <a:ext cx="1715057" cy="179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0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8" presetClass="emph" presetSubtype="0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0923E8-5362-46D5-80ED-35364CEEC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83" y="105243"/>
            <a:ext cx="10515600" cy="1325563"/>
          </a:xfrm>
        </p:spPr>
        <p:txBody>
          <a:bodyPr/>
          <a:lstStyle/>
          <a:p>
            <a:r>
              <a:rPr lang="fr-FR" b="1" u="sng" dirty="0"/>
              <a:t>Question 12: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E0C3A2-B20D-4290-9375-A8ECED271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89" y="14308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 programme ci contre</a:t>
            </a:r>
          </a:p>
          <a:p>
            <a:pPr marL="0" indent="0">
              <a:buNone/>
            </a:pPr>
            <a:r>
              <a:rPr lang="fr-FR" dirty="0"/>
              <a:t>correspond à un jeu de lancé de roue.</a:t>
            </a:r>
          </a:p>
          <a:p>
            <a:pPr marL="0" indent="0">
              <a:buNone/>
            </a:pPr>
            <a:r>
              <a:rPr lang="fr-FR" dirty="0"/>
              <a:t>Dessine  cette roue.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4430A5-E6B9-4443-B2A6-036E9B8F4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922" y="301289"/>
            <a:ext cx="5530516" cy="60239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C7A991E-A73A-4B94-83E9-09A2AA212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44" y="2943859"/>
            <a:ext cx="3870258" cy="363476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4B60087-6E24-4B3C-8219-ED350F2FD74D}"/>
              </a:ext>
            </a:extLst>
          </p:cNvPr>
          <p:cNvSpPr txBox="1"/>
          <p:nvPr/>
        </p:nvSpPr>
        <p:spPr>
          <a:xfrm rot="3485774">
            <a:off x="2759143" y="5376101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Ile des pins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C00FD73-8FFE-451B-AA22-B33220BD8249}"/>
              </a:ext>
            </a:extLst>
          </p:cNvPr>
          <p:cNvSpPr txBox="1"/>
          <p:nvPr/>
        </p:nvSpPr>
        <p:spPr>
          <a:xfrm rot="8093108">
            <a:off x="1333015" y="5230601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Ile des pins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8E5AA5F-EB59-439E-899F-A6296221DE97}"/>
              </a:ext>
            </a:extLst>
          </p:cNvPr>
          <p:cNvSpPr txBox="1"/>
          <p:nvPr/>
        </p:nvSpPr>
        <p:spPr>
          <a:xfrm rot="19376219">
            <a:off x="3011806" y="4000862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Ile des pins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2A6424-B045-4A35-8168-FBE2724034C7}"/>
              </a:ext>
            </a:extLst>
          </p:cNvPr>
          <p:cNvSpPr txBox="1"/>
          <p:nvPr/>
        </p:nvSpPr>
        <p:spPr>
          <a:xfrm rot="12141733">
            <a:off x="1343835" y="4354719"/>
            <a:ext cx="65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Lifou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A3686AF-4437-4832-8A4B-2FDAFBC4BAFF}"/>
              </a:ext>
            </a:extLst>
          </p:cNvPr>
          <p:cNvSpPr txBox="1"/>
          <p:nvPr/>
        </p:nvSpPr>
        <p:spPr>
          <a:xfrm>
            <a:off x="3484855" y="4790369"/>
            <a:ext cx="65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Lifou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38D628A-5214-4FEE-92BC-CDA12596B743}"/>
              </a:ext>
            </a:extLst>
          </p:cNvPr>
          <p:cNvSpPr txBox="1"/>
          <p:nvPr/>
        </p:nvSpPr>
        <p:spPr>
          <a:xfrm rot="16954024">
            <a:off x="2700867" y="3609100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Fidji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250E4A1-98E0-4EA1-BE8B-75CD843C8F13}"/>
              </a:ext>
            </a:extLst>
          </p:cNvPr>
          <p:cNvSpPr txBox="1"/>
          <p:nvPr/>
        </p:nvSpPr>
        <p:spPr>
          <a:xfrm rot="6165753">
            <a:off x="2234743" y="5504595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Fidji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657C7E2-E951-4143-B6E8-BA21E3A662CA}"/>
              </a:ext>
            </a:extLst>
          </p:cNvPr>
          <p:cNvSpPr txBox="1"/>
          <p:nvPr/>
        </p:nvSpPr>
        <p:spPr>
          <a:xfrm rot="14665659">
            <a:off x="1743416" y="3758663"/>
            <a:ext cx="1075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</a:rPr>
              <a:t>Vanuatu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DEDA85A-2874-4D26-A959-AFF439CD52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7" t="1349" r="11337" b="1349"/>
          <a:stretch/>
        </p:blipFill>
        <p:spPr>
          <a:xfrm>
            <a:off x="936163" y="2943859"/>
            <a:ext cx="3632041" cy="3634766"/>
          </a:xfrm>
          <a:prstGeom prst="rect">
            <a:avLst/>
          </a:prstGeom>
        </p:spPr>
      </p:pic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60377D76-651A-4385-AE03-9F05D805DACB}"/>
              </a:ext>
            </a:extLst>
          </p:cNvPr>
          <p:cNvSpPr/>
          <p:nvPr/>
        </p:nvSpPr>
        <p:spPr>
          <a:xfrm rot="2463934">
            <a:off x="803252" y="3005246"/>
            <a:ext cx="952901" cy="5232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35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decel="3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C742C2-5BF8-4508-84C1-697389CB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48" y="138622"/>
            <a:ext cx="10515600" cy="1325563"/>
          </a:xfrm>
        </p:spPr>
        <p:txBody>
          <a:bodyPr/>
          <a:lstStyle/>
          <a:p>
            <a:r>
              <a:rPr lang="fr-FR" b="1" u="sng" dirty="0"/>
              <a:t>Question 13: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449ED6A-DBF2-4112-92D5-B2663BD5A976}"/>
              </a:ext>
            </a:extLst>
          </p:cNvPr>
          <p:cNvGrpSpPr/>
          <p:nvPr/>
        </p:nvGrpSpPr>
        <p:grpSpPr>
          <a:xfrm>
            <a:off x="192248" y="1315012"/>
            <a:ext cx="8319522" cy="523220"/>
            <a:chOff x="174598" y="2314269"/>
            <a:chExt cx="8319522" cy="523220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E101CF14-FEBA-44F1-A487-CA243932B7B4}"/>
                </a:ext>
              </a:extLst>
            </p:cNvPr>
            <p:cNvGrpSpPr/>
            <p:nvPr/>
          </p:nvGrpSpPr>
          <p:grpSpPr>
            <a:xfrm>
              <a:off x="1987764" y="2368234"/>
              <a:ext cx="2680900" cy="433911"/>
              <a:chOff x="1056586" y="-354017"/>
              <a:chExt cx="2680900" cy="433911"/>
            </a:xfrm>
          </p:grpSpPr>
          <p:sp>
            <p:nvSpPr>
              <p:cNvPr id="6" name="Cadre 5">
                <a:extLst>
                  <a:ext uri="{FF2B5EF4-FFF2-40B4-BE49-F238E27FC236}">
                    <a16:creationId xmlns:a16="http://schemas.microsoft.com/office/drawing/2014/main" id="{0AF61122-C28A-48FB-8111-F503D9ECE3DC}"/>
                  </a:ext>
                </a:extLst>
              </p:cNvPr>
              <p:cNvSpPr/>
              <p:nvPr/>
            </p:nvSpPr>
            <p:spPr>
              <a:xfrm>
                <a:off x="3334261" y="-354017"/>
                <a:ext cx="403225" cy="41529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9" name="Cercle : creux 8">
                <a:extLst>
                  <a:ext uri="{FF2B5EF4-FFF2-40B4-BE49-F238E27FC236}">
                    <a16:creationId xmlns:a16="http://schemas.microsoft.com/office/drawing/2014/main" id="{6E77CD74-E891-428F-B3C6-3B55334939ED}"/>
                  </a:ext>
                </a:extLst>
              </p:cNvPr>
              <p:cNvSpPr/>
              <p:nvPr/>
            </p:nvSpPr>
            <p:spPr>
              <a:xfrm>
                <a:off x="2066424" y="-343658"/>
                <a:ext cx="427355" cy="415290"/>
              </a:xfrm>
              <a:prstGeom prst="donut">
                <a:avLst>
                  <a:gd name="adj" fmla="val 1060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2" name="Cœur 11">
                <a:extLst>
                  <a:ext uri="{FF2B5EF4-FFF2-40B4-BE49-F238E27FC236}">
                    <a16:creationId xmlns:a16="http://schemas.microsoft.com/office/drawing/2014/main" id="{D73260FB-801D-472B-9A92-7E8BFAF7FA9C}"/>
                  </a:ext>
                </a:extLst>
              </p:cNvPr>
              <p:cNvSpPr/>
              <p:nvPr/>
            </p:nvSpPr>
            <p:spPr>
              <a:xfrm>
                <a:off x="1056586" y="-336666"/>
                <a:ext cx="393065" cy="416560"/>
              </a:xfrm>
              <a:prstGeom prst="hear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294A57B-58D1-4A0A-A1B5-E1E0ECD4D87E}"/>
                </a:ext>
              </a:extLst>
            </p:cNvPr>
            <p:cNvSpPr txBox="1"/>
            <p:nvPr/>
          </p:nvSpPr>
          <p:spPr>
            <a:xfrm>
              <a:off x="174598" y="2314269"/>
              <a:ext cx="8319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>
                <a:buNone/>
              </a:pPr>
              <a:r>
                <a:rPr lang="fr-FR" sz="2800" dirty="0"/>
                <a:t>Les motifs           ,           et            sont dessinés sur un dé.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AD37A3F-600F-4DFB-8F05-75E312928535}"/>
              </a:ext>
            </a:extLst>
          </p:cNvPr>
          <p:cNvGrpSpPr/>
          <p:nvPr/>
        </p:nvGrpSpPr>
        <p:grpSpPr>
          <a:xfrm>
            <a:off x="9198670" y="325279"/>
            <a:ext cx="2090250" cy="2108113"/>
            <a:chOff x="9658967" y="786197"/>
            <a:chExt cx="1857375" cy="188595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ABB54F5F-7108-4F32-831E-6342F54B0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8967" y="786197"/>
              <a:ext cx="1857375" cy="1885950"/>
            </a:xfrm>
            <a:prstGeom prst="rect">
              <a:avLst/>
            </a:prstGeom>
          </p:spPr>
        </p:pic>
        <p:sp>
          <p:nvSpPr>
            <p:cNvPr id="22" name="Cadre 21">
              <a:extLst>
                <a:ext uri="{FF2B5EF4-FFF2-40B4-BE49-F238E27FC236}">
                  <a16:creationId xmlns:a16="http://schemas.microsoft.com/office/drawing/2014/main" id="{9BA305D9-E6B9-4355-84E0-DE2CD679B5A8}"/>
                </a:ext>
              </a:extLst>
            </p:cNvPr>
            <p:cNvSpPr/>
            <p:nvPr/>
          </p:nvSpPr>
          <p:spPr>
            <a:xfrm>
              <a:off x="9918681" y="1592413"/>
              <a:ext cx="710063" cy="741659"/>
            </a:xfrm>
            <a:prstGeom prst="frame">
              <a:avLst/>
            </a:prstGeom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isometricOffAxis1Left"/>
                <a:lightRig rig="threePt" dir="t"/>
              </a:scene3d>
            </a:bodyPr>
            <a:lstStyle/>
            <a:p>
              <a:endParaRPr lang="fr-FR"/>
            </a:p>
          </p:txBody>
        </p:sp>
        <p:sp>
          <p:nvSpPr>
            <p:cNvPr id="24" name="Cercle : creux 23">
              <a:extLst>
                <a:ext uri="{FF2B5EF4-FFF2-40B4-BE49-F238E27FC236}">
                  <a16:creationId xmlns:a16="http://schemas.microsoft.com/office/drawing/2014/main" id="{51811EFE-B4F2-4800-8E9F-268B7E417133}"/>
                </a:ext>
              </a:extLst>
            </p:cNvPr>
            <p:cNvSpPr/>
            <p:nvPr/>
          </p:nvSpPr>
          <p:spPr>
            <a:xfrm>
              <a:off x="10246487" y="969384"/>
              <a:ext cx="784966" cy="718212"/>
            </a:xfrm>
            <a:prstGeom prst="donut">
              <a:avLst>
                <a:gd name="adj" fmla="val 10602"/>
              </a:avLst>
            </a:prstGeom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F643CD22-311E-415E-ACE1-A382F05CD549}"/>
              </a:ext>
            </a:extLst>
          </p:cNvPr>
          <p:cNvSpPr txBox="1"/>
          <p:nvPr/>
        </p:nvSpPr>
        <p:spPr>
          <a:xfrm>
            <a:off x="192248" y="2128491"/>
            <a:ext cx="821686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On lance  10 000 fois ce dé.  Voici les résultats obtenus:</a:t>
            </a:r>
          </a:p>
          <a:p>
            <a:endParaRPr lang="fr-FR" dirty="0"/>
          </a:p>
        </p:txBody>
      </p:sp>
      <p:graphicFrame>
        <p:nvGraphicFramePr>
          <p:cNvPr id="27" name="Tableau 27">
            <a:extLst>
              <a:ext uri="{FF2B5EF4-FFF2-40B4-BE49-F238E27FC236}">
                <a16:creationId xmlns:a16="http://schemas.microsoft.com/office/drawing/2014/main" id="{19386635-AB26-471D-89A0-238B48768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178983"/>
              </p:ext>
            </p:extLst>
          </p:nvPr>
        </p:nvGraphicFramePr>
        <p:xfrm>
          <a:off x="475175" y="2646931"/>
          <a:ext cx="9190135" cy="117870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2025567">
                  <a:extLst>
                    <a:ext uri="{9D8B030D-6E8A-4147-A177-3AD203B41FA5}">
                      <a16:colId xmlns:a16="http://schemas.microsoft.com/office/drawing/2014/main" val="3023083856"/>
                    </a:ext>
                  </a:extLst>
                </a:gridCol>
                <a:gridCol w="1793174">
                  <a:extLst>
                    <a:ext uri="{9D8B030D-6E8A-4147-A177-3AD203B41FA5}">
                      <a16:colId xmlns:a16="http://schemas.microsoft.com/office/drawing/2014/main" val="3886903086"/>
                    </a:ext>
                  </a:extLst>
                </a:gridCol>
                <a:gridCol w="1876301">
                  <a:extLst>
                    <a:ext uri="{9D8B030D-6E8A-4147-A177-3AD203B41FA5}">
                      <a16:colId xmlns:a16="http://schemas.microsoft.com/office/drawing/2014/main" val="1039685698"/>
                    </a:ext>
                  </a:extLst>
                </a:gridCol>
                <a:gridCol w="1657066">
                  <a:extLst>
                    <a:ext uri="{9D8B030D-6E8A-4147-A177-3AD203B41FA5}">
                      <a16:colId xmlns:a16="http://schemas.microsoft.com/office/drawing/2014/main" val="2114846922"/>
                    </a:ext>
                  </a:extLst>
                </a:gridCol>
                <a:gridCol w="1838027">
                  <a:extLst>
                    <a:ext uri="{9D8B030D-6E8A-4147-A177-3AD203B41FA5}">
                      <a16:colId xmlns:a16="http://schemas.microsoft.com/office/drawing/2014/main" val="2355478058"/>
                    </a:ext>
                  </a:extLst>
                </a:gridCol>
              </a:tblGrid>
              <a:tr h="65816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70C0"/>
                          </a:solidFill>
                        </a:rPr>
                        <a:t>motif obtenu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9146423"/>
                  </a:ext>
                </a:extLst>
              </a:tr>
              <a:tr h="520538"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rgbClr val="0070C0"/>
                          </a:solidFill>
                        </a:rPr>
                        <a:t>   effectif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      1 658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       3 340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        5 002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10 000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7019686"/>
                  </a:ext>
                </a:extLst>
              </a:tr>
            </a:tbl>
          </a:graphicData>
        </a:graphic>
      </p:graphicFrame>
      <p:grpSp>
        <p:nvGrpSpPr>
          <p:cNvPr id="37" name="Groupe 36">
            <a:extLst>
              <a:ext uri="{FF2B5EF4-FFF2-40B4-BE49-F238E27FC236}">
                <a16:creationId xmlns:a16="http://schemas.microsoft.com/office/drawing/2014/main" id="{57BF215E-E801-4E78-A478-9331A7A9ACAE}"/>
              </a:ext>
            </a:extLst>
          </p:cNvPr>
          <p:cNvGrpSpPr/>
          <p:nvPr/>
        </p:nvGrpSpPr>
        <p:grpSpPr>
          <a:xfrm>
            <a:off x="3228929" y="2786331"/>
            <a:ext cx="3955429" cy="418192"/>
            <a:chOff x="3381811" y="4175420"/>
            <a:chExt cx="4067413" cy="418192"/>
          </a:xfrm>
        </p:grpSpPr>
        <p:sp>
          <p:nvSpPr>
            <p:cNvPr id="29" name="Cadre 28">
              <a:extLst>
                <a:ext uri="{FF2B5EF4-FFF2-40B4-BE49-F238E27FC236}">
                  <a16:creationId xmlns:a16="http://schemas.microsoft.com/office/drawing/2014/main" id="{648ABA79-83E9-40E3-ADD3-0806D7180CC3}"/>
                </a:ext>
              </a:extLst>
            </p:cNvPr>
            <p:cNvSpPr/>
            <p:nvPr/>
          </p:nvSpPr>
          <p:spPr>
            <a:xfrm>
              <a:off x="3381811" y="4178322"/>
              <a:ext cx="403225" cy="41529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1" name="Cercle : creux 30">
              <a:extLst>
                <a:ext uri="{FF2B5EF4-FFF2-40B4-BE49-F238E27FC236}">
                  <a16:creationId xmlns:a16="http://schemas.microsoft.com/office/drawing/2014/main" id="{15F99CC1-C470-47A1-862A-FE12E767F154}"/>
                </a:ext>
              </a:extLst>
            </p:cNvPr>
            <p:cNvSpPr/>
            <p:nvPr/>
          </p:nvSpPr>
          <p:spPr>
            <a:xfrm>
              <a:off x="7021869" y="4176690"/>
              <a:ext cx="427355" cy="415290"/>
            </a:xfrm>
            <a:prstGeom prst="donut">
              <a:avLst>
                <a:gd name="adj" fmla="val 106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3" name="Cœur 32">
              <a:extLst>
                <a:ext uri="{FF2B5EF4-FFF2-40B4-BE49-F238E27FC236}">
                  <a16:creationId xmlns:a16="http://schemas.microsoft.com/office/drawing/2014/main" id="{CC50B0F8-6431-478A-9EB3-559663826F3E}"/>
                </a:ext>
              </a:extLst>
            </p:cNvPr>
            <p:cNvSpPr/>
            <p:nvPr/>
          </p:nvSpPr>
          <p:spPr>
            <a:xfrm>
              <a:off x="5373963" y="4175420"/>
              <a:ext cx="393065" cy="416560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1A1ACB80-14D3-4901-9C55-3A7F17A118D4}"/>
              </a:ext>
            </a:extLst>
          </p:cNvPr>
          <p:cNvGrpSpPr/>
          <p:nvPr/>
        </p:nvGrpSpPr>
        <p:grpSpPr>
          <a:xfrm>
            <a:off x="162460" y="4275647"/>
            <a:ext cx="10192085" cy="800219"/>
            <a:chOff x="192248" y="4261375"/>
            <a:chExt cx="10192085" cy="800219"/>
          </a:xfrm>
        </p:grpSpPr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CFAF03C1-1C2C-4114-AC2B-5CFC38965D79}"/>
                </a:ext>
              </a:extLst>
            </p:cNvPr>
            <p:cNvSpPr txBox="1"/>
            <p:nvPr/>
          </p:nvSpPr>
          <p:spPr>
            <a:xfrm>
              <a:off x="192248" y="4261375"/>
              <a:ext cx="1019208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/>
                <a:t>Quelle est approximativement la probabilité de faire        avec ce dé ?</a:t>
              </a:r>
            </a:p>
            <a:p>
              <a:r>
                <a:rPr lang="fr-FR" dirty="0"/>
                <a:t>                               </a:t>
              </a:r>
            </a:p>
          </p:txBody>
        </p:sp>
        <p:sp>
          <p:nvSpPr>
            <p:cNvPr id="36" name="Cercle : creux 35">
              <a:extLst>
                <a:ext uri="{FF2B5EF4-FFF2-40B4-BE49-F238E27FC236}">
                  <a16:creationId xmlns:a16="http://schemas.microsoft.com/office/drawing/2014/main" id="{70C92D1B-1DFA-426A-805E-8613EEB4370E}"/>
                </a:ext>
              </a:extLst>
            </p:cNvPr>
            <p:cNvSpPr/>
            <p:nvPr/>
          </p:nvSpPr>
          <p:spPr>
            <a:xfrm>
              <a:off x="7904756" y="4332059"/>
              <a:ext cx="427355" cy="415290"/>
            </a:xfrm>
            <a:prstGeom prst="donut">
              <a:avLst>
                <a:gd name="adj" fmla="val 106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dirty="0"/>
                <a:t>        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957A5C67-0D1B-41E6-8428-55FDCF7AFCA9}"/>
                  </a:ext>
                </a:extLst>
              </p:cNvPr>
              <p:cNvSpPr txBox="1"/>
              <p:nvPr/>
            </p:nvSpPr>
            <p:spPr>
              <a:xfrm>
                <a:off x="10132451" y="4098691"/>
                <a:ext cx="1867301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𝟓𝟎𝟎𝟐</m:t>
                          </m:r>
                        </m:num>
                        <m:den>
                          <m:r>
                            <a:rPr lang="fr-F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957A5C67-0D1B-41E6-8428-55FDCF7AF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451" y="4098691"/>
                <a:ext cx="1867301" cy="910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5D2CBE37-9F75-4E50-B98A-ED972DA94271}"/>
                  </a:ext>
                </a:extLst>
              </p:cNvPr>
              <p:cNvSpPr txBox="1"/>
              <p:nvPr/>
            </p:nvSpPr>
            <p:spPr>
              <a:xfrm>
                <a:off x="10132451" y="5141775"/>
                <a:ext cx="18673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5D2CBE37-9F75-4E50-B98A-ED972DA94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451" y="5141775"/>
                <a:ext cx="186730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ZoneTexte 40">
            <a:extLst>
              <a:ext uri="{FF2B5EF4-FFF2-40B4-BE49-F238E27FC236}">
                <a16:creationId xmlns:a16="http://schemas.microsoft.com/office/drawing/2014/main" id="{02B60F15-5F3F-4A91-82EE-CCF77BB4B9BC}"/>
              </a:ext>
            </a:extLst>
          </p:cNvPr>
          <p:cNvSpPr txBox="1"/>
          <p:nvPr/>
        </p:nvSpPr>
        <p:spPr>
          <a:xfrm>
            <a:off x="162460" y="4977946"/>
            <a:ext cx="644234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Dessine  un patron vraisemblable  de cube.</a:t>
            </a:r>
          </a:p>
          <a:p>
            <a:endParaRPr lang="fr-FR" dirty="0"/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8229D64F-E6B9-4506-A894-895C25F4B2D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1789" y="4970695"/>
            <a:ext cx="2592985" cy="1826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4FE05C9A-543B-4FED-ADCC-C3809D9FF62B}"/>
                  </a:ext>
                </a:extLst>
              </p:cNvPr>
              <p:cNvSpPr txBox="1"/>
              <p:nvPr/>
            </p:nvSpPr>
            <p:spPr>
              <a:xfrm>
                <a:off x="10496748" y="5182206"/>
                <a:ext cx="1532792" cy="721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fr-F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FR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fr-F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</m:e>
                          </m:groupChr>
                        </m:e>
                        <m:lim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𝑙𝑎</m:t>
                          </m:r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𝑚𝑜𝑖𝑡𝑖</m:t>
                          </m:r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</m:lim>
                      </m:limLow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4FE05C9A-543B-4FED-ADCC-C3809D9F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6748" y="5182206"/>
                <a:ext cx="1532792" cy="721095"/>
              </a:xfrm>
              <a:prstGeom prst="rect">
                <a:avLst/>
              </a:prstGeom>
              <a:blipFill>
                <a:blip r:embed="rId6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Cercle : creux 44">
            <a:extLst>
              <a:ext uri="{FF2B5EF4-FFF2-40B4-BE49-F238E27FC236}">
                <a16:creationId xmlns:a16="http://schemas.microsoft.com/office/drawing/2014/main" id="{76EDAA66-A6E4-40A4-AB03-A52C45145E8B}"/>
              </a:ext>
            </a:extLst>
          </p:cNvPr>
          <p:cNvSpPr/>
          <p:nvPr/>
        </p:nvSpPr>
        <p:spPr>
          <a:xfrm>
            <a:off x="6192340" y="5664995"/>
            <a:ext cx="427355" cy="415290"/>
          </a:xfrm>
          <a:prstGeom prst="donut">
            <a:avLst>
              <a:gd name="adj" fmla="val 10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/>
              <a:t>         </a:t>
            </a:r>
          </a:p>
        </p:txBody>
      </p:sp>
      <p:sp>
        <p:nvSpPr>
          <p:cNvPr id="47" name="Cercle : creux 46">
            <a:extLst>
              <a:ext uri="{FF2B5EF4-FFF2-40B4-BE49-F238E27FC236}">
                <a16:creationId xmlns:a16="http://schemas.microsoft.com/office/drawing/2014/main" id="{225B7A59-778F-49EE-80F0-A11525C70ABD}"/>
              </a:ext>
            </a:extLst>
          </p:cNvPr>
          <p:cNvSpPr/>
          <p:nvPr/>
        </p:nvSpPr>
        <p:spPr>
          <a:xfrm>
            <a:off x="6833654" y="5664995"/>
            <a:ext cx="427355" cy="415290"/>
          </a:xfrm>
          <a:prstGeom prst="donut">
            <a:avLst>
              <a:gd name="adj" fmla="val 10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/>
              <a:t>         </a:t>
            </a:r>
          </a:p>
        </p:txBody>
      </p:sp>
      <p:sp>
        <p:nvSpPr>
          <p:cNvPr id="49" name="Cercle : creux 48">
            <a:extLst>
              <a:ext uri="{FF2B5EF4-FFF2-40B4-BE49-F238E27FC236}">
                <a16:creationId xmlns:a16="http://schemas.microsoft.com/office/drawing/2014/main" id="{2F55EFAB-9AE7-43A4-9B3A-A15A3DB14947}"/>
              </a:ext>
            </a:extLst>
          </p:cNvPr>
          <p:cNvSpPr/>
          <p:nvPr/>
        </p:nvSpPr>
        <p:spPr>
          <a:xfrm>
            <a:off x="6810124" y="5087896"/>
            <a:ext cx="427355" cy="415290"/>
          </a:xfrm>
          <a:prstGeom prst="donut">
            <a:avLst>
              <a:gd name="adj" fmla="val 10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/>
              <a:t>         </a:t>
            </a:r>
          </a:p>
        </p:txBody>
      </p:sp>
      <p:sp>
        <p:nvSpPr>
          <p:cNvPr id="54" name="Cœur 53">
            <a:extLst>
              <a:ext uri="{FF2B5EF4-FFF2-40B4-BE49-F238E27FC236}">
                <a16:creationId xmlns:a16="http://schemas.microsoft.com/office/drawing/2014/main" id="{0013DB2E-57CD-47F5-A79C-4903D45745FA}"/>
              </a:ext>
            </a:extLst>
          </p:cNvPr>
          <p:cNvSpPr/>
          <p:nvPr/>
        </p:nvSpPr>
        <p:spPr>
          <a:xfrm>
            <a:off x="8023559" y="5664995"/>
            <a:ext cx="393065" cy="41656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56" name="Cœur 55">
            <a:extLst>
              <a:ext uri="{FF2B5EF4-FFF2-40B4-BE49-F238E27FC236}">
                <a16:creationId xmlns:a16="http://schemas.microsoft.com/office/drawing/2014/main" id="{7D416BFB-FB0F-4ADC-9DD0-6E4848877F63}"/>
              </a:ext>
            </a:extLst>
          </p:cNvPr>
          <p:cNvSpPr/>
          <p:nvPr/>
        </p:nvSpPr>
        <p:spPr>
          <a:xfrm>
            <a:off x="7417322" y="5675596"/>
            <a:ext cx="393065" cy="41656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58" name="Cadre 57">
            <a:extLst>
              <a:ext uri="{FF2B5EF4-FFF2-40B4-BE49-F238E27FC236}">
                <a16:creationId xmlns:a16="http://schemas.microsoft.com/office/drawing/2014/main" id="{31BE82B8-1B76-4F79-B61F-2E733CABFA8F}"/>
              </a:ext>
            </a:extLst>
          </p:cNvPr>
          <p:cNvSpPr/>
          <p:nvPr/>
        </p:nvSpPr>
        <p:spPr>
          <a:xfrm>
            <a:off x="6810124" y="6240739"/>
            <a:ext cx="403225" cy="41529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CAB4DAED-E053-44DB-8DA5-96ACA3B302F9}"/>
              </a:ext>
            </a:extLst>
          </p:cNvPr>
          <p:cNvGrpSpPr/>
          <p:nvPr/>
        </p:nvGrpSpPr>
        <p:grpSpPr>
          <a:xfrm>
            <a:off x="2411354" y="3493014"/>
            <a:ext cx="3916022" cy="768159"/>
            <a:chOff x="2604804" y="3471956"/>
            <a:chExt cx="3916022" cy="7681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ZoneTexte 49">
                  <a:extLst>
                    <a:ext uri="{FF2B5EF4-FFF2-40B4-BE49-F238E27FC236}">
                      <a16:creationId xmlns:a16="http://schemas.microsoft.com/office/drawing/2014/main" id="{ACD1AABB-C05E-46D0-8F70-1885CD8C9646}"/>
                    </a:ext>
                  </a:extLst>
                </p:cNvPr>
                <p:cNvSpPr txBox="1"/>
                <p:nvPr/>
              </p:nvSpPr>
              <p:spPr>
                <a:xfrm>
                  <a:off x="2604804" y="3471956"/>
                  <a:ext cx="1675606" cy="7681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</m:t>
                                </m:r>
                              </m:e>
                            </m:groupChr>
                          </m:e>
                          <m:lim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𝒆𝒏𝒗𝒊𝒓𝒐𝒏</m:t>
                            </m:r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𝒇𝒐𝒊𝒔</m:t>
                            </m:r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𝒑𝒍𝒖𝒔</m:t>
                            </m:r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𝒅𝒆</m:t>
                            </m:r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𝒒𝒖𝒆</m:t>
                            </m:r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𝒅𝒆</m:t>
                            </m:r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50" name="ZoneTexte 49">
                  <a:extLst>
                    <a:ext uri="{FF2B5EF4-FFF2-40B4-BE49-F238E27FC236}">
                      <a16:creationId xmlns:a16="http://schemas.microsoft.com/office/drawing/2014/main" id="{ACD1AABB-C05E-46D0-8F70-1885CD8C96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4804" y="3471956"/>
                  <a:ext cx="1675606" cy="768159"/>
                </a:xfrm>
                <a:prstGeom prst="rect">
                  <a:avLst/>
                </a:prstGeom>
                <a:blipFill>
                  <a:blip r:embed="rId7"/>
                  <a:stretch>
                    <a:fillRect r="-120438" b="-793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Cœur 51">
              <a:extLst>
                <a:ext uri="{FF2B5EF4-FFF2-40B4-BE49-F238E27FC236}">
                  <a16:creationId xmlns:a16="http://schemas.microsoft.com/office/drawing/2014/main" id="{529E8B24-953A-472C-A5BB-04D25F01342B}"/>
                </a:ext>
              </a:extLst>
            </p:cNvPr>
            <p:cNvSpPr/>
            <p:nvPr/>
          </p:nvSpPr>
          <p:spPr>
            <a:xfrm>
              <a:off x="5106236" y="3956237"/>
              <a:ext cx="270427" cy="253212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0" name="Cadre 59">
              <a:extLst>
                <a:ext uri="{FF2B5EF4-FFF2-40B4-BE49-F238E27FC236}">
                  <a16:creationId xmlns:a16="http://schemas.microsoft.com/office/drawing/2014/main" id="{257A9B71-37BA-4843-98B6-ACECE01B5A02}"/>
                </a:ext>
              </a:extLst>
            </p:cNvPr>
            <p:cNvSpPr/>
            <p:nvPr/>
          </p:nvSpPr>
          <p:spPr>
            <a:xfrm>
              <a:off x="6245871" y="3938665"/>
              <a:ext cx="274955" cy="26289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62" name="Ellipse 61">
            <a:extLst>
              <a:ext uri="{FF2B5EF4-FFF2-40B4-BE49-F238E27FC236}">
                <a16:creationId xmlns:a16="http://schemas.microsoft.com/office/drawing/2014/main" id="{BD2C279A-42DA-4D49-BF74-6121A32494A7}"/>
              </a:ext>
            </a:extLst>
          </p:cNvPr>
          <p:cNvSpPr/>
          <p:nvPr/>
        </p:nvSpPr>
        <p:spPr>
          <a:xfrm>
            <a:off x="10570868" y="5150891"/>
            <a:ext cx="1384551" cy="504987"/>
          </a:xfrm>
          <a:prstGeom prst="ellipse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A69A32D5-9B20-4B90-BEE1-099961AD39C8}"/>
              </a:ext>
            </a:extLst>
          </p:cNvPr>
          <p:cNvSpPr/>
          <p:nvPr/>
        </p:nvSpPr>
        <p:spPr>
          <a:xfrm>
            <a:off x="2868721" y="3188717"/>
            <a:ext cx="2966576" cy="677932"/>
          </a:xfrm>
          <a:prstGeom prst="ellipse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5" grpId="0" animBg="1"/>
      <p:bldP spid="47" grpId="0" animBg="1"/>
      <p:bldP spid="49" grpId="0" animBg="1"/>
      <p:bldP spid="54" grpId="0" animBg="1"/>
      <p:bldP spid="56" grpId="0" animBg="1"/>
      <p:bldP spid="58" grpId="0" animBg="1"/>
      <p:bldP spid="62" grpId="0" animBg="1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5D8FE0-3CE4-48EA-ABFC-198F7091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Question 1: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A8291C-79F9-41E9-9493-D43A60B0F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Quelle est la probabilité de piocher </a:t>
            </a:r>
          </a:p>
          <a:p>
            <a:pPr marL="0" indent="0">
              <a:buNone/>
            </a:pPr>
            <a:r>
              <a:rPr lang="fr-FR" dirty="0"/>
              <a:t>une pomme verte dans ce sac?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68CC2D-398A-4126-941B-5C094C12BF10}"/>
              </a:ext>
            </a:extLst>
          </p:cNvPr>
          <p:cNvSpPr txBox="1"/>
          <p:nvPr/>
        </p:nvSpPr>
        <p:spPr>
          <a:xfrm flipH="1">
            <a:off x="2740979" y="3182373"/>
            <a:ext cx="4023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fr-FR" sz="3200" dirty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r>
              <a:rPr lang="fr-FR" sz="3200" dirty="0">
                <a:sym typeface="Wingdings" panose="05000000000000000000" pitchFamily="2" charset="2"/>
              </a:rPr>
              <a:t>/6 ou 1/3 </a:t>
            </a:r>
          </a:p>
          <a:p>
            <a:r>
              <a:rPr lang="fr-FR" sz="3200" dirty="0">
                <a:sym typeface="Wingdings" panose="05000000000000000000" pitchFamily="2" charset="2"/>
              </a:rPr>
              <a:t>ou </a:t>
            </a:r>
            <a:r>
              <a:rPr lang="fr-FR" sz="3200" dirty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r>
              <a:rPr lang="fr-FR" sz="3200" dirty="0">
                <a:sym typeface="Wingdings" panose="05000000000000000000" pitchFamily="2" charset="2"/>
              </a:rPr>
              <a:t> chances sur 6 </a:t>
            </a:r>
          </a:p>
          <a:p>
            <a:r>
              <a:rPr lang="fr-FR" sz="3200" dirty="0">
                <a:sym typeface="Wingdings" panose="05000000000000000000" pitchFamily="2" charset="2"/>
              </a:rPr>
              <a:t>ou 1 chance sur 3</a:t>
            </a:r>
            <a:endParaRPr lang="fr-FR" sz="3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9EB8F7-4FB8-41ED-887D-BBFF9E74F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255" y="772623"/>
            <a:ext cx="40862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9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B4CF2B-C9B4-4D5C-8EAF-FC1849263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Question 2: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1D443E-EF0E-4899-9C63-2D15115A3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504" y="481132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Un adversaire doit piocher dans mon jeu.</a:t>
            </a:r>
          </a:p>
          <a:p>
            <a:pPr marL="0" indent="0">
              <a:buNone/>
            </a:pPr>
            <a:r>
              <a:rPr lang="fr-FR" dirty="0"/>
              <a:t>Quelle est la probabilité qu’il me prenne une dame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E5D66AE-D762-4C10-889D-74AF39E53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272" y="44532"/>
            <a:ext cx="6486525" cy="4600575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8FF6F020-E9FD-4D25-847B-7F387498B6CC}"/>
              </a:ext>
            </a:extLst>
          </p:cNvPr>
          <p:cNvCxnSpPr>
            <a:cxnSpLocks/>
          </p:cNvCxnSpPr>
          <p:nvPr/>
        </p:nvCxnSpPr>
        <p:spPr>
          <a:xfrm flipH="1" flipV="1">
            <a:off x="5818909" y="1552833"/>
            <a:ext cx="1187533" cy="4408581"/>
          </a:xfrm>
          <a:prstGeom prst="straightConnector1">
            <a:avLst/>
          </a:prstGeom>
          <a:ln w="1174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393FB54-1659-4B5B-9D7D-8F65F68992A5}"/>
              </a:ext>
            </a:extLst>
          </p:cNvPr>
          <p:cNvCxnSpPr>
            <a:cxnSpLocks/>
          </p:cNvCxnSpPr>
          <p:nvPr/>
        </p:nvCxnSpPr>
        <p:spPr>
          <a:xfrm flipV="1">
            <a:off x="7101444" y="1187532"/>
            <a:ext cx="368135" cy="4773882"/>
          </a:xfrm>
          <a:prstGeom prst="straightConnector1">
            <a:avLst/>
          </a:prstGeom>
          <a:ln w="1174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AF1AD75-0089-44C5-8D68-E9250785CB37}"/>
                  </a:ext>
                </a:extLst>
              </p:cNvPr>
              <p:cNvSpPr txBox="1"/>
              <p:nvPr/>
            </p:nvSpPr>
            <p:spPr>
              <a:xfrm>
                <a:off x="6755088" y="5648748"/>
                <a:ext cx="1428981" cy="1014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3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fr-FR" sz="3200" b="1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AF1AD75-0089-44C5-8D68-E9250785C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088" y="5648748"/>
                <a:ext cx="1428981" cy="10148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96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3E6D90-6F77-470B-B17D-81710024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47" y="-8896"/>
            <a:ext cx="10515600" cy="1325563"/>
          </a:xfrm>
        </p:spPr>
        <p:txBody>
          <a:bodyPr/>
          <a:lstStyle/>
          <a:p>
            <a:r>
              <a:rPr lang="fr-FR" b="1" u="sng" dirty="0"/>
              <a:t>Question 3: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E803F3-BAF6-4D05-9318-46A3B6238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47" y="1316667"/>
            <a:ext cx="10827589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On pioche au hasard une boule dans cette urne.</a:t>
            </a:r>
          </a:p>
          <a:p>
            <a:pPr marL="0" indent="0">
              <a:buNone/>
            </a:pPr>
            <a:r>
              <a:rPr lang="fr-FR" dirty="0"/>
              <a:t>Quelle est la probabilité de piocher une boule noire?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5A061A1-5264-4F63-9313-93765AD5EF52}"/>
                  </a:ext>
                </a:extLst>
              </p:cNvPr>
              <p:cNvSpPr txBox="1"/>
              <p:nvPr/>
            </p:nvSpPr>
            <p:spPr>
              <a:xfrm>
                <a:off x="439947" y="2793537"/>
                <a:ext cx="2653290" cy="12682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5400" dirty="0"/>
                  <a:t>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sz="5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fr-FR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fr-FR" sz="54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5A061A1-5264-4F63-9313-93765AD5E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47" y="2793537"/>
                <a:ext cx="2653290" cy="1268232"/>
              </a:xfrm>
              <a:prstGeom prst="rect">
                <a:avLst/>
              </a:prstGeom>
              <a:blipFill>
                <a:blip r:embed="rId2"/>
                <a:stretch>
                  <a:fillRect l="-12184" b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E4AD00D3-6C95-4959-A714-3F749006DAE6}"/>
              </a:ext>
            </a:extLst>
          </p:cNvPr>
          <p:cNvSpPr txBox="1"/>
          <p:nvPr/>
        </p:nvSpPr>
        <p:spPr>
          <a:xfrm>
            <a:off x="454176" y="4536807"/>
            <a:ext cx="4095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Ou 4 chances sur 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EB687EA-F2EE-4148-B3E8-2473E85E7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656" y="457722"/>
            <a:ext cx="3543300" cy="3667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90406CC0-36C4-4147-92FB-126398FC5101}"/>
                  </a:ext>
                </a:extLst>
              </p:cNvPr>
              <p:cNvSpPr txBox="1"/>
              <p:nvPr/>
            </p:nvSpPr>
            <p:spPr>
              <a:xfrm>
                <a:off x="3200451" y="2793537"/>
                <a:ext cx="978153" cy="12684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5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54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fr-FR" sz="54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90406CC0-36C4-4147-92FB-126398FC5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51" y="2793537"/>
                <a:ext cx="978153" cy="1268489"/>
              </a:xfrm>
              <a:prstGeom prst="rect">
                <a:avLst/>
              </a:prstGeom>
              <a:blipFill>
                <a:blip r:embed="rId4"/>
                <a:stretch>
                  <a:fillRect l="-33125" r="-3750" b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8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5D2C52-EB6C-4470-942C-CCEFF4E92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Question 4: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06AFBB-FF39-4BC1-A7D5-9F3E718A2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06" y="1069952"/>
            <a:ext cx="10515600" cy="508140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Après avoir payé 1000frs pour participer à un jeu, </a:t>
            </a:r>
          </a:p>
          <a:p>
            <a:pPr marL="0" indent="0">
              <a:buNone/>
            </a:pPr>
            <a:r>
              <a:rPr lang="fr-FR" dirty="0"/>
              <a:t> on lance cette roue qui « décide » du gain.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0B34BC3-1398-445B-A43D-0C999AACC3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1163" y="1222669"/>
            <a:ext cx="4991100" cy="5038725"/>
          </a:xfrm>
          <a:prstGeom prst="rect">
            <a:avLst/>
          </a:prstGeom>
        </p:spPr>
      </p:pic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D1A5E40A-C240-413F-8C84-AE6A057B480B}"/>
              </a:ext>
            </a:extLst>
          </p:cNvPr>
          <p:cNvSpPr/>
          <p:nvPr/>
        </p:nvSpPr>
        <p:spPr>
          <a:xfrm rot="4377711">
            <a:off x="7843896" y="623468"/>
            <a:ext cx="1811548" cy="873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D48D25D-FEAC-46FB-92F5-7D27B4F6549E}"/>
              </a:ext>
            </a:extLst>
          </p:cNvPr>
          <p:cNvSpPr txBox="1"/>
          <p:nvPr/>
        </p:nvSpPr>
        <p:spPr>
          <a:xfrm>
            <a:off x="75420" y="4513006"/>
            <a:ext cx="7132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Quelle est la probabilité de gagner de l’argent?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C975B8C2-F213-4E4B-9C6D-6AF4ACC92AF6}"/>
                  </a:ext>
                </a:extLst>
              </p:cNvPr>
              <p:cNvSpPr txBox="1"/>
              <p:nvPr/>
            </p:nvSpPr>
            <p:spPr>
              <a:xfrm>
                <a:off x="1573160" y="5036226"/>
                <a:ext cx="288085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fr-FR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𝑒𝑠𝑡</m:t>
                      </m:r>
                      <m:r>
                        <a:rPr lang="fr-FR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à </m:t>
                      </m:r>
                      <m:r>
                        <a:rPr lang="fr-FR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𝑑𝑖𝑟𝑒</m:t>
                      </m:r>
                      <m:r>
                        <a:rPr lang="fr-FR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C975B8C2-F213-4E4B-9C6D-6AF4ACC92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160" y="5036226"/>
                <a:ext cx="2880851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0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8" presetClass="emph" presetSubtype="0" decel="3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3B5F52-B9B1-40EE-9842-58B0D8338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Question 5: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CBEE7C-3E14-4AD4-9181-9B9E6D9B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026" y="14716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Dans quelle urne est-il  le plus probable de piocher une </a:t>
            </a:r>
            <a:r>
              <a:rPr lang="fr-FR" dirty="0" err="1"/>
              <a:t>b</a:t>
            </a:r>
            <a:r>
              <a:rPr lang="fr-FR" dirty="0" err="1">
                <a:latin typeface="Book Antiqua" panose="02040602050305030304" pitchFamily="18" charset="0"/>
              </a:rPr>
              <a:t>●</a:t>
            </a:r>
            <a:r>
              <a:rPr lang="fr-FR" dirty="0" err="1"/>
              <a:t>ule</a:t>
            </a:r>
            <a:r>
              <a:rPr lang="fr-FR" dirty="0"/>
              <a:t> noire?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EDF3A1-C5F5-4AD2-8F1B-684E2FAAB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198" y="1871817"/>
            <a:ext cx="5962650" cy="28194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D6A7623-4EC1-4F37-81B3-2177773DCD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6155" y="2895446"/>
            <a:ext cx="5548005" cy="1362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CAC1348-B9AD-4E5A-A126-A262AE6E882C}"/>
                  </a:ext>
                </a:extLst>
              </p:cNvPr>
              <p:cNvSpPr txBox="1"/>
              <p:nvPr/>
            </p:nvSpPr>
            <p:spPr>
              <a:xfrm>
                <a:off x="3038167" y="4691217"/>
                <a:ext cx="2117567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/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𝟑𝟑</m:t>
                    </m:r>
                  </m:oMath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CAC1348-B9AD-4E5A-A126-A262AE6E8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167" y="4691217"/>
                <a:ext cx="2117567" cy="714683"/>
              </a:xfrm>
              <a:prstGeom prst="rect">
                <a:avLst/>
              </a:prstGeom>
              <a:blipFill>
                <a:blip r:embed="rId4"/>
                <a:stretch>
                  <a:fillRect l="-5747"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AA91671-200F-4C6A-8DF9-42F940CEF174}"/>
                  </a:ext>
                </a:extLst>
              </p:cNvPr>
              <p:cNvSpPr txBox="1"/>
              <p:nvPr/>
            </p:nvSpPr>
            <p:spPr>
              <a:xfrm>
                <a:off x="6807783" y="4697749"/>
                <a:ext cx="2277868" cy="71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/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800" b="1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fr-FR" sz="2800" b="1" dirty="0"/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AA91671-200F-4C6A-8DF9-42F940CEF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783" y="4697749"/>
                <a:ext cx="2277868" cy="713529"/>
              </a:xfrm>
              <a:prstGeom prst="rect">
                <a:avLst/>
              </a:prstGeom>
              <a:blipFill>
                <a:blip r:embed="rId5"/>
                <a:stretch>
                  <a:fillRect l="-5630"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5C7BA1DB-3917-481A-8754-E7037D28C2FB}"/>
              </a:ext>
            </a:extLst>
          </p:cNvPr>
          <p:cNvSpPr txBox="1"/>
          <p:nvPr/>
        </p:nvSpPr>
        <p:spPr>
          <a:xfrm>
            <a:off x="2015821" y="5896674"/>
            <a:ext cx="1004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C’est dans </a:t>
            </a:r>
            <a:r>
              <a:rPr lang="fr-FR" sz="2800" b="1" dirty="0"/>
              <a:t>l’urne 2 </a:t>
            </a:r>
            <a:r>
              <a:rPr lang="fr-FR" sz="2800" dirty="0"/>
              <a:t>que piocher une </a:t>
            </a:r>
            <a:r>
              <a:rPr lang="fr-FR" sz="2800" dirty="0" err="1"/>
              <a:t>b</a:t>
            </a:r>
            <a:r>
              <a:rPr lang="fr-FR" sz="2800" dirty="0" err="1">
                <a:latin typeface="Bodoni MT Poster Compressed" panose="020B0604020202020204" pitchFamily="18" charset="0"/>
              </a:rPr>
              <a:t>●</a:t>
            </a:r>
            <a:r>
              <a:rPr lang="fr-FR" sz="2800" dirty="0" err="1"/>
              <a:t>ule</a:t>
            </a:r>
            <a:r>
              <a:rPr lang="fr-FR" sz="2800" dirty="0"/>
              <a:t> noire est le plus probable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442D12-D524-4F27-A650-46D76D20E6E1}"/>
              </a:ext>
            </a:extLst>
          </p:cNvPr>
          <p:cNvSpPr txBox="1"/>
          <p:nvPr/>
        </p:nvSpPr>
        <p:spPr>
          <a:xfrm>
            <a:off x="315123" y="5876911"/>
            <a:ext cx="180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0,33 &lt; 0,40</a:t>
            </a:r>
          </a:p>
        </p:txBody>
      </p:sp>
    </p:spTree>
    <p:extLst>
      <p:ext uri="{BB962C8B-B14F-4D97-AF65-F5344CB8AC3E}">
        <p14:creationId xmlns:p14="http://schemas.microsoft.com/office/powerpoint/2010/main" val="25400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E9BF3A-3129-4231-96B8-040D8FFE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Question 6</a:t>
            </a:r>
            <a:r>
              <a:rPr lang="fr-FR" dirty="0"/>
              <a:t>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AFC7FE-BC32-48AB-9B09-894D95E8A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On tire au hasard un jeton dans cette urne: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BFFF4C-4A25-426C-861B-E3F7CB24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112" y="0"/>
            <a:ext cx="3655142" cy="406301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1594E13-C631-4045-8A17-30852702675B}"/>
              </a:ext>
            </a:extLst>
          </p:cNvPr>
          <p:cNvSpPr txBox="1"/>
          <p:nvPr/>
        </p:nvSpPr>
        <p:spPr>
          <a:xfrm>
            <a:off x="651387" y="4333143"/>
            <a:ext cx="8399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Quelle est la probabilité de  tomber sur un numéro pair?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AF85D9F-6AFE-40D6-9B37-FFAFB53AE9B4}"/>
                  </a:ext>
                </a:extLst>
              </p:cNvPr>
              <p:cNvSpPr txBox="1"/>
              <p:nvPr/>
            </p:nvSpPr>
            <p:spPr>
              <a:xfrm>
                <a:off x="1484671" y="4856363"/>
                <a:ext cx="4380686" cy="803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fr-FR" sz="3200" b="1" dirty="0"/>
                  <a:t>   ou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𝒐𝒖</m:t>
                    </m:r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fr-FR" sz="3200" b="1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AF85D9F-6AFE-40D6-9B37-FFAFB53AE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671" y="4856363"/>
                <a:ext cx="4380686" cy="803682"/>
              </a:xfrm>
              <a:prstGeom prst="rect">
                <a:avLst/>
              </a:prstGeom>
              <a:blipFill>
                <a:blip r:embed="rId3"/>
                <a:stretch>
                  <a:fillRect b="-129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77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E9BF3A-3129-4231-96B8-040D8FFE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Question 7</a:t>
            </a:r>
            <a:r>
              <a:rPr lang="fr-FR" dirty="0"/>
              <a:t>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AFC7FE-BC32-48AB-9B09-894D95E8A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Martin a fait un premier tirage et a obtenu    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BFFF4C-4A25-426C-861B-E3F7CB24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112" y="0"/>
            <a:ext cx="3655142" cy="406301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1594E13-C631-4045-8A17-30852702675B}"/>
              </a:ext>
            </a:extLst>
          </p:cNvPr>
          <p:cNvSpPr txBox="1"/>
          <p:nvPr/>
        </p:nvSpPr>
        <p:spPr>
          <a:xfrm>
            <a:off x="542012" y="4523388"/>
            <a:ext cx="812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Quelle est la probabilité d’obtenir  un autre jeton       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AF85D9F-6AFE-40D6-9B37-FFAFB53AE9B4}"/>
                  </a:ext>
                </a:extLst>
              </p:cNvPr>
              <p:cNvSpPr txBox="1"/>
              <p:nvPr/>
            </p:nvSpPr>
            <p:spPr>
              <a:xfrm>
                <a:off x="5668865" y="5163227"/>
                <a:ext cx="2993512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fr-FR" sz="3200" b="1" dirty="0"/>
                  <a:t>   ou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fr-FR" sz="3200" b="1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AF85D9F-6AFE-40D6-9B37-FFAFB53AE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865" y="5163227"/>
                <a:ext cx="2993512" cy="801310"/>
              </a:xfrm>
              <a:prstGeom prst="rect">
                <a:avLst/>
              </a:prstGeom>
              <a:blipFill>
                <a:blip r:embed="rId3"/>
                <a:stretch>
                  <a:fillRect b="-129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4BE88D2D-52F7-4FF2-9D11-F1FE43D95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898" y="1836738"/>
            <a:ext cx="361950" cy="4381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7E2F30E-C6DA-4F04-A0A3-215789CBA788}"/>
              </a:ext>
            </a:extLst>
          </p:cNvPr>
          <p:cNvSpPr txBox="1"/>
          <p:nvPr/>
        </p:nvSpPr>
        <p:spPr>
          <a:xfrm>
            <a:off x="542012" y="4101877"/>
            <a:ext cx="909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Sans remettre le jeton déjà tiré, il  exécute un seconde tirage.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16F276F-67A0-430B-80BC-CD2716150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322" y="4550971"/>
            <a:ext cx="361950" cy="438150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2E5FEF02-9E1C-4AD2-9802-666798CCED45}"/>
              </a:ext>
            </a:extLst>
          </p:cNvPr>
          <p:cNvSpPr/>
          <p:nvPr/>
        </p:nvSpPr>
        <p:spPr>
          <a:xfrm>
            <a:off x="8948928" y="1690688"/>
            <a:ext cx="743712" cy="747712"/>
          </a:xfrm>
          <a:prstGeom prst="ellipse">
            <a:avLst/>
          </a:prstGeom>
          <a:solidFill>
            <a:schemeClr val="bg1">
              <a:alpha val="9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55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64725E8-5A8E-4F2C-A377-0BBC27245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905" y="2228369"/>
            <a:ext cx="5700280" cy="192799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5D8FE0-3CE4-48EA-ABFC-198F7091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82" y="328618"/>
            <a:ext cx="10515600" cy="1325563"/>
          </a:xfrm>
        </p:spPr>
        <p:txBody>
          <a:bodyPr/>
          <a:lstStyle/>
          <a:p>
            <a:r>
              <a:rPr lang="fr-FR" b="1" u="sng" dirty="0"/>
              <a:t>Question 8: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A8291C-79F9-41E9-9493-D43A60B0F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82" y="14515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Une urne contient des boules vertes numérotées de 1 à 30.</a:t>
            </a:r>
          </a:p>
          <a:p>
            <a:pPr marL="0" indent="0">
              <a:buNone/>
            </a:pPr>
            <a:r>
              <a:rPr lang="fr-FR" dirty="0"/>
              <a:t>Elle contient aussi 45 boules rouges numérotées: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68CC2D-398A-4126-941B-5C094C12BF10}"/>
              </a:ext>
            </a:extLst>
          </p:cNvPr>
          <p:cNvSpPr txBox="1"/>
          <p:nvPr/>
        </p:nvSpPr>
        <p:spPr>
          <a:xfrm flipH="1">
            <a:off x="3965641" y="5219176"/>
            <a:ext cx="4023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fr-FR" sz="3200" dirty="0">
                <a:solidFill>
                  <a:srgbClr val="00B050"/>
                </a:solidFill>
                <a:sym typeface="Wingdings" panose="05000000000000000000" pitchFamily="2" charset="2"/>
              </a:rPr>
              <a:t>30</a:t>
            </a:r>
            <a:r>
              <a:rPr lang="fr-FR" sz="3200" dirty="0">
                <a:sym typeface="Wingdings" panose="05000000000000000000" pitchFamily="2" charset="2"/>
              </a:rPr>
              <a:t>/75 ou 2/5 </a:t>
            </a:r>
          </a:p>
          <a:p>
            <a:r>
              <a:rPr lang="fr-FR" sz="3200" dirty="0">
                <a:sym typeface="Wingdings" panose="05000000000000000000" pitchFamily="2" charset="2"/>
              </a:rPr>
              <a:t>ou </a:t>
            </a:r>
            <a:r>
              <a:rPr lang="fr-FR" sz="3200" dirty="0">
                <a:solidFill>
                  <a:srgbClr val="00B050"/>
                </a:solidFill>
                <a:sym typeface="Wingdings" panose="05000000000000000000" pitchFamily="2" charset="2"/>
              </a:rPr>
              <a:t>30</a:t>
            </a:r>
            <a:r>
              <a:rPr lang="fr-FR" sz="3200" dirty="0">
                <a:sym typeface="Wingdings" panose="05000000000000000000" pitchFamily="2" charset="2"/>
              </a:rPr>
              <a:t> chances sur </a:t>
            </a:r>
            <a:r>
              <a:rPr lang="fr-FR" sz="3200" b="1" dirty="0">
                <a:sym typeface="Wingdings" panose="05000000000000000000" pitchFamily="2" charset="2"/>
              </a:rPr>
              <a:t>75</a:t>
            </a:r>
            <a:r>
              <a:rPr lang="fr-FR" sz="3200" dirty="0">
                <a:sym typeface="Wingdings" panose="05000000000000000000" pitchFamily="2" charset="2"/>
              </a:rPr>
              <a:t> </a:t>
            </a:r>
          </a:p>
          <a:p>
            <a:r>
              <a:rPr lang="fr-FR" sz="3200" dirty="0">
                <a:sym typeface="Wingdings" panose="05000000000000000000" pitchFamily="2" charset="2"/>
              </a:rPr>
              <a:t>ou 2 chances sur 5</a:t>
            </a:r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2D7F54-AA68-4253-B4D7-9A1610D14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395" y="2756985"/>
            <a:ext cx="3771900" cy="6477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617E6F8-730E-46AA-8618-94C6E377F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395" y="3404685"/>
            <a:ext cx="4305300" cy="63817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F93ADAF-C4AC-440E-9338-C77755E14BEF}"/>
              </a:ext>
            </a:extLst>
          </p:cNvPr>
          <p:cNvSpPr txBox="1"/>
          <p:nvPr/>
        </p:nvSpPr>
        <p:spPr>
          <a:xfrm>
            <a:off x="516082" y="4634401"/>
            <a:ext cx="8948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Quelle est la probabilité de piocher une boule verte?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F9B5AD-FA9D-4A53-8151-BAF8EC8E52C1}"/>
              </a:ext>
            </a:extLst>
          </p:cNvPr>
          <p:cNvSpPr txBox="1"/>
          <p:nvPr/>
        </p:nvSpPr>
        <p:spPr>
          <a:xfrm>
            <a:off x="7543611" y="4129727"/>
            <a:ext cx="348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B050"/>
                </a:solidFill>
              </a:rPr>
              <a:t>30</a:t>
            </a:r>
            <a:r>
              <a:rPr lang="fr-FR" sz="2400" dirty="0"/>
              <a:t>+</a:t>
            </a:r>
            <a:r>
              <a:rPr lang="fr-FR" sz="2400" dirty="0">
                <a:solidFill>
                  <a:srgbClr val="FF0000"/>
                </a:solidFill>
              </a:rPr>
              <a:t>45</a:t>
            </a:r>
            <a:r>
              <a:rPr lang="fr-FR" sz="2400" dirty="0"/>
              <a:t> =</a:t>
            </a:r>
            <a:r>
              <a:rPr lang="fr-FR" sz="2400" b="1" dirty="0"/>
              <a:t> 75 </a:t>
            </a:r>
            <a:r>
              <a:rPr lang="fr-FR" sz="2400" dirty="0"/>
              <a:t>boules au total</a:t>
            </a:r>
          </a:p>
        </p:txBody>
      </p:sp>
    </p:spTree>
    <p:extLst>
      <p:ext uri="{BB962C8B-B14F-4D97-AF65-F5344CB8AC3E}">
        <p14:creationId xmlns:p14="http://schemas.microsoft.com/office/powerpoint/2010/main" val="124650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577</Words>
  <Application>Microsoft Office PowerPoint</Application>
  <PresentationFormat>Grand écran</PresentationFormat>
  <Paragraphs>97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Bodoni MT Poster Compressed</vt:lpstr>
      <vt:lpstr>Book Antiqua</vt:lpstr>
      <vt:lpstr>Calibri</vt:lpstr>
      <vt:lpstr>Calibri Light</vt:lpstr>
      <vt:lpstr>Cambria Math</vt:lpstr>
      <vt:lpstr>Wingdings</vt:lpstr>
      <vt:lpstr>Thème Office</vt:lpstr>
      <vt:lpstr>Activité d’introduction chap 10</vt:lpstr>
      <vt:lpstr>Question 1:</vt:lpstr>
      <vt:lpstr>Question 2:</vt:lpstr>
      <vt:lpstr>Question 3: </vt:lpstr>
      <vt:lpstr>Question 4: </vt:lpstr>
      <vt:lpstr>Question 5:</vt:lpstr>
      <vt:lpstr>Question 6:</vt:lpstr>
      <vt:lpstr>Question 7:</vt:lpstr>
      <vt:lpstr>Question 8:</vt:lpstr>
      <vt:lpstr>Question 9:</vt:lpstr>
      <vt:lpstr>Question 10:</vt:lpstr>
      <vt:lpstr>Question 11:</vt:lpstr>
      <vt:lpstr>Question 12:</vt:lpstr>
      <vt:lpstr>Question 13: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chap 10</dc:title>
  <dc:creator>Benoît Dabin</dc:creator>
  <cp:lastModifiedBy>FRADET Florence</cp:lastModifiedBy>
  <cp:revision>23</cp:revision>
  <dcterms:created xsi:type="dcterms:W3CDTF">2020-08-22T22:34:12Z</dcterms:created>
  <dcterms:modified xsi:type="dcterms:W3CDTF">2021-09-16T11:41:48Z</dcterms:modified>
</cp:coreProperties>
</file>