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7" r:id="rId4"/>
    <p:sldId id="270" r:id="rId5"/>
    <p:sldId id="308" r:id="rId6"/>
    <p:sldId id="262" r:id="rId7"/>
    <p:sldId id="309" r:id="rId8"/>
    <p:sldId id="277" r:id="rId9"/>
    <p:sldId id="275" r:id="rId10"/>
    <p:sldId id="310" r:id="rId11"/>
    <p:sldId id="264" r:id="rId12"/>
    <p:sldId id="311" r:id="rId13"/>
    <p:sldId id="304" r:id="rId14"/>
    <p:sldId id="265" r:id="rId15"/>
    <p:sldId id="312" r:id="rId16"/>
    <p:sldId id="290" r:id="rId17"/>
    <p:sldId id="313" r:id="rId18"/>
    <p:sldId id="306" r:id="rId19"/>
    <p:sldId id="31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B944C-8E96-4362-B4AE-2AE7DC0D0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B66C0B-8ADF-4C29-8407-C720F46EB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EBD389-EBCA-419D-BC35-B9B67E1C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4E93F3-1952-43F7-A1CC-01B0033E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6B690-FF95-41CC-B4B9-CBEDA39D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89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B07E8F-3D37-4303-A26A-E7DD21BC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EB2C81-2A2B-4344-B26D-9F4E643A7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715A12-870C-401F-A76C-3DB68ABC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7BBED-B109-474A-98E5-CD58E737A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DA895E-2523-431B-8820-BAA94FD3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2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918CCCD-62FB-4E5E-8B06-02D75AD58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F494CF-5F63-48A7-BAFE-BBBBBED39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E44E2F-9574-41F5-833E-EAAD5034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53FC15-A942-41B7-A5D6-5A924058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76A6ED-2653-40C8-B553-9656A443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15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D42DA-5D7E-4C5A-BA0D-CB475AD2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895102-D981-405B-8495-09D2211AB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CEDFBB-0005-40F6-9390-377DAC253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0B9996-D6AF-42B3-A8D9-4EAB48C19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5514A8-F2EF-46D4-AA1E-223DCD416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77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9649B-F4CF-4C00-A196-CC80F777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4FA762-A5CB-430D-AC47-F098397E6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9FE8F5-00D8-4D88-BF89-A94EE884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E44001-E5F8-424B-A426-527AE7F0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2B8D4-4269-4008-87C0-FB2727F6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6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B83B9-EBA8-4610-946C-C5D7C99A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399BAF-D8AE-4624-B05B-BA632C370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4E9477-10EF-42EA-B67F-69422B0E4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3D9F84-2AD1-422D-AEC4-E9EA05B8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4961A5-89DD-4380-AD2E-685A926B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EC1AA8-F0F2-48C1-9BC2-9FF9D014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74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FC3C2-EB34-4D44-B9EB-5F8E9E18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9825C3-B409-4F40-96B7-D534670A3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FA9AB2-C49A-4DE4-97E8-758CEADA0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2EEAFDA-7066-496B-A425-C0AED56CF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455C21-BCCC-4D38-B575-79C19708C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D1BABAF-14C7-4AF9-A6F8-10EA77BF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E75421-EC88-4E54-A699-66F36640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46F54F-6261-47AE-819A-5A2FED28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99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874B69-9009-49B0-84A8-079F4131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B1C0CE-9BAC-4E06-840E-0D5AD9B7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1212E6-7C0B-467A-953B-439AF0FE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9F00B8-5C8E-4408-86DD-399EB7E6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72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265873-3135-4487-B925-1B2024E6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3D5BE4-C8FE-4567-9A6F-574FF212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5996BC-E218-455A-B88A-1450911EB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62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E3E09-41B8-43A4-863E-023BCD033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0B3A52-C16D-43DB-B749-A1064342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95B924-4B66-46A2-8FAB-BAC665EFE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737BDF-2824-4D2A-A7F4-8D8327B8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F5C477-5C99-4F28-BAEE-83853710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91573E-D7E3-4E93-AFDE-E43AF22F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92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E98830-8923-4FBB-9E99-A2FD3939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78C12E-C9BE-47F7-AF8B-BE68A7602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09167E-E7A4-4239-AD0D-27C3A053E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7172FD-36D7-4875-87C4-E0B2967E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E79973-5A53-4DA6-95AE-453D5EFB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96DF54-7CAF-42DC-8FED-90777087E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06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C15A8C6-6F5D-49DA-AB81-708DD503D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F7EB0A-F79D-41DF-A86A-3D891236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86D6C8-4787-434F-8964-2BD24D3F6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8257F-E8BE-47D2-89B1-8E71389A4917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EA7108-DD36-486B-A031-700FC3CCA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90CE12-25F5-4C92-8F4D-EBEA81D00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51EA1-C28E-42CA-86AA-5589177909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75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0.png"/><Relationship Id="rId4" Type="http://schemas.openxmlformats.org/officeDocument/2006/relationships/image" Target="../media/image2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1.png"/><Relationship Id="rId3" Type="http://schemas.openxmlformats.org/officeDocument/2006/relationships/image" Target="../media/image171.png"/><Relationship Id="rId7" Type="http://schemas.openxmlformats.org/officeDocument/2006/relationships/image" Target="../media/image39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image" Target="../media/image29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4" Type="http://schemas.openxmlformats.org/officeDocument/2006/relationships/image" Target="../media/image26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A0E9E1-0961-4FAD-9D0D-CB9F1CD30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Confinement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4D02B0-AD75-4EDC-9D15-89C202A20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Aide 5</a:t>
            </a:r>
            <a:r>
              <a:rPr lang="fr-FR" baseline="30000" dirty="0"/>
              <a:t>ème</a:t>
            </a:r>
            <a:r>
              <a:rPr lang="fr-FR" dirty="0"/>
              <a:t>      Aires et volumes</a:t>
            </a:r>
          </a:p>
        </p:txBody>
      </p:sp>
    </p:spTree>
    <p:extLst>
      <p:ext uri="{BB962C8B-B14F-4D97-AF65-F5344CB8AC3E}">
        <p14:creationId xmlns:p14="http://schemas.microsoft.com/office/powerpoint/2010/main" val="3499800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D33BC9A-F2F7-46FD-878B-A85B0CEB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580" y="180975"/>
            <a:ext cx="4724400" cy="32480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BB93DDE-FC38-44AE-8695-E9FD287291E5}"/>
              </a:ext>
            </a:extLst>
          </p:cNvPr>
          <p:cNvSpPr/>
          <p:nvPr/>
        </p:nvSpPr>
        <p:spPr>
          <a:xfrm>
            <a:off x="8436508" y="825623"/>
            <a:ext cx="2944872" cy="2381588"/>
          </a:xfrm>
          <a:prstGeom prst="rect">
            <a:avLst/>
          </a:prstGeom>
          <a:solidFill>
            <a:srgbClr val="00B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B735F19-6AD0-4AC7-AE5D-428FC6AF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6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771F52-B400-4BF1-99F7-96F649ECC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9" y="18344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Calcule l’aire de ce rectangle ABCD: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C5CD994-2DA6-499A-A575-ADEA3B3CBFA7}"/>
              </a:ext>
            </a:extLst>
          </p:cNvPr>
          <p:cNvCxnSpPr/>
          <p:nvPr/>
        </p:nvCxnSpPr>
        <p:spPr>
          <a:xfrm>
            <a:off x="7803472" y="825623"/>
            <a:ext cx="0" cy="60368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CBB98D9E-4A68-43CD-B06B-C207E50D4D18}"/>
              </a:ext>
            </a:extLst>
          </p:cNvPr>
          <p:cNvSpPr txBox="1"/>
          <p:nvPr/>
        </p:nvSpPr>
        <p:spPr>
          <a:xfrm>
            <a:off x="7218055" y="867499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4D225-CD5D-4FE7-A7F1-6D51F314A6FF}"/>
              </a:ext>
            </a:extLst>
          </p:cNvPr>
          <p:cNvSpPr/>
          <p:nvPr/>
        </p:nvSpPr>
        <p:spPr>
          <a:xfrm>
            <a:off x="8416469" y="809287"/>
            <a:ext cx="607192" cy="60368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C4C140-D735-4B93-8D38-EB5AAFEB17FF}"/>
              </a:ext>
            </a:extLst>
          </p:cNvPr>
          <p:cNvSpPr txBox="1"/>
          <p:nvPr/>
        </p:nvSpPr>
        <p:spPr>
          <a:xfrm>
            <a:off x="8388889" y="862015"/>
            <a:ext cx="774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1m²</a:t>
            </a:r>
          </a:p>
        </p:txBody>
      </p:sp>
    </p:spTree>
    <p:extLst>
      <p:ext uri="{BB962C8B-B14F-4D97-AF65-F5344CB8AC3E}">
        <p14:creationId xmlns:p14="http://schemas.microsoft.com/office/powerpoint/2010/main" val="62455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D33BC9A-F2F7-46FD-878B-A85B0CEB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580" y="180975"/>
            <a:ext cx="4724400" cy="32480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BB93DDE-FC38-44AE-8695-E9FD287291E5}"/>
              </a:ext>
            </a:extLst>
          </p:cNvPr>
          <p:cNvSpPr/>
          <p:nvPr/>
        </p:nvSpPr>
        <p:spPr>
          <a:xfrm>
            <a:off x="8436508" y="825623"/>
            <a:ext cx="2944872" cy="2381588"/>
          </a:xfrm>
          <a:prstGeom prst="rect">
            <a:avLst/>
          </a:prstGeom>
          <a:solidFill>
            <a:srgbClr val="00B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B735F19-6AD0-4AC7-AE5D-428FC6AF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6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771F52-B400-4BF1-99F7-96F649ECC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9" y="18344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Calcule l’aire de ce rectangle ABCD: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C5CD994-2DA6-499A-A575-ADEA3B3CBFA7}"/>
              </a:ext>
            </a:extLst>
          </p:cNvPr>
          <p:cNvCxnSpPr/>
          <p:nvPr/>
        </p:nvCxnSpPr>
        <p:spPr>
          <a:xfrm>
            <a:off x="7803472" y="825623"/>
            <a:ext cx="0" cy="60368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CBB98D9E-4A68-43CD-B06B-C207E50D4D18}"/>
              </a:ext>
            </a:extLst>
          </p:cNvPr>
          <p:cNvSpPr txBox="1"/>
          <p:nvPr/>
        </p:nvSpPr>
        <p:spPr>
          <a:xfrm>
            <a:off x="7218055" y="867499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3685B9-01F0-4415-8708-AE4A8A786C11}"/>
                  </a:ext>
                </a:extLst>
              </p:cNvPr>
              <p:cNvSpPr txBox="1"/>
              <p:nvPr/>
            </p:nvSpPr>
            <p:spPr>
              <a:xfrm>
                <a:off x="500849" y="2542709"/>
                <a:ext cx="20529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0" dirty="0"/>
                  <a:t>A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3685B9-01F0-4415-8708-AE4A8A786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49" y="2542709"/>
                <a:ext cx="2052934" cy="523220"/>
              </a:xfrm>
              <a:prstGeom prst="rect">
                <a:avLst/>
              </a:prstGeom>
              <a:blipFill>
                <a:blip r:embed="rId3"/>
                <a:stretch>
                  <a:fillRect l="-5935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026E3C30-A6C0-4828-97BF-F20889359920}"/>
                  </a:ext>
                </a:extLst>
              </p:cNvPr>
              <p:cNvSpPr txBox="1"/>
              <p:nvPr/>
            </p:nvSpPr>
            <p:spPr>
              <a:xfrm>
                <a:off x="436430" y="3209267"/>
                <a:ext cx="21671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0" dirty="0"/>
                  <a:t>    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  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026E3C30-A6C0-4828-97BF-F20889359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30" y="3209267"/>
                <a:ext cx="216719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90A004-FCD2-4E3A-94E9-ECEEFCCD2BD6}"/>
                  </a:ext>
                </a:extLst>
              </p:cNvPr>
              <p:cNvSpPr/>
              <p:nvPr/>
            </p:nvSpPr>
            <p:spPr>
              <a:xfrm>
                <a:off x="838200" y="3917536"/>
                <a:ext cx="18714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20 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90A004-FCD2-4E3A-94E9-ECEEFCCD2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17536"/>
                <a:ext cx="187141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FB4D225-CD5D-4FE7-A7F1-6D51F314A6FF}"/>
              </a:ext>
            </a:extLst>
          </p:cNvPr>
          <p:cNvSpPr/>
          <p:nvPr/>
        </p:nvSpPr>
        <p:spPr>
          <a:xfrm>
            <a:off x="8416469" y="809287"/>
            <a:ext cx="607192" cy="60368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C4C140-D735-4B93-8D38-EB5AAFEB17FF}"/>
              </a:ext>
            </a:extLst>
          </p:cNvPr>
          <p:cNvSpPr txBox="1"/>
          <p:nvPr/>
        </p:nvSpPr>
        <p:spPr>
          <a:xfrm>
            <a:off x="8388889" y="862015"/>
            <a:ext cx="774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1m²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C6F1412-C6D9-4EB6-99B0-79B7FFA1761E}"/>
              </a:ext>
            </a:extLst>
          </p:cNvPr>
          <p:cNvCxnSpPr/>
          <p:nvPr/>
        </p:nvCxnSpPr>
        <p:spPr>
          <a:xfrm>
            <a:off x="8439150" y="809287"/>
            <a:ext cx="2914650" cy="0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657F397D-4CF3-4150-B70D-E123320D412B}"/>
              </a:ext>
            </a:extLst>
          </p:cNvPr>
          <p:cNvCxnSpPr>
            <a:cxnSpLocks/>
          </p:cNvCxnSpPr>
          <p:nvPr/>
        </p:nvCxnSpPr>
        <p:spPr>
          <a:xfrm flipV="1">
            <a:off x="11353800" y="825623"/>
            <a:ext cx="0" cy="2341768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3C189F73-7CE0-4E83-A4B0-30FEF95FDACC}"/>
              </a:ext>
            </a:extLst>
          </p:cNvPr>
          <p:cNvSpPr txBox="1"/>
          <p:nvPr/>
        </p:nvSpPr>
        <p:spPr>
          <a:xfrm>
            <a:off x="8473416" y="1485960"/>
            <a:ext cx="3155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7030A0"/>
                </a:solidFill>
              </a:rPr>
              <a:t>Il y a 5x4= 20 carreaux </a:t>
            </a:r>
          </a:p>
          <a:p>
            <a:r>
              <a:rPr lang="fr-FR" sz="2400" dirty="0">
                <a:solidFill>
                  <a:srgbClr val="7030A0"/>
                </a:solidFill>
              </a:rPr>
              <a:t>    de 1m² dans ce</a:t>
            </a:r>
          </a:p>
          <a:p>
            <a:r>
              <a:rPr lang="fr-FR" sz="2400" dirty="0">
                <a:solidFill>
                  <a:srgbClr val="7030A0"/>
                </a:solidFill>
              </a:rPr>
              <a:t>      rectangle</a:t>
            </a:r>
          </a:p>
        </p:txBody>
      </p:sp>
    </p:spTree>
    <p:extLst>
      <p:ext uri="{BB962C8B-B14F-4D97-AF65-F5344CB8AC3E}">
        <p14:creationId xmlns:p14="http://schemas.microsoft.com/office/powerpoint/2010/main" val="91216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C803BDD7-B789-44B4-88A9-578DA83158C6}"/>
              </a:ext>
            </a:extLst>
          </p:cNvPr>
          <p:cNvSpPr/>
          <p:nvPr/>
        </p:nvSpPr>
        <p:spPr>
          <a:xfrm rot="10800000" flipH="1">
            <a:off x="7662198" y="976507"/>
            <a:ext cx="3797628" cy="2364028"/>
          </a:xfrm>
          <a:prstGeom prst="rtTriangle">
            <a:avLst/>
          </a:prstGeom>
          <a:solidFill>
            <a:srgbClr val="7030A0">
              <a:alpha val="36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771F52-B400-4BF1-99F7-96F649ECC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9" y="18344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Calcule l’aire de ce triangle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B98D9E-4A68-43CD-B06B-C207E50D4D18}"/>
              </a:ext>
            </a:extLst>
          </p:cNvPr>
          <p:cNvSpPr txBox="1"/>
          <p:nvPr/>
        </p:nvSpPr>
        <p:spPr>
          <a:xfrm>
            <a:off x="9284856" y="534078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B050"/>
                </a:solidFill>
              </a:rPr>
              <a:t>6 cm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4D225-CD5D-4FE7-A7F1-6D51F314A6FF}"/>
              </a:ext>
            </a:extLst>
          </p:cNvPr>
          <p:cNvSpPr/>
          <p:nvPr/>
        </p:nvSpPr>
        <p:spPr>
          <a:xfrm>
            <a:off x="7662198" y="1004517"/>
            <a:ext cx="627560" cy="559143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15F823F8-269B-4270-8CA4-9630055E81B0}"/>
              </a:ext>
            </a:extLst>
          </p:cNvPr>
          <p:cNvSpPr txBox="1">
            <a:spLocks/>
          </p:cNvSpPr>
          <p:nvPr/>
        </p:nvSpPr>
        <p:spPr>
          <a:xfrm>
            <a:off x="258542" y="-602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Question 7: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657F397D-4CF3-4150-B70D-E123320D412B}"/>
              </a:ext>
            </a:extLst>
          </p:cNvPr>
          <p:cNvCxnSpPr>
            <a:cxnSpLocks/>
          </p:cNvCxnSpPr>
          <p:nvPr/>
        </p:nvCxnSpPr>
        <p:spPr>
          <a:xfrm flipV="1">
            <a:off x="7662198" y="976505"/>
            <a:ext cx="15308" cy="2364030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C6F1412-C6D9-4EB6-99B0-79B7FFA1761E}"/>
              </a:ext>
            </a:extLst>
          </p:cNvPr>
          <p:cNvCxnSpPr>
            <a:cxnSpLocks/>
          </p:cNvCxnSpPr>
          <p:nvPr/>
        </p:nvCxnSpPr>
        <p:spPr>
          <a:xfrm flipV="1">
            <a:off x="7651417" y="974946"/>
            <a:ext cx="3808409" cy="19575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268F1806-4050-46EE-945B-E6B894CBB487}"/>
              </a:ext>
            </a:extLst>
          </p:cNvPr>
          <p:cNvSpPr txBox="1"/>
          <p:nvPr/>
        </p:nvSpPr>
        <p:spPr>
          <a:xfrm rot="16200000">
            <a:off x="6976862" y="2023732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4 cm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C4C140-D735-4B93-8D38-EB5AAFEB17FF}"/>
              </a:ext>
            </a:extLst>
          </p:cNvPr>
          <p:cNvSpPr txBox="1"/>
          <p:nvPr/>
        </p:nvSpPr>
        <p:spPr>
          <a:xfrm rot="19767822">
            <a:off x="7593074" y="992608"/>
            <a:ext cx="104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</a:rPr>
              <a:t>1cm²</a:t>
            </a:r>
          </a:p>
        </p:txBody>
      </p:sp>
    </p:spTree>
    <p:extLst>
      <p:ext uri="{BB962C8B-B14F-4D97-AF65-F5344CB8AC3E}">
        <p14:creationId xmlns:p14="http://schemas.microsoft.com/office/powerpoint/2010/main" val="26686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1716483-D136-46C8-8873-1A09C040C0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15" r="12125"/>
          <a:stretch/>
        </p:blipFill>
        <p:spPr>
          <a:xfrm>
            <a:off x="7093807" y="367199"/>
            <a:ext cx="4839651" cy="4161238"/>
          </a:xfrm>
          <a:prstGeom prst="rect">
            <a:avLst/>
          </a:prstGeom>
        </p:spPr>
      </p:pic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C803BDD7-B789-44B4-88A9-578DA83158C6}"/>
              </a:ext>
            </a:extLst>
          </p:cNvPr>
          <p:cNvSpPr/>
          <p:nvPr/>
        </p:nvSpPr>
        <p:spPr>
          <a:xfrm rot="10800000" flipH="1">
            <a:off x="7662198" y="976507"/>
            <a:ext cx="3797628" cy="2364028"/>
          </a:xfrm>
          <a:prstGeom prst="rtTriangle">
            <a:avLst/>
          </a:prstGeom>
          <a:solidFill>
            <a:srgbClr val="7030A0">
              <a:alpha val="36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771F52-B400-4BF1-99F7-96F649ECC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9" y="18344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Calcule l’aire de ce triangle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B98D9E-4A68-43CD-B06B-C207E50D4D18}"/>
              </a:ext>
            </a:extLst>
          </p:cNvPr>
          <p:cNvSpPr txBox="1"/>
          <p:nvPr/>
        </p:nvSpPr>
        <p:spPr>
          <a:xfrm>
            <a:off x="9284856" y="534078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B050"/>
                </a:solidFill>
              </a:rPr>
              <a:t>6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3685B9-01F0-4415-8708-AE4A8A786C11}"/>
                  </a:ext>
                </a:extLst>
              </p:cNvPr>
              <p:cNvSpPr txBox="1"/>
              <p:nvPr/>
            </p:nvSpPr>
            <p:spPr>
              <a:xfrm>
                <a:off x="500849" y="2542709"/>
                <a:ext cx="30556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0" dirty="0"/>
                  <a:t>A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   (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 )</m:t>
                    </m:r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3685B9-01F0-4415-8708-AE4A8A786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49" y="2542709"/>
                <a:ext cx="3055645" cy="523220"/>
              </a:xfrm>
              <a:prstGeom prst="rect">
                <a:avLst/>
              </a:prstGeom>
              <a:blipFill>
                <a:blip r:embed="rId3"/>
                <a:stretch>
                  <a:fillRect l="-3992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026E3C30-A6C0-4828-97BF-F20889359920}"/>
                  </a:ext>
                </a:extLst>
              </p:cNvPr>
              <p:cNvSpPr txBox="1"/>
              <p:nvPr/>
            </p:nvSpPr>
            <p:spPr>
              <a:xfrm>
                <a:off x="436430" y="3209267"/>
                <a:ext cx="43604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0" dirty="0"/>
                  <a:t>    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=(  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6 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4 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fr-FR" sz="2800" i="1" dirty="0"/>
                  <a:t> </a:t>
                </a:r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fr-FR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r>
                  <a:rPr lang="fr-FR" sz="2800" i="1" dirty="0"/>
                  <a:t> </a:t>
                </a: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026E3C30-A6C0-4828-97BF-F20889359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30" y="3209267"/>
                <a:ext cx="436042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90A004-FCD2-4E3A-94E9-ECEEFCCD2BD6}"/>
                  </a:ext>
                </a:extLst>
              </p:cNvPr>
              <p:cNvSpPr/>
              <p:nvPr/>
            </p:nvSpPr>
            <p:spPr>
              <a:xfrm>
                <a:off x="838200" y="3917536"/>
                <a:ext cx="27033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fr-FR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24 </m:t>
                    </m:r>
                    <m:r>
                      <a:rPr lang="fr-FR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fr-FR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r-FR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2800" dirty="0"/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r>
                  <a:rPr lang="fr-FR" sz="28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90A004-FCD2-4E3A-94E9-ECEEFCCD2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17536"/>
                <a:ext cx="270336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FB4D225-CD5D-4FE7-A7F1-6D51F314A6FF}"/>
              </a:ext>
            </a:extLst>
          </p:cNvPr>
          <p:cNvSpPr/>
          <p:nvPr/>
        </p:nvSpPr>
        <p:spPr>
          <a:xfrm>
            <a:off x="7662198" y="1004517"/>
            <a:ext cx="627560" cy="559143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15F823F8-269B-4270-8CA4-9630055E81B0}"/>
              </a:ext>
            </a:extLst>
          </p:cNvPr>
          <p:cNvSpPr txBox="1">
            <a:spLocks/>
          </p:cNvSpPr>
          <p:nvPr/>
        </p:nvSpPr>
        <p:spPr>
          <a:xfrm>
            <a:off x="258542" y="-602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Question 7: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657F397D-4CF3-4150-B70D-E123320D412B}"/>
              </a:ext>
            </a:extLst>
          </p:cNvPr>
          <p:cNvCxnSpPr>
            <a:cxnSpLocks/>
          </p:cNvCxnSpPr>
          <p:nvPr/>
        </p:nvCxnSpPr>
        <p:spPr>
          <a:xfrm flipV="1">
            <a:off x="7662198" y="976505"/>
            <a:ext cx="15308" cy="2364030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C6F1412-C6D9-4EB6-99B0-79B7FFA1761E}"/>
              </a:ext>
            </a:extLst>
          </p:cNvPr>
          <p:cNvCxnSpPr>
            <a:cxnSpLocks/>
          </p:cNvCxnSpPr>
          <p:nvPr/>
        </p:nvCxnSpPr>
        <p:spPr>
          <a:xfrm flipV="1">
            <a:off x="7651417" y="974946"/>
            <a:ext cx="3808409" cy="19575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268F1806-4050-46EE-945B-E6B894CBB487}"/>
              </a:ext>
            </a:extLst>
          </p:cNvPr>
          <p:cNvSpPr txBox="1"/>
          <p:nvPr/>
        </p:nvSpPr>
        <p:spPr>
          <a:xfrm rot="16200000">
            <a:off x="6976862" y="2023732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4 cm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C4C140-D735-4B93-8D38-EB5AAFEB17FF}"/>
              </a:ext>
            </a:extLst>
          </p:cNvPr>
          <p:cNvSpPr txBox="1"/>
          <p:nvPr/>
        </p:nvSpPr>
        <p:spPr>
          <a:xfrm rot="19767822">
            <a:off x="7593074" y="992608"/>
            <a:ext cx="104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</a:rPr>
              <a:t>1cm²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D0D76A8B-1079-4264-A0B2-1951A951ABE2}"/>
              </a:ext>
            </a:extLst>
          </p:cNvPr>
          <p:cNvSpPr/>
          <p:nvPr/>
        </p:nvSpPr>
        <p:spPr>
          <a:xfrm rot="10800000" flipH="1">
            <a:off x="7662198" y="967089"/>
            <a:ext cx="3797628" cy="2364028"/>
          </a:xfrm>
          <a:prstGeom prst="rtTriangle">
            <a:avLst/>
          </a:prstGeom>
          <a:solidFill>
            <a:srgbClr val="7030A0">
              <a:alpha val="36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32697F-C336-4613-88D2-6BA2CF566448}"/>
              </a:ext>
            </a:extLst>
          </p:cNvPr>
          <p:cNvSpPr txBox="1"/>
          <p:nvPr/>
        </p:nvSpPr>
        <p:spPr>
          <a:xfrm>
            <a:off x="7483628" y="3411073"/>
            <a:ext cx="4515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C’est </a:t>
            </a:r>
            <a:r>
              <a:rPr lang="fr-FR" sz="2800" dirty="0">
                <a:solidFill>
                  <a:srgbClr val="FF0000"/>
                </a:solidFill>
              </a:rPr>
              <a:t>une moitié </a:t>
            </a:r>
            <a:r>
              <a:rPr lang="fr-FR" sz="2800" dirty="0"/>
              <a:t>de rectangle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B70DC16-8B2B-45D4-8A99-57FFC30EF896}"/>
                  </a:ext>
                </a:extLst>
              </p:cNvPr>
              <p:cNvSpPr/>
              <p:nvPr/>
            </p:nvSpPr>
            <p:spPr>
              <a:xfrm>
                <a:off x="838199" y="4528437"/>
                <a:ext cx="20753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fr-FR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B70DC16-8B2B-45D4-8A99-57FFC30EF8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4528437"/>
                <a:ext cx="207537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4D4E838F-2CE8-4153-A7CD-444954B635D9}"/>
              </a:ext>
            </a:extLst>
          </p:cNvPr>
          <p:cNvSpPr/>
          <p:nvPr/>
        </p:nvSpPr>
        <p:spPr>
          <a:xfrm>
            <a:off x="7709929" y="974947"/>
            <a:ext cx="3703973" cy="2317022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1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 animBg="1"/>
      <p:bldP spid="23" grpId="1" animBg="1"/>
      <p:bldP spid="23" grpId="2" animBg="1"/>
      <p:bldP spid="7" grpId="0"/>
      <p:bldP spid="24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7F5D6D-A8D2-48CB-BDBC-5F6C07DD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fr-FR" b="1" u="sng" dirty="0"/>
              <a:t>Question 8: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5575E4-6EB5-4080-94C3-967741409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22" y="1239044"/>
            <a:ext cx="4924425" cy="55245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9060CC1-C02B-4D12-8B3F-AE6CB8C21E6A}"/>
              </a:ext>
            </a:extLst>
          </p:cNvPr>
          <p:cNvSpPr/>
          <p:nvPr/>
        </p:nvSpPr>
        <p:spPr>
          <a:xfrm>
            <a:off x="3898257" y="4856851"/>
            <a:ext cx="607192" cy="60368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65AACD-D3ED-4F17-B033-E420256D8685}"/>
              </a:ext>
            </a:extLst>
          </p:cNvPr>
          <p:cNvSpPr txBox="1"/>
          <p:nvPr/>
        </p:nvSpPr>
        <p:spPr>
          <a:xfrm>
            <a:off x="3722283" y="4912882"/>
            <a:ext cx="95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1cm²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D38595-50B0-41F2-9F40-D6FCE358A40C}"/>
              </a:ext>
            </a:extLst>
          </p:cNvPr>
          <p:cNvSpPr txBox="1"/>
          <p:nvPr/>
        </p:nvSpPr>
        <p:spPr>
          <a:xfrm>
            <a:off x="5943600" y="1239044"/>
            <a:ext cx="4887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Calcule l’aire de ce polygone</a:t>
            </a:r>
          </a:p>
        </p:txBody>
      </p:sp>
    </p:spTree>
    <p:extLst>
      <p:ext uri="{BB962C8B-B14F-4D97-AF65-F5344CB8AC3E}">
        <p14:creationId xmlns:p14="http://schemas.microsoft.com/office/powerpoint/2010/main" val="298112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7F5D6D-A8D2-48CB-BDBC-5F6C07DD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fr-FR" b="1" u="sng" dirty="0"/>
              <a:t>Question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1C7399-59AE-439C-80FE-46C899506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5575E4-6EB5-4080-94C3-967741409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22" y="1239044"/>
            <a:ext cx="4924425" cy="55245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9060CC1-C02B-4D12-8B3F-AE6CB8C21E6A}"/>
              </a:ext>
            </a:extLst>
          </p:cNvPr>
          <p:cNvSpPr/>
          <p:nvPr/>
        </p:nvSpPr>
        <p:spPr>
          <a:xfrm>
            <a:off x="3898257" y="4856851"/>
            <a:ext cx="607192" cy="60368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65AACD-D3ED-4F17-B033-E420256D8685}"/>
              </a:ext>
            </a:extLst>
          </p:cNvPr>
          <p:cNvSpPr txBox="1"/>
          <p:nvPr/>
        </p:nvSpPr>
        <p:spPr>
          <a:xfrm>
            <a:off x="3722283" y="4912882"/>
            <a:ext cx="95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1cm²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D38595-50B0-41F2-9F40-D6FCE358A40C}"/>
              </a:ext>
            </a:extLst>
          </p:cNvPr>
          <p:cNvSpPr txBox="1"/>
          <p:nvPr/>
        </p:nvSpPr>
        <p:spPr>
          <a:xfrm>
            <a:off x="5943600" y="1239044"/>
            <a:ext cx="4887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Calcule l’aire de ce polygone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7A6C4A-7E98-4264-9D00-6861C721F8A2}"/>
              </a:ext>
            </a:extLst>
          </p:cNvPr>
          <p:cNvSpPr/>
          <p:nvPr/>
        </p:nvSpPr>
        <p:spPr>
          <a:xfrm>
            <a:off x="941294" y="1869141"/>
            <a:ext cx="2956963" cy="1788459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DCBBD0-7512-4DD0-AB6C-1C5E2DD1FB90}"/>
              </a:ext>
            </a:extLst>
          </p:cNvPr>
          <p:cNvSpPr/>
          <p:nvPr/>
        </p:nvSpPr>
        <p:spPr>
          <a:xfrm>
            <a:off x="941293" y="3657600"/>
            <a:ext cx="1775013" cy="2380129"/>
          </a:xfrm>
          <a:prstGeom prst="rect">
            <a:avLst/>
          </a:prstGeom>
          <a:solidFill>
            <a:srgbClr val="00B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167C8A4-BCB2-451D-A510-437B8EAA787E}"/>
                  </a:ext>
                </a:extLst>
              </p:cNvPr>
              <p:cNvSpPr txBox="1"/>
              <p:nvPr/>
            </p:nvSpPr>
            <p:spPr>
              <a:xfrm>
                <a:off x="4988859" y="3365212"/>
                <a:ext cx="41013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5×3 +  4×3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167C8A4-BCB2-451D-A510-437B8EAA7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859" y="3365212"/>
                <a:ext cx="410135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ED08F360-E67A-495D-ACD2-A41DCB18418B}"/>
                  </a:ext>
                </a:extLst>
              </p:cNvPr>
              <p:cNvSpPr txBox="1"/>
              <p:nvPr/>
            </p:nvSpPr>
            <p:spPr>
              <a:xfrm>
                <a:off x="4988858" y="4001294"/>
                <a:ext cx="41013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+  </m:t>
                      </m:r>
                      <m:r>
                        <a:rPr lang="fr-FR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ED08F360-E67A-495D-ACD2-A41DCB184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858" y="4001294"/>
                <a:ext cx="410135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161524AA-0668-4573-B842-C2F4E4B766B8}"/>
                  </a:ext>
                </a:extLst>
              </p:cNvPr>
              <p:cNvSpPr txBox="1"/>
              <p:nvPr/>
            </p:nvSpPr>
            <p:spPr>
              <a:xfrm>
                <a:off x="4681422" y="4771087"/>
                <a:ext cx="41013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27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161524AA-0668-4573-B842-C2F4E4B766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422" y="4771087"/>
                <a:ext cx="4101353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5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BCCA27B4-9755-433E-A6D3-41C30811674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7354" y="0"/>
            <a:ext cx="4295775" cy="423264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4ED3AE8-1952-4F1D-A181-BA022015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9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CD1FFC-8C05-4B78-96E4-FAD5AB67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979" y="3468368"/>
            <a:ext cx="605028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Quelle est l’aire de ce disque?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endParaRPr lang="fr-FR" b="0" dirty="0">
              <a:ea typeface="Cambria Math" panose="020405030504060302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579EAE6-0EC5-4E3C-8E3F-1E46E8C40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955" y="1600179"/>
            <a:ext cx="752475" cy="80010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B332C747-B427-448E-8C58-CFCB354ECFB3}"/>
              </a:ext>
            </a:extLst>
          </p:cNvPr>
          <p:cNvGrpSpPr/>
          <p:nvPr/>
        </p:nvGrpSpPr>
        <p:grpSpPr>
          <a:xfrm>
            <a:off x="577123" y="2533289"/>
            <a:ext cx="970137" cy="523220"/>
            <a:chOff x="2886776" y="1349512"/>
            <a:chExt cx="970137" cy="523220"/>
          </a:xfrm>
        </p:grpSpPr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1104C26B-D1D3-4948-9EE5-6A491A1BC205}"/>
                </a:ext>
              </a:extLst>
            </p:cNvPr>
            <p:cNvCxnSpPr>
              <a:cxnSpLocks/>
            </p:cNvCxnSpPr>
            <p:nvPr/>
          </p:nvCxnSpPr>
          <p:spPr>
            <a:xfrm>
              <a:off x="3034287" y="1376814"/>
              <a:ext cx="675119" cy="0"/>
            </a:xfrm>
            <a:prstGeom prst="straightConnector1">
              <a:avLst/>
            </a:prstGeom>
            <a:ln w="41275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409D2D7-563D-4B74-8D5D-44D5C84D608F}"/>
                </a:ext>
              </a:extLst>
            </p:cNvPr>
            <p:cNvSpPr txBox="1"/>
            <p:nvPr/>
          </p:nvSpPr>
          <p:spPr>
            <a:xfrm>
              <a:off x="2886776" y="1349512"/>
              <a:ext cx="9701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chemeClr val="accent1"/>
                  </a:solidFill>
                </a:rPr>
                <a:t> 1 cm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D8C27C6E-66B0-4ECA-B990-0891D59F1568}"/>
              </a:ext>
            </a:extLst>
          </p:cNvPr>
          <p:cNvGrpSpPr/>
          <p:nvPr/>
        </p:nvGrpSpPr>
        <p:grpSpPr>
          <a:xfrm>
            <a:off x="616395" y="1690688"/>
            <a:ext cx="891591" cy="594803"/>
            <a:chOff x="8081108" y="3697271"/>
            <a:chExt cx="891591" cy="59480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EA538C4-3AC5-497C-B796-E06E5A353A96}"/>
                </a:ext>
              </a:extLst>
            </p:cNvPr>
            <p:cNvSpPr/>
            <p:nvPr/>
          </p:nvSpPr>
          <p:spPr>
            <a:xfrm>
              <a:off x="8232357" y="3697271"/>
              <a:ext cx="589095" cy="59480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b="1" dirty="0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2545B02-20D6-478E-BBE3-50FC2981D4CA}"/>
                </a:ext>
              </a:extLst>
            </p:cNvPr>
            <p:cNvSpPr txBox="1"/>
            <p:nvPr/>
          </p:nvSpPr>
          <p:spPr>
            <a:xfrm rot="2625532">
              <a:off x="8081108" y="3774930"/>
              <a:ext cx="8915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>
                  <a:solidFill>
                    <a:schemeClr val="accent2"/>
                  </a:solidFill>
                </a:rPr>
                <a:t>1 cm²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14EE378-6EF3-474F-AF0B-2409F7A8B4E7}"/>
              </a:ext>
            </a:extLst>
          </p:cNvPr>
          <p:cNvGrpSpPr/>
          <p:nvPr/>
        </p:nvGrpSpPr>
        <p:grpSpPr>
          <a:xfrm rot="5400000">
            <a:off x="7130221" y="866207"/>
            <a:ext cx="2081470" cy="523220"/>
            <a:chOff x="3097115" y="2098218"/>
            <a:chExt cx="370058" cy="52322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3C1E66F6-3E44-4CC7-9515-E539D5D4B07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276125" y="2438455"/>
              <a:ext cx="0" cy="358019"/>
            </a:xfrm>
            <a:prstGeom prst="straightConnector1">
              <a:avLst/>
            </a:prstGeom>
            <a:ln w="412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6D50000-70EC-48F1-B434-3A5FEF28A367}"/>
                </a:ext>
              </a:extLst>
            </p:cNvPr>
            <p:cNvSpPr txBox="1"/>
            <p:nvPr/>
          </p:nvSpPr>
          <p:spPr>
            <a:xfrm>
              <a:off x="3166599" y="2098218"/>
              <a:ext cx="3005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accent1"/>
                  </a:solidFill>
                </a:rPr>
                <a:t> </a:t>
              </a:r>
              <a:r>
                <a:rPr lang="fr-FR" sz="2800" dirty="0">
                  <a:solidFill>
                    <a:srgbClr val="00B050"/>
                  </a:solidFill>
                </a:rPr>
                <a:t>3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778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BCCA27B4-9755-433E-A6D3-41C30811674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7354" y="0"/>
            <a:ext cx="4295775" cy="423264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4ED3AE8-1952-4F1D-A181-BA022015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9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CD1FFC-8C05-4B78-96E4-FAD5AB67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979" y="3468368"/>
            <a:ext cx="605028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Quelle est l’aire de ce disque?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endParaRPr lang="fr-FR" b="0" dirty="0">
              <a:ea typeface="Cambria Math" panose="020405030504060302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579EAE6-0EC5-4E3C-8E3F-1E46E8C40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955" y="1600179"/>
            <a:ext cx="752475" cy="80010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B332C747-B427-448E-8C58-CFCB354ECFB3}"/>
              </a:ext>
            </a:extLst>
          </p:cNvPr>
          <p:cNvGrpSpPr/>
          <p:nvPr/>
        </p:nvGrpSpPr>
        <p:grpSpPr>
          <a:xfrm>
            <a:off x="577123" y="2533289"/>
            <a:ext cx="970137" cy="523220"/>
            <a:chOff x="2886776" y="1349512"/>
            <a:chExt cx="970137" cy="523220"/>
          </a:xfrm>
        </p:grpSpPr>
        <p:cxnSp>
          <p:nvCxnSpPr>
            <p:cNvPr id="6" name="Connecteur droit avec flèche 5">
              <a:extLst>
                <a:ext uri="{FF2B5EF4-FFF2-40B4-BE49-F238E27FC236}">
                  <a16:creationId xmlns:a16="http://schemas.microsoft.com/office/drawing/2014/main" id="{1104C26B-D1D3-4948-9EE5-6A491A1BC205}"/>
                </a:ext>
              </a:extLst>
            </p:cNvPr>
            <p:cNvCxnSpPr>
              <a:cxnSpLocks/>
            </p:cNvCxnSpPr>
            <p:nvPr/>
          </p:nvCxnSpPr>
          <p:spPr>
            <a:xfrm>
              <a:off x="3034287" y="1376814"/>
              <a:ext cx="675119" cy="0"/>
            </a:xfrm>
            <a:prstGeom prst="straightConnector1">
              <a:avLst/>
            </a:prstGeom>
            <a:ln w="41275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409D2D7-563D-4B74-8D5D-44D5C84D608F}"/>
                </a:ext>
              </a:extLst>
            </p:cNvPr>
            <p:cNvSpPr txBox="1"/>
            <p:nvPr/>
          </p:nvSpPr>
          <p:spPr>
            <a:xfrm>
              <a:off x="2886776" y="1349512"/>
              <a:ext cx="9701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chemeClr val="accent1"/>
                  </a:solidFill>
                </a:rPr>
                <a:t> 1 cm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D8C27C6E-66B0-4ECA-B990-0891D59F1568}"/>
              </a:ext>
            </a:extLst>
          </p:cNvPr>
          <p:cNvGrpSpPr/>
          <p:nvPr/>
        </p:nvGrpSpPr>
        <p:grpSpPr>
          <a:xfrm>
            <a:off x="616395" y="1690688"/>
            <a:ext cx="891591" cy="594803"/>
            <a:chOff x="8081108" y="3697271"/>
            <a:chExt cx="891591" cy="59480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EA538C4-3AC5-497C-B796-E06E5A353A96}"/>
                </a:ext>
              </a:extLst>
            </p:cNvPr>
            <p:cNvSpPr/>
            <p:nvPr/>
          </p:nvSpPr>
          <p:spPr>
            <a:xfrm>
              <a:off x="8232357" y="3697271"/>
              <a:ext cx="589095" cy="59480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b="1" dirty="0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2545B02-20D6-478E-BBE3-50FC2981D4CA}"/>
                </a:ext>
              </a:extLst>
            </p:cNvPr>
            <p:cNvSpPr txBox="1"/>
            <p:nvPr/>
          </p:nvSpPr>
          <p:spPr>
            <a:xfrm rot="2625532">
              <a:off x="8081108" y="3774930"/>
              <a:ext cx="8915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>
                  <a:solidFill>
                    <a:schemeClr val="accent2"/>
                  </a:solidFill>
                </a:rPr>
                <a:t>1 cm²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D6C72D18-8E72-4A45-BB30-961111AEB139}"/>
                  </a:ext>
                </a:extLst>
              </p:cNvPr>
              <p:cNvSpPr txBox="1"/>
              <p:nvPr/>
            </p:nvSpPr>
            <p:spPr>
              <a:xfrm>
                <a:off x="2766777" y="4884782"/>
                <a:ext cx="15080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fr-FR" sz="2800" dirty="0"/>
                  <a:t>²</a:t>
                </a:r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D6C72D18-8E72-4A45-BB30-961111AEB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777" y="4884782"/>
                <a:ext cx="1508042" cy="523220"/>
              </a:xfrm>
              <a:prstGeom prst="rect">
                <a:avLst/>
              </a:prstGeom>
              <a:blipFill>
                <a:blip r:embed="rId4"/>
                <a:stretch>
                  <a:fillRect t="-10465" r="-6883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9F5B3D4-C404-45C6-9296-16321934339E}"/>
                  </a:ext>
                </a:extLst>
              </p:cNvPr>
              <p:cNvSpPr txBox="1"/>
              <p:nvPr/>
            </p:nvSpPr>
            <p:spPr>
              <a:xfrm>
                <a:off x="2766777" y="5964856"/>
                <a:ext cx="17191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r>
                        <a:rPr lang="fr-FR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fr-FR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9F5B3D4-C404-45C6-9296-163219343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777" y="5964856"/>
                <a:ext cx="171912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e 23">
            <a:extLst>
              <a:ext uri="{FF2B5EF4-FFF2-40B4-BE49-F238E27FC236}">
                <a16:creationId xmlns:a16="http://schemas.microsoft.com/office/drawing/2014/main" id="{214EE378-6EF3-474F-AF0B-2409F7A8B4E7}"/>
              </a:ext>
            </a:extLst>
          </p:cNvPr>
          <p:cNvGrpSpPr/>
          <p:nvPr/>
        </p:nvGrpSpPr>
        <p:grpSpPr>
          <a:xfrm rot="5400000">
            <a:off x="7130221" y="866207"/>
            <a:ext cx="2081470" cy="523220"/>
            <a:chOff x="3097115" y="2098218"/>
            <a:chExt cx="370058" cy="52322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3C1E66F6-3E44-4CC7-9515-E539D5D4B07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276125" y="2438455"/>
              <a:ext cx="0" cy="358019"/>
            </a:xfrm>
            <a:prstGeom prst="straightConnector1">
              <a:avLst/>
            </a:prstGeom>
            <a:ln w="412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6D50000-70EC-48F1-B434-3A5FEF28A367}"/>
                </a:ext>
              </a:extLst>
            </p:cNvPr>
            <p:cNvSpPr txBox="1"/>
            <p:nvPr/>
          </p:nvSpPr>
          <p:spPr>
            <a:xfrm>
              <a:off x="3166599" y="2098218"/>
              <a:ext cx="3005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accent1"/>
                  </a:solidFill>
                </a:rPr>
                <a:t> </a:t>
              </a:r>
              <a:r>
                <a:rPr lang="fr-FR" sz="2800" dirty="0">
                  <a:solidFill>
                    <a:srgbClr val="00B050"/>
                  </a:solidFill>
                </a:rPr>
                <a:t>3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4623104F-9B56-44B2-A2D5-E3BF7C30F38A}"/>
                  </a:ext>
                </a:extLst>
              </p:cNvPr>
              <p:cNvSpPr txBox="1"/>
              <p:nvPr/>
            </p:nvSpPr>
            <p:spPr>
              <a:xfrm>
                <a:off x="1543819" y="4228137"/>
                <a:ext cx="5137176" cy="565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𝑑𝑖𝑠𝑞𝑢𝑒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𝑜𝑢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4623104F-9B56-44B2-A2D5-E3BF7C30F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819" y="4228137"/>
                <a:ext cx="5137176" cy="565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294EFD02-2658-4B67-B37D-532AA08F8262}"/>
                  </a:ext>
                </a:extLst>
              </p:cNvPr>
              <p:cNvSpPr txBox="1"/>
              <p:nvPr/>
            </p:nvSpPr>
            <p:spPr>
              <a:xfrm>
                <a:off x="2752625" y="5408002"/>
                <a:ext cx="19539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≈3,14×3</m:t>
                    </m:r>
                  </m:oMath>
                </a14:m>
                <a:r>
                  <a:rPr lang="fr-FR" sz="2800" dirty="0"/>
                  <a:t>²</a:t>
                </a:r>
              </a:p>
            </p:txBody>
          </p:sp>
        </mc:Choice>
        <mc:Fallback xmlns=""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294EFD02-2658-4B67-B37D-532AA08F8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625" y="5408002"/>
                <a:ext cx="1953996" cy="523220"/>
              </a:xfrm>
              <a:prstGeom prst="rect">
                <a:avLst/>
              </a:prstGeom>
              <a:blipFill>
                <a:blip r:embed="rId7"/>
                <a:stretch>
                  <a:fillRect t="-10465" r="-5313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 19">
            <a:extLst>
              <a:ext uri="{FF2B5EF4-FFF2-40B4-BE49-F238E27FC236}">
                <a16:creationId xmlns:a16="http://schemas.microsoft.com/office/drawing/2014/main" id="{F994A853-287C-442A-9538-5ADB94EC1C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6267" y="4706001"/>
            <a:ext cx="6470648" cy="191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BCCA27B4-9755-433E-A6D3-41C3081167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366"/>
          <a:stretch/>
        </p:blipFill>
        <p:spPr>
          <a:xfrm>
            <a:off x="5737354" y="0"/>
            <a:ext cx="4295775" cy="210083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4ED3AE8-1952-4F1D-A181-BA022015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10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CD1FFC-8C05-4B78-96E4-FAD5AB67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819" y="2335013"/>
            <a:ext cx="605028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Quelle est l’aire de cette figure?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endParaRPr lang="fr-FR" b="0" dirty="0">
              <a:ea typeface="Cambria Math" panose="02040503050406030204" pitchFamily="18" charset="0"/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14EE378-6EF3-474F-AF0B-2409F7A8B4E7}"/>
              </a:ext>
            </a:extLst>
          </p:cNvPr>
          <p:cNvGrpSpPr/>
          <p:nvPr/>
        </p:nvGrpSpPr>
        <p:grpSpPr>
          <a:xfrm rot="5400000">
            <a:off x="7130221" y="866207"/>
            <a:ext cx="2081470" cy="523220"/>
            <a:chOff x="3097115" y="2098218"/>
            <a:chExt cx="370058" cy="52322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3C1E66F6-3E44-4CC7-9515-E539D5D4B07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276125" y="2438455"/>
              <a:ext cx="0" cy="358019"/>
            </a:xfrm>
            <a:prstGeom prst="straightConnector1">
              <a:avLst/>
            </a:prstGeom>
            <a:ln w="412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6D50000-70EC-48F1-B434-3A5FEF28A367}"/>
                </a:ext>
              </a:extLst>
            </p:cNvPr>
            <p:cNvSpPr txBox="1"/>
            <p:nvPr/>
          </p:nvSpPr>
          <p:spPr>
            <a:xfrm>
              <a:off x="3166599" y="2098218"/>
              <a:ext cx="3005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accent1"/>
                  </a:solidFill>
                </a:rPr>
                <a:t> </a:t>
              </a:r>
              <a:r>
                <a:rPr lang="fr-FR" sz="2800" dirty="0">
                  <a:solidFill>
                    <a:srgbClr val="00B050"/>
                  </a:solidFill>
                </a:rPr>
                <a:t>3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937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BCCA27B4-9755-433E-A6D3-41C3081167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366"/>
          <a:stretch/>
        </p:blipFill>
        <p:spPr>
          <a:xfrm>
            <a:off x="5737354" y="0"/>
            <a:ext cx="4295775" cy="210083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4ED3AE8-1952-4F1D-A181-BA022015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10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CD1FFC-8C05-4B78-96E4-FAD5AB67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819" y="2335013"/>
            <a:ext cx="605028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Quelle est l’aire de cette figure?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endParaRPr lang="fr-FR" b="0" dirty="0"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D6C72D18-8E72-4A45-BB30-961111AEB139}"/>
                  </a:ext>
                </a:extLst>
              </p:cNvPr>
              <p:cNvSpPr txBox="1"/>
              <p:nvPr/>
            </p:nvSpPr>
            <p:spPr>
              <a:xfrm>
                <a:off x="2449546" y="3744524"/>
                <a:ext cx="23941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lang="fr-FR" sz="2800" dirty="0"/>
                  <a:t>²) </a:t>
                </a:r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fr-FR" sz="2800" dirty="0"/>
              </a:p>
            </p:txBody>
          </p:sp>
        </mc:Choice>
        <mc:Fallback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D6C72D18-8E72-4A45-BB30-961111AEB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546" y="3744524"/>
                <a:ext cx="2394117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9F5B3D4-C404-45C6-9296-16321934339E}"/>
                  </a:ext>
                </a:extLst>
              </p:cNvPr>
              <p:cNvSpPr txBox="1"/>
              <p:nvPr/>
            </p:nvSpPr>
            <p:spPr>
              <a:xfrm>
                <a:off x="2379915" y="5032335"/>
                <a:ext cx="23451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r>
                        <a:rPr lang="fr-FR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fr-FR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²÷2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9F5B3D4-C404-45C6-9296-163219343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915" y="5032335"/>
                <a:ext cx="23451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e 23">
            <a:extLst>
              <a:ext uri="{FF2B5EF4-FFF2-40B4-BE49-F238E27FC236}">
                <a16:creationId xmlns:a16="http://schemas.microsoft.com/office/drawing/2014/main" id="{214EE378-6EF3-474F-AF0B-2409F7A8B4E7}"/>
              </a:ext>
            </a:extLst>
          </p:cNvPr>
          <p:cNvGrpSpPr/>
          <p:nvPr/>
        </p:nvGrpSpPr>
        <p:grpSpPr>
          <a:xfrm rot="5400000">
            <a:off x="7130221" y="866207"/>
            <a:ext cx="2081470" cy="523220"/>
            <a:chOff x="3097115" y="2098218"/>
            <a:chExt cx="370058" cy="523220"/>
          </a:xfrm>
        </p:grpSpPr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3C1E66F6-3E44-4CC7-9515-E539D5D4B07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276125" y="2438455"/>
              <a:ext cx="0" cy="358019"/>
            </a:xfrm>
            <a:prstGeom prst="straightConnector1">
              <a:avLst/>
            </a:prstGeom>
            <a:ln w="412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6D50000-70EC-48F1-B434-3A5FEF28A367}"/>
                </a:ext>
              </a:extLst>
            </p:cNvPr>
            <p:cNvSpPr txBox="1"/>
            <p:nvPr/>
          </p:nvSpPr>
          <p:spPr>
            <a:xfrm>
              <a:off x="3166599" y="2098218"/>
              <a:ext cx="3005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accent1"/>
                  </a:solidFill>
                </a:rPr>
                <a:t> </a:t>
              </a:r>
              <a:r>
                <a:rPr lang="fr-FR" sz="2800" dirty="0">
                  <a:solidFill>
                    <a:srgbClr val="00B050"/>
                  </a:solidFill>
                </a:rPr>
                <a:t>3 cm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4623104F-9B56-44B2-A2D5-E3BF7C30F38A}"/>
                  </a:ext>
                </a:extLst>
              </p:cNvPr>
              <p:cNvSpPr txBox="1"/>
              <p:nvPr/>
            </p:nvSpPr>
            <p:spPr>
              <a:xfrm>
                <a:off x="306432" y="3140660"/>
                <a:ext cx="8126134" cy="565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𝑑𝑒𝑚𝑖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𝑑𝑖𝑠𝑞𝑢𝑒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 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𝑜𝑢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4623104F-9B56-44B2-A2D5-E3BF7C30F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32" y="3140660"/>
                <a:ext cx="8126134" cy="565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294EFD02-2658-4B67-B37D-532AA08F8262}"/>
                  </a:ext>
                </a:extLst>
              </p:cNvPr>
              <p:cNvSpPr txBox="1"/>
              <p:nvPr/>
            </p:nvSpPr>
            <p:spPr>
              <a:xfrm>
                <a:off x="2421777" y="4388849"/>
                <a:ext cx="27583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≈(3,14×3</m:t>
                    </m:r>
                  </m:oMath>
                </a14:m>
                <a:r>
                  <a:rPr lang="fr-FR" sz="2800" dirty="0"/>
                  <a:t>²)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fr-FR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fr-FR" sz="2800" dirty="0"/>
              </a:p>
            </p:txBody>
          </p:sp>
        </mc:Choice>
        <mc:Fallback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294EFD02-2658-4B67-B37D-532AA08F8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777" y="4388849"/>
                <a:ext cx="2758319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 19">
            <a:extLst>
              <a:ext uri="{FF2B5EF4-FFF2-40B4-BE49-F238E27FC236}">
                <a16:creationId xmlns:a16="http://schemas.microsoft.com/office/drawing/2014/main" id="{F994A853-287C-442A-9538-5ADB94EC1C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92741" y="4838052"/>
            <a:ext cx="6470648" cy="191913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E8DD903-E9FD-46FE-9D3A-5446C2C26C24}"/>
              </a:ext>
            </a:extLst>
          </p:cNvPr>
          <p:cNvSpPr txBox="1"/>
          <p:nvPr/>
        </p:nvSpPr>
        <p:spPr>
          <a:xfrm>
            <a:off x="6456008" y="2281337"/>
            <a:ext cx="3687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00B050"/>
                </a:solidFill>
              </a:rPr>
              <a:t>C’est un demi-disque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002B1776-23A8-48A2-818E-767DE2020FB0}"/>
                  </a:ext>
                </a:extLst>
              </p:cNvPr>
              <p:cNvSpPr txBox="1"/>
              <p:nvPr/>
            </p:nvSpPr>
            <p:spPr>
              <a:xfrm>
                <a:off x="2421777" y="5675821"/>
                <a:ext cx="17191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≈14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002B1776-23A8-48A2-818E-767DE2020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777" y="5675821"/>
                <a:ext cx="171912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82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B7785-6D8E-483E-8A68-6C107ACB4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05" y="166192"/>
            <a:ext cx="3052313" cy="946089"/>
          </a:xfrm>
        </p:spPr>
        <p:txBody>
          <a:bodyPr>
            <a:normAutofit/>
          </a:bodyPr>
          <a:lstStyle/>
          <a:p>
            <a:r>
              <a:rPr lang="fr-FR" b="1" u="sng" dirty="0"/>
              <a:t>Question  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16D811-5DFE-4095-898C-30B5DA44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605" y="12163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                 A                                     B                                      C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17C65D-EE58-4F19-A9B8-9C8F9C725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71" y="1666714"/>
            <a:ext cx="10265434" cy="2558413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D4AA9036-4D02-4F2E-987A-E3C170967367}"/>
              </a:ext>
            </a:extLst>
          </p:cNvPr>
          <p:cNvSpPr txBox="1"/>
          <p:nvPr/>
        </p:nvSpPr>
        <p:spPr>
          <a:xfrm>
            <a:off x="1130060" y="4675517"/>
            <a:ext cx="8023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Quelles sont les deux figures qui ont   la même aire  ?</a:t>
            </a:r>
          </a:p>
        </p:txBody>
      </p:sp>
    </p:spTree>
    <p:extLst>
      <p:ext uri="{BB962C8B-B14F-4D97-AF65-F5344CB8AC3E}">
        <p14:creationId xmlns:p14="http://schemas.microsoft.com/office/powerpoint/2010/main" val="406658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B7785-6D8E-483E-8A68-6C107ACB4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05" y="166192"/>
            <a:ext cx="3052313" cy="946089"/>
          </a:xfrm>
        </p:spPr>
        <p:txBody>
          <a:bodyPr>
            <a:normAutofit/>
          </a:bodyPr>
          <a:lstStyle/>
          <a:p>
            <a:r>
              <a:rPr lang="fr-FR" b="1" u="sng" dirty="0"/>
              <a:t>Question  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16D811-5DFE-4095-898C-30B5DA44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605" y="12163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                 A                                     B                                      C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17C65D-EE58-4F19-A9B8-9C8F9C725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71" y="1666714"/>
            <a:ext cx="10265434" cy="255841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F8D6BA8-04AF-46E1-8A7B-528D9A284F1B}"/>
              </a:ext>
            </a:extLst>
          </p:cNvPr>
          <p:cNvSpPr txBox="1"/>
          <p:nvPr/>
        </p:nvSpPr>
        <p:spPr>
          <a:xfrm>
            <a:off x="1130060" y="4675517"/>
            <a:ext cx="8023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Quelles sont les deux figures qui ont   la même aire  ?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BAD83338-FF5A-4089-8CEE-574E7D6150AA}"/>
              </a:ext>
            </a:extLst>
          </p:cNvPr>
          <p:cNvSpPr txBox="1"/>
          <p:nvPr/>
        </p:nvSpPr>
        <p:spPr>
          <a:xfrm>
            <a:off x="1094795" y="5222499"/>
            <a:ext cx="845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Les figures C et B ont la même aire (de 6x4=24 carreaux).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53E640-4CEB-4CDA-9092-CC12EFEDEC7C}"/>
              </a:ext>
            </a:extLst>
          </p:cNvPr>
          <p:cNvSpPr/>
          <p:nvPr/>
        </p:nvSpPr>
        <p:spPr>
          <a:xfrm>
            <a:off x="4307574" y="2079382"/>
            <a:ext cx="2377440" cy="1584000"/>
          </a:xfrm>
          <a:prstGeom prst="rect">
            <a:avLst/>
          </a:prstGeom>
          <a:solidFill>
            <a:schemeClr val="accent1">
              <a:alpha val="36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igne de multiplication 7">
            <a:extLst>
              <a:ext uri="{FF2B5EF4-FFF2-40B4-BE49-F238E27FC236}">
                <a16:creationId xmlns:a16="http://schemas.microsoft.com/office/drawing/2014/main" id="{A4A44812-5741-4609-8453-3C873BDEFEA9}"/>
              </a:ext>
            </a:extLst>
          </p:cNvPr>
          <p:cNvSpPr/>
          <p:nvPr/>
        </p:nvSpPr>
        <p:spPr>
          <a:xfrm>
            <a:off x="2606603" y="3183148"/>
            <a:ext cx="536023" cy="523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Signe de multiplication 21">
            <a:extLst>
              <a:ext uri="{FF2B5EF4-FFF2-40B4-BE49-F238E27FC236}">
                <a16:creationId xmlns:a16="http://schemas.microsoft.com/office/drawing/2014/main" id="{37D08D9E-45FC-47C8-987F-91BCCF31D7F9}"/>
              </a:ext>
            </a:extLst>
          </p:cNvPr>
          <p:cNvSpPr/>
          <p:nvPr/>
        </p:nvSpPr>
        <p:spPr>
          <a:xfrm>
            <a:off x="3061192" y="3207428"/>
            <a:ext cx="536023" cy="523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51B5BFC-26B3-430C-90AF-C622425CC74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8451" y="2002462"/>
            <a:ext cx="2460981" cy="1805967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CDCB034-3E07-4EE9-BFD4-1C9CC89EBAA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3889" y="2037855"/>
            <a:ext cx="896303" cy="16698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55C3171-FA72-4177-BB4B-35216C6D7D20}"/>
              </a:ext>
            </a:extLst>
          </p:cNvPr>
          <p:cNvSpPr/>
          <p:nvPr/>
        </p:nvSpPr>
        <p:spPr>
          <a:xfrm>
            <a:off x="7430221" y="2079382"/>
            <a:ext cx="2377440" cy="1584000"/>
          </a:xfrm>
          <a:prstGeom prst="rect">
            <a:avLst/>
          </a:prstGeom>
          <a:solidFill>
            <a:schemeClr val="accent1">
              <a:alpha val="36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14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 L -0.26055 0.0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3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55 0.00093 L -1.25E-6 0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 L 0.26146 -0.0027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7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48148E-6 L -0.19505 -0.001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" grpId="0" animBg="1"/>
      <p:bldP spid="6" grpId="1" animBg="1"/>
      <p:bldP spid="6" grpId="2" animBg="1"/>
      <p:bldP spid="6" grpId="3" animBg="1"/>
      <p:bldP spid="6" grpId="4" animBg="1"/>
      <p:bldP spid="8" grpId="0" animBg="1"/>
      <p:bldP spid="22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0DD7A-6134-418E-B325-49CDD939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2: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638551-773D-4723-AC5C-8A472F0D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Les deux figures qui ont la même aire  sont:  ……………..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0E7AD86-0F3D-44C5-9E70-9ED7CD07E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92" y="1690688"/>
            <a:ext cx="985837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0DD7A-6134-418E-B325-49CDD939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2: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638551-773D-4723-AC5C-8A472F0D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Les deux figures qui ont la même aire  sont:  ……………..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0E7AD86-0F3D-44C5-9E70-9ED7CD07E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92" y="1690688"/>
            <a:ext cx="9858375" cy="275272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57302F3-A739-4A4C-AB51-8E52486A4F3B}"/>
              </a:ext>
            </a:extLst>
          </p:cNvPr>
          <p:cNvSpPr txBox="1"/>
          <p:nvPr/>
        </p:nvSpPr>
        <p:spPr>
          <a:xfrm>
            <a:off x="7331977" y="5366088"/>
            <a:ext cx="442300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 et C ( 16 carreaux chacune)</a:t>
            </a:r>
          </a:p>
        </p:txBody>
      </p:sp>
    </p:spTree>
    <p:extLst>
      <p:ext uri="{BB962C8B-B14F-4D97-AF65-F5344CB8AC3E}">
        <p14:creationId xmlns:p14="http://schemas.microsoft.com/office/powerpoint/2010/main" val="205291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39CEA-8073-489B-8619-FF257D0D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3: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EEDC87F-6FE2-48AA-85B4-B231E436EF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052" r="-1" b="25951"/>
          <a:stretch/>
        </p:blipFill>
        <p:spPr>
          <a:xfrm>
            <a:off x="6266329" y="147638"/>
            <a:ext cx="5788118" cy="511233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38122BF-A66B-40ED-AC8E-B2C449FEE62E}"/>
              </a:ext>
            </a:extLst>
          </p:cNvPr>
          <p:cNvSpPr txBox="1"/>
          <p:nvPr/>
        </p:nvSpPr>
        <p:spPr>
          <a:xfrm>
            <a:off x="10019444" y="36047"/>
            <a:ext cx="1917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Unité d’aire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F80B536-9DFC-4282-AB2E-D25F53E2E6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525" t="6309" r="13402" b="8140"/>
          <a:stretch/>
        </p:blipFill>
        <p:spPr>
          <a:xfrm>
            <a:off x="6840000" y="972000"/>
            <a:ext cx="3778855" cy="428132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AEEB504-1ADE-491C-861B-6788664DEFE5}"/>
              </a:ext>
            </a:extLst>
          </p:cNvPr>
          <p:cNvSpPr txBox="1"/>
          <p:nvPr/>
        </p:nvSpPr>
        <p:spPr>
          <a:xfrm>
            <a:off x="537875" y="2096681"/>
            <a:ext cx="5558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Quelle est l’aire de ce polygone?</a:t>
            </a:r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282B5ED2-AA50-42CE-B5F4-C75CBAFDACA4}"/>
              </a:ext>
            </a:extLst>
          </p:cNvPr>
          <p:cNvSpPr/>
          <p:nvPr/>
        </p:nvSpPr>
        <p:spPr>
          <a:xfrm rot="1877977">
            <a:off x="10449650" y="667609"/>
            <a:ext cx="975495" cy="816385"/>
          </a:xfrm>
          <a:prstGeom prst="triangle">
            <a:avLst>
              <a:gd name="adj" fmla="val 48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30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39CEA-8073-489B-8619-FF257D0D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3: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EEDC87F-6FE2-48AA-85B4-B231E436EF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052" r="-1" b="25951"/>
          <a:stretch/>
        </p:blipFill>
        <p:spPr>
          <a:xfrm>
            <a:off x="6266329" y="147638"/>
            <a:ext cx="5788118" cy="511233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38122BF-A66B-40ED-AC8E-B2C449FEE62E}"/>
              </a:ext>
            </a:extLst>
          </p:cNvPr>
          <p:cNvSpPr txBox="1"/>
          <p:nvPr/>
        </p:nvSpPr>
        <p:spPr>
          <a:xfrm>
            <a:off x="10019444" y="36047"/>
            <a:ext cx="1917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Unité d’aire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F80B536-9DFC-4282-AB2E-D25F53E2E6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525" t="6309" r="13402" b="8140"/>
          <a:stretch/>
        </p:blipFill>
        <p:spPr>
          <a:xfrm>
            <a:off x="6840000" y="972000"/>
            <a:ext cx="3778855" cy="428132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AEEB504-1ADE-491C-861B-6788664DEFE5}"/>
              </a:ext>
            </a:extLst>
          </p:cNvPr>
          <p:cNvSpPr txBox="1"/>
          <p:nvPr/>
        </p:nvSpPr>
        <p:spPr>
          <a:xfrm>
            <a:off x="537875" y="2096681"/>
            <a:ext cx="5558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Quelle est l’aire de ce polygone?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6223259-9052-4DE7-A9BE-63AA8A7B2B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143" t="7120" r="15625" b="11244"/>
          <a:stretch/>
        </p:blipFill>
        <p:spPr>
          <a:xfrm>
            <a:off x="6741071" y="961327"/>
            <a:ext cx="3684056" cy="42361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6FCD6A1-A0FA-4AF0-9234-4642947EE81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025" t="6201" r="12378" b="10454"/>
          <a:stretch/>
        </p:blipFill>
        <p:spPr>
          <a:xfrm>
            <a:off x="6794555" y="950922"/>
            <a:ext cx="3684056" cy="422010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9D9481EC-B1D5-4ED4-9821-5CBB4257964D}"/>
                  </a:ext>
                </a:extLst>
              </p:cNvPr>
              <p:cNvSpPr txBox="1"/>
              <p:nvPr/>
            </p:nvSpPr>
            <p:spPr>
              <a:xfrm>
                <a:off x="1116388" y="5464437"/>
                <a:ext cx="59465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=12+12=24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𝑢𝑛𝑖𝑡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𝑎𝑖𝑟𝑒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9D9481EC-B1D5-4ED4-9821-5CBB42579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388" y="5464437"/>
                <a:ext cx="59465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282B5ED2-AA50-42CE-B5F4-C75CBAFDACA4}"/>
              </a:ext>
            </a:extLst>
          </p:cNvPr>
          <p:cNvSpPr/>
          <p:nvPr/>
        </p:nvSpPr>
        <p:spPr>
          <a:xfrm rot="1877977">
            <a:off x="10449650" y="667609"/>
            <a:ext cx="975495" cy="816385"/>
          </a:xfrm>
          <a:prstGeom prst="triangle">
            <a:avLst>
              <a:gd name="adj" fmla="val 48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78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2675789-5DD1-45B1-B4BD-E27925490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876" y="2366623"/>
            <a:ext cx="3475402" cy="33953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1FBDE4D-54FA-4216-A530-C5F99DB9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61452"/>
            <a:ext cx="10515600" cy="1325563"/>
          </a:xfrm>
        </p:spPr>
        <p:txBody>
          <a:bodyPr/>
          <a:lstStyle/>
          <a:p>
            <a:r>
              <a:rPr lang="fr-FR" b="1" u="sng" dirty="0"/>
              <a:t>Question 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83122-5EEE-44A7-8C01-94E0032E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26" y="1005620"/>
            <a:ext cx="10515600" cy="466515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Voici une plaque de </a:t>
            </a:r>
            <a:r>
              <a:rPr lang="fr-FR" dirty="0" err="1"/>
              <a:t>légo</a:t>
            </a:r>
            <a:r>
              <a:rPr lang="fr-FR" dirty="0"/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A7C3098-6672-42F3-BCA1-2B634A809B8D}"/>
              </a:ext>
            </a:extLst>
          </p:cNvPr>
          <p:cNvSpPr txBox="1"/>
          <p:nvPr/>
        </p:nvSpPr>
        <p:spPr>
          <a:xfrm>
            <a:off x="4715464" y="975252"/>
            <a:ext cx="381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Et voici une pièce carrée.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F8B76A-D2EC-4124-B23C-7C2494761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0098" y="601930"/>
            <a:ext cx="1057275" cy="103822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F1E87DB-4A68-4506-BCBA-316E532C9F5A}"/>
              </a:ext>
            </a:extLst>
          </p:cNvPr>
          <p:cNvSpPr txBox="1"/>
          <p:nvPr/>
        </p:nvSpPr>
        <p:spPr>
          <a:xfrm>
            <a:off x="301752" y="5931145"/>
            <a:ext cx="8507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Combien faut-il de pièces pour recouvrir toute la plaque?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A9FCE29-CD48-4077-ACAB-67744276B4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75"/>
          <a:stretch/>
        </p:blipFill>
        <p:spPr>
          <a:xfrm>
            <a:off x="6456928" y="2354999"/>
            <a:ext cx="1159626" cy="3395376"/>
          </a:xfrm>
          <a:prstGeom prst="rect">
            <a:avLst/>
          </a:prstGeom>
        </p:spPr>
      </p:pic>
      <p:sp>
        <p:nvSpPr>
          <p:cNvPr id="10" name="Accolade fermante 9">
            <a:extLst>
              <a:ext uri="{FF2B5EF4-FFF2-40B4-BE49-F238E27FC236}">
                <a16:creationId xmlns:a16="http://schemas.microsoft.com/office/drawing/2014/main" id="{3A3CEF38-FACD-4A8D-B01F-5E76498C62C3}"/>
              </a:ext>
            </a:extLst>
          </p:cNvPr>
          <p:cNvSpPr/>
          <p:nvPr/>
        </p:nvSpPr>
        <p:spPr>
          <a:xfrm>
            <a:off x="7691228" y="2403424"/>
            <a:ext cx="635908" cy="3250319"/>
          </a:xfrm>
          <a:prstGeom prst="rightBrace">
            <a:avLst/>
          </a:prstGeom>
          <a:ln w="41275"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FADAFB2-9AFD-4C2C-9609-753D132EE749}"/>
              </a:ext>
            </a:extLst>
          </p:cNvPr>
          <p:cNvSpPr txBox="1"/>
          <p:nvPr/>
        </p:nvSpPr>
        <p:spPr>
          <a:xfrm>
            <a:off x="8424914" y="367464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C000"/>
                </a:solidFill>
              </a:rPr>
              <a:t>3</a:t>
            </a:r>
            <a:r>
              <a:rPr lang="fr-FR" dirty="0"/>
              <a:t>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0CA73DE-F536-4441-9832-40DDE438017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391"/>
          <a:stretch/>
        </p:blipFill>
        <p:spPr>
          <a:xfrm>
            <a:off x="4145280" y="2337558"/>
            <a:ext cx="2347051" cy="1136539"/>
          </a:xfrm>
          <a:prstGeom prst="rect">
            <a:avLst/>
          </a:prstGeom>
        </p:spPr>
      </p:pic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31A1E08F-F4BD-4041-A8DB-13EDE03AF095}"/>
              </a:ext>
            </a:extLst>
          </p:cNvPr>
          <p:cNvSpPr/>
          <p:nvPr/>
        </p:nvSpPr>
        <p:spPr>
          <a:xfrm rot="16200000">
            <a:off x="5814278" y="414543"/>
            <a:ext cx="219074" cy="3339275"/>
          </a:xfrm>
          <a:prstGeom prst="rightBrace">
            <a:avLst>
              <a:gd name="adj1" fmla="val 8333"/>
              <a:gd name="adj2" fmla="val 48230"/>
            </a:avLst>
          </a:prstGeom>
          <a:ln w="41275"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9020C2-1B1A-46B0-A8D7-327A27F0414C}"/>
              </a:ext>
            </a:extLst>
          </p:cNvPr>
          <p:cNvSpPr txBox="1"/>
          <p:nvPr/>
        </p:nvSpPr>
        <p:spPr>
          <a:xfrm>
            <a:off x="5713662" y="1246737"/>
            <a:ext cx="56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92D050"/>
                </a:solidFill>
              </a:rPr>
              <a:t>3</a:t>
            </a:r>
            <a:r>
              <a:rPr lang="fr-FR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70FD3E3-E478-4224-B4EA-C9A9F2241D9C}"/>
                  </a:ext>
                </a:extLst>
              </p:cNvPr>
              <p:cNvSpPr txBox="1"/>
              <p:nvPr/>
            </p:nvSpPr>
            <p:spPr>
              <a:xfrm>
                <a:off x="8530098" y="5816846"/>
                <a:ext cx="3613682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𝑝𝑖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è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𝑐𝑒𝑠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32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fr-FR" sz="3600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70FD3E3-E478-4224-B4EA-C9A9F2241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098" y="5816846"/>
                <a:ext cx="3613682" cy="11387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 15">
            <a:extLst>
              <a:ext uri="{FF2B5EF4-FFF2-40B4-BE49-F238E27FC236}">
                <a16:creationId xmlns:a16="http://schemas.microsoft.com/office/drawing/2014/main" id="{A6CC0FE5-2F24-4AAA-B775-DE2D30F0E5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6962" y="4568761"/>
            <a:ext cx="219075" cy="8572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80A2E44-96CF-4E96-898D-3A4BEBDF88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5236443" y="2302934"/>
            <a:ext cx="219075" cy="857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20ED0B6-87D4-4F0B-BFFC-6B23730F26E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391"/>
          <a:stretch/>
        </p:blipFill>
        <p:spPr>
          <a:xfrm>
            <a:off x="4124070" y="4635535"/>
            <a:ext cx="2347051" cy="113653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7CE890E-24A4-4AD7-9876-4CE76160363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391"/>
          <a:stretch/>
        </p:blipFill>
        <p:spPr>
          <a:xfrm rot="10800000">
            <a:off x="4145280" y="3490275"/>
            <a:ext cx="2347051" cy="113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2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15378 0.236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5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BDE4D-54FA-4216-A530-C5F99DB9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61452"/>
            <a:ext cx="10515600" cy="1325563"/>
          </a:xfrm>
        </p:spPr>
        <p:txBody>
          <a:bodyPr/>
          <a:lstStyle/>
          <a:p>
            <a:r>
              <a:rPr lang="fr-FR" b="1" u="sng" dirty="0"/>
              <a:t>Question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83122-5EEE-44A7-8C01-94E0032E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26" y="1005620"/>
            <a:ext cx="10515600" cy="466515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Voici une plaque de </a:t>
            </a:r>
            <a:r>
              <a:rPr lang="fr-FR" dirty="0" err="1"/>
              <a:t>légo</a:t>
            </a:r>
            <a:r>
              <a:rPr lang="fr-FR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22AF245-3840-497D-8E73-B8FF1372F4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1" t="4498" r="3789" b="8845"/>
          <a:stretch/>
        </p:blipFill>
        <p:spPr>
          <a:xfrm>
            <a:off x="838200" y="2352458"/>
            <a:ext cx="6755249" cy="332708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A7C3098-6672-42F3-BCA1-2B634A809B8D}"/>
              </a:ext>
            </a:extLst>
          </p:cNvPr>
          <p:cNvSpPr txBox="1"/>
          <p:nvPr/>
        </p:nvSpPr>
        <p:spPr>
          <a:xfrm>
            <a:off x="4715464" y="975252"/>
            <a:ext cx="381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Et voici une pièce carrée.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F8B76A-D2EC-4124-B23C-7C2494761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528" y="722131"/>
            <a:ext cx="1057275" cy="103822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F1E87DB-4A68-4506-BCBA-316E532C9F5A}"/>
              </a:ext>
            </a:extLst>
          </p:cNvPr>
          <p:cNvSpPr txBox="1"/>
          <p:nvPr/>
        </p:nvSpPr>
        <p:spPr>
          <a:xfrm>
            <a:off x="165698" y="5999784"/>
            <a:ext cx="8507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Combien faut-il de pièces pour recouvrir toute la plaque?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A9FCE29-CD48-4077-ACAB-67744276B4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75"/>
          <a:stretch/>
        </p:blipFill>
        <p:spPr>
          <a:xfrm>
            <a:off x="6456928" y="2354999"/>
            <a:ext cx="1136522" cy="3327729"/>
          </a:xfrm>
          <a:prstGeom prst="rect">
            <a:avLst/>
          </a:prstGeom>
        </p:spPr>
      </p:pic>
      <p:sp>
        <p:nvSpPr>
          <p:cNvPr id="10" name="Accolade fermante 9">
            <a:extLst>
              <a:ext uri="{FF2B5EF4-FFF2-40B4-BE49-F238E27FC236}">
                <a16:creationId xmlns:a16="http://schemas.microsoft.com/office/drawing/2014/main" id="{3A3CEF38-FACD-4A8D-B01F-5E76498C62C3}"/>
              </a:ext>
            </a:extLst>
          </p:cNvPr>
          <p:cNvSpPr/>
          <p:nvPr/>
        </p:nvSpPr>
        <p:spPr>
          <a:xfrm>
            <a:off x="7691228" y="2403424"/>
            <a:ext cx="635908" cy="3250319"/>
          </a:xfrm>
          <a:prstGeom prst="rightBrace">
            <a:avLst/>
          </a:prstGeom>
          <a:ln w="41275"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FADAFB2-9AFD-4C2C-9609-753D132EE749}"/>
              </a:ext>
            </a:extLst>
          </p:cNvPr>
          <p:cNvSpPr txBox="1"/>
          <p:nvPr/>
        </p:nvSpPr>
        <p:spPr>
          <a:xfrm>
            <a:off x="8424914" y="367464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C000"/>
                </a:solidFill>
              </a:rPr>
              <a:t>3</a:t>
            </a:r>
            <a:r>
              <a:rPr lang="fr-FR" dirty="0"/>
              <a:t>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0CA73DE-F536-4441-9832-40DDE4380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5104" y="2349271"/>
            <a:ext cx="4481823" cy="1136539"/>
          </a:xfrm>
          <a:prstGeom prst="rect">
            <a:avLst/>
          </a:prstGeom>
        </p:spPr>
      </p:pic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31A1E08F-F4BD-4041-A8DB-13EDE03AF095}"/>
              </a:ext>
            </a:extLst>
          </p:cNvPr>
          <p:cNvSpPr/>
          <p:nvPr/>
        </p:nvSpPr>
        <p:spPr>
          <a:xfrm rot="16200000">
            <a:off x="4083868" y="-1200798"/>
            <a:ext cx="334142" cy="6685025"/>
          </a:xfrm>
          <a:prstGeom prst="rightBrace">
            <a:avLst>
              <a:gd name="adj1" fmla="val 8333"/>
              <a:gd name="adj2" fmla="val 48230"/>
            </a:avLst>
          </a:prstGeom>
          <a:ln w="41275">
            <a:solidFill>
              <a:srgbClr val="92D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E9020C2-1B1A-46B0-A8D7-327A27F0414C}"/>
              </a:ext>
            </a:extLst>
          </p:cNvPr>
          <p:cNvSpPr txBox="1"/>
          <p:nvPr/>
        </p:nvSpPr>
        <p:spPr>
          <a:xfrm>
            <a:off x="3970661" y="1285849"/>
            <a:ext cx="56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92D050"/>
                </a:solidFill>
              </a:rPr>
              <a:t>6</a:t>
            </a:r>
            <a:r>
              <a:rPr lang="fr-FR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70FD3E3-E478-4224-B4EA-C9A9F2241D9C}"/>
                  </a:ext>
                </a:extLst>
              </p:cNvPr>
              <p:cNvSpPr txBox="1"/>
              <p:nvPr/>
            </p:nvSpPr>
            <p:spPr>
              <a:xfrm>
                <a:off x="8286044" y="5883803"/>
                <a:ext cx="4054508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𝑝𝑖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è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𝑐𝑒𝑠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32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fr-FR" sz="3600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70FD3E3-E478-4224-B4EA-C9A9F2241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44" y="5883803"/>
                <a:ext cx="4054508" cy="11387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 15">
            <a:extLst>
              <a:ext uri="{FF2B5EF4-FFF2-40B4-BE49-F238E27FC236}">
                <a16:creationId xmlns:a16="http://schemas.microsoft.com/office/drawing/2014/main" id="{A6CC0FE5-2F24-4AAA-B775-DE2D30F0E5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2801" y="4532185"/>
            <a:ext cx="219075" cy="8572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80A2E44-96CF-4E96-898D-3A4BEBDF88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5254942" y="2288320"/>
            <a:ext cx="219075" cy="857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7BA80ED-9ABF-4162-ACB9-28B4899A8C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4101775" y="2251024"/>
            <a:ext cx="219075" cy="8572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3BE7F49-FB06-4A87-B371-2D3B413286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2876515" y="2282743"/>
            <a:ext cx="219075" cy="8572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46E3866-7DBD-479B-94C7-86CBDC1F47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865566" y="2294455"/>
            <a:ext cx="219075" cy="8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2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15378 0.236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5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75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458</Words>
  <Application>Microsoft Office PowerPoint</Application>
  <PresentationFormat>Grand écran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Thème Office</vt:lpstr>
      <vt:lpstr>Confinement </vt:lpstr>
      <vt:lpstr>Question  1:</vt:lpstr>
      <vt:lpstr>Question  1:</vt:lpstr>
      <vt:lpstr>Question 2:</vt:lpstr>
      <vt:lpstr>Question 2:</vt:lpstr>
      <vt:lpstr>Question 3:</vt:lpstr>
      <vt:lpstr>Question 3:</vt:lpstr>
      <vt:lpstr>Question 4:</vt:lpstr>
      <vt:lpstr>Question 5:</vt:lpstr>
      <vt:lpstr>Question 6:</vt:lpstr>
      <vt:lpstr>Question 6:</vt:lpstr>
      <vt:lpstr>Présentation PowerPoint</vt:lpstr>
      <vt:lpstr>Présentation PowerPoint</vt:lpstr>
      <vt:lpstr>Question 8:</vt:lpstr>
      <vt:lpstr>Question 8:</vt:lpstr>
      <vt:lpstr>Question 9:</vt:lpstr>
      <vt:lpstr>Question 9:</vt:lpstr>
      <vt:lpstr>Question 10:</vt:lpstr>
      <vt:lpstr>Question 10: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Confinement </dc:title>
  <dc:creator>Benoît Dabin</dc:creator>
  <cp:lastModifiedBy>Benoît Dabin</cp:lastModifiedBy>
  <cp:revision>2</cp:revision>
  <dcterms:created xsi:type="dcterms:W3CDTF">2021-09-06T12:24:07Z</dcterms:created>
  <dcterms:modified xsi:type="dcterms:W3CDTF">2021-09-06T12:42:47Z</dcterms:modified>
</cp:coreProperties>
</file>