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446" r:id="rId4"/>
    <p:sldId id="270" r:id="rId5"/>
    <p:sldId id="447" r:id="rId6"/>
    <p:sldId id="315" r:id="rId7"/>
    <p:sldId id="449" r:id="rId8"/>
    <p:sldId id="444" r:id="rId9"/>
    <p:sldId id="434" r:id="rId10"/>
    <p:sldId id="450" r:id="rId11"/>
    <p:sldId id="275" r:id="rId12"/>
    <p:sldId id="445" r:id="rId13"/>
    <p:sldId id="451" r:id="rId14"/>
    <p:sldId id="448" r:id="rId15"/>
    <p:sldId id="276" r:id="rId16"/>
    <p:sldId id="261" r:id="rId17"/>
    <p:sldId id="25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BD6BD-CDBB-4E23-AA7B-CFA7B4F75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7E7A98-6BCF-469B-A484-179FD773E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F087F-1D79-4835-B15D-38BCA26E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954FDA-4CE5-4283-B01F-C02C9132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78851-8ABE-4CEB-A509-CF7D7D08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29319-CBE6-44F3-8705-F332EDCA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5B0C97-B979-4282-A8B0-57B224382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E16D61-9D8F-45C2-80C9-974DF8CC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B853B2-D710-4EA6-B724-C901883F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F0C82-6A7C-479B-862E-D35F0CCA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8EFF9F-94A8-4C49-8AB2-E18FCC9A5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78FEE7-B331-4513-A60B-5AB50142C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13784-BD6A-4124-BC70-FC1AF6C9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6EFC55-2260-4CC9-B0DF-A522AF9D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3F725-5D09-4816-ABB7-189DA7C9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3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75F2B-F387-4E82-84EC-EC896243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E53F52-C7B1-4048-94BA-14F76C31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92970-2BDF-41BA-9E75-2FA608DE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5AAB6-18BC-48E6-8EEB-A0CD9D6D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C4348D-ACFF-405F-9835-4F82D2FA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3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77D2E-7A9A-482F-86A7-A5D55231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BFFF14-F336-4946-A855-3457FC22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A2DB26-8A2C-4BCA-82E1-7FEFE9CD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4A1EB-262B-4F46-92E8-CFD1533E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E5E95-25B9-42CE-A2FD-ED3DA386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109E3-E428-408B-8C53-E92C26FF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881B1-B765-4A8D-9F7E-3388EF406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E523FB-54C5-4741-A3FF-3F5A1DC2D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C10363-03F2-4DA3-AB0D-551F2CC4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852622-A148-425A-9877-C2F8F21C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ECCD55-5ABF-4BEA-BDF6-C0FF6C5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4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6B618-1358-4E22-9274-28D84D1F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0D3B6-4307-43B4-8A91-87F04BDC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060AE7-7497-4DFB-87E9-6A0F9751A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88E48F-7D07-4B9A-A543-63B61F48B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C61949-6E71-48F5-B4B5-5F12E7A29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F7B96F-6531-4642-AB0C-6E07E375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4D7EDA-5EA4-45FC-A335-CFD22A97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928B48-20E4-4E8E-9835-DB422FE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79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4C69C-AA29-4093-9BA5-1AB00A7B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5C3534-496B-4FA7-99A5-0750DCA1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2A89-DD8A-468A-973C-B9A4E1D2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BF613D-D11D-486C-9F9E-C573615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3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3AB5E9-0E91-4C74-BBA7-8DF5A155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25C542-8BB3-44E4-8700-7697C1B5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A22324-78B6-44B8-A98A-5B0F492E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6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F8208-69B0-48E2-A387-46B0D060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A8B9C7-4903-4338-B994-F3E197C3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9B94C7-1EB2-41D7-B831-34C8FBEEF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B89AFB-5C29-42C3-A37A-F8C1CE2D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72518C-38F6-40DC-A895-3320E493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FEBFDF-11C9-4163-8A9E-B4D21B8A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28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15971-6A5E-4FDA-92CB-7B9B890B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71C682-7F60-471F-8B9B-82E8679BD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610778-2B7B-48CF-B4FC-268B92E9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59E741-DB18-4D49-9CB0-6DA43512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3C2098-FCDE-4583-A597-144E5466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3E4EBB-66B8-4BED-90B4-615090D6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8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6F52DE-DF42-4494-933F-EBFDA398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A3D05-FB30-4232-BE4E-C1CD8DE3C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95BC9B-CBDD-4EB0-9D11-D75644EB8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EEA2-792E-452A-ACA7-516E54363B31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4A5881-8581-4894-BA45-A1963897B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70FA1-142B-4E53-9418-474B6CB02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6DAD-E144-4970-92AB-139071D7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20A90-F798-40D2-B2F1-EEA5C3111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Confinement</a:t>
            </a:r>
            <a:br>
              <a:rPr lang="fr-FR" dirty="0"/>
            </a:b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A/B/C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C23B2C-9F6E-40EF-8BD3-910AA8119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Diaporama d’aide pour la résolution des exercices de proportionnalité</a:t>
            </a:r>
          </a:p>
        </p:txBody>
      </p:sp>
    </p:spTree>
    <p:extLst>
      <p:ext uri="{BB962C8B-B14F-4D97-AF65-F5344CB8AC3E}">
        <p14:creationId xmlns:p14="http://schemas.microsoft.com/office/powerpoint/2010/main" val="83876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E9572-E870-4552-AA18-9808431D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5: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0A004-EA12-44D9-A745-1279B12D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690688"/>
            <a:ext cx="10515600" cy="102874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Cet article a baissé de 10% suite à la réforme des taxes. </a:t>
            </a:r>
          </a:p>
          <a:p>
            <a:pPr marL="0" indent="0">
              <a:buNone/>
            </a:pPr>
            <a:r>
              <a:rPr lang="fr-FR" dirty="0"/>
              <a:t>Combien coûte-il à présent?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1D854F-D150-4E0D-A08A-06997DF3F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17"/>
          <a:stretch/>
        </p:blipFill>
        <p:spPr>
          <a:xfrm rot="21211938">
            <a:off x="8179399" y="147293"/>
            <a:ext cx="3784600" cy="24581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76E371-99A2-4D6B-B067-89009669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683" y="2178990"/>
            <a:ext cx="2286000" cy="10477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411243-23F4-4C72-9E0E-204A8B1913D2}"/>
              </a:ext>
            </a:extLst>
          </p:cNvPr>
          <p:cNvSpPr txBox="1"/>
          <p:nvPr/>
        </p:nvSpPr>
        <p:spPr>
          <a:xfrm>
            <a:off x="582961" y="3074536"/>
            <a:ext cx="2438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100%  </a:t>
            </a:r>
            <a:r>
              <a:rPr lang="fr-FR" sz="2400" dirty="0">
                <a:solidFill>
                  <a:srgbClr val="0070C0"/>
                </a:solidFill>
                <a:sym typeface="Wingdings" panose="05000000000000000000" pitchFamily="2" charset="2"/>
              </a:rPr>
              <a:t>    340 frs</a:t>
            </a:r>
          </a:p>
          <a:p>
            <a:r>
              <a:rPr lang="fr-FR" sz="2400" dirty="0">
                <a:solidFill>
                  <a:srgbClr val="0070C0"/>
                </a:solidFill>
                <a:sym typeface="Wingdings" panose="05000000000000000000" pitchFamily="2" charset="2"/>
              </a:rPr>
              <a:t>10%         ?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518159-6B36-4CF7-94D0-F0B910650553}"/>
              </a:ext>
            </a:extLst>
          </p:cNvPr>
          <p:cNvCxnSpPr/>
          <p:nvPr/>
        </p:nvCxnSpPr>
        <p:spPr>
          <a:xfrm>
            <a:off x="5753100" y="2719437"/>
            <a:ext cx="0" cy="35986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C15D0B2-B2E1-43AC-B0BB-E0FCA12FCA6F}"/>
              </a:ext>
            </a:extLst>
          </p:cNvPr>
          <p:cNvSpPr txBox="1"/>
          <p:nvPr/>
        </p:nvSpPr>
        <p:spPr>
          <a:xfrm>
            <a:off x="582961" y="4018429"/>
            <a:ext cx="4782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Il a baissé de 34 frs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0070C0"/>
                </a:solidFill>
              </a:rPr>
              <a:t>Il coûte maintenant 340-34 = 306 frs.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FD9EB0-96A0-475F-A84C-EC1CFE948424}"/>
              </a:ext>
            </a:extLst>
          </p:cNvPr>
          <p:cNvSpPr txBox="1"/>
          <p:nvPr/>
        </p:nvSpPr>
        <p:spPr>
          <a:xfrm>
            <a:off x="6096000" y="2875122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Ou bien</a:t>
            </a:r>
            <a:r>
              <a:rPr lang="fr-FR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B6C124-0FC6-43D2-A144-51DC0E3F4CEE}"/>
              </a:ext>
            </a:extLst>
          </p:cNvPr>
          <p:cNvSpPr txBox="1"/>
          <p:nvPr/>
        </p:nvSpPr>
        <p:spPr>
          <a:xfrm>
            <a:off x="6030728" y="3336787"/>
            <a:ext cx="6059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Le prix baisse de 10% donc il reste 90% à payer.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2A4BB6-0226-4365-9480-AD33CCFC92CE}"/>
              </a:ext>
            </a:extLst>
          </p:cNvPr>
          <p:cNvSpPr txBox="1"/>
          <p:nvPr/>
        </p:nvSpPr>
        <p:spPr>
          <a:xfrm>
            <a:off x="6030728" y="3954137"/>
            <a:ext cx="2438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100%  </a:t>
            </a:r>
            <a:r>
              <a:rPr lang="fr-FR" sz="2400" dirty="0">
                <a:solidFill>
                  <a:srgbClr val="0070C0"/>
                </a:solidFill>
                <a:sym typeface="Wingdings" panose="05000000000000000000" pitchFamily="2" charset="2"/>
              </a:rPr>
              <a:t>    340 frs</a:t>
            </a:r>
          </a:p>
          <a:p>
            <a:r>
              <a:rPr lang="fr-FR" sz="2400" dirty="0">
                <a:solidFill>
                  <a:srgbClr val="7030A0"/>
                </a:solidFill>
                <a:sym typeface="Wingdings" panose="05000000000000000000" pitchFamily="2" charset="2"/>
              </a:rPr>
              <a:t>90%    </a:t>
            </a:r>
            <a:r>
              <a:rPr lang="fr-FR" sz="2400" dirty="0">
                <a:solidFill>
                  <a:srgbClr val="0070C0"/>
                </a:solidFill>
                <a:sym typeface="Wingdings" panose="05000000000000000000" pitchFamily="2" charset="2"/>
              </a:rPr>
              <a:t>     </a:t>
            </a:r>
            <a:r>
              <a:rPr lang="fr-FR" sz="2400" dirty="0">
                <a:solidFill>
                  <a:srgbClr val="7030A0"/>
                </a:solidFill>
                <a:sym typeface="Wingdings" panose="05000000000000000000" pitchFamily="2" charset="2"/>
              </a:rPr>
              <a:t>?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75644-370D-4D81-9368-665D34CB33D5}"/>
              </a:ext>
            </a:extLst>
          </p:cNvPr>
          <p:cNvSpPr/>
          <p:nvPr/>
        </p:nvSpPr>
        <p:spPr>
          <a:xfrm>
            <a:off x="7346663" y="4792352"/>
            <a:ext cx="361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Il coûte maintenant 306 frs.</a:t>
            </a:r>
          </a:p>
        </p:txBody>
      </p:sp>
    </p:spTree>
    <p:extLst>
      <p:ext uri="{BB962C8B-B14F-4D97-AF65-F5344CB8AC3E}">
        <p14:creationId xmlns:p14="http://schemas.microsoft.com/office/powerpoint/2010/main" val="33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44162-A11E-4419-843B-D90B9487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Question 6</a:t>
            </a:r>
            <a:r>
              <a:rPr lang="fr-FR" dirty="0"/>
              <a:t>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A3B99D-82A2-451E-8DEE-E91EC4392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 train se déplace à 180km/h.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combien de temps fait-il  180 km? </a:t>
            </a:r>
          </a:p>
          <a:p>
            <a:pPr marL="0" indent="0">
              <a:buNone/>
            </a:pPr>
            <a:r>
              <a:rPr lang="fr-FR" dirty="0"/>
              <a:t> Quelle distance parcourt-il en  1h15 min?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021D14-53D3-421B-8EEA-FC0CEE50E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8"/>
          <a:stretch/>
        </p:blipFill>
        <p:spPr>
          <a:xfrm>
            <a:off x="8570913" y="2195512"/>
            <a:ext cx="3621087" cy="1095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0594" y="4983931"/>
            <a:ext cx="19607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60 min 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   180 km</a:t>
            </a:r>
          </a:p>
          <a:p>
            <a:endParaRPr lang="fr-FR" sz="900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75 min      </a:t>
            </a:r>
            <a:r>
              <a:rPr lang="fr-FR" b="1" dirty="0">
                <a:solidFill>
                  <a:schemeClr val="accent1"/>
                </a:solidFill>
                <a:sym typeface="Wingdings" pitchFamily="2" charset="2"/>
              </a:rPr>
              <a:t>?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 km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02445" y="5151712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75 min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06EB7C0-F8C7-425E-B56E-EAA2B1D3EC49}"/>
              </a:ext>
            </a:extLst>
          </p:cNvPr>
          <p:cNvGrpSpPr/>
          <p:nvPr/>
        </p:nvGrpSpPr>
        <p:grpSpPr>
          <a:xfrm>
            <a:off x="5402445" y="4344303"/>
            <a:ext cx="850900" cy="861917"/>
            <a:chOff x="5402445" y="4344303"/>
            <a:chExt cx="850900" cy="861917"/>
          </a:xfrm>
        </p:grpSpPr>
        <p:sp>
          <p:nvSpPr>
            <p:cNvPr id="7" name="Ellipse 6"/>
            <p:cNvSpPr/>
            <p:nvPr/>
          </p:nvSpPr>
          <p:spPr>
            <a:xfrm>
              <a:off x="5402445" y="4344303"/>
              <a:ext cx="850900" cy="66486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4420AB1A-FC03-4587-8054-24E14E85B947}"/>
                </a:ext>
              </a:extLst>
            </p:cNvPr>
            <p:cNvSpPr/>
            <p:nvPr/>
          </p:nvSpPr>
          <p:spPr>
            <a:xfrm>
              <a:off x="5769923" y="4980589"/>
              <a:ext cx="166255" cy="2256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937C522-ACB9-474B-A7DD-2F5E4C1CC21E}"/>
              </a:ext>
            </a:extLst>
          </p:cNvPr>
          <p:cNvSpPr txBox="1"/>
          <p:nvPr/>
        </p:nvSpPr>
        <p:spPr>
          <a:xfrm>
            <a:off x="6388097" y="3917222"/>
            <a:ext cx="510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En une heure ( c’est à dire 60 minutes )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B13DB77-1264-425A-BED5-A654C567CB6C}"/>
              </a:ext>
            </a:extLst>
          </p:cNvPr>
          <p:cNvGrpSpPr/>
          <p:nvPr/>
        </p:nvGrpSpPr>
        <p:grpSpPr>
          <a:xfrm>
            <a:off x="3987302" y="1688367"/>
            <a:ext cx="1534724" cy="861917"/>
            <a:chOff x="5402445" y="4344303"/>
            <a:chExt cx="850900" cy="861917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A536BD2-6C05-485C-AA10-2CE84D7EFF76}"/>
                </a:ext>
              </a:extLst>
            </p:cNvPr>
            <p:cNvSpPr/>
            <p:nvPr/>
          </p:nvSpPr>
          <p:spPr>
            <a:xfrm>
              <a:off x="5402445" y="4344303"/>
              <a:ext cx="850900" cy="66486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2D2810C4-6F49-4865-BA3B-2AC20608C6CE}"/>
                </a:ext>
              </a:extLst>
            </p:cNvPr>
            <p:cNvSpPr/>
            <p:nvPr/>
          </p:nvSpPr>
          <p:spPr>
            <a:xfrm>
              <a:off x="5769923" y="4980589"/>
              <a:ext cx="166255" cy="2256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EE34D49-09E7-43B2-9EDA-7116951F1D3C}"/>
              </a:ext>
            </a:extLst>
          </p:cNvPr>
          <p:cNvSpPr txBox="1"/>
          <p:nvPr/>
        </p:nvSpPr>
        <p:spPr>
          <a:xfrm>
            <a:off x="4551151" y="2530966"/>
            <a:ext cx="251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180 km en 1 heure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67B3F5F-4C5F-4873-8BF5-F63DF93B768B}"/>
                  </a:ext>
                </a:extLst>
              </p:cNvPr>
              <p:cNvSpPr txBox="1"/>
              <p:nvPr/>
            </p:nvSpPr>
            <p:spPr>
              <a:xfrm>
                <a:off x="1988313" y="5784021"/>
                <a:ext cx="1922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67B3F5F-4C5F-4873-8BF5-F63DF93B7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13" y="5784021"/>
                <a:ext cx="192270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6CF9F3CF-E90C-4B51-8C34-0340C081A4C0}"/>
              </a:ext>
            </a:extLst>
          </p:cNvPr>
          <p:cNvSpPr txBox="1"/>
          <p:nvPr/>
        </p:nvSpPr>
        <p:spPr>
          <a:xfrm>
            <a:off x="1988313" y="603121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=225 km en 1h15 min</a:t>
            </a:r>
          </a:p>
        </p:txBody>
      </p:sp>
    </p:spTree>
    <p:extLst>
      <p:ext uri="{BB962C8B-B14F-4D97-AF65-F5344CB8AC3E}">
        <p14:creationId xmlns:p14="http://schemas.microsoft.com/office/powerpoint/2010/main" val="32817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6B2D6-E5BE-4A1D-937F-F965197A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1" y="105243"/>
            <a:ext cx="10515600" cy="1325563"/>
          </a:xfrm>
        </p:spPr>
        <p:txBody>
          <a:bodyPr/>
          <a:lstStyle/>
          <a:p>
            <a:r>
              <a:rPr lang="fr-FR" b="1" u="sng" dirty="0"/>
              <a:t>Question 7: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C638F-2C44-4D62-8FEB-CFA5BE6A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1" y="1016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Martin doit repeindre une palissade. Voici son travail au bout de 23 min 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2431FC-ADD3-44DB-AB80-BB43F7715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79"/>
          <a:stretch/>
        </p:blipFill>
        <p:spPr>
          <a:xfrm>
            <a:off x="3586663" y="1380895"/>
            <a:ext cx="6789772" cy="38220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9126AC-D143-4E28-A58B-4918D8F06F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7612" y="4141087"/>
            <a:ext cx="1003138" cy="12085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00C141-4C38-4BC3-9D1E-507FD9600AC8}"/>
              </a:ext>
            </a:extLst>
          </p:cNvPr>
          <p:cNvSpPr txBox="1"/>
          <p:nvPr/>
        </p:nvSpPr>
        <p:spPr>
          <a:xfrm>
            <a:off x="1568859" y="5446345"/>
            <a:ext cx="8361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de temps ce travail va-t-il lui prendre au total ?</a:t>
            </a:r>
          </a:p>
        </p:txBody>
      </p:sp>
    </p:spTree>
    <p:extLst>
      <p:ext uri="{BB962C8B-B14F-4D97-AF65-F5344CB8AC3E}">
        <p14:creationId xmlns:p14="http://schemas.microsoft.com/office/powerpoint/2010/main" val="3244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6B2D6-E5BE-4A1D-937F-F965197A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1" y="105243"/>
            <a:ext cx="10515600" cy="1325563"/>
          </a:xfrm>
        </p:spPr>
        <p:txBody>
          <a:bodyPr/>
          <a:lstStyle/>
          <a:p>
            <a:r>
              <a:rPr lang="fr-FR" b="1" u="sng" dirty="0"/>
              <a:t>Question 7: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C638F-2C44-4D62-8FEB-CFA5BE6A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1" y="1016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Martin doit repeindre une palissade. Voici son travail au bout de 23 min 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CA7177-AA9B-44BE-B978-28CFB3B3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57" y="1356617"/>
            <a:ext cx="7713797" cy="36719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2431FC-ADD3-44DB-AB80-BB43F7715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79"/>
          <a:stretch/>
        </p:blipFill>
        <p:spPr>
          <a:xfrm>
            <a:off x="3586663" y="1380895"/>
            <a:ext cx="6789772" cy="38220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9126AC-D143-4E28-A58B-4918D8F0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7612" y="4141087"/>
            <a:ext cx="1003138" cy="12085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00C141-4C38-4BC3-9D1E-507FD9600AC8}"/>
              </a:ext>
            </a:extLst>
          </p:cNvPr>
          <p:cNvSpPr txBox="1"/>
          <p:nvPr/>
        </p:nvSpPr>
        <p:spPr>
          <a:xfrm>
            <a:off x="1568859" y="5446345"/>
            <a:ext cx="8361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de temps ce travail va-t-il lui prendre au total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19B9774-2F29-40A3-960E-E335146BBD0E}"/>
              </a:ext>
            </a:extLst>
          </p:cNvPr>
          <p:cNvGrpSpPr/>
          <p:nvPr/>
        </p:nvGrpSpPr>
        <p:grpSpPr>
          <a:xfrm>
            <a:off x="367122" y="1643239"/>
            <a:ext cx="3809056" cy="523220"/>
            <a:chOff x="8990970" y="2830680"/>
            <a:chExt cx="3809056" cy="5232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D44473E-C79A-4220-AAF7-96E8F58381A0}"/>
                </a:ext>
              </a:extLst>
            </p:cNvPr>
            <p:cNvSpPr txBox="1"/>
            <p:nvPr/>
          </p:nvSpPr>
          <p:spPr>
            <a:xfrm>
              <a:off x="8990970" y="2830680"/>
              <a:ext cx="3809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4 planches             23 min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33056F8-AFFD-4FAE-A65A-E5FAE85C7544}"/>
                </a:ext>
              </a:extLst>
            </p:cNvPr>
            <p:cNvCxnSpPr>
              <a:cxnSpLocks/>
            </p:cNvCxnSpPr>
            <p:nvPr/>
          </p:nvCxnSpPr>
          <p:spPr>
            <a:xfrm>
              <a:off x="10682813" y="3114675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460A184-5243-4242-B0FD-A398406D5FFA}"/>
              </a:ext>
            </a:extLst>
          </p:cNvPr>
          <p:cNvGrpSpPr/>
          <p:nvPr/>
        </p:nvGrpSpPr>
        <p:grpSpPr>
          <a:xfrm>
            <a:off x="81911" y="2068785"/>
            <a:ext cx="4283545" cy="523220"/>
            <a:chOff x="8405241" y="2473913"/>
            <a:chExt cx="4283545" cy="523220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43D1ACD-AC7D-4126-931B-27ED6D8FAE4C}"/>
                </a:ext>
              </a:extLst>
            </p:cNvPr>
            <p:cNvSpPr txBox="1"/>
            <p:nvPr/>
          </p:nvSpPr>
          <p:spPr>
            <a:xfrm>
              <a:off x="8405241" y="2473913"/>
              <a:ext cx="4283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20 planches                 ?   min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C574332-1B3E-4A51-9888-73C9D2E9D5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96519" y="2747398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CB8FD1A-4AA2-40D7-9D27-BC02F05C690F}"/>
                  </a:ext>
                </a:extLst>
              </p:cNvPr>
              <p:cNvSpPr txBox="1"/>
              <p:nvPr/>
            </p:nvSpPr>
            <p:spPr>
              <a:xfrm>
                <a:off x="2802598" y="2440279"/>
                <a:ext cx="1533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2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𝟐𝟑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fr-FR" sz="2000" b="1" dirty="0"/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CB8FD1A-4AA2-40D7-9D27-BC02F05C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98" y="2440279"/>
                <a:ext cx="1533177" cy="400110"/>
              </a:xfrm>
              <a:prstGeom prst="rect">
                <a:avLst/>
              </a:prstGeom>
              <a:blipFill>
                <a:blip r:embed="rId5"/>
                <a:stretch>
                  <a:fillRect l="-4382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37CAADFF-601B-4C35-AF0A-EFBB36AE9C2B}"/>
              </a:ext>
            </a:extLst>
          </p:cNvPr>
          <p:cNvSpPr txBox="1"/>
          <p:nvPr/>
        </p:nvSpPr>
        <p:spPr>
          <a:xfrm>
            <a:off x="2874256" y="2798861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=115 min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68BE4-9CFD-4BDD-BEDF-98BF72AD2491}"/>
              </a:ext>
            </a:extLst>
          </p:cNvPr>
          <p:cNvSpPr txBox="1"/>
          <p:nvPr/>
        </p:nvSpPr>
        <p:spPr>
          <a:xfrm>
            <a:off x="1686296" y="6127668"/>
            <a:ext cx="626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 va lui prendre 115 min (c’est-à-dire 1h55min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74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C554D-549A-4418-8780-73E8A933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29791" cy="1325563"/>
          </a:xfrm>
        </p:spPr>
        <p:txBody>
          <a:bodyPr/>
          <a:lstStyle/>
          <a:p>
            <a:r>
              <a:rPr lang="fr-FR" b="1" u="sng" dirty="0"/>
              <a:t>Question 8: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FB064D-3F06-4C53-B573-06E2C53D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387560"/>
            <a:ext cx="4720070" cy="49852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6152A6-1C69-4563-80AC-421AB9D0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327" y="1387560"/>
            <a:ext cx="4720070" cy="498524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609B1C4-321B-4B32-BCB3-9821BE71167C}"/>
              </a:ext>
            </a:extLst>
          </p:cNvPr>
          <p:cNvCxnSpPr/>
          <p:nvPr/>
        </p:nvCxnSpPr>
        <p:spPr>
          <a:xfrm>
            <a:off x="1672936" y="2992582"/>
            <a:ext cx="0" cy="3075709"/>
          </a:xfrm>
          <a:prstGeom prst="straightConnector1">
            <a:avLst/>
          </a:prstGeom>
          <a:ln w="317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FAD15EA-DE3C-4A1A-B673-6696DBE60195}"/>
              </a:ext>
            </a:extLst>
          </p:cNvPr>
          <p:cNvSpPr txBox="1"/>
          <p:nvPr/>
        </p:nvSpPr>
        <p:spPr>
          <a:xfrm rot="16200000">
            <a:off x="875762" y="436418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80 cm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6FBEFDB-8FA5-4726-88D4-7BBF0FD9DB54}"/>
              </a:ext>
            </a:extLst>
          </p:cNvPr>
          <p:cNvCxnSpPr>
            <a:cxnSpLocks/>
          </p:cNvCxnSpPr>
          <p:nvPr/>
        </p:nvCxnSpPr>
        <p:spPr>
          <a:xfrm>
            <a:off x="10649529" y="5402998"/>
            <a:ext cx="2558" cy="838735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DCC123D-8FE0-43ED-9240-FF5F1716F064}"/>
              </a:ext>
            </a:extLst>
          </p:cNvPr>
          <p:cNvSpPr txBox="1"/>
          <p:nvPr/>
        </p:nvSpPr>
        <p:spPr>
          <a:xfrm rot="16200000">
            <a:off x="9948856" y="564200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20 cm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E34EF24-8E5E-4A43-8982-F1B3CEEBA3F5}"/>
              </a:ext>
            </a:extLst>
          </p:cNvPr>
          <p:cNvCxnSpPr>
            <a:cxnSpLocks/>
          </p:cNvCxnSpPr>
          <p:nvPr/>
        </p:nvCxnSpPr>
        <p:spPr>
          <a:xfrm>
            <a:off x="4142508" y="3429000"/>
            <a:ext cx="0" cy="2639290"/>
          </a:xfrm>
          <a:prstGeom prst="straightConnector1">
            <a:avLst/>
          </a:prstGeom>
          <a:ln w="317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BE135EC-6FA4-4D69-8EA3-47145BDFF9A6}"/>
              </a:ext>
            </a:extLst>
          </p:cNvPr>
          <p:cNvSpPr txBox="1"/>
          <p:nvPr/>
        </p:nvSpPr>
        <p:spPr>
          <a:xfrm rot="5400000">
            <a:off x="3868554" y="4574926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72 cm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EB63A-ED66-475A-A43D-B62D35B2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392" y="696581"/>
            <a:ext cx="10515600" cy="4351338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fr-FR" sz="2400" dirty="0"/>
              <a:t>Voici deux dessins.</a:t>
            </a:r>
          </a:p>
          <a:p>
            <a:pPr marL="3200400" lvl="7" indent="0">
              <a:buNone/>
            </a:pPr>
            <a:r>
              <a:rPr lang="fr-FR" sz="2400" dirty="0"/>
              <a:t>Celui de droite est une </a:t>
            </a:r>
            <a:r>
              <a:rPr lang="fr-FR" sz="2400" dirty="0">
                <a:solidFill>
                  <a:srgbClr val="C00000"/>
                </a:solidFill>
              </a:rPr>
              <a:t>réduction</a:t>
            </a:r>
            <a:r>
              <a:rPr lang="fr-FR" sz="2400" dirty="0"/>
              <a:t> de celui de gauche.</a:t>
            </a:r>
          </a:p>
          <a:p>
            <a:pPr marL="3200400" lvl="7" indent="0">
              <a:buNone/>
            </a:pPr>
            <a:r>
              <a:rPr lang="fr-FR" sz="2400" dirty="0"/>
              <a:t>Quelle est la </a:t>
            </a:r>
            <a:r>
              <a:rPr lang="fr-FR" sz="2400" dirty="0">
                <a:solidFill>
                  <a:srgbClr val="C00000"/>
                </a:solidFill>
              </a:rPr>
              <a:t>taille de la maman </a:t>
            </a:r>
            <a:r>
              <a:rPr lang="fr-FR" sz="2400" dirty="0"/>
              <a:t>sur le dessin de droite?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F55D350-82C1-42A4-A96F-71BDE8187C65}"/>
              </a:ext>
            </a:extLst>
          </p:cNvPr>
          <p:cNvCxnSpPr>
            <a:cxnSpLocks/>
          </p:cNvCxnSpPr>
          <p:nvPr/>
        </p:nvCxnSpPr>
        <p:spPr>
          <a:xfrm>
            <a:off x="11265150" y="5559136"/>
            <a:ext cx="0" cy="680995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8A3DD-19F9-4525-970B-C559E82A137D}"/>
              </a:ext>
            </a:extLst>
          </p:cNvPr>
          <p:cNvSpPr/>
          <p:nvPr/>
        </p:nvSpPr>
        <p:spPr>
          <a:xfrm>
            <a:off x="11353800" y="566897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AC9E86E-A3FD-492A-9601-C789DB57B905}"/>
                  </a:ext>
                </a:extLst>
              </p:cNvPr>
              <p:cNvSpPr txBox="1"/>
              <p:nvPr/>
            </p:nvSpPr>
            <p:spPr>
              <a:xfrm>
                <a:off x="6919539" y="2862466"/>
                <a:ext cx="2010487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AC9E86E-A3FD-492A-9601-C789DB57B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39" y="2862466"/>
                <a:ext cx="2010487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>
            <a:extLst>
              <a:ext uri="{FF2B5EF4-FFF2-40B4-BE49-F238E27FC236}">
                <a16:creationId xmlns:a16="http://schemas.microsoft.com/office/drawing/2014/main" id="{6633B7C6-DEDF-44F1-8A83-E685A3BFC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262" y="4090228"/>
            <a:ext cx="2247900" cy="154305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B3C14E4-F629-45DB-8E10-15D7971DAA1F}"/>
              </a:ext>
            </a:extLst>
          </p:cNvPr>
          <p:cNvSpPr txBox="1"/>
          <p:nvPr/>
        </p:nvSpPr>
        <p:spPr>
          <a:xfrm>
            <a:off x="5112592" y="6199740"/>
            <a:ext cx="523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 Sur la </a:t>
            </a:r>
            <a:r>
              <a:rPr lang="fr-FR" sz="2800" dirty="0">
                <a:solidFill>
                  <a:schemeClr val="accent2"/>
                </a:solidFill>
                <a:sym typeface="Wingdings" panose="05000000000000000000" pitchFamily="2" charset="2"/>
              </a:rPr>
              <a:t>réduction</a:t>
            </a:r>
            <a:r>
              <a:rPr lang="fr-FR" sz="2800" dirty="0">
                <a:sym typeface="Wingdings" panose="05000000000000000000" pitchFamily="2" charset="2"/>
              </a:rPr>
              <a:t>, elle fait </a:t>
            </a:r>
            <a:r>
              <a:rPr lang="fr-FR" sz="2800" dirty="0">
                <a:solidFill>
                  <a:schemeClr val="accent2"/>
                </a:solidFill>
                <a:sym typeface="Wingdings" panose="05000000000000000000" pitchFamily="2" charset="2"/>
              </a:rPr>
              <a:t>18 cm</a:t>
            </a:r>
            <a:r>
              <a:rPr lang="fr-FR" sz="2800" dirty="0">
                <a:sym typeface="Wingdings" panose="05000000000000000000" pitchFamily="2" charset="2"/>
              </a:rPr>
              <a:t>.</a:t>
            </a:r>
            <a:endParaRPr lang="fr-FR" sz="28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FC4DCED-1026-469B-AF1C-5685FB166D0A}"/>
              </a:ext>
            </a:extLst>
          </p:cNvPr>
          <p:cNvSpPr txBox="1"/>
          <p:nvPr/>
        </p:nvSpPr>
        <p:spPr>
          <a:xfrm>
            <a:off x="9807821" y="2862466"/>
            <a:ext cx="23086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Ou bien</a:t>
            </a:r>
          </a:p>
          <a:p>
            <a:r>
              <a:rPr lang="fr-FR" sz="2800" dirty="0">
                <a:solidFill>
                  <a:schemeClr val="accent1"/>
                </a:solidFill>
              </a:rPr>
              <a:t>80cm</a:t>
            </a:r>
            <a:r>
              <a:rPr lang="fr-FR" sz="2800" dirty="0"/>
              <a:t> </a:t>
            </a: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>
                <a:solidFill>
                  <a:schemeClr val="accent2"/>
                </a:solidFill>
                <a:sym typeface="Wingdings" panose="05000000000000000000" pitchFamily="2" charset="2"/>
              </a:rPr>
              <a:t>20cm</a:t>
            </a:r>
          </a:p>
          <a:p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72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cm</a:t>
            </a: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>
                <a:solidFill>
                  <a:schemeClr val="accent2"/>
                </a:solidFill>
                <a:sym typeface="Wingdings" panose="05000000000000000000" pitchFamily="2" charset="2"/>
              </a:rPr>
              <a:t>?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mph" presetSubtype="0" accel="9000" decel="1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65612 0.259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9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4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4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4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A81EB-54AB-482C-A261-D97584A3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23289"/>
            <a:ext cx="10515600" cy="1325563"/>
          </a:xfrm>
        </p:spPr>
        <p:txBody>
          <a:bodyPr/>
          <a:lstStyle/>
          <a:p>
            <a:r>
              <a:rPr lang="fr-FR" b="1" u="sng" dirty="0"/>
              <a:t>Question 9: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7F48CD0-F279-4509-9514-AA9F1316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887" y="153337"/>
            <a:ext cx="4687396" cy="65513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019017-FEB0-4404-B8E9-020C36914424}"/>
              </a:ext>
            </a:extLst>
          </p:cNvPr>
          <p:cNvSpPr/>
          <p:nvPr/>
        </p:nvSpPr>
        <p:spPr>
          <a:xfrm flipV="1">
            <a:off x="8493289" y="6362246"/>
            <a:ext cx="352697" cy="2612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94ACBAC-5E1A-4909-90BF-E2F5C47B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55" y="3271285"/>
            <a:ext cx="2305050" cy="11811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7428449-D280-4D20-9734-CFA9036C9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E266"/>
              </a:clrFrom>
              <a:clrTo>
                <a:srgbClr val="F9E266">
                  <a:alpha val="0"/>
                </a:srgbClr>
              </a:clrTo>
            </a:clrChange>
          </a:blip>
          <a:srcRect l="1962"/>
          <a:stretch/>
        </p:blipFill>
        <p:spPr>
          <a:xfrm>
            <a:off x="1221056" y="5500060"/>
            <a:ext cx="5700740" cy="7522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4BC1347-2F11-47DF-B277-08FE01473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401" y="1059152"/>
            <a:ext cx="4884923" cy="1884963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1243A3A-EA33-420B-9C45-B114A09DBA63}"/>
              </a:ext>
            </a:extLst>
          </p:cNvPr>
          <p:cNvCxnSpPr>
            <a:cxnSpLocks/>
          </p:cNvCxnSpPr>
          <p:nvPr/>
        </p:nvCxnSpPr>
        <p:spPr>
          <a:xfrm flipV="1">
            <a:off x="6811150" y="1392524"/>
            <a:ext cx="3980897" cy="64892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861DAF6-8DF6-4190-A64C-027A6B40EE67}"/>
              </a:ext>
            </a:extLst>
          </p:cNvPr>
          <p:cNvCxnSpPr>
            <a:cxnSpLocks/>
          </p:cNvCxnSpPr>
          <p:nvPr/>
        </p:nvCxnSpPr>
        <p:spPr>
          <a:xfrm>
            <a:off x="6648994" y="4454434"/>
            <a:ext cx="4283139" cy="1315337"/>
          </a:xfrm>
          <a:prstGeom prst="straightConnector1">
            <a:avLst/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66E7694E-EF4C-4D90-BB7E-EC01B2EE5B61}"/>
              </a:ext>
            </a:extLst>
          </p:cNvPr>
          <p:cNvSpPr txBox="1"/>
          <p:nvPr/>
        </p:nvSpPr>
        <p:spPr>
          <a:xfrm>
            <a:off x="0" y="4424865"/>
            <a:ext cx="738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Quelle est la distance du port de Nouméa à l’ilot Amédée?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B79DC54-CD45-4CAC-A6AC-3629BB5470EC}"/>
              </a:ext>
            </a:extLst>
          </p:cNvPr>
          <p:cNvGrpSpPr/>
          <p:nvPr/>
        </p:nvGrpSpPr>
        <p:grpSpPr>
          <a:xfrm>
            <a:off x="387155" y="4811367"/>
            <a:ext cx="2775119" cy="523220"/>
            <a:chOff x="8748137" y="2785217"/>
            <a:chExt cx="2775119" cy="52322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F49D751-EB43-45F3-A0DF-546DC3A045E9}"/>
                </a:ext>
              </a:extLst>
            </p:cNvPr>
            <p:cNvSpPr txBox="1"/>
            <p:nvPr/>
          </p:nvSpPr>
          <p:spPr>
            <a:xfrm>
              <a:off x="8748137" y="2785217"/>
              <a:ext cx="2775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4"/>
                  </a:solidFill>
                </a:rPr>
                <a:t>2,5 cm           </a:t>
              </a:r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 km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8B1F45E8-812C-49E5-955B-DBB399000414}"/>
                </a:ext>
              </a:extLst>
            </p:cNvPr>
            <p:cNvCxnSpPr>
              <a:cxnSpLocks/>
            </p:cNvCxnSpPr>
            <p:nvPr/>
          </p:nvCxnSpPr>
          <p:spPr>
            <a:xfrm>
              <a:off x="9868858" y="3111705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51461CD-D11C-4799-B2D5-F4785566F8E5}"/>
              </a:ext>
            </a:extLst>
          </p:cNvPr>
          <p:cNvGrpSpPr/>
          <p:nvPr/>
        </p:nvGrpSpPr>
        <p:grpSpPr>
          <a:xfrm>
            <a:off x="383879" y="5356863"/>
            <a:ext cx="2840842" cy="523220"/>
            <a:chOff x="8206242" y="2402115"/>
            <a:chExt cx="2840842" cy="52322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4193B94-C2E2-489E-BFD6-49EF0F919F6C}"/>
                </a:ext>
              </a:extLst>
            </p:cNvPr>
            <p:cNvSpPr txBox="1"/>
            <p:nvPr/>
          </p:nvSpPr>
          <p:spPr>
            <a:xfrm>
              <a:off x="8206242" y="2402115"/>
              <a:ext cx="2840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4"/>
                  </a:solidFill>
                </a:rPr>
                <a:t>9,8 cm            </a:t>
              </a:r>
              <a:r>
                <a:rPr lang="fr-FR" sz="2800" dirty="0">
                  <a:solidFill>
                    <a:schemeClr val="accent1"/>
                  </a:solidFill>
                </a:rPr>
                <a:t>? km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546DD424-BD9A-42A6-B694-7B2AB5CEE2A0}"/>
                </a:ext>
              </a:extLst>
            </p:cNvPr>
            <p:cNvCxnSpPr>
              <a:cxnSpLocks/>
            </p:cNvCxnSpPr>
            <p:nvPr/>
          </p:nvCxnSpPr>
          <p:spPr>
            <a:xfrm>
              <a:off x="9294537" y="2735523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3C6020C-9C1C-4667-A4C5-2BA0C15F500B}"/>
                  </a:ext>
                </a:extLst>
              </p:cNvPr>
              <p:cNvSpPr txBox="1"/>
              <p:nvPr/>
            </p:nvSpPr>
            <p:spPr>
              <a:xfrm>
                <a:off x="2254889" y="5769771"/>
                <a:ext cx="1669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ea typeface="Cambria Math" panose="02040503050406030204" pitchFamily="18" charset="0"/>
                  </a:rPr>
                  <a:t>9,8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÷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000" b="1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3C6020C-9C1C-4667-A4C5-2BA0C15F5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889" y="5769771"/>
                <a:ext cx="1669624" cy="400110"/>
              </a:xfrm>
              <a:prstGeom prst="rect">
                <a:avLst/>
              </a:prstGeom>
              <a:blipFill>
                <a:blip r:embed="rId6"/>
                <a:stretch>
                  <a:fillRect l="-4015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D05218B-FA51-41AE-9BFB-E2914D92B95F}"/>
                  </a:ext>
                </a:extLst>
              </p:cNvPr>
              <p:cNvSpPr txBox="1"/>
              <p:nvPr/>
            </p:nvSpPr>
            <p:spPr>
              <a:xfrm>
                <a:off x="1921646" y="6100951"/>
                <a:ext cx="5224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𝟐𝟑</m:t>
                    </m:r>
                    <m:r>
                      <a:rPr lang="fr-F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𝐤𝐦</m:t>
                    </m:r>
                  </m:oMath>
                </a14:m>
                <a:r>
                  <a:rPr lang="fr-FR" sz="2400" b="1" dirty="0"/>
                  <a:t> de </a:t>
                </a:r>
                <a:r>
                  <a:rPr lang="fr-FR" sz="2400" b="1" dirty="0" err="1"/>
                  <a:t>nouméa</a:t>
                </a:r>
                <a:r>
                  <a:rPr lang="fr-FR" sz="2400" b="1" dirty="0"/>
                  <a:t> à l’îlot Amédée</a:t>
                </a: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D05218B-FA51-41AE-9BFB-E2914D92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46" y="6100951"/>
                <a:ext cx="5224315" cy="461665"/>
              </a:xfrm>
              <a:prstGeom prst="rect">
                <a:avLst/>
              </a:prstGeom>
              <a:blipFill>
                <a:blip r:embed="rId7"/>
                <a:stretch>
                  <a:fillRect t="-10526" r="-933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>
            <a:extLst>
              <a:ext uri="{FF2B5EF4-FFF2-40B4-BE49-F238E27FC236}">
                <a16:creationId xmlns:a16="http://schemas.microsoft.com/office/drawing/2014/main" id="{9B0C30C2-27F9-416B-9650-DE2C02F801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E266"/>
              </a:clrFrom>
              <a:clrTo>
                <a:srgbClr val="F9E266">
                  <a:alpha val="0"/>
                </a:srgbClr>
              </a:clrTo>
            </a:clrChange>
          </a:blip>
          <a:srcRect l="1962"/>
          <a:stretch/>
        </p:blipFill>
        <p:spPr>
          <a:xfrm rot="5239574">
            <a:off x="7593375" y="3875502"/>
            <a:ext cx="5678129" cy="7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49987 0.132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116E9-6942-4DB8-BFE2-579AC2D6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-133639"/>
            <a:ext cx="10515600" cy="1325563"/>
          </a:xfrm>
        </p:spPr>
        <p:txBody>
          <a:bodyPr/>
          <a:lstStyle/>
          <a:p>
            <a:r>
              <a:rPr lang="fr-FR" u="sng" dirty="0"/>
              <a:t>Question 10: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6352B-6A85-4E49-B12F-616EE98D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844621"/>
            <a:ext cx="10619509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tour Eiffel de Paris possède une réplique plus petite  à Las </a:t>
            </a:r>
            <a:r>
              <a:rPr lang="fr-FR" dirty="0" err="1"/>
              <a:t>Végas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Chacun des deux monuments  abrite un restaurant au premier étage.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F8E51B-D555-4A73-9B97-2F7C93826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73" y="3020290"/>
            <a:ext cx="4730946" cy="35482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2F3C702-A47E-4583-8936-8A0B1C38A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81" y="1842654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20403 -0.058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99FA4-DBB3-4073-82D9-78C0B2B3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08" y="365125"/>
            <a:ext cx="7716983" cy="1325563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PARIS</a:t>
            </a:r>
            <a:r>
              <a:rPr lang="fr-FR" dirty="0"/>
              <a:t>			LAS VEGAS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519E179-764D-4463-8E9E-1A95690E9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35" y="1357251"/>
            <a:ext cx="2350511" cy="4671456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D8E533E-096B-40A1-88CF-951C0B5004DB}"/>
              </a:ext>
            </a:extLst>
          </p:cNvPr>
          <p:cNvSpPr txBox="1">
            <a:spLocks/>
          </p:cNvSpPr>
          <p:nvPr/>
        </p:nvSpPr>
        <p:spPr>
          <a:xfrm>
            <a:off x="200891" y="-133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/>
              <a:t>Question 10: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9C2A03-91F8-493F-9BB2-9F88B287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39" y="3018806"/>
            <a:ext cx="1514475" cy="30099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9A026431-1CD9-42EB-83E4-1F67BA58F4D8}"/>
              </a:ext>
            </a:extLst>
          </p:cNvPr>
          <p:cNvGrpSpPr/>
          <p:nvPr/>
        </p:nvGrpSpPr>
        <p:grpSpPr>
          <a:xfrm>
            <a:off x="831457" y="1357251"/>
            <a:ext cx="523220" cy="4671456"/>
            <a:chOff x="831457" y="1357251"/>
            <a:chExt cx="523220" cy="4671456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9926833F-8EDC-42B3-A031-8D2BA9B027D0}"/>
                </a:ext>
              </a:extLst>
            </p:cNvPr>
            <p:cNvCxnSpPr/>
            <p:nvPr/>
          </p:nvCxnSpPr>
          <p:spPr>
            <a:xfrm>
              <a:off x="1330036" y="1357251"/>
              <a:ext cx="0" cy="467145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B4C84B1-39E4-4C60-BD6F-95AEBBB7E6A7}"/>
                </a:ext>
              </a:extLst>
            </p:cNvPr>
            <p:cNvSpPr txBox="1"/>
            <p:nvPr/>
          </p:nvSpPr>
          <p:spPr>
            <a:xfrm rot="16200000">
              <a:off x="542275" y="3705347"/>
              <a:ext cx="1101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324 m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B9086CF-3E5C-4ED1-BFC0-40CC598DE427}"/>
              </a:ext>
            </a:extLst>
          </p:cNvPr>
          <p:cNvGrpSpPr/>
          <p:nvPr/>
        </p:nvGrpSpPr>
        <p:grpSpPr>
          <a:xfrm>
            <a:off x="3582271" y="4932217"/>
            <a:ext cx="835130" cy="1096489"/>
            <a:chOff x="819435" y="1357251"/>
            <a:chExt cx="835130" cy="4671456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5420D077-CA30-4873-9403-D1A71F85D4F3}"/>
                </a:ext>
              </a:extLst>
            </p:cNvPr>
            <p:cNvCxnSpPr/>
            <p:nvPr/>
          </p:nvCxnSpPr>
          <p:spPr>
            <a:xfrm>
              <a:off x="1330036" y="1357251"/>
              <a:ext cx="0" cy="467145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A5D89E6-C532-4458-B8EE-2832BFAF2B01}"/>
                </a:ext>
              </a:extLst>
            </p:cNvPr>
            <p:cNvSpPr txBox="1"/>
            <p:nvPr/>
          </p:nvSpPr>
          <p:spPr>
            <a:xfrm>
              <a:off x="819435" y="2760772"/>
              <a:ext cx="835130" cy="2229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58 m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6F6D57-979A-4E1F-839D-978EEF88577D}"/>
              </a:ext>
            </a:extLst>
          </p:cNvPr>
          <p:cNvGrpSpPr/>
          <p:nvPr/>
        </p:nvGrpSpPr>
        <p:grpSpPr>
          <a:xfrm>
            <a:off x="7650504" y="3018806"/>
            <a:ext cx="523220" cy="3009900"/>
            <a:chOff x="831456" y="1357251"/>
            <a:chExt cx="523220" cy="4671456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E90F667A-DBCA-4507-AD66-85B8076553FD}"/>
                </a:ext>
              </a:extLst>
            </p:cNvPr>
            <p:cNvCxnSpPr/>
            <p:nvPr/>
          </p:nvCxnSpPr>
          <p:spPr>
            <a:xfrm>
              <a:off x="1330036" y="1357251"/>
              <a:ext cx="0" cy="46714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E703450-A62B-410F-BBC7-68B51EDFFE18}"/>
                </a:ext>
              </a:extLst>
            </p:cNvPr>
            <p:cNvSpPr txBox="1"/>
            <p:nvPr/>
          </p:nvSpPr>
          <p:spPr>
            <a:xfrm rot="16200000">
              <a:off x="-23239" y="3408932"/>
              <a:ext cx="2232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165 m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7587CEF-5C98-427F-86F9-9DEDA3FEFFEB}"/>
              </a:ext>
            </a:extLst>
          </p:cNvPr>
          <p:cNvSpPr txBox="1"/>
          <p:nvPr/>
        </p:nvSpPr>
        <p:spPr>
          <a:xfrm>
            <a:off x="3459504" y="6338279"/>
            <a:ext cx="838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quelle hauteur se situe le restaurant de la tour Eiffel de VEGAS?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9FA293E-2C8E-4302-AF18-6200CF6F1C14}"/>
              </a:ext>
            </a:extLst>
          </p:cNvPr>
          <p:cNvGrpSpPr/>
          <p:nvPr/>
        </p:nvGrpSpPr>
        <p:grpSpPr>
          <a:xfrm>
            <a:off x="5907328" y="5334000"/>
            <a:ext cx="375914" cy="714992"/>
            <a:chOff x="954122" y="1357251"/>
            <a:chExt cx="375914" cy="4671456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C7A33D78-6FB6-4D89-8A3D-5B8480D07B60}"/>
                </a:ext>
              </a:extLst>
            </p:cNvPr>
            <p:cNvCxnSpPr/>
            <p:nvPr/>
          </p:nvCxnSpPr>
          <p:spPr>
            <a:xfrm>
              <a:off x="1330036" y="1357251"/>
              <a:ext cx="0" cy="46714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2B962C7-4D45-41E5-9162-58C33F7285D5}"/>
                </a:ext>
              </a:extLst>
            </p:cNvPr>
            <p:cNvSpPr txBox="1"/>
            <p:nvPr/>
          </p:nvSpPr>
          <p:spPr>
            <a:xfrm>
              <a:off x="954122" y="2070162"/>
              <a:ext cx="351378" cy="341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D5B1452-F01F-4548-A1CA-504F496593A3}"/>
                  </a:ext>
                </a:extLst>
              </p:cNvPr>
              <p:cNvSpPr txBox="1"/>
              <p:nvPr/>
            </p:nvSpPr>
            <p:spPr>
              <a:xfrm>
                <a:off x="9631923" y="3276281"/>
                <a:ext cx="1949957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165</m:t>
                          </m:r>
                        </m:num>
                        <m:den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324</m:t>
                          </m:r>
                        </m:den>
                      </m:f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D5B1452-F01F-4548-A1CA-504F49659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923" y="3276281"/>
                <a:ext cx="1949957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8C8C1F0-F421-4683-B87D-DA0642145C29}"/>
                  </a:ext>
                </a:extLst>
              </p:cNvPr>
              <p:cNvSpPr txBox="1"/>
              <p:nvPr/>
            </p:nvSpPr>
            <p:spPr>
              <a:xfrm>
                <a:off x="4966347" y="5408806"/>
                <a:ext cx="137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800" dirty="0"/>
                  <a:t>29,5m</a:t>
                </a: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8C8C1F0-F421-4683-B87D-DA064214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347" y="5408806"/>
                <a:ext cx="1374094" cy="523220"/>
              </a:xfrm>
              <a:prstGeom prst="rect">
                <a:avLst/>
              </a:prstGeom>
              <a:blipFill>
                <a:blip r:embed="rId4"/>
                <a:stretch>
                  <a:fillRect t="-10465" r="-6667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3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550928-4041-4826-BD48-3BC26DC4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43" y="2053735"/>
            <a:ext cx="2038814" cy="32661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784" y="310020"/>
            <a:ext cx="2571768" cy="1143000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Question 1: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024034" y="5714992"/>
            <a:ext cx="8286808" cy="1143008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38612" y="357167"/>
            <a:ext cx="6429388" cy="4840303"/>
          </a:xfrm>
        </p:spPr>
        <p:txBody>
          <a:bodyPr/>
          <a:lstStyle/>
          <a:p>
            <a:pPr>
              <a:buNone/>
            </a:pPr>
            <a:r>
              <a:rPr lang="fr-FR" dirty="0">
                <a:solidFill>
                  <a:srgbClr val="00B050"/>
                </a:solidFill>
              </a:rPr>
              <a:t>    2 véhicules vont à la station service.</a:t>
            </a:r>
          </a:p>
          <a:p>
            <a:pPr>
              <a:buNone/>
            </a:pPr>
            <a:r>
              <a:rPr lang="fr-FR" dirty="0"/>
              <a:t>     </a:t>
            </a:r>
            <a:r>
              <a:rPr lang="fr-FR" dirty="0">
                <a:solidFill>
                  <a:srgbClr val="7030A0"/>
                </a:solidFill>
              </a:rPr>
              <a:t>Quel prix doit payer le 2</a:t>
            </a:r>
            <a:r>
              <a:rPr lang="fr-FR" baseline="30000" dirty="0">
                <a:solidFill>
                  <a:srgbClr val="7030A0"/>
                </a:solidFill>
              </a:rPr>
              <a:t>ème</a:t>
            </a:r>
            <a:r>
              <a:rPr lang="fr-FR" dirty="0">
                <a:solidFill>
                  <a:srgbClr val="7030A0"/>
                </a:solidFill>
              </a:rPr>
              <a:t> véhicule?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7319960" y="2494636"/>
          <a:ext cx="52387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190440" progId="Equation.DSMT4">
                  <p:embed/>
                </p:oleObj>
              </mc:Choice>
              <mc:Fallback>
                <p:oleObj name="Equation" r:id="rId3" imgW="279360" imgH="190440" progId="Equation.DSMT4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0" y="2494636"/>
                        <a:ext cx="523879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902450" y="3114675"/>
          <a:ext cx="140944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90440" progId="Equation.DSMT4">
                  <p:embed/>
                </p:oleObj>
              </mc:Choice>
              <mc:Fallback>
                <p:oleObj name="Equation" r:id="rId5" imgW="723600" imgH="190440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3114675"/>
                        <a:ext cx="1409445" cy="35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FFF06216-6506-4B1C-B5AF-22DDE016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00" y="2053735"/>
            <a:ext cx="2038814" cy="32661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055EF8-B406-47B9-B071-590654F696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831" y="4053254"/>
            <a:ext cx="3475526" cy="19592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701FDE-5D5A-409B-AFAA-A6E4F34C0F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150" y="3504100"/>
            <a:ext cx="3619500" cy="2505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80" name="Object 8"/>
              <p:cNvSpPr txBox="1"/>
              <p:nvPr/>
            </p:nvSpPr>
            <p:spPr bwMode="auto">
              <a:xfrm>
                <a:off x="3142552" y="2446883"/>
                <a:ext cx="690519" cy="3578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3  </m:t>
                      </m:r>
                      <m:r>
                        <m:rPr>
                          <m:nor/>
                        </m:rPr>
                        <a:rPr lang="fr-FR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08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552" y="2446883"/>
                <a:ext cx="690519" cy="357863"/>
              </a:xfrm>
              <a:prstGeom prst="rect">
                <a:avLst/>
              </a:prstGeom>
              <a:blipFill>
                <a:blip r:embed="rId9"/>
                <a:stretch>
                  <a:fillRect l="-2655" b="-237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decel="3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550928-4041-4826-BD48-3BC26DC4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865" y="2053735"/>
            <a:ext cx="2038814" cy="32661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784" y="310020"/>
            <a:ext cx="2571768" cy="1143000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Question 1: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024034" y="5714992"/>
            <a:ext cx="8286808" cy="1143008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38612" y="357167"/>
            <a:ext cx="6429388" cy="4840303"/>
          </a:xfrm>
        </p:spPr>
        <p:txBody>
          <a:bodyPr/>
          <a:lstStyle/>
          <a:p>
            <a:pPr>
              <a:buNone/>
            </a:pPr>
            <a:r>
              <a:rPr lang="fr-FR" dirty="0">
                <a:solidFill>
                  <a:srgbClr val="00B050"/>
                </a:solidFill>
              </a:rPr>
              <a:t>    2 véhicules vont à la station service.</a:t>
            </a:r>
          </a:p>
          <a:p>
            <a:pPr>
              <a:buNone/>
            </a:pPr>
            <a:r>
              <a:rPr lang="fr-FR" dirty="0"/>
              <a:t>     </a:t>
            </a:r>
            <a:r>
              <a:rPr lang="fr-FR" dirty="0">
                <a:solidFill>
                  <a:srgbClr val="7030A0"/>
                </a:solidFill>
              </a:rPr>
              <a:t>Quel prix doit payer le 2</a:t>
            </a:r>
            <a:r>
              <a:rPr lang="fr-FR" baseline="30000" dirty="0">
                <a:solidFill>
                  <a:srgbClr val="7030A0"/>
                </a:solidFill>
              </a:rPr>
              <a:t>ème</a:t>
            </a:r>
            <a:r>
              <a:rPr lang="fr-FR" dirty="0">
                <a:solidFill>
                  <a:srgbClr val="7030A0"/>
                </a:solidFill>
              </a:rPr>
              <a:t> véhicule?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554317"/>
              </p:ext>
            </p:extLst>
          </p:nvPr>
        </p:nvGraphicFramePr>
        <p:xfrm>
          <a:off x="6424332" y="2503790"/>
          <a:ext cx="52387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190440" progId="Equation.DSMT4">
                  <p:embed/>
                </p:oleObj>
              </mc:Choice>
              <mc:Fallback>
                <p:oleObj name="Equation" r:id="rId3" imgW="279360" imgH="190440" progId="Equation.DSMT4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332" y="2503790"/>
                        <a:ext cx="523879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97833"/>
              </p:ext>
            </p:extLst>
          </p:nvPr>
        </p:nvGraphicFramePr>
        <p:xfrm>
          <a:off x="6082813" y="3132440"/>
          <a:ext cx="140944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90440" progId="Equation.DSMT4">
                  <p:embed/>
                </p:oleObj>
              </mc:Choice>
              <mc:Fallback>
                <p:oleObj name="Equation" r:id="rId5" imgW="723600" imgH="190440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813" y="3132440"/>
                        <a:ext cx="1409445" cy="35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FFF06216-6506-4B1C-B5AF-22DDE016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00" y="2053735"/>
            <a:ext cx="2038814" cy="32661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055EF8-B406-47B9-B071-590654F696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831" y="4053254"/>
            <a:ext cx="3475526" cy="19592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701FDE-5D5A-409B-AFAA-A6E4F34C0F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688" y="3507422"/>
            <a:ext cx="3619500" cy="2505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80" name="Object 8"/>
              <p:cNvSpPr txBox="1"/>
              <p:nvPr/>
            </p:nvSpPr>
            <p:spPr bwMode="auto">
              <a:xfrm>
                <a:off x="3142552" y="2446883"/>
                <a:ext cx="690519" cy="3578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3  </m:t>
                      </m:r>
                      <m:r>
                        <m:rPr>
                          <m:nor/>
                        </m:rPr>
                        <a:rPr lang="fr-FR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08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552" y="2446883"/>
                <a:ext cx="690519" cy="357863"/>
              </a:xfrm>
              <a:prstGeom prst="rect">
                <a:avLst/>
              </a:prstGeom>
              <a:blipFill>
                <a:blip r:embed="rId9"/>
                <a:stretch>
                  <a:fillRect l="-2655" b="-237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5DB9C7B7-04F7-4808-B190-4547EAA7A526}"/>
              </a:ext>
            </a:extLst>
          </p:cNvPr>
          <p:cNvGrpSpPr/>
          <p:nvPr/>
        </p:nvGrpSpPr>
        <p:grpSpPr>
          <a:xfrm>
            <a:off x="8463146" y="2449061"/>
            <a:ext cx="3027047" cy="523220"/>
            <a:chOff x="8990970" y="2830680"/>
            <a:chExt cx="3027047" cy="52322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E6E9CC2-6FEB-4B79-B906-45A00F9744D1}"/>
                </a:ext>
              </a:extLst>
            </p:cNvPr>
            <p:cNvSpPr txBox="1"/>
            <p:nvPr/>
          </p:nvSpPr>
          <p:spPr>
            <a:xfrm>
              <a:off x="8990970" y="2830680"/>
              <a:ext cx="3027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15L             2100 frs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62B8FF7-604F-42BF-9342-E6F46428AF0D}"/>
                </a:ext>
              </a:extLst>
            </p:cNvPr>
            <p:cNvCxnSpPr>
              <a:cxnSpLocks/>
            </p:cNvCxnSpPr>
            <p:nvPr/>
          </p:nvCxnSpPr>
          <p:spPr>
            <a:xfrm>
              <a:off x="9780000" y="3114675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9E23F2F-626C-4FD3-9923-BD1EB158C8C1}"/>
              </a:ext>
            </a:extLst>
          </p:cNvPr>
          <p:cNvGrpSpPr/>
          <p:nvPr/>
        </p:nvGrpSpPr>
        <p:grpSpPr>
          <a:xfrm>
            <a:off x="8362880" y="2947817"/>
            <a:ext cx="2953309" cy="523220"/>
            <a:chOff x="8405241" y="2473913"/>
            <a:chExt cx="2953309" cy="52322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0DB6914-8001-4052-8E17-8389416D4290}"/>
                </a:ext>
              </a:extLst>
            </p:cNvPr>
            <p:cNvSpPr txBox="1"/>
            <p:nvPr/>
          </p:nvSpPr>
          <p:spPr>
            <a:xfrm>
              <a:off x="8405241" y="2473913"/>
              <a:ext cx="2953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35L                 ?    frs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3A7DEBD5-3DDD-4086-904C-FA3EF98A97BC}"/>
                </a:ext>
              </a:extLst>
            </p:cNvPr>
            <p:cNvCxnSpPr>
              <a:cxnSpLocks/>
            </p:cNvCxnSpPr>
            <p:nvPr/>
          </p:nvCxnSpPr>
          <p:spPr>
            <a:xfrm>
              <a:off x="9294537" y="2735523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D8F0369-992D-4CDE-AF1D-ADFA1A3C46CC}"/>
                  </a:ext>
                </a:extLst>
              </p:cNvPr>
              <p:cNvSpPr txBox="1"/>
              <p:nvPr/>
            </p:nvSpPr>
            <p:spPr>
              <a:xfrm>
                <a:off x="9925487" y="3507422"/>
                <a:ext cx="2076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𝟐𝟏𝟎𝟎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D8F0369-992D-4CDE-AF1D-ADFA1A3C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487" y="3507422"/>
                <a:ext cx="207659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E110A610-599B-4804-B708-666B81C09891}"/>
              </a:ext>
            </a:extLst>
          </p:cNvPr>
          <p:cNvSpPr txBox="1"/>
          <p:nvPr/>
        </p:nvSpPr>
        <p:spPr>
          <a:xfrm>
            <a:off x="9902026" y="3887607"/>
            <a:ext cx="13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=4900 frs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794D33-F21D-49E9-8213-F92EBA89B5CF}"/>
              </a:ext>
            </a:extLst>
          </p:cNvPr>
          <p:cNvSpPr txBox="1"/>
          <p:nvPr/>
        </p:nvSpPr>
        <p:spPr>
          <a:xfrm>
            <a:off x="2772160" y="3060399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4   9   0  0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A3C8015-97D8-4864-B083-1DDE98195CD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0650" y="2733056"/>
            <a:ext cx="940225" cy="4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81B7DBD-8E7F-433A-9BBA-E2F9ED74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98512" y="108716"/>
            <a:ext cx="11399903" cy="65045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860F73-0AC3-4B73-A0C5-9D5D5597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98192" cy="677291"/>
          </a:xfrm>
        </p:spPr>
        <p:txBody>
          <a:bodyPr>
            <a:normAutofit/>
          </a:bodyPr>
          <a:lstStyle/>
          <a:p>
            <a:r>
              <a:rPr lang="fr-FR" sz="3600" b="1" u="sng" dirty="0"/>
              <a:t>Question 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9CD5F-BD68-43A3-B87C-67223C50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772792"/>
            <a:ext cx="11228832" cy="49608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 voyage en Nouvelle Zélande, </a:t>
            </a:r>
          </a:p>
          <a:p>
            <a:pPr marL="0" indent="0">
              <a:buNone/>
            </a:pPr>
            <a:r>
              <a:rPr lang="fr-FR" dirty="0"/>
              <a:t>j’achète un pull à 40$  avec ma carte  bleue, la banque me prélève 2800 frs.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AF6BDE-7ED2-4266-90E2-2A2D25C4D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40" y="124397"/>
            <a:ext cx="2276475" cy="2009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96D790-A6E4-4FC4-948E-3DEC8865A5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0" y="2713324"/>
            <a:ext cx="3724275" cy="3200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D22A4E-684C-438C-90B0-4C6F3D8F996E}"/>
              </a:ext>
            </a:extLst>
          </p:cNvPr>
          <p:cNvSpPr txBox="1"/>
          <p:nvPr/>
        </p:nvSpPr>
        <p:spPr>
          <a:xfrm>
            <a:off x="838200" y="6025662"/>
            <a:ext cx="983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De combien vais-je être prélevée pour  un montre à 50$?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3AA9F7C-8001-43AB-8723-25BB16FDF1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8990" y="2864548"/>
            <a:ext cx="1485900" cy="3028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6165AC-7F36-43E5-BAF0-FE62C48BA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057" y="3353921"/>
            <a:ext cx="1685925" cy="109061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107F0805-BB0E-4E24-B41B-7CB34A8A2BBE}"/>
              </a:ext>
            </a:extLst>
          </p:cNvPr>
          <p:cNvSpPr/>
          <p:nvPr/>
        </p:nvSpPr>
        <p:spPr>
          <a:xfrm>
            <a:off x="2327888" y="3656406"/>
            <a:ext cx="797169" cy="35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4D7CE63-6BEB-4CD1-8053-7F9DD1E3C761}"/>
              </a:ext>
            </a:extLst>
          </p:cNvPr>
          <p:cNvSpPr/>
          <p:nvPr/>
        </p:nvSpPr>
        <p:spPr>
          <a:xfrm>
            <a:off x="4864846" y="3656406"/>
            <a:ext cx="797169" cy="35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2363FE-B8FD-4FF9-A813-9DBAC406B670}"/>
              </a:ext>
            </a:extLst>
          </p:cNvPr>
          <p:cNvSpPr txBox="1"/>
          <p:nvPr/>
        </p:nvSpPr>
        <p:spPr>
          <a:xfrm>
            <a:off x="5657099" y="3605327"/>
            <a:ext cx="119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2800 frs</a:t>
            </a:r>
          </a:p>
        </p:txBody>
      </p:sp>
    </p:spTree>
    <p:extLst>
      <p:ext uri="{BB962C8B-B14F-4D97-AF65-F5344CB8AC3E}">
        <p14:creationId xmlns:p14="http://schemas.microsoft.com/office/powerpoint/2010/main" val="36377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60F73-0AC3-4B73-A0C5-9D5D5597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98192" cy="677291"/>
          </a:xfrm>
        </p:spPr>
        <p:txBody>
          <a:bodyPr>
            <a:normAutofit/>
          </a:bodyPr>
          <a:lstStyle/>
          <a:p>
            <a:r>
              <a:rPr lang="fr-FR" sz="3600" b="1" u="sng" dirty="0"/>
              <a:t>Question 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9CD5F-BD68-43A3-B87C-67223C50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952913"/>
            <a:ext cx="11228832" cy="49608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 voyage en Nouvelle Zélande, </a:t>
            </a:r>
          </a:p>
          <a:p>
            <a:pPr marL="0" indent="0">
              <a:buNone/>
            </a:pPr>
            <a:r>
              <a:rPr lang="fr-FR" dirty="0"/>
              <a:t>j’achète un pull à 40$  avec ma carte  bleue, la banque me prélève 2800 frs.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96D790-A6E4-4FC4-948E-3DEC8865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0" y="2713324"/>
            <a:ext cx="3724275" cy="3200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D22A4E-684C-438C-90B0-4C6F3D8F996E}"/>
              </a:ext>
            </a:extLst>
          </p:cNvPr>
          <p:cNvSpPr txBox="1"/>
          <p:nvPr/>
        </p:nvSpPr>
        <p:spPr>
          <a:xfrm>
            <a:off x="838200" y="6025662"/>
            <a:ext cx="8194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Pour la bague, je vais être prélevée  de 3500 frs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3AA9F7C-8001-43AB-8723-25BB16FD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7716" y="2840084"/>
            <a:ext cx="1485900" cy="3028950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107F0805-BB0E-4E24-B41B-7CB34A8A2BBE}"/>
              </a:ext>
            </a:extLst>
          </p:cNvPr>
          <p:cNvSpPr/>
          <p:nvPr/>
        </p:nvSpPr>
        <p:spPr>
          <a:xfrm>
            <a:off x="2754787" y="4827769"/>
            <a:ext cx="3243676" cy="35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2363FE-B8FD-4FF9-A813-9DBAC406B670}"/>
              </a:ext>
            </a:extLst>
          </p:cNvPr>
          <p:cNvSpPr txBox="1"/>
          <p:nvPr/>
        </p:nvSpPr>
        <p:spPr>
          <a:xfrm>
            <a:off x="5998463" y="4783909"/>
            <a:ext cx="119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2800 frs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339C945-DE70-4930-846F-9264C72C724D}"/>
              </a:ext>
            </a:extLst>
          </p:cNvPr>
          <p:cNvGrpSpPr/>
          <p:nvPr/>
        </p:nvGrpSpPr>
        <p:grpSpPr>
          <a:xfrm>
            <a:off x="3613277" y="2341328"/>
            <a:ext cx="2977354" cy="523220"/>
            <a:chOff x="8990970" y="2830680"/>
            <a:chExt cx="2977354" cy="52322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B74A5FF-3F38-4DCF-9143-8953FE9EE522}"/>
                </a:ext>
              </a:extLst>
            </p:cNvPr>
            <p:cNvSpPr txBox="1"/>
            <p:nvPr/>
          </p:nvSpPr>
          <p:spPr>
            <a:xfrm>
              <a:off x="8990970" y="2830680"/>
              <a:ext cx="2977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40$             2800 frs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6DBECAE-96F4-4423-B238-994BB3A1BD77}"/>
                </a:ext>
              </a:extLst>
            </p:cNvPr>
            <p:cNvCxnSpPr>
              <a:cxnSpLocks/>
            </p:cNvCxnSpPr>
            <p:nvPr/>
          </p:nvCxnSpPr>
          <p:spPr>
            <a:xfrm>
              <a:off x="9780000" y="3114675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3C318C4-EB93-483A-99F1-61E0EF5E49CB}"/>
              </a:ext>
            </a:extLst>
          </p:cNvPr>
          <p:cNvGrpSpPr/>
          <p:nvPr/>
        </p:nvGrpSpPr>
        <p:grpSpPr>
          <a:xfrm>
            <a:off x="3513011" y="2840084"/>
            <a:ext cx="2985369" cy="523220"/>
            <a:chOff x="8405241" y="2473913"/>
            <a:chExt cx="2985369" cy="52322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7943035-0C40-446D-90C3-97C1E36FE080}"/>
                </a:ext>
              </a:extLst>
            </p:cNvPr>
            <p:cNvSpPr txBox="1"/>
            <p:nvPr/>
          </p:nvSpPr>
          <p:spPr>
            <a:xfrm>
              <a:off x="8405241" y="2473913"/>
              <a:ext cx="2985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50$                 ?    frs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CF98999C-EB2D-4613-BA14-4EE201FC08A3}"/>
                </a:ext>
              </a:extLst>
            </p:cNvPr>
            <p:cNvCxnSpPr>
              <a:cxnSpLocks/>
            </p:cNvCxnSpPr>
            <p:nvPr/>
          </p:nvCxnSpPr>
          <p:spPr>
            <a:xfrm>
              <a:off x="9294537" y="2735523"/>
              <a:ext cx="782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9728DD98-B685-4A67-ADAF-DB579BF02824}"/>
                  </a:ext>
                </a:extLst>
              </p:cNvPr>
              <p:cNvSpPr txBox="1"/>
              <p:nvPr/>
            </p:nvSpPr>
            <p:spPr>
              <a:xfrm>
                <a:off x="5075618" y="3399689"/>
                <a:ext cx="2076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𝟐𝟖𝟎𝟎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9728DD98-B685-4A67-ADAF-DB579BF02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18" y="3399689"/>
                <a:ext cx="207659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073F0E9B-88EC-4A6D-ACC1-75A1EB54DCD5}"/>
              </a:ext>
            </a:extLst>
          </p:cNvPr>
          <p:cNvSpPr txBox="1"/>
          <p:nvPr/>
        </p:nvSpPr>
        <p:spPr>
          <a:xfrm>
            <a:off x="5165817" y="3791298"/>
            <a:ext cx="14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=3 500 frs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535DFCF-D4AB-4190-BB1B-76A97FDF60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0781" y="2625323"/>
            <a:ext cx="940225" cy="4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ECE8D-39E6-4BC7-AAD0-B4F3B90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8" y="105066"/>
            <a:ext cx="10515600" cy="1325563"/>
          </a:xfrm>
        </p:spPr>
        <p:txBody>
          <a:bodyPr/>
          <a:lstStyle/>
          <a:p>
            <a:r>
              <a:rPr lang="fr-FR" b="1" u="sng" dirty="0"/>
              <a:t>Question 3: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76BE6-8EC4-41EB-9CD2-D9B32179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Dans un village de 2 000 habitants,  on </a:t>
            </a:r>
            <a:r>
              <a:rPr lang="fr-FR" dirty="0" err="1"/>
              <a:t>rescense</a:t>
            </a:r>
            <a:r>
              <a:rPr lang="fr-FR" dirty="0"/>
              <a:t> 18% de retraités.</a:t>
            </a:r>
          </a:p>
          <a:p>
            <a:pPr marL="0" indent="0">
              <a:buNone/>
            </a:pPr>
            <a:r>
              <a:rPr lang="fr-FR" dirty="0"/>
              <a:t>Calcule le nombre de retraités dans ce village.</a:t>
            </a:r>
          </a:p>
        </p:txBody>
      </p:sp>
    </p:spTree>
    <p:extLst>
      <p:ext uri="{BB962C8B-B14F-4D97-AF65-F5344CB8AC3E}">
        <p14:creationId xmlns:p14="http://schemas.microsoft.com/office/powerpoint/2010/main" val="27257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ECE8D-39E6-4BC7-AAD0-B4F3B90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8" y="105066"/>
            <a:ext cx="10515600" cy="1325563"/>
          </a:xfrm>
        </p:spPr>
        <p:txBody>
          <a:bodyPr/>
          <a:lstStyle/>
          <a:p>
            <a:r>
              <a:rPr lang="fr-FR" b="1" u="sng" dirty="0"/>
              <a:t>Question 3: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76BE6-8EC4-41EB-9CD2-D9B32179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Dans un village de 2 000 habitants,  on </a:t>
            </a:r>
            <a:r>
              <a:rPr lang="fr-FR" dirty="0" err="1"/>
              <a:t>rescense</a:t>
            </a:r>
            <a:r>
              <a:rPr lang="fr-FR" dirty="0"/>
              <a:t> 18% de retraités.</a:t>
            </a:r>
          </a:p>
          <a:p>
            <a:pPr marL="0" indent="0">
              <a:buNone/>
            </a:pPr>
            <a:r>
              <a:rPr lang="fr-FR" dirty="0"/>
              <a:t>Calcule le nombre de retraités dans ce village.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7E18CFF-49CF-44F5-B0F5-8F6ABE3C848B}"/>
              </a:ext>
            </a:extLst>
          </p:cNvPr>
          <p:cNvGrpSpPr/>
          <p:nvPr/>
        </p:nvGrpSpPr>
        <p:grpSpPr>
          <a:xfrm>
            <a:off x="8288493" y="2075533"/>
            <a:ext cx="3621895" cy="1665958"/>
            <a:chOff x="8296882" y="2041977"/>
            <a:chExt cx="3621895" cy="166595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2479DD4-3418-41F0-B92B-9D25C0681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96882" y="2041977"/>
              <a:ext cx="3621895" cy="166595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7BD79CF-28BA-4185-8C48-E2BA8943C974}"/>
                </a:ext>
              </a:extLst>
            </p:cNvPr>
            <p:cNvSpPr txBox="1"/>
            <p:nvPr/>
          </p:nvSpPr>
          <p:spPr>
            <a:xfrm>
              <a:off x="9005261" y="2351782"/>
              <a:ext cx="23569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C00000"/>
                  </a:solidFill>
                </a:rPr>
                <a:t>100% c’est la</a:t>
              </a:r>
            </a:p>
            <a:p>
              <a:r>
                <a:rPr lang="fr-FR" sz="3200" b="1" dirty="0">
                  <a:solidFill>
                    <a:srgbClr val="C00000"/>
                  </a:solidFill>
                </a:rPr>
                <a:t>      totalité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7DAC2451-33B4-44CA-A552-C989AFE63C5B}"/>
              </a:ext>
            </a:extLst>
          </p:cNvPr>
          <p:cNvSpPr txBox="1"/>
          <p:nvPr/>
        </p:nvSpPr>
        <p:spPr>
          <a:xfrm>
            <a:off x="1249960" y="3070371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100%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1B8A08-6EE1-4AEE-8BC2-98A272421B88}"/>
              </a:ext>
            </a:extLst>
          </p:cNvPr>
          <p:cNvSpPr txBox="1"/>
          <p:nvPr/>
        </p:nvSpPr>
        <p:spPr>
          <a:xfrm>
            <a:off x="1354154" y="365269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18%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E5568F2-400C-457E-8846-D83E12325357}"/>
              </a:ext>
            </a:extLst>
          </p:cNvPr>
          <p:cNvCxnSpPr/>
          <p:nvPr/>
        </p:nvCxnSpPr>
        <p:spPr>
          <a:xfrm>
            <a:off x="2432807" y="3362758"/>
            <a:ext cx="75393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45D5A01-E4B2-4DC3-94AE-1BD85737A17E}"/>
              </a:ext>
            </a:extLst>
          </p:cNvPr>
          <p:cNvCxnSpPr/>
          <p:nvPr/>
        </p:nvCxnSpPr>
        <p:spPr>
          <a:xfrm>
            <a:off x="2432806" y="3978806"/>
            <a:ext cx="7539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A53499D-6E88-45F2-A812-2AAC5AC5029F}"/>
              </a:ext>
            </a:extLst>
          </p:cNvPr>
          <p:cNvSpPr txBox="1"/>
          <p:nvPr/>
        </p:nvSpPr>
        <p:spPr>
          <a:xfrm>
            <a:off x="3282766" y="3053465"/>
            <a:ext cx="1938351" cy="584775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/>
              <a:t>2000 </a:t>
            </a:r>
            <a:r>
              <a:rPr lang="fr-FR" sz="3200" b="1" dirty="0" err="1"/>
              <a:t>hab</a:t>
            </a:r>
            <a:r>
              <a:rPr lang="fr-FR" sz="3200" b="1" dirty="0"/>
              <a:t> 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B35C7AE-33C6-49A1-94CB-6E247BA95389}"/>
              </a:ext>
            </a:extLst>
          </p:cNvPr>
          <p:cNvCxnSpPr/>
          <p:nvPr/>
        </p:nvCxnSpPr>
        <p:spPr>
          <a:xfrm flipV="1">
            <a:off x="10566400" y="767847"/>
            <a:ext cx="0" cy="14673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00D0168-39F5-4542-A98E-C070E05EA180}"/>
              </a:ext>
            </a:extLst>
          </p:cNvPr>
          <p:cNvCxnSpPr>
            <a:cxnSpLocks/>
          </p:cNvCxnSpPr>
          <p:nvPr/>
        </p:nvCxnSpPr>
        <p:spPr>
          <a:xfrm>
            <a:off x="4632960" y="767847"/>
            <a:ext cx="59334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172A297-EE90-4BB3-801A-AF6DBA02FB6B}"/>
              </a:ext>
            </a:extLst>
          </p:cNvPr>
          <p:cNvCxnSpPr/>
          <p:nvPr/>
        </p:nvCxnSpPr>
        <p:spPr>
          <a:xfrm>
            <a:off x="4632960" y="767847"/>
            <a:ext cx="0" cy="4854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15CC420-1212-4989-B4AE-450106B34596}"/>
              </a:ext>
            </a:extLst>
          </p:cNvPr>
          <p:cNvSpPr/>
          <p:nvPr/>
        </p:nvSpPr>
        <p:spPr>
          <a:xfrm>
            <a:off x="3281820" y="1232283"/>
            <a:ext cx="2317313" cy="538480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26C1588-75D0-4C94-8384-77E18D07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544" y="4386256"/>
            <a:ext cx="3114920" cy="233936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9A0A240D-B17E-4FD5-AF0B-048084D5DF71}"/>
              </a:ext>
            </a:extLst>
          </p:cNvPr>
          <p:cNvSpPr txBox="1"/>
          <p:nvPr/>
        </p:nvSpPr>
        <p:spPr>
          <a:xfrm>
            <a:off x="3380243" y="3693176"/>
            <a:ext cx="5648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360 habitants sont  des retraités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75088FC-2D78-47A9-9EB8-F53EC73CC39B}"/>
              </a:ext>
            </a:extLst>
          </p:cNvPr>
          <p:cNvCxnSpPr>
            <a:cxnSpLocks/>
          </p:cNvCxnSpPr>
          <p:nvPr/>
        </p:nvCxnSpPr>
        <p:spPr>
          <a:xfrm flipV="1">
            <a:off x="2425957" y="3577485"/>
            <a:ext cx="635505" cy="2707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C818A27-2B64-44B4-886B-DBACA69DF6FA}"/>
              </a:ext>
            </a:extLst>
          </p:cNvPr>
          <p:cNvCxnSpPr/>
          <p:nvPr/>
        </p:nvCxnSpPr>
        <p:spPr>
          <a:xfrm flipH="1">
            <a:off x="2477544" y="3584446"/>
            <a:ext cx="5919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F376FE3-AFA3-4FFA-8FF5-30A5AB9F3079}"/>
              </a:ext>
            </a:extLst>
          </p:cNvPr>
          <p:cNvCxnSpPr/>
          <p:nvPr/>
        </p:nvCxnSpPr>
        <p:spPr>
          <a:xfrm>
            <a:off x="2491706" y="3577715"/>
            <a:ext cx="623557" cy="268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F408B4DB-C6AC-41A9-98B3-44DA7D7558C7}"/>
              </a:ext>
            </a:extLst>
          </p:cNvPr>
          <p:cNvSpPr txBox="1"/>
          <p:nvPr/>
        </p:nvSpPr>
        <p:spPr>
          <a:xfrm>
            <a:off x="3394543" y="358330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8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02192-E61F-4CD3-B996-4CB9F114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47" y="56894"/>
            <a:ext cx="10515600" cy="1325563"/>
          </a:xfrm>
        </p:spPr>
        <p:txBody>
          <a:bodyPr/>
          <a:lstStyle/>
          <a:p>
            <a:r>
              <a:rPr lang="fr-FR" b="1" u="sng" dirty="0"/>
              <a:t>Question 4: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27B45-350D-473D-8ED6-D031D19E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05" y="1147755"/>
            <a:ext cx="1169319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J’ai commandé un lot de 20 assiettes sur internet mais 8 dont arrivées cassées!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0A0A65-D24E-4A4A-AC9B-D7CA316E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01" y="4675972"/>
            <a:ext cx="3333750" cy="19716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0F5836-022F-44B7-8AE7-7EF1A2CF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804" y="4715833"/>
            <a:ext cx="3333750" cy="19716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7B80A8-E036-40DE-912A-C0478CFF5D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197" y="4850759"/>
            <a:ext cx="3114622" cy="13307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3DFBEE-53D2-40D8-B864-30C84D888905}"/>
              </a:ext>
            </a:extLst>
          </p:cNvPr>
          <p:cNvSpPr txBox="1"/>
          <p:nvPr/>
        </p:nvSpPr>
        <p:spPr>
          <a:xfrm>
            <a:off x="305401" y="1714072"/>
            <a:ext cx="6676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le pourcentage d’assiettes cassées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E1156-23CE-418F-B2C4-EC6F824DB394}"/>
              </a:ext>
            </a:extLst>
          </p:cNvPr>
          <p:cNvSpPr txBox="1"/>
          <p:nvPr/>
        </p:nvSpPr>
        <p:spPr>
          <a:xfrm>
            <a:off x="1159386" y="2579094"/>
            <a:ext cx="383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20 assiettes  </a:t>
            </a:r>
            <a:r>
              <a:rPr lang="fr-FR" sz="3200" dirty="0">
                <a:solidFill>
                  <a:srgbClr val="7030A0"/>
                </a:solidFill>
                <a:sym typeface="Wingdings" panose="05000000000000000000" pitchFamily="2" charset="2"/>
              </a:rPr>
              <a:t>  100%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1003DC-FE52-44E7-A2B9-A2206D465B74}"/>
              </a:ext>
            </a:extLst>
          </p:cNvPr>
          <p:cNvSpPr txBox="1"/>
          <p:nvPr/>
        </p:nvSpPr>
        <p:spPr>
          <a:xfrm>
            <a:off x="1159386" y="3142719"/>
            <a:ext cx="36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  </a:t>
            </a:r>
            <a:r>
              <a:rPr lang="fr-FR" sz="3200" dirty="0">
                <a:solidFill>
                  <a:srgbClr val="7030A0"/>
                </a:solidFill>
              </a:rPr>
              <a:t>8 assiettes  </a:t>
            </a:r>
            <a:r>
              <a:rPr lang="fr-FR" sz="3200" dirty="0">
                <a:solidFill>
                  <a:srgbClr val="7030A0"/>
                </a:solidFill>
                <a:sym typeface="Wingdings" panose="05000000000000000000" pitchFamily="2" charset="2"/>
              </a:rPr>
              <a:t>   ?  %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BBC79E06-97DC-41AF-878A-A4E3967A9BB4}"/>
              </a:ext>
            </a:extLst>
          </p:cNvPr>
          <p:cNvSpPr/>
          <p:nvPr/>
        </p:nvSpPr>
        <p:spPr>
          <a:xfrm>
            <a:off x="1444924" y="2166937"/>
            <a:ext cx="2882673" cy="497963"/>
          </a:xfrm>
          <a:prstGeom prst="curvedDownArrow">
            <a:avLst>
              <a:gd name="adj1" fmla="val 36323"/>
              <a:gd name="adj2" fmla="val 69484"/>
              <a:gd name="adj3" fmla="val 30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19E36BE-A72E-412E-932A-4FD80D2AE482}"/>
                  </a:ext>
                </a:extLst>
              </p:cNvPr>
              <p:cNvSpPr txBox="1"/>
              <p:nvPr/>
            </p:nvSpPr>
            <p:spPr>
              <a:xfrm>
                <a:off x="2342401" y="2152607"/>
                <a:ext cx="636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19E36BE-A72E-412E-932A-4FD80D2AE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01" y="2152607"/>
                <a:ext cx="63600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courbe vers le bas 12">
            <a:extLst>
              <a:ext uri="{FF2B5EF4-FFF2-40B4-BE49-F238E27FC236}">
                <a16:creationId xmlns:a16="http://schemas.microsoft.com/office/drawing/2014/main" id="{17822361-7DDE-4230-8F19-D5E4E64EB6D0}"/>
              </a:ext>
            </a:extLst>
          </p:cNvPr>
          <p:cNvSpPr/>
          <p:nvPr/>
        </p:nvSpPr>
        <p:spPr>
          <a:xfrm flipV="1">
            <a:off x="1493074" y="3613378"/>
            <a:ext cx="2882673" cy="497963"/>
          </a:xfrm>
          <a:prstGeom prst="curvedDownArrow">
            <a:avLst>
              <a:gd name="adj1" fmla="val 36323"/>
              <a:gd name="adj2" fmla="val 69484"/>
              <a:gd name="adj3" fmla="val 30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98790A2-B3DF-44AA-B9F0-8DBC6A63EADF}"/>
                  </a:ext>
                </a:extLst>
              </p:cNvPr>
              <p:cNvSpPr txBox="1"/>
              <p:nvPr/>
            </p:nvSpPr>
            <p:spPr>
              <a:xfrm>
                <a:off x="2349551" y="3761764"/>
                <a:ext cx="636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98790A2-B3DF-44AA-B9F0-8DBC6A63E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51" y="3761764"/>
                <a:ext cx="63600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47774DF6-3779-4D0E-A0E6-C20F626C245E}"/>
              </a:ext>
            </a:extLst>
          </p:cNvPr>
          <p:cNvSpPr txBox="1"/>
          <p:nvPr/>
        </p:nvSpPr>
        <p:spPr>
          <a:xfrm>
            <a:off x="5936110" y="3176989"/>
            <a:ext cx="5498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40%  </a:t>
            </a:r>
            <a:r>
              <a:rPr lang="fr-FR" sz="3200" dirty="0">
                <a:solidFill>
                  <a:srgbClr val="7030A0"/>
                </a:solidFill>
              </a:rPr>
              <a:t>des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>
                <a:solidFill>
                  <a:srgbClr val="7030A0"/>
                </a:solidFill>
              </a:rPr>
              <a:t>assiettes sont cassées!</a:t>
            </a:r>
          </a:p>
        </p:txBody>
      </p:sp>
    </p:spTree>
    <p:extLst>
      <p:ext uri="{BB962C8B-B14F-4D97-AF65-F5344CB8AC3E}">
        <p14:creationId xmlns:p14="http://schemas.microsoft.com/office/powerpoint/2010/main" val="28761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E9572-E870-4552-AA18-9808431D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5: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0A004-EA12-44D9-A745-1279B12D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690688"/>
            <a:ext cx="10515600" cy="102874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Cet article a baissé de 10% suite à la réforme des taxes. </a:t>
            </a:r>
          </a:p>
          <a:p>
            <a:pPr marL="0" indent="0">
              <a:buNone/>
            </a:pPr>
            <a:r>
              <a:rPr lang="fr-FR" dirty="0"/>
              <a:t>Combien coûte-il à présent?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1D854F-D150-4E0D-A08A-06997DF3F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17"/>
          <a:stretch/>
        </p:blipFill>
        <p:spPr>
          <a:xfrm rot="21211938">
            <a:off x="8179399" y="147293"/>
            <a:ext cx="3784600" cy="24581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76E371-99A2-4D6B-B067-89009669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683" y="2178990"/>
            <a:ext cx="2286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712</Words>
  <Application>Microsoft Office PowerPoint</Application>
  <PresentationFormat>Grand écran</PresentationFormat>
  <Paragraphs>123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Thème Office</vt:lpstr>
      <vt:lpstr>Equation</vt:lpstr>
      <vt:lpstr>Confinement 3ème A/B/C</vt:lpstr>
      <vt:lpstr>Question 1:</vt:lpstr>
      <vt:lpstr>Question 1:</vt:lpstr>
      <vt:lpstr>Question 2:</vt:lpstr>
      <vt:lpstr>Question 2:</vt:lpstr>
      <vt:lpstr>Question 3:</vt:lpstr>
      <vt:lpstr>Question 3:</vt:lpstr>
      <vt:lpstr>Question 4:</vt:lpstr>
      <vt:lpstr>Question 5:</vt:lpstr>
      <vt:lpstr>Question 5:</vt:lpstr>
      <vt:lpstr>Question 6: </vt:lpstr>
      <vt:lpstr>Question 7:</vt:lpstr>
      <vt:lpstr>Question 7:</vt:lpstr>
      <vt:lpstr>Question 8:    </vt:lpstr>
      <vt:lpstr>Question 9:</vt:lpstr>
      <vt:lpstr>Question 10: </vt:lpstr>
      <vt:lpstr>PARIS   LAS VEGAS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Confinement 3ème A/B/C</dc:title>
  <dc:creator>Benoît Dabin</dc:creator>
  <cp:lastModifiedBy>Benoît Dabin</cp:lastModifiedBy>
  <cp:revision>3</cp:revision>
  <dcterms:created xsi:type="dcterms:W3CDTF">2021-09-06T13:34:34Z</dcterms:created>
  <dcterms:modified xsi:type="dcterms:W3CDTF">2021-09-06T13:42:50Z</dcterms:modified>
</cp:coreProperties>
</file>