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59" r:id="rId4"/>
    <p:sldId id="272" r:id="rId5"/>
    <p:sldId id="274" r:id="rId6"/>
    <p:sldId id="263" r:id="rId7"/>
    <p:sldId id="264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7858" autoAdjust="0"/>
    <p:restoredTop sz="86380" autoAdjust="0"/>
  </p:normalViewPr>
  <p:slideViewPr>
    <p:cSldViewPr>
      <p:cViewPr varScale="1">
        <p:scale>
          <a:sx n="99" d="100"/>
          <a:sy n="99" d="100"/>
        </p:scale>
        <p:origin x="160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04"/>
    </p:cViewPr>
  </p:sorterViewPr>
  <p:notesViewPr>
    <p:cSldViewPr>
      <p:cViewPr varScale="1">
        <p:scale>
          <a:sx n="58" d="100"/>
          <a:sy n="58" d="100"/>
        </p:scale>
        <p:origin x="-143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FF7C7-5400-4FE6-B748-B003AFF3E5A5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C896F-8C8A-4E20-97AD-A698E69AE2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76855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5D298-3805-466F-AA41-2FED26758AAF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2535C6-5AB9-4079-A50B-0C683A75AC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2701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5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5pPr>
            <a:lvl6pPr marL="2204550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6pPr>
            <a:lvl7pPr marL="2605377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7pPr>
            <a:lvl8pPr marL="3006204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8pPr>
            <a:lvl9pPr marL="3407032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707B5DB-3763-4E33-BF25-C52B3376216F}" type="slidenum">
              <a:rPr lang="fr-FR" altLang="en-US" sz="120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fr-FR" altLang="en-US" sz="1200"/>
          </a:p>
        </p:txBody>
      </p:sp>
      <p:sp>
        <p:nvSpPr>
          <p:cNvPr id="53249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53250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788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5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5pPr>
            <a:lvl6pPr marL="2204550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6pPr>
            <a:lvl7pPr marL="2605377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7pPr>
            <a:lvl8pPr marL="3006204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8pPr>
            <a:lvl9pPr marL="3407032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948B4DD-179A-427C-BF73-5FDD7C82F463}" type="slidenum">
              <a:rPr lang="fr-FR" altLang="en-US" sz="12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fr-FR" altLang="en-US" sz="1200"/>
          </a:p>
        </p:txBody>
      </p:sp>
      <p:sp>
        <p:nvSpPr>
          <p:cNvPr id="5632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68825" cy="34258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5632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84096" cy="411242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382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5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5pPr>
            <a:lvl6pPr marL="2204550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6pPr>
            <a:lvl7pPr marL="2605377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7pPr>
            <a:lvl8pPr marL="3006204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8pPr>
            <a:lvl9pPr marL="3407032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40BD3BB-B9A5-44FB-AC52-CA65E7EBF5AA}" type="slidenum">
              <a:rPr lang="fr-FR" altLang="en-US" sz="120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fr-FR" altLang="en-US" sz="1200"/>
          </a:p>
        </p:txBody>
      </p:sp>
      <p:sp>
        <p:nvSpPr>
          <p:cNvPr id="57345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67238" cy="34242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5734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82656" cy="4111066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805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5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5pPr>
            <a:lvl6pPr marL="2204550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6pPr>
            <a:lvl7pPr marL="2605377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7pPr>
            <a:lvl8pPr marL="3006204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8pPr>
            <a:lvl9pPr marL="3407032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3D4F772-069B-44C6-90C7-C5B15C9B8293}" type="slidenum">
              <a:rPr lang="fr-FR" altLang="en-US" sz="120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fr-FR" altLang="en-US" sz="1200"/>
          </a:p>
        </p:txBody>
      </p:sp>
      <p:sp>
        <p:nvSpPr>
          <p:cNvPr id="68609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1875" y="657225"/>
            <a:ext cx="4376738" cy="32813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68610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43748" y="4124643"/>
            <a:ext cx="5152861" cy="4011956"/>
          </a:xfr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748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5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5pPr>
            <a:lvl6pPr marL="2204550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6pPr>
            <a:lvl7pPr marL="2605377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7pPr>
            <a:lvl8pPr marL="3006204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8pPr>
            <a:lvl9pPr marL="3407032" indent="-200414" defTabSz="39386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93869" algn="l"/>
                <a:tab pos="787737" algn="l"/>
                <a:tab pos="1181606" algn="l"/>
                <a:tab pos="1575474" algn="l"/>
                <a:tab pos="1969343" algn="l"/>
                <a:tab pos="2363211" algn="l"/>
                <a:tab pos="2757079" algn="l"/>
              </a:tabLst>
              <a:defRPr sz="11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388E65F-93C1-4275-8E23-36261A8E966F}" type="slidenum">
              <a:rPr lang="fr-FR" altLang="en-US" sz="120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fr-FR" altLang="en-US" sz="1200"/>
          </a:p>
        </p:txBody>
      </p:sp>
      <p:sp>
        <p:nvSpPr>
          <p:cNvPr id="8192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8192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499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C0DDC-073B-4D4A-8EB6-05C6A4781CDA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52964-30B8-4216-81F9-1441B1368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431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C0DDC-073B-4D4A-8EB6-05C6A4781CDA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52964-30B8-4216-81F9-1441B1368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7111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C0DDC-073B-4D4A-8EB6-05C6A4781CDA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52964-30B8-4216-81F9-1441B1368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9590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3672408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2124075" cy="104775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282" y="188641"/>
            <a:ext cx="1111898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66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C0DDC-073B-4D4A-8EB6-05C6A4781CDA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52964-30B8-4216-81F9-1441B1368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715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C0DDC-073B-4D4A-8EB6-05C6A4781CDA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52964-30B8-4216-81F9-1441B1368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8784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C0DDC-073B-4D4A-8EB6-05C6A4781CDA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52964-30B8-4216-81F9-1441B1368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3766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C0DDC-073B-4D4A-8EB6-05C6A4781CDA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52964-30B8-4216-81F9-1441B1368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6402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C0DDC-073B-4D4A-8EB6-05C6A4781CDA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52964-30B8-4216-81F9-1441B1368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248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C0DDC-073B-4D4A-8EB6-05C6A4781CDA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52964-30B8-4216-81F9-1441B1368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4980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C0DDC-073B-4D4A-8EB6-05C6A4781CDA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52964-30B8-4216-81F9-1441B1368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211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C0DDC-073B-4D4A-8EB6-05C6A4781CDA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52964-30B8-4216-81F9-1441B1368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4161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C0DDC-073B-4D4A-8EB6-05C6A4781CDA}" type="datetimeFigureOut">
              <a:rPr lang="fr-FR" smtClean="0"/>
              <a:t>18/10/2021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52964-30B8-4216-81F9-1441B1368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6747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952863" y="1772816"/>
            <a:ext cx="7220823" cy="643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9pPr>
          </a:lstStyle>
          <a:p>
            <a:pPr algn="ctr" eaLnBrk="1">
              <a:lnSpc>
                <a:spcPct val="95000"/>
              </a:lnSpc>
              <a:buSzPct val="100000"/>
              <a:defRPr/>
            </a:pPr>
            <a:r>
              <a:rPr lang="fr-FR" altLang="en-US" sz="4400" b="1" dirty="0" smtClean="0">
                <a:solidFill>
                  <a:srgbClr val="00519E"/>
                </a:solidFill>
                <a:latin typeface="Arial (En-têtes)" charset="0"/>
                <a:ea typeface="DejaVu Sans" charset="0"/>
                <a:cs typeface="DejaVu Sans" charset="0"/>
              </a:rPr>
              <a:t>Venir au lycée </a:t>
            </a:r>
            <a:r>
              <a:rPr lang="fr-FR" altLang="en-US" sz="4400" b="1" dirty="0" smtClean="0">
                <a:solidFill>
                  <a:srgbClr val="00519E"/>
                </a:solidFill>
                <a:latin typeface="Arial (En-têtes)" charset="0"/>
                <a:ea typeface="DejaVu Sans" charset="0"/>
                <a:cs typeface="DejaVu Sans" charset="0"/>
              </a:rPr>
              <a:t>Dick </a:t>
            </a:r>
            <a:r>
              <a:rPr lang="fr-FR" altLang="en-US" sz="4400" b="1" dirty="0" err="1" smtClean="0">
                <a:solidFill>
                  <a:srgbClr val="00519E"/>
                </a:solidFill>
                <a:latin typeface="Arial (En-têtes)" charset="0"/>
                <a:ea typeface="DejaVu Sans" charset="0"/>
                <a:cs typeface="DejaVu Sans" charset="0"/>
              </a:rPr>
              <a:t>Ukeiwë</a:t>
            </a:r>
            <a:endParaRPr lang="fr-FR" altLang="en-US" sz="4400" b="1" dirty="0" smtClean="0">
              <a:solidFill>
                <a:srgbClr val="00519E"/>
              </a:solidFill>
              <a:latin typeface="Arial (En-têtes)" charset="0"/>
              <a:ea typeface="DejaVu Sans" charset="0"/>
              <a:cs typeface="DejaVu Sans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944687" y="2708920"/>
            <a:ext cx="5237162" cy="583321"/>
          </a:xfrm>
          <a:prstGeom prst="rect">
            <a:avLst/>
          </a:prstGeom>
          <a:solidFill>
            <a:srgbClr val="FF9933"/>
          </a:solidFill>
          <a:ln>
            <a:noFill/>
          </a:ln>
          <a:effectLst>
            <a:outerShdw blurRad="63500" dist="37675" dir="2700000" algn="ctr" rotWithShape="0">
              <a:srgbClr val="000000">
                <a:alpha val="40033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9pPr>
          </a:lstStyle>
          <a:p>
            <a:pPr algn="ctr" eaLnBrk="1">
              <a:buSzPct val="100000"/>
              <a:defRPr/>
            </a:pPr>
            <a:r>
              <a:rPr lang="fr-FR" altLang="en-US" sz="3200" b="1" dirty="0" smtClean="0">
                <a:solidFill>
                  <a:srgbClr val="FFFFFF"/>
                </a:solidFill>
                <a:latin typeface="Arial Black" charset="0"/>
                <a:ea typeface="DejaVu Sans" charset="0"/>
                <a:cs typeface="DejaVu Sans" charset="0"/>
              </a:rPr>
              <a:t>En </a:t>
            </a:r>
            <a:r>
              <a:rPr lang="fr-FR" altLang="en-US" sz="3200" b="1" dirty="0" smtClean="0">
                <a:solidFill>
                  <a:srgbClr val="FFFFFF"/>
                </a:solidFill>
                <a:latin typeface="Arial Black" charset="0"/>
                <a:ea typeface="DejaVu Sans" charset="0"/>
                <a:cs typeface="DejaVu Sans" charset="0"/>
              </a:rPr>
              <a:t>2022</a:t>
            </a:r>
            <a:endParaRPr lang="fr-FR" altLang="en-US" sz="3200" b="1" dirty="0" smtClean="0">
              <a:solidFill>
                <a:srgbClr val="FFFFFF"/>
              </a:solidFill>
              <a:latin typeface="Arial Black" charset="0"/>
              <a:ea typeface="DejaVu Sans" charset="0"/>
              <a:cs typeface="DejaVu Sans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619672" y="3562054"/>
            <a:ext cx="63367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15 secondes</a:t>
            </a:r>
          </a:p>
          <a:p>
            <a:r>
              <a:rPr lang="fr-FR" dirty="0" smtClean="0"/>
              <a:t>8 premières générales</a:t>
            </a:r>
          </a:p>
          <a:p>
            <a:r>
              <a:rPr lang="fr-FR" dirty="0" smtClean="0"/>
              <a:t>7 premières technologiques</a:t>
            </a:r>
          </a:p>
          <a:p>
            <a:r>
              <a:rPr lang="fr-FR" dirty="0" smtClean="0"/>
              <a:t>8 terminales générales</a:t>
            </a:r>
          </a:p>
          <a:p>
            <a:r>
              <a:rPr lang="fr-FR" dirty="0" smtClean="0"/>
              <a:t>7 terminales technologiques</a:t>
            </a:r>
          </a:p>
          <a:p>
            <a:r>
              <a:rPr lang="fr-FR" dirty="0" smtClean="0"/>
              <a:t>1 DCG sur 3 ans ( Diplôme de comptabilité et gestion)</a:t>
            </a:r>
          </a:p>
          <a:p>
            <a:r>
              <a:rPr lang="fr-FR" dirty="0" smtClean="0"/>
              <a:t>2</a:t>
            </a:r>
            <a:r>
              <a:rPr lang="fr-FR" dirty="0" smtClean="0"/>
              <a:t> </a:t>
            </a:r>
            <a:r>
              <a:rPr lang="fr-FR" dirty="0" smtClean="0"/>
              <a:t>classes préparatoires </a:t>
            </a:r>
            <a:r>
              <a:rPr lang="fr-FR" dirty="0" smtClean="0"/>
              <a:t>(ECG &amp; ECT)</a:t>
            </a:r>
            <a:endParaRPr lang="fr-FR" dirty="0" smtClean="0"/>
          </a:p>
          <a:p>
            <a:r>
              <a:rPr lang="fr-FR" dirty="0"/>
              <a:t>3</a:t>
            </a:r>
            <a:r>
              <a:rPr lang="fr-FR" dirty="0" smtClean="0"/>
              <a:t> </a:t>
            </a:r>
            <a:r>
              <a:rPr lang="fr-FR" dirty="0" smtClean="0"/>
              <a:t>BTS (SIO, </a:t>
            </a:r>
            <a:r>
              <a:rPr lang="fr-FR" dirty="0" smtClean="0"/>
              <a:t>ESF, SP3S)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1900 </a:t>
            </a:r>
            <a:r>
              <a:rPr lang="fr-FR" dirty="0" smtClean="0"/>
              <a:t>élèves attendus pour 58 classes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1001" y="156310"/>
            <a:ext cx="1213395" cy="1472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16795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/>
          <a:srcRect b="14769"/>
          <a:stretch>
            <a:fillRect/>
          </a:stretch>
        </p:blipFill>
        <p:spPr bwMode="auto">
          <a:xfrm>
            <a:off x="349250" y="1655763"/>
            <a:ext cx="8362950" cy="498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b="14769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264275" y="4824413"/>
            <a:ext cx="2376488" cy="647700"/>
          </a:xfrm>
          <a:prstGeom prst="rect">
            <a:avLst/>
          </a:prstGeom>
          <a:noFill/>
          <a:ln w="29160" cap="flat">
            <a:solidFill>
              <a:srgbClr val="3465A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altLang="en-US"/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 flipV="1">
            <a:off x="7343775" y="4524375"/>
            <a:ext cx="1588" cy="312738"/>
          </a:xfrm>
          <a:prstGeom prst="line">
            <a:avLst/>
          </a:prstGeom>
          <a:noFill/>
          <a:ln w="9360" cap="flat">
            <a:solidFill>
              <a:srgbClr val="3465A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 flipH="1" flipV="1">
            <a:off x="6683375" y="4524375"/>
            <a:ext cx="169863" cy="312738"/>
          </a:xfrm>
          <a:prstGeom prst="line">
            <a:avLst/>
          </a:prstGeom>
          <a:noFill/>
          <a:ln w="9360" cap="flat">
            <a:solidFill>
              <a:srgbClr val="3465A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 flipH="1" flipV="1">
            <a:off x="4740275" y="4451350"/>
            <a:ext cx="1536700" cy="889000"/>
          </a:xfrm>
          <a:prstGeom prst="line">
            <a:avLst/>
          </a:prstGeom>
          <a:noFill/>
          <a:ln w="9360" cap="flat">
            <a:solidFill>
              <a:srgbClr val="3465A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 flipH="1">
            <a:off x="4740275" y="5327650"/>
            <a:ext cx="1536700" cy="1588"/>
          </a:xfrm>
          <a:prstGeom prst="line">
            <a:avLst/>
          </a:prstGeom>
          <a:noFill/>
          <a:ln w="9360" cap="flat">
            <a:solidFill>
              <a:srgbClr val="3465A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2460626" y="336550"/>
            <a:ext cx="4991894" cy="517525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63500" dist="37675" dir="2700000" algn="ctr" rotWithShape="0">
              <a:srgbClr val="000000">
                <a:alpha val="40033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9pPr>
          </a:lstStyle>
          <a:p>
            <a:pPr algn="ctr" eaLnBrk="1">
              <a:buSzPct val="100000"/>
              <a:defRPr/>
            </a:pPr>
            <a:r>
              <a:rPr lang="fr-FR" altLang="en-US" sz="2800" b="1" dirty="0" smtClean="0">
                <a:solidFill>
                  <a:srgbClr val="FFFFFF"/>
                </a:solidFill>
                <a:latin typeface="Arial Black" charset="0"/>
                <a:ea typeface="DejaVu Sans" charset="0"/>
                <a:cs typeface="DejaVu Sans" charset="0"/>
              </a:rPr>
              <a:t>Le schéma des études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4714" y="183273"/>
            <a:ext cx="1213395" cy="1472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85062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659063" y="633413"/>
            <a:ext cx="4721249" cy="460211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63500" dist="37675" dir="2700000" algn="ctr" rotWithShape="0">
              <a:srgbClr val="000000">
                <a:alpha val="40033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9pPr>
          </a:lstStyle>
          <a:p>
            <a:pPr algn="ctr" eaLnBrk="1">
              <a:buSzPct val="100000"/>
              <a:defRPr/>
            </a:pPr>
            <a:r>
              <a:rPr lang="fr-FR" altLang="en-US" sz="2400" b="1" dirty="0" smtClean="0">
                <a:solidFill>
                  <a:srgbClr val="FFFFFF"/>
                </a:solidFill>
                <a:latin typeface="Arial Black" charset="0"/>
                <a:ea typeface="DejaVu Sans" charset="0"/>
                <a:cs typeface="DejaVu Sans" charset="0"/>
              </a:rPr>
              <a:t>En seconde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710917"/>
              </p:ext>
            </p:extLst>
          </p:nvPr>
        </p:nvGraphicFramePr>
        <p:xfrm>
          <a:off x="462819" y="2204864"/>
          <a:ext cx="4392488" cy="3519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94537">
                  <a:extLst>
                    <a:ext uri="{9D8B030D-6E8A-4147-A177-3AD203B41FA5}">
                      <a16:colId xmlns:a16="http://schemas.microsoft.com/office/drawing/2014/main" val="1922110585"/>
                    </a:ext>
                  </a:extLst>
                </a:gridCol>
                <a:gridCol w="1197951">
                  <a:extLst>
                    <a:ext uri="{9D8B030D-6E8A-4147-A177-3AD203B41FA5}">
                      <a16:colId xmlns:a16="http://schemas.microsoft.com/office/drawing/2014/main" val="125808134"/>
                    </a:ext>
                  </a:extLst>
                </a:gridCol>
              </a:tblGrid>
              <a:tr h="2707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français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4,0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32098129"/>
                  </a:ext>
                </a:extLst>
              </a:tr>
              <a:tr h="2707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histoire géographie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3,5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9364769"/>
                  </a:ext>
                </a:extLst>
              </a:tr>
              <a:tr h="2707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anglais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3,0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0735383"/>
                  </a:ext>
                </a:extLst>
              </a:tr>
              <a:tr h="2707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espagnol / Japonais / LCK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3,0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5911606"/>
                  </a:ext>
                </a:extLst>
              </a:tr>
              <a:tr h="2707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EFCK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>
                          <a:effectLst/>
                        </a:rPr>
                        <a:t>0,5</a:t>
                      </a:r>
                      <a:endParaRPr lang="fr-FR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3256821"/>
                  </a:ext>
                </a:extLst>
              </a:tr>
              <a:tr h="2707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mathématiques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4,0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0179680"/>
                  </a:ext>
                </a:extLst>
              </a:tr>
              <a:tr h="2707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physique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3,0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99506247"/>
                  </a:ext>
                </a:extLst>
              </a:tr>
              <a:tr h="2707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SVT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1,5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117589"/>
                  </a:ext>
                </a:extLst>
              </a:tr>
              <a:tr h="2707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EPS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2,0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56947847"/>
                  </a:ext>
                </a:extLst>
              </a:tr>
              <a:tr h="2707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SES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1,5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08539057"/>
                  </a:ext>
                </a:extLst>
              </a:tr>
              <a:tr h="2707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sciences numériques et technologie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1,5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78616729"/>
                  </a:ext>
                </a:extLst>
              </a:tr>
              <a:tr h="2707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EMC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0,5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88164301"/>
                  </a:ext>
                </a:extLst>
              </a:tr>
              <a:tr h="2707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AP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u="none" strike="noStrike" dirty="0">
                          <a:effectLst/>
                        </a:rPr>
                        <a:t>2,0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8414967"/>
                  </a:ext>
                </a:extLst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522174" y="1700808"/>
            <a:ext cx="4497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Horaires des matières obligatoires en seconde</a:t>
            </a:r>
          </a:p>
        </p:txBody>
      </p:sp>
      <p:sp>
        <p:nvSpPr>
          <p:cNvPr id="4" name="Rectangle 3"/>
          <p:cNvSpPr/>
          <p:nvPr/>
        </p:nvSpPr>
        <p:spPr>
          <a:xfrm>
            <a:off x="5220072" y="1700808"/>
            <a:ext cx="38633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Horaires des </a:t>
            </a:r>
            <a:r>
              <a:rPr lang="fr-FR" dirty="0" smtClean="0"/>
              <a:t>options proposées au LGN</a:t>
            </a:r>
          </a:p>
          <a:p>
            <a:pPr algn="ctr"/>
            <a:r>
              <a:rPr lang="fr-FR" dirty="0" smtClean="0"/>
              <a:t> </a:t>
            </a:r>
            <a:r>
              <a:rPr lang="fr-FR" dirty="0"/>
              <a:t>en seconde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843617"/>
              </p:ext>
            </p:extLst>
          </p:nvPr>
        </p:nvGraphicFramePr>
        <p:xfrm>
          <a:off x="5724128" y="2492896"/>
          <a:ext cx="3024336" cy="19869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6701642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47886318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LCA: latin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>
                          <a:effectLst/>
                        </a:rPr>
                        <a:t>3,0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562726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LV C </a:t>
                      </a:r>
                      <a:r>
                        <a:rPr lang="fr-FR" sz="1600" u="none" strike="noStrike" dirty="0" err="1">
                          <a:effectLst/>
                        </a:rPr>
                        <a:t>Drehu</a:t>
                      </a:r>
                      <a:r>
                        <a:rPr lang="fr-FR" sz="1600" u="none" strike="noStrike" dirty="0">
                          <a:effectLst/>
                        </a:rPr>
                        <a:t> 3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>
                          <a:effectLst/>
                        </a:rPr>
                        <a:t>3,0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16638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Arts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>
                          <a:effectLst/>
                        </a:rPr>
                        <a:t>3,0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28152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EPS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>
                          <a:effectLst/>
                        </a:rPr>
                        <a:t>3,0</a:t>
                      </a:r>
                      <a:endParaRPr lang="fr-F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4016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DNL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 dirty="0">
                          <a:effectLst/>
                        </a:rPr>
                        <a:t>1,0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904165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management et gestion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 dirty="0">
                          <a:effectLst/>
                        </a:rPr>
                        <a:t>1,5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83349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u="none" strike="noStrike" dirty="0">
                          <a:effectLst/>
                        </a:rPr>
                        <a:t>santé et social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 dirty="0" smtClean="0">
                          <a:effectLst/>
                        </a:rPr>
                        <a:t>1,5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0240079"/>
                  </a:ext>
                </a:extLst>
              </a:tr>
            </a:tbl>
          </a:graphicData>
        </a:graphic>
      </p:graphicFrame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1001" y="156310"/>
            <a:ext cx="1213395" cy="1472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49250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147595"/>
              </p:ext>
            </p:extLst>
          </p:nvPr>
        </p:nvGraphicFramePr>
        <p:xfrm>
          <a:off x="3275856" y="1238784"/>
          <a:ext cx="5616624" cy="3580334"/>
        </p:xfrm>
        <a:graphic>
          <a:graphicData uri="http://schemas.openxmlformats.org/drawingml/2006/table">
            <a:tbl>
              <a:tblPr/>
              <a:tblGrid>
                <a:gridCol w="5616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1813">
                <a:tc>
                  <a:txBody>
                    <a:bodyPr/>
                    <a:lstStyle>
                      <a:lvl1pPr>
                        <a:lnSpc>
                          <a:spcPct val="93000"/>
                        </a:lnSpc>
                        <a:spcBef>
                          <a:spcPts val="1425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1pPr>
                      <a:lvl2pPr marL="457200">
                        <a:lnSpc>
                          <a:spcPct val="93000"/>
                        </a:lnSpc>
                        <a:spcBef>
                          <a:spcPts val="1138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2pPr>
                      <a:lvl3pPr marL="914400">
                        <a:lnSpc>
                          <a:spcPct val="93000"/>
                        </a:lnSpc>
                        <a:spcBef>
                          <a:spcPts val="850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3pPr>
                      <a:lvl4pPr marL="1371600">
                        <a:lnSpc>
                          <a:spcPct val="93000"/>
                        </a:lnSpc>
                        <a:spcBef>
                          <a:spcPts val="575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4pPr>
                      <a:lvl5pPr marL="1828800">
                        <a:lnSpc>
                          <a:spcPct val="93000"/>
                        </a:lnSpc>
                        <a:spcBef>
                          <a:spcPts val="288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5pPr>
                      <a:lvl6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6pPr>
                      <a:lvl7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7pPr>
                      <a:lvl8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8pPr>
                      <a:lvl9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icrosoft YaHei" charset="-122"/>
                          <a:cs typeface="Microsoft YaHei" charset="-122"/>
                        </a:rPr>
                        <a:t>Enseignements </a:t>
                      </a:r>
                      <a:r>
                        <a:rPr kumimoji="0" lang="fr-FR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icrosoft YaHei" charset="-122"/>
                          <a:cs typeface="Microsoft YaHei" charset="-122"/>
                        </a:rPr>
                        <a:t>de </a:t>
                      </a:r>
                      <a:r>
                        <a:rPr kumimoji="0" lang="fr-F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icrosoft YaHei" charset="-122"/>
                          <a:cs typeface="Microsoft YaHei" charset="-122"/>
                        </a:rPr>
                        <a:t>spécialité au Lycée du Grand Nouméa</a:t>
                      </a:r>
                      <a:endParaRPr kumimoji="0" lang="fr-FR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Microsoft YaHei" charset="-122"/>
                        <a:cs typeface="Microsoft YaHei" charset="-122"/>
                      </a:endParaRPr>
                    </a:p>
                  </a:txBody>
                  <a:tcPr marT="132588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26D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267">
                <a:tc>
                  <a:txBody>
                    <a:bodyPr/>
                    <a:lstStyle>
                      <a:lvl1pPr>
                        <a:lnSpc>
                          <a:spcPct val="93000"/>
                        </a:lnSpc>
                        <a:spcBef>
                          <a:spcPts val="1425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1pPr>
                      <a:lvl2pPr marL="457200">
                        <a:lnSpc>
                          <a:spcPct val="93000"/>
                        </a:lnSpc>
                        <a:spcBef>
                          <a:spcPts val="1138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2pPr>
                      <a:lvl3pPr marL="914400">
                        <a:lnSpc>
                          <a:spcPct val="93000"/>
                        </a:lnSpc>
                        <a:spcBef>
                          <a:spcPts val="850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3pPr>
                      <a:lvl4pPr marL="1371600">
                        <a:lnSpc>
                          <a:spcPct val="93000"/>
                        </a:lnSpc>
                        <a:spcBef>
                          <a:spcPts val="575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4pPr>
                      <a:lvl5pPr marL="1828800">
                        <a:lnSpc>
                          <a:spcPct val="93000"/>
                        </a:lnSpc>
                        <a:spcBef>
                          <a:spcPts val="288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5pPr>
                      <a:lvl6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6pPr>
                      <a:lvl7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7pPr>
                      <a:lvl8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8pPr>
                      <a:lvl9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Microsoft YaHei" charset="-122"/>
                        </a:rPr>
                        <a:t>Arts : Histoire des arts</a:t>
                      </a:r>
                      <a:endParaRPr kumimoji="0" lang="fr-F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Microsoft YaHei" charset="-122"/>
                      </a:endParaRPr>
                    </a:p>
                  </a:txBody>
                  <a:tcPr marT="132588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4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>
                      <a:lvl1pPr>
                        <a:lnSpc>
                          <a:spcPct val="93000"/>
                        </a:lnSpc>
                        <a:spcBef>
                          <a:spcPts val="1425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1pPr>
                      <a:lvl2pPr marL="457200">
                        <a:lnSpc>
                          <a:spcPct val="93000"/>
                        </a:lnSpc>
                        <a:spcBef>
                          <a:spcPts val="1138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2pPr>
                      <a:lvl3pPr marL="914400">
                        <a:lnSpc>
                          <a:spcPct val="93000"/>
                        </a:lnSpc>
                        <a:spcBef>
                          <a:spcPts val="850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3pPr>
                      <a:lvl4pPr marL="1371600">
                        <a:lnSpc>
                          <a:spcPct val="93000"/>
                        </a:lnSpc>
                        <a:spcBef>
                          <a:spcPts val="575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4pPr>
                      <a:lvl5pPr marL="1828800">
                        <a:lnSpc>
                          <a:spcPct val="93000"/>
                        </a:lnSpc>
                        <a:spcBef>
                          <a:spcPts val="288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5pPr>
                      <a:lvl6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6pPr>
                      <a:lvl7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7pPr>
                      <a:lvl8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8pPr>
                      <a:lvl9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Microsoft YaHei" charset="-122"/>
                        </a:rPr>
                        <a:t>Histoire, géographie, géopolitique et sciences </a:t>
                      </a:r>
                      <a:r>
                        <a:rPr kumimoji="0" lang="fr-F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Microsoft YaHei" charset="-122"/>
                        </a:rPr>
                        <a:t>politiques</a:t>
                      </a:r>
                      <a:endParaRPr kumimoji="0" lang="fr-F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Microsoft YaHei" charset="-122"/>
                      </a:endParaRPr>
                    </a:p>
                  </a:txBody>
                  <a:tcPr marT="132588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>
                      <a:lvl1pPr>
                        <a:lnSpc>
                          <a:spcPct val="93000"/>
                        </a:lnSpc>
                        <a:spcBef>
                          <a:spcPts val="1425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1pPr>
                      <a:lvl2pPr marL="457200">
                        <a:lnSpc>
                          <a:spcPct val="93000"/>
                        </a:lnSpc>
                        <a:spcBef>
                          <a:spcPts val="1138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2pPr>
                      <a:lvl3pPr marL="914400">
                        <a:lnSpc>
                          <a:spcPct val="93000"/>
                        </a:lnSpc>
                        <a:spcBef>
                          <a:spcPts val="850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3pPr>
                      <a:lvl4pPr marL="1371600">
                        <a:lnSpc>
                          <a:spcPct val="93000"/>
                        </a:lnSpc>
                        <a:spcBef>
                          <a:spcPts val="575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4pPr>
                      <a:lvl5pPr marL="1828800">
                        <a:lnSpc>
                          <a:spcPct val="93000"/>
                        </a:lnSpc>
                        <a:spcBef>
                          <a:spcPts val="288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5pPr>
                      <a:lvl6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6pPr>
                      <a:lvl7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7pPr>
                      <a:lvl8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8pPr>
                      <a:lvl9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Microsoft YaHei" charset="-122"/>
                        </a:rPr>
                        <a:t>Humanités, littérature et philosophie</a:t>
                      </a:r>
                    </a:p>
                  </a:txBody>
                  <a:tcPr marT="132588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4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975">
                <a:tc>
                  <a:txBody>
                    <a:bodyPr/>
                    <a:lstStyle>
                      <a:lvl1pPr>
                        <a:lnSpc>
                          <a:spcPct val="93000"/>
                        </a:lnSpc>
                        <a:spcBef>
                          <a:spcPts val="1425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1pPr>
                      <a:lvl2pPr marL="457200">
                        <a:lnSpc>
                          <a:spcPct val="93000"/>
                        </a:lnSpc>
                        <a:spcBef>
                          <a:spcPts val="1138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2pPr>
                      <a:lvl3pPr marL="914400">
                        <a:lnSpc>
                          <a:spcPct val="93000"/>
                        </a:lnSpc>
                        <a:spcBef>
                          <a:spcPts val="850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3pPr>
                      <a:lvl4pPr marL="1371600">
                        <a:lnSpc>
                          <a:spcPct val="93000"/>
                        </a:lnSpc>
                        <a:spcBef>
                          <a:spcPts val="575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4pPr>
                      <a:lvl5pPr marL="1828800">
                        <a:lnSpc>
                          <a:spcPct val="93000"/>
                        </a:lnSpc>
                        <a:spcBef>
                          <a:spcPts val="288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5pPr>
                      <a:lvl6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6pPr>
                      <a:lvl7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7pPr>
                      <a:lvl8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8pPr>
                      <a:lvl9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Microsoft YaHei" charset="-122"/>
                        </a:rPr>
                        <a:t>Langues, littératures et cultures </a:t>
                      </a:r>
                      <a:r>
                        <a:rPr kumimoji="0" lang="fr-F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Microsoft YaHei" charset="-122"/>
                        </a:rPr>
                        <a:t>étrangères </a:t>
                      </a:r>
                      <a:r>
                        <a:rPr kumimoji="0" lang="fr-F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Microsoft YaHei" charset="-122"/>
                        </a:rPr>
                        <a:t>en Anglais ou en Espagnol</a:t>
                      </a:r>
                      <a:endParaRPr kumimoji="0" lang="fr-FR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icrosoft YaHei" charset="-122"/>
                        <a:cs typeface="Microsoft YaHei" charset="-122"/>
                      </a:endParaRPr>
                    </a:p>
                  </a:txBody>
                  <a:tcPr marT="132588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088">
                <a:tc>
                  <a:txBody>
                    <a:bodyPr/>
                    <a:lstStyle>
                      <a:lvl1pPr>
                        <a:lnSpc>
                          <a:spcPct val="93000"/>
                        </a:lnSpc>
                        <a:spcBef>
                          <a:spcPts val="1425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1pPr>
                      <a:lvl2pPr marL="457200">
                        <a:lnSpc>
                          <a:spcPct val="93000"/>
                        </a:lnSpc>
                        <a:spcBef>
                          <a:spcPts val="1138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2pPr>
                      <a:lvl3pPr marL="914400">
                        <a:lnSpc>
                          <a:spcPct val="93000"/>
                        </a:lnSpc>
                        <a:spcBef>
                          <a:spcPts val="850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3pPr>
                      <a:lvl4pPr marL="1371600">
                        <a:lnSpc>
                          <a:spcPct val="93000"/>
                        </a:lnSpc>
                        <a:spcBef>
                          <a:spcPts val="575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4pPr>
                      <a:lvl5pPr marL="1828800">
                        <a:lnSpc>
                          <a:spcPct val="93000"/>
                        </a:lnSpc>
                        <a:spcBef>
                          <a:spcPts val="288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5pPr>
                      <a:lvl6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6pPr>
                      <a:lvl7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7pPr>
                      <a:lvl8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8pPr>
                      <a:lvl9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Microsoft YaHei" charset="-122"/>
                        </a:rPr>
                        <a:t>Littérature, langues et cultures de l’Antiquité</a:t>
                      </a:r>
                    </a:p>
                  </a:txBody>
                  <a:tcPr marT="132588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4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0112">
                <a:tc>
                  <a:txBody>
                    <a:bodyPr/>
                    <a:lstStyle>
                      <a:lvl1pPr>
                        <a:lnSpc>
                          <a:spcPct val="93000"/>
                        </a:lnSpc>
                        <a:spcBef>
                          <a:spcPts val="1425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1pPr>
                      <a:lvl2pPr marL="457200">
                        <a:lnSpc>
                          <a:spcPct val="93000"/>
                        </a:lnSpc>
                        <a:spcBef>
                          <a:spcPts val="1138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2pPr>
                      <a:lvl3pPr marL="914400">
                        <a:lnSpc>
                          <a:spcPct val="93000"/>
                        </a:lnSpc>
                        <a:spcBef>
                          <a:spcPts val="850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3pPr>
                      <a:lvl4pPr marL="1371600">
                        <a:lnSpc>
                          <a:spcPct val="93000"/>
                        </a:lnSpc>
                        <a:spcBef>
                          <a:spcPts val="575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4pPr>
                      <a:lvl5pPr marL="1828800">
                        <a:lnSpc>
                          <a:spcPct val="93000"/>
                        </a:lnSpc>
                        <a:spcBef>
                          <a:spcPts val="288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5pPr>
                      <a:lvl6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6pPr>
                      <a:lvl7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7pPr>
                      <a:lvl8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8pPr>
                      <a:lvl9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Microsoft YaHei" charset="-122"/>
                        </a:rPr>
                        <a:t>Mathématiques</a:t>
                      </a:r>
                    </a:p>
                  </a:txBody>
                  <a:tcPr marT="132588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144">
                <a:tc>
                  <a:txBody>
                    <a:bodyPr/>
                    <a:lstStyle>
                      <a:lvl1pPr>
                        <a:lnSpc>
                          <a:spcPct val="93000"/>
                        </a:lnSpc>
                        <a:spcBef>
                          <a:spcPts val="1425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1pPr>
                      <a:lvl2pPr marL="457200">
                        <a:lnSpc>
                          <a:spcPct val="93000"/>
                        </a:lnSpc>
                        <a:spcBef>
                          <a:spcPts val="1138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2pPr>
                      <a:lvl3pPr marL="914400">
                        <a:lnSpc>
                          <a:spcPct val="93000"/>
                        </a:lnSpc>
                        <a:spcBef>
                          <a:spcPts val="850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3pPr>
                      <a:lvl4pPr marL="1371600">
                        <a:lnSpc>
                          <a:spcPct val="93000"/>
                        </a:lnSpc>
                        <a:spcBef>
                          <a:spcPts val="575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4pPr>
                      <a:lvl5pPr marL="1828800">
                        <a:lnSpc>
                          <a:spcPct val="93000"/>
                        </a:lnSpc>
                        <a:spcBef>
                          <a:spcPts val="288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5pPr>
                      <a:lvl6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6pPr>
                      <a:lvl7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7pPr>
                      <a:lvl8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8pPr>
                      <a:lvl9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Microsoft YaHei" charset="-122"/>
                        </a:rPr>
                        <a:t>Numérique et sciences informatiques</a:t>
                      </a:r>
                    </a:p>
                  </a:txBody>
                  <a:tcPr marT="132588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4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2168">
                <a:tc>
                  <a:txBody>
                    <a:bodyPr/>
                    <a:lstStyle>
                      <a:lvl1pPr>
                        <a:lnSpc>
                          <a:spcPct val="93000"/>
                        </a:lnSpc>
                        <a:spcBef>
                          <a:spcPts val="1425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1pPr>
                      <a:lvl2pPr marL="457200">
                        <a:lnSpc>
                          <a:spcPct val="93000"/>
                        </a:lnSpc>
                        <a:spcBef>
                          <a:spcPts val="1138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2pPr>
                      <a:lvl3pPr marL="914400">
                        <a:lnSpc>
                          <a:spcPct val="93000"/>
                        </a:lnSpc>
                        <a:spcBef>
                          <a:spcPts val="850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3pPr>
                      <a:lvl4pPr marL="1371600">
                        <a:lnSpc>
                          <a:spcPct val="93000"/>
                        </a:lnSpc>
                        <a:spcBef>
                          <a:spcPts val="575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4pPr>
                      <a:lvl5pPr marL="1828800">
                        <a:lnSpc>
                          <a:spcPct val="93000"/>
                        </a:lnSpc>
                        <a:spcBef>
                          <a:spcPts val="288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5pPr>
                      <a:lvl6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6pPr>
                      <a:lvl7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7pPr>
                      <a:lvl8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8pPr>
                      <a:lvl9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Microsoft YaHei" charset="-122"/>
                        </a:rPr>
                        <a:t>Physique-chimie</a:t>
                      </a:r>
                    </a:p>
                  </a:txBody>
                  <a:tcPr marT="132588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200">
                <a:tc>
                  <a:txBody>
                    <a:bodyPr/>
                    <a:lstStyle>
                      <a:lvl1pPr>
                        <a:lnSpc>
                          <a:spcPct val="93000"/>
                        </a:lnSpc>
                        <a:spcBef>
                          <a:spcPts val="1425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1pPr>
                      <a:lvl2pPr marL="457200">
                        <a:lnSpc>
                          <a:spcPct val="93000"/>
                        </a:lnSpc>
                        <a:spcBef>
                          <a:spcPts val="1138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2pPr>
                      <a:lvl3pPr marL="914400">
                        <a:lnSpc>
                          <a:spcPct val="93000"/>
                        </a:lnSpc>
                        <a:spcBef>
                          <a:spcPts val="850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3pPr>
                      <a:lvl4pPr marL="1371600">
                        <a:lnSpc>
                          <a:spcPct val="93000"/>
                        </a:lnSpc>
                        <a:spcBef>
                          <a:spcPts val="575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4pPr>
                      <a:lvl5pPr marL="1828800">
                        <a:lnSpc>
                          <a:spcPct val="93000"/>
                        </a:lnSpc>
                        <a:spcBef>
                          <a:spcPts val="288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5pPr>
                      <a:lvl6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6pPr>
                      <a:lvl7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7pPr>
                      <a:lvl8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8pPr>
                      <a:lvl9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Microsoft YaHei" charset="-122"/>
                        </a:rPr>
                        <a:t>Sciences de la vie et de la Terre</a:t>
                      </a:r>
                    </a:p>
                  </a:txBody>
                  <a:tcPr marT="132588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4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32">
                <a:tc>
                  <a:txBody>
                    <a:bodyPr/>
                    <a:lstStyle>
                      <a:lvl1pPr>
                        <a:lnSpc>
                          <a:spcPct val="93000"/>
                        </a:lnSpc>
                        <a:spcBef>
                          <a:spcPts val="1425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1pPr>
                      <a:lvl2pPr marL="457200">
                        <a:lnSpc>
                          <a:spcPct val="93000"/>
                        </a:lnSpc>
                        <a:spcBef>
                          <a:spcPts val="1138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2pPr>
                      <a:lvl3pPr marL="914400">
                        <a:lnSpc>
                          <a:spcPct val="93000"/>
                        </a:lnSpc>
                        <a:spcBef>
                          <a:spcPts val="850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3pPr>
                      <a:lvl4pPr marL="1371600">
                        <a:lnSpc>
                          <a:spcPct val="93000"/>
                        </a:lnSpc>
                        <a:spcBef>
                          <a:spcPts val="575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4pPr>
                      <a:lvl5pPr marL="1828800">
                        <a:lnSpc>
                          <a:spcPct val="93000"/>
                        </a:lnSpc>
                        <a:spcBef>
                          <a:spcPts val="288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5pPr>
                      <a:lvl6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6pPr>
                      <a:lvl7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7pPr>
                      <a:lvl8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8pPr>
                      <a:lvl9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fr-F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Microsoft YaHei" charset="-122"/>
                        </a:rPr>
                        <a:t>Sciences économiques et sociales</a:t>
                      </a:r>
                    </a:p>
                  </a:txBody>
                  <a:tcPr marT="132588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Rectangle 55"/>
          <p:cNvSpPr>
            <a:spLocks noChangeArrowheads="1"/>
          </p:cNvSpPr>
          <p:nvPr/>
        </p:nvSpPr>
        <p:spPr bwMode="auto">
          <a:xfrm>
            <a:off x="2339752" y="692696"/>
            <a:ext cx="5026348" cy="395288"/>
          </a:xfrm>
          <a:prstGeom prst="rect">
            <a:avLst/>
          </a:prstGeom>
          <a:solidFill>
            <a:srgbClr val="F5C201"/>
          </a:solidFill>
          <a:ln w="25560" cap="flat">
            <a:solidFill>
              <a:srgbClr val="B58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lnSpc>
                <a:spcPct val="93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fr-FR" altLang="en-US" sz="2000" b="1" dirty="0" smtClean="0">
                <a:solidFill>
                  <a:srgbClr val="FFFFFF"/>
                </a:solidFill>
                <a:latin typeface="Arial Black" panose="020B0A04020102020204" pitchFamily="34" charset="0"/>
                <a:cs typeface="DejaVu Sans" panose="020B0603030804020204" pitchFamily="34" charset="0"/>
              </a:rPr>
              <a:t>Les enseignements de spécialité</a:t>
            </a:r>
          </a:p>
        </p:txBody>
      </p:sp>
      <p:sp>
        <p:nvSpPr>
          <p:cNvPr id="5" name="Rectangle 56"/>
          <p:cNvSpPr>
            <a:spLocks noChangeArrowheads="1"/>
          </p:cNvSpPr>
          <p:nvPr/>
        </p:nvSpPr>
        <p:spPr bwMode="auto">
          <a:xfrm>
            <a:off x="252413" y="1268760"/>
            <a:ext cx="2879725" cy="1919288"/>
          </a:xfrm>
          <a:prstGeom prst="rect">
            <a:avLst/>
          </a:prstGeom>
          <a:noFill/>
          <a:ln w="25560" cap="flat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93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fr-FR" altLang="en-US" sz="2000" smtClean="0">
                <a:cs typeface="DejaVu Sans" panose="020B0603030804020204" pitchFamily="34" charset="0"/>
              </a:rPr>
              <a:t>L’élève choisit </a:t>
            </a:r>
            <a:r>
              <a:rPr lang="fr-FR" altLang="en-US" sz="2000" b="1" smtClean="0">
                <a:cs typeface="DejaVu Sans" panose="020B0603030804020204" pitchFamily="34" charset="0"/>
              </a:rPr>
              <a:t>3</a:t>
            </a:r>
            <a:r>
              <a:rPr lang="fr-FR" altLang="en-US" sz="2000" smtClean="0">
                <a:cs typeface="DejaVu Sans" panose="020B0603030804020204" pitchFamily="34" charset="0"/>
              </a:rPr>
              <a:t> enseignements de spécialité </a:t>
            </a:r>
            <a:r>
              <a:rPr lang="fr-FR" altLang="en-US" sz="2000" b="1" smtClean="0">
                <a:cs typeface="DejaVu Sans" panose="020B0603030804020204" pitchFamily="34" charset="0"/>
              </a:rPr>
              <a:t>en première</a:t>
            </a:r>
          </a:p>
          <a:p>
            <a:pPr algn="ctr" eaLnBrk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endParaRPr lang="fr-FR" altLang="en-US" sz="2000" smtClean="0">
              <a:cs typeface="DejaVu Sans" panose="020B0603030804020204" pitchFamily="34" charset="0"/>
            </a:endParaRPr>
          </a:p>
          <a:p>
            <a:pPr algn="ctr" eaLnBrk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fr-FR" altLang="en-US" sz="2000" smtClean="0">
                <a:cs typeface="DejaVu Sans" panose="020B0603030804020204" pitchFamily="34" charset="0"/>
              </a:rPr>
              <a:t>4 h pour chacun, soit un total de 12 h</a:t>
            </a:r>
          </a:p>
        </p:txBody>
      </p:sp>
      <p:sp>
        <p:nvSpPr>
          <p:cNvPr id="6" name="Rectangle 57"/>
          <p:cNvSpPr>
            <a:spLocks noChangeArrowheads="1"/>
          </p:cNvSpPr>
          <p:nvPr/>
        </p:nvSpPr>
        <p:spPr bwMode="auto">
          <a:xfrm>
            <a:off x="252413" y="3356992"/>
            <a:ext cx="2879725" cy="1919288"/>
          </a:xfrm>
          <a:prstGeom prst="rect">
            <a:avLst/>
          </a:prstGeom>
          <a:noFill/>
          <a:ln w="25560" cap="flat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93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fr-FR" altLang="en-US" sz="2000" smtClean="0">
                <a:cs typeface="DejaVu Sans" panose="020B0603030804020204" pitchFamily="34" charset="0"/>
              </a:rPr>
              <a:t>L’élève conserve </a:t>
            </a:r>
            <a:r>
              <a:rPr lang="fr-FR" altLang="en-US" sz="2000" b="1" smtClean="0">
                <a:cs typeface="DejaVu Sans" panose="020B0603030804020204" pitchFamily="34" charset="0"/>
              </a:rPr>
              <a:t>2 </a:t>
            </a:r>
            <a:r>
              <a:rPr lang="fr-FR" altLang="en-US" sz="2000" smtClean="0">
                <a:cs typeface="DejaVu Sans" panose="020B0603030804020204" pitchFamily="34" charset="0"/>
              </a:rPr>
              <a:t>enseignements de spécialité </a:t>
            </a:r>
            <a:r>
              <a:rPr lang="fr-FR" altLang="en-US" sz="2000" b="1" smtClean="0">
                <a:cs typeface="DejaVu Sans" panose="020B0603030804020204" pitchFamily="34" charset="0"/>
              </a:rPr>
              <a:t>en terminale</a:t>
            </a:r>
          </a:p>
          <a:p>
            <a:pPr algn="ctr" eaLnBrk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endParaRPr lang="fr-FR" altLang="en-US" sz="2000" smtClean="0">
              <a:cs typeface="DejaVu Sans" panose="020B0603030804020204" pitchFamily="34" charset="0"/>
            </a:endParaRPr>
          </a:p>
          <a:p>
            <a:pPr algn="ctr" eaLnBrk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fr-FR" altLang="en-US" sz="2000" smtClean="0">
                <a:cs typeface="DejaVu Sans" panose="020B0603030804020204" pitchFamily="34" charset="0"/>
              </a:rPr>
              <a:t>6 h pour chacun, soit un total de 12 h</a:t>
            </a:r>
          </a:p>
        </p:txBody>
      </p:sp>
      <p:sp>
        <p:nvSpPr>
          <p:cNvPr id="8" name="Rectangle 59"/>
          <p:cNvSpPr>
            <a:spLocks noChangeArrowheads="1"/>
          </p:cNvSpPr>
          <p:nvPr/>
        </p:nvSpPr>
        <p:spPr bwMode="auto">
          <a:xfrm>
            <a:off x="2843807" y="161954"/>
            <a:ext cx="4229645" cy="460211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63500" dist="37675" dir="2700000" algn="ctr" rotWithShape="0">
              <a:srgbClr val="000000">
                <a:alpha val="40033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9pPr>
          </a:lstStyle>
          <a:p>
            <a:pPr algn="ctr" eaLnBrk="1">
              <a:buSzPct val="100000"/>
              <a:defRPr/>
            </a:pPr>
            <a:r>
              <a:rPr lang="fr-FR" altLang="en-US" sz="2400" b="1" dirty="0" smtClean="0">
                <a:solidFill>
                  <a:srgbClr val="FFFFFF"/>
                </a:solidFill>
                <a:latin typeface="Arial Black" charset="0"/>
                <a:ea typeface="DejaVu Sans" charset="0"/>
                <a:cs typeface="DejaVu Sans" charset="0"/>
              </a:rPr>
              <a:t>La voie générale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414852"/>
              </p:ext>
            </p:extLst>
          </p:nvPr>
        </p:nvGraphicFramePr>
        <p:xfrm>
          <a:off x="3347864" y="5373216"/>
          <a:ext cx="5544616" cy="914845"/>
        </p:xfrm>
        <a:graphic>
          <a:graphicData uri="http://schemas.openxmlformats.org/drawingml/2006/table">
            <a:tbl>
              <a:tblPr/>
              <a:tblGrid>
                <a:gridCol w="5544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9464">
                <a:tc>
                  <a:txBody>
                    <a:bodyPr/>
                    <a:lstStyle>
                      <a:lvl1pPr>
                        <a:lnSpc>
                          <a:spcPct val="93000"/>
                        </a:lnSpc>
                        <a:spcBef>
                          <a:spcPts val="1425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1pPr>
                      <a:lvl2pPr marL="457200">
                        <a:lnSpc>
                          <a:spcPct val="93000"/>
                        </a:lnSpc>
                        <a:spcBef>
                          <a:spcPts val="1138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2pPr>
                      <a:lvl3pPr marL="914400">
                        <a:lnSpc>
                          <a:spcPct val="93000"/>
                        </a:lnSpc>
                        <a:spcBef>
                          <a:spcPts val="850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3pPr>
                      <a:lvl4pPr marL="1371600">
                        <a:lnSpc>
                          <a:spcPct val="93000"/>
                        </a:lnSpc>
                        <a:spcBef>
                          <a:spcPts val="575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4pPr>
                      <a:lvl5pPr marL="1828800">
                        <a:lnSpc>
                          <a:spcPct val="93000"/>
                        </a:lnSpc>
                        <a:spcBef>
                          <a:spcPts val="288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5pPr>
                      <a:lvl6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6pPr>
                      <a:lvl7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7pPr>
                      <a:lvl8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8pPr>
                      <a:lvl9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9pPr>
                    </a:lstStyle>
                    <a:p>
                      <a:pPr algn="just" eaLnBrk="1">
                        <a:lnSpc>
                          <a:spcPct val="139000"/>
                        </a:lnSpc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kumimoji="0" lang="fr-FR" alt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Microsoft YaHei" charset="-122"/>
                        </a:rPr>
                        <a:t>Sciences de </a:t>
                      </a:r>
                      <a:r>
                        <a:rPr kumimoji="0" lang="fr-FR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Microsoft YaHei" charset="-122"/>
                        </a:rPr>
                        <a:t>l’ingénieur </a:t>
                      </a:r>
                      <a:r>
                        <a:rPr lang="fr-FR" altLang="en-US" sz="900" i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cs typeface="DejaVu Sans" charset="0"/>
                        </a:rPr>
                        <a:t>Lycée Jules Garnier (Nouméa),</a:t>
                      </a:r>
                      <a:r>
                        <a:rPr lang="fr-FR" altLang="en-US" sz="900" i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cs typeface="DejaVu Sans" charset="0"/>
                        </a:rPr>
                        <a:t> </a:t>
                      </a:r>
                      <a:r>
                        <a:rPr lang="fr-FR" altLang="en-US" sz="900" i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cs typeface="DejaVu Sans" charset="0"/>
                        </a:rPr>
                        <a:t>Lycée du Mont Dore,</a:t>
                      </a:r>
                      <a:r>
                        <a:rPr lang="fr-FR" altLang="en-US" sz="900" i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cs typeface="DejaVu Sans" charset="0"/>
                        </a:rPr>
                        <a:t> </a:t>
                      </a:r>
                    </a:p>
                    <a:p>
                      <a:pPr algn="just" eaLnBrk="1">
                        <a:lnSpc>
                          <a:spcPct val="139000"/>
                        </a:lnSpc>
                        <a:spcBef>
                          <a:spcPct val="0"/>
                        </a:spcBef>
                        <a:buClrTx/>
                        <a:buFontTx/>
                        <a:buNone/>
                      </a:pPr>
                      <a:r>
                        <a:rPr lang="fr-FR" altLang="en-US" sz="900" i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cs typeface="DejaVu Sans" charset="0"/>
                        </a:rPr>
                        <a:t>Lycée Antoine </a:t>
                      </a:r>
                      <a:r>
                        <a:rPr lang="fr-FR" altLang="en-US" sz="900" i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cs typeface="DejaVu Sans" charset="0"/>
                        </a:rPr>
                        <a:t>Kela</a:t>
                      </a:r>
                      <a:r>
                        <a:rPr lang="fr-FR" altLang="en-US" sz="900" i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cs typeface="DejaVu Sans" charset="0"/>
                        </a:rPr>
                        <a:t> (</a:t>
                      </a:r>
                      <a:r>
                        <a:rPr lang="fr-FR" altLang="en-US" sz="900" i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cs typeface="DejaVu Sans" charset="0"/>
                        </a:rPr>
                        <a:t>Poindimié</a:t>
                      </a:r>
                      <a:r>
                        <a:rPr lang="fr-FR" altLang="en-US" sz="900" i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cs typeface="DejaVu Sans" charset="0"/>
                        </a:rPr>
                        <a:t>),</a:t>
                      </a:r>
                      <a:r>
                        <a:rPr lang="fr-FR" altLang="en-US" sz="900" i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cs typeface="DejaVu Sans" charset="0"/>
                        </a:rPr>
                        <a:t> </a:t>
                      </a:r>
                      <a:r>
                        <a:rPr lang="fr-FR" altLang="en-US" sz="900" i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cs typeface="DejaVu Sans" charset="0"/>
                        </a:rPr>
                        <a:t>Lycée Michel Rocard (Pouembout)</a:t>
                      </a:r>
                    </a:p>
                  </a:txBody>
                  <a:tcPr marT="132588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4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578">
                <a:tc>
                  <a:txBody>
                    <a:bodyPr/>
                    <a:lstStyle>
                      <a:lvl1pPr>
                        <a:lnSpc>
                          <a:spcPct val="93000"/>
                        </a:lnSpc>
                        <a:spcBef>
                          <a:spcPts val="1425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1pPr>
                      <a:lvl2pPr marL="457200">
                        <a:lnSpc>
                          <a:spcPct val="93000"/>
                        </a:lnSpc>
                        <a:spcBef>
                          <a:spcPts val="1138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2pPr>
                      <a:lvl3pPr marL="914400">
                        <a:lnSpc>
                          <a:spcPct val="93000"/>
                        </a:lnSpc>
                        <a:spcBef>
                          <a:spcPts val="850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3pPr>
                      <a:lvl4pPr marL="1371600">
                        <a:lnSpc>
                          <a:spcPct val="93000"/>
                        </a:lnSpc>
                        <a:spcBef>
                          <a:spcPts val="575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4pPr>
                      <a:lvl5pPr marL="1828800">
                        <a:lnSpc>
                          <a:spcPct val="93000"/>
                        </a:lnSpc>
                        <a:spcBef>
                          <a:spcPts val="288"/>
                        </a:spcBef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5pPr>
                      <a:lvl6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6pPr>
                      <a:lvl7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7pPr>
                      <a:lvl8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8pPr>
                      <a:lvl9pPr indent="-228600" defTabSz="449263" eaLnBrk="0" fontAlgn="base" hangingPunct="0">
                        <a:lnSpc>
                          <a:spcPct val="93000"/>
                        </a:lnSpc>
                        <a:spcBef>
                          <a:spcPts val="288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icrosoft YaHei" charset="-122"/>
                          <a:cs typeface="Microsoft YaHei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0">
                        <a:lnSpc>
                          <a:spcPct val="6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/>
                      </a:pPr>
                      <a:r>
                        <a:rPr kumimoji="0" lang="fr-FR" alt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  <a:cs typeface="Microsoft YaHei" charset="-122"/>
                        </a:rPr>
                        <a:t>Biologie, écologie </a:t>
                      </a:r>
                      <a:r>
                        <a:rPr lang="fr-FR" altLang="en-US" sz="800" i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cs typeface="DejaVu Sans" charset="0"/>
                        </a:rPr>
                        <a:t>Lycée Michel Rocard (Pouembout)</a:t>
                      </a:r>
                    </a:p>
                  </a:txBody>
                  <a:tcPr marT="132588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A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3347864" y="5073036"/>
            <a:ext cx="5544616" cy="28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anchor="ctr" anchorCtr="1">
            <a:spAutoFit/>
          </a:bodyPr>
          <a:lstStyle/>
          <a:p>
            <a:pPr lvl="0" algn="ctr" defTabSz="449263" fontAlgn="base" hangingPunct="0">
              <a:lnSpc>
                <a:spcPct val="62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altLang="en-US" sz="1400" b="1" dirty="0" smtClean="0">
                <a:solidFill>
                  <a:schemeClr val="bg1"/>
                </a:solidFill>
                <a:latin typeface="Arial" charset="0"/>
                <a:ea typeface="Microsoft YaHei" charset="-122"/>
                <a:cs typeface="Microsoft YaHei" charset="-122"/>
              </a:rPr>
              <a:t>Autres e</a:t>
            </a:r>
            <a:r>
              <a:rPr kumimoji="0" lang="fr-FR" alt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icrosoft YaHei" charset="-122"/>
                <a:cs typeface="Microsoft YaHei" charset="-122"/>
              </a:rPr>
              <a:t>nseignements de spécialité </a:t>
            </a:r>
            <a:endParaRPr kumimoji="0" lang="fr-FR" altLang="en-US" sz="1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  <a:cs typeface="Microsoft YaHei" charset="-12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2413" y="5373216"/>
            <a:ext cx="2879725" cy="893191"/>
          </a:xfrm>
          <a:prstGeom prst="rect">
            <a:avLst/>
          </a:prstGeom>
          <a:noFill/>
          <a:ln>
            <a:solidFill>
              <a:srgbClr val="C00000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Les enseignements de spécialités seront présentés aux élèves.</a:t>
            </a: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42066"/>
            <a:ext cx="1080120" cy="116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681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050272"/>
              </p:ext>
            </p:extLst>
          </p:nvPr>
        </p:nvGraphicFramePr>
        <p:xfrm>
          <a:off x="251521" y="1268761"/>
          <a:ext cx="8496947" cy="47264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52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4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48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48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48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25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72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48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48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487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672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Quelques</a:t>
                      </a:r>
                      <a:r>
                        <a:rPr lang="fr-FR" sz="1200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exemples de d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omaines de formations 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dans </a:t>
                      </a:r>
                      <a:r>
                        <a:rPr lang="fr-FR" sz="120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l’enseignement </a:t>
                      </a: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supérieur</a:t>
                      </a: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NSI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HGSP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HLP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LLCE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LLCA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Maths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PC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SES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SVT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HDA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5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Lettres, langues vivantes ou anciennes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49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Sciences humaines, sociales, </a:t>
                      </a:r>
                      <a:r>
                        <a:rPr lang="fr-FR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sciences</a:t>
                      </a:r>
                      <a:r>
                        <a:rPr lang="fr-FR" sz="120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fr-FR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politiques</a:t>
                      </a:r>
                      <a:r>
                        <a:rPr lang="fr-FR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géographie, histoire, psychologie, sociologie, CPGE lettres et sciences </a:t>
                      </a:r>
                      <a:r>
                        <a:rPr lang="fr-FR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sociales…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4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Communication, journalisme, </a:t>
                      </a:r>
                      <a:r>
                        <a:rPr lang="fr-FR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droit…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92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Economie et gestion, écoles de </a:t>
                      </a:r>
                      <a:r>
                        <a:rPr lang="fr-FR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commerce, CPGE éco…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4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Sciences, </a:t>
                      </a:r>
                      <a:r>
                        <a:rPr lang="fr-FR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technologie, CPGE, école …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71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Santé, paramédical,</a:t>
                      </a:r>
                      <a:r>
                        <a:rPr lang="fr-FR" sz="120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v</a:t>
                      </a:r>
                      <a:r>
                        <a:rPr lang="fr-FR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étérinaire</a:t>
                      </a:r>
                      <a:r>
                        <a:rPr lang="fr-FR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agriculture, </a:t>
                      </a:r>
                      <a:r>
                        <a:rPr lang="fr-FR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environnement..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7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Sport, défense, </a:t>
                      </a:r>
                      <a:r>
                        <a:rPr lang="fr-FR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sécurité…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57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Arts, études </a:t>
                      </a:r>
                      <a:r>
                        <a:rPr lang="fr-FR" sz="12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artistiques…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</a:t>
                      </a:r>
                      <a:endParaRPr lang="fr-FR" sz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7860" marR="5786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Rectangle 55"/>
          <p:cNvSpPr>
            <a:spLocks noChangeArrowheads="1"/>
          </p:cNvSpPr>
          <p:nvPr/>
        </p:nvSpPr>
        <p:spPr bwMode="auto">
          <a:xfrm>
            <a:off x="2339752" y="692696"/>
            <a:ext cx="5026348" cy="337100"/>
          </a:xfrm>
          <a:prstGeom prst="rect">
            <a:avLst/>
          </a:prstGeom>
          <a:solidFill>
            <a:srgbClr val="F5C201"/>
          </a:solidFill>
          <a:ln w="25560" cap="flat">
            <a:solidFill>
              <a:srgbClr val="B58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>
            <a:lvl1pPr>
              <a:lnSpc>
                <a:spcPct val="93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3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3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3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3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fr-FR" altLang="en-US" sz="1600" b="1" dirty="0" smtClean="0">
                <a:solidFill>
                  <a:srgbClr val="FFFFFF"/>
                </a:solidFill>
                <a:latin typeface="Arial Black" panose="020B0A04020102020204" pitchFamily="34" charset="0"/>
                <a:cs typeface="DejaVu Sans" panose="020B0603030804020204" pitchFamily="34" charset="0"/>
              </a:rPr>
              <a:t>Le lien avec l’enseignement supérieur…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1521" y="6165304"/>
            <a:ext cx="8496947" cy="432048"/>
          </a:xfrm>
          <a:prstGeom prst="roundRect">
            <a:avLst/>
          </a:prstGeom>
          <a:solidFill>
            <a:srgbClr val="FFC000">
              <a:alpha val="5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rgbClr val="FF0000"/>
                </a:solidFill>
              </a:rPr>
              <a:t>Attention: Ce tableau n’est qu’à titre indicatif et ne réduit en rien le champs des possibles dans l’enseignement supérieur. </a:t>
            </a:r>
            <a:endParaRPr lang="fr-FR" sz="1200" b="1" dirty="0">
              <a:solidFill>
                <a:srgbClr val="FF0000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56310"/>
            <a:ext cx="1100068" cy="1112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46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-513" y="1226381"/>
            <a:ext cx="9018588" cy="1511009"/>
            <a:chOff x="-56" y="1859"/>
            <a:chExt cx="5681" cy="886"/>
          </a:xfrm>
        </p:grpSpPr>
        <p:sp>
          <p:nvSpPr>
            <p:cNvPr id="21507" name="Text Box 3"/>
            <p:cNvSpPr txBox="1">
              <a:spLocks noChangeArrowheads="1"/>
            </p:cNvSpPr>
            <p:nvPr/>
          </p:nvSpPr>
          <p:spPr bwMode="auto">
            <a:xfrm>
              <a:off x="-56" y="1929"/>
              <a:ext cx="893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fr-FR" altLang="en-US" sz="3600" dirty="0" smtClean="0">
                  <a:solidFill>
                    <a:srgbClr val="C2070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charset="0"/>
                </a:rPr>
                <a:t>ST2S</a:t>
              </a:r>
            </a:p>
          </p:txBody>
        </p:sp>
        <p:sp>
          <p:nvSpPr>
            <p:cNvPr id="21508" name="Text Box 4"/>
            <p:cNvSpPr txBox="1">
              <a:spLocks noChangeArrowheads="1"/>
            </p:cNvSpPr>
            <p:nvPr/>
          </p:nvSpPr>
          <p:spPr bwMode="auto">
            <a:xfrm>
              <a:off x="620" y="1859"/>
              <a:ext cx="5005" cy="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lnSpc>
                  <a:spcPct val="93000"/>
                </a:lnSpc>
                <a:spcBef>
                  <a:spcPts val="1425"/>
                </a:spcBef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1pPr>
              <a:lvl2pPr>
                <a:lnSpc>
                  <a:spcPct val="93000"/>
                </a:lnSpc>
                <a:spcBef>
                  <a:spcPts val="1138"/>
                </a:spcBef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2pPr>
              <a:lvl3pPr>
                <a:lnSpc>
                  <a:spcPct val="93000"/>
                </a:lnSpc>
                <a:spcBef>
                  <a:spcPts val="850"/>
                </a:spcBef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3pPr>
              <a:lvl4pPr>
                <a:lnSpc>
                  <a:spcPct val="93000"/>
                </a:lnSpc>
                <a:spcBef>
                  <a:spcPts val="575"/>
                </a:spcBef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4pPr>
              <a:lvl5pPr>
                <a:lnSpc>
                  <a:spcPct val="93000"/>
                </a:lnSpc>
                <a:spcBef>
                  <a:spcPts val="288"/>
                </a:spcBef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288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288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288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288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9pPr>
            </a:lstStyle>
            <a:p>
              <a:pPr marL="0" lvl="2" indent="0" algn="ctr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endParaRPr lang="fr-FR" altLang="en-US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endParaRPr>
            </a:p>
            <a:p>
              <a:pPr marL="0" lvl="2" indent="0" algn="ctr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endParaRPr lang="fr-FR" altLang="en-US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endParaRPr>
            </a:p>
            <a:p>
              <a:pPr marL="0" lvl="2" indent="0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fr-FR" altLang="en-US" sz="1800" dirty="0" smtClean="0">
                  <a:latin typeface="Tahoma" charset="0"/>
                </a:rPr>
                <a:t>Intérêts pour les relations humaines et le travail sanitaires et social. Avoir envie d’aider des personnes en difficultés, qualité d’écoute.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endParaRPr lang="fr-FR" altLang="en-US" sz="2000" dirty="0" smtClean="0">
                <a:latin typeface="Tahoma" charset="0"/>
              </a:endParaRPr>
            </a:p>
          </p:txBody>
        </p:sp>
        <p:pic>
          <p:nvPicPr>
            <p:cNvPr id="21510" name="Picture 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2256"/>
              <a:ext cx="584" cy="3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21511" name="Text Box 7"/>
            <p:cNvSpPr txBox="1">
              <a:spLocks noChangeArrowheads="1"/>
            </p:cNvSpPr>
            <p:nvPr/>
          </p:nvSpPr>
          <p:spPr bwMode="auto">
            <a:xfrm>
              <a:off x="895" y="1966"/>
              <a:ext cx="4217" cy="2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9pPr>
            </a:lstStyle>
            <a:p>
              <a:pPr eaLnBrk="1" hangingPunct="1">
                <a:spcBef>
                  <a:spcPts val="1375"/>
                </a:spcBef>
                <a:buSzPct val="100000"/>
                <a:defRPr/>
              </a:pPr>
              <a:r>
                <a:rPr lang="fr-FR" altLang="en-US" sz="22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charset="0"/>
                </a:rPr>
                <a:t>Sciences et Technologies de la Santé et du Social</a:t>
              </a:r>
            </a:p>
          </p:txBody>
        </p:sp>
      </p:grp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2460625" y="84138"/>
            <a:ext cx="5237163" cy="517525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63500" dist="37675" dir="2700000" algn="ctr" rotWithShape="0">
              <a:srgbClr val="000000">
                <a:alpha val="40033"/>
              </a:srgbClr>
            </a:outerShdw>
          </a:effectLst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9pPr>
          </a:lstStyle>
          <a:p>
            <a:pPr algn="ctr" eaLnBrk="1">
              <a:buSzPct val="100000"/>
              <a:defRPr/>
            </a:pPr>
            <a:r>
              <a:rPr lang="fr-FR" altLang="en-US" sz="2800" b="1" smtClean="0">
                <a:solidFill>
                  <a:srgbClr val="FFFFFF"/>
                </a:solidFill>
                <a:latin typeface="Arial Black" charset="0"/>
                <a:ea typeface="DejaVu Sans" charset="0"/>
                <a:cs typeface="DejaVu Sans" charset="0"/>
              </a:rPr>
              <a:t>La voie technologique</a:t>
            </a:r>
          </a:p>
        </p:txBody>
      </p:sp>
      <p:grpSp>
        <p:nvGrpSpPr>
          <p:cNvPr id="21514" name="Group 10"/>
          <p:cNvGrpSpPr>
            <a:grpSpLocks/>
          </p:cNvGrpSpPr>
          <p:nvPr/>
        </p:nvGrpSpPr>
        <p:grpSpPr bwMode="auto">
          <a:xfrm>
            <a:off x="-45412" y="3769857"/>
            <a:ext cx="9513956" cy="1517651"/>
            <a:chOff x="-106" y="2915"/>
            <a:chExt cx="6051" cy="956"/>
          </a:xfrm>
        </p:grpSpPr>
        <p:sp>
          <p:nvSpPr>
            <p:cNvPr id="21515" name="Text Box 11"/>
            <p:cNvSpPr txBox="1">
              <a:spLocks noChangeArrowheads="1"/>
            </p:cNvSpPr>
            <p:nvPr/>
          </p:nvSpPr>
          <p:spPr bwMode="auto">
            <a:xfrm>
              <a:off x="-106" y="2915"/>
              <a:ext cx="112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fr-FR" altLang="en-US" sz="4000" dirty="0" smtClean="0">
                  <a:solidFill>
                    <a:srgbClr val="C2070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omic Sans MS" charset="0"/>
                </a:rPr>
                <a:t>STMG</a:t>
              </a:r>
            </a:p>
          </p:txBody>
        </p:sp>
        <p:sp>
          <p:nvSpPr>
            <p:cNvPr id="21516" name="Text Box 12"/>
            <p:cNvSpPr txBox="1">
              <a:spLocks noChangeArrowheads="1"/>
            </p:cNvSpPr>
            <p:nvPr/>
          </p:nvSpPr>
          <p:spPr bwMode="auto">
            <a:xfrm>
              <a:off x="881" y="2955"/>
              <a:ext cx="4888" cy="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>
                <a:lnSpc>
                  <a:spcPct val="93000"/>
                </a:lnSpc>
                <a:spcBef>
                  <a:spcPts val="1425"/>
                </a:spcBef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1pPr>
              <a:lvl2pPr>
                <a:lnSpc>
                  <a:spcPct val="93000"/>
                </a:lnSpc>
                <a:spcBef>
                  <a:spcPts val="1138"/>
                </a:spcBef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2pPr>
              <a:lvl3pPr>
                <a:lnSpc>
                  <a:spcPct val="93000"/>
                </a:lnSpc>
                <a:spcBef>
                  <a:spcPts val="850"/>
                </a:spcBef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3pPr>
              <a:lvl4pPr>
                <a:lnSpc>
                  <a:spcPct val="93000"/>
                </a:lnSpc>
                <a:spcBef>
                  <a:spcPts val="575"/>
                </a:spcBef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4pPr>
              <a:lvl5pPr>
                <a:lnSpc>
                  <a:spcPct val="93000"/>
                </a:lnSpc>
                <a:spcBef>
                  <a:spcPts val="288"/>
                </a:spcBef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288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288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288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288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endParaRPr lang="fr-FR" altLang="en-US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</a:endParaRPr>
            </a:p>
            <a:p>
              <a:pPr algn="just" eaLnBrk="1" hangingPunct="1">
                <a:lnSpc>
                  <a:spcPct val="9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fr-FR" altLang="en-US" sz="1800" dirty="0" smtClean="0">
                  <a:latin typeface="Tahoma" charset="0"/>
                </a:rPr>
                <a:t>Intérêts pour le monde de l’entreprise, les techniques de communication et de gestion, l’économie et le droit, la comptabilité, les ressources humaines et la finance d’entreprise. Avoir des qualités relationnelles.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endParaRPr lang="fr-FR" altLang="en-US" sz="2000" dirty="0" smtClean="0">
                <a:latin typeface="Tahoma" charset="0"/>
              </a:endParaRPr>
            </a:p>
          </p:txBody>
        </p:sp>
        <p:sp>
          <p:nvSpPr>
            <p:cNvPr id="21518" name="Text Box 14"/>
            <p:cNvSpPr txBox="1">
              <a:spLocks noChangeArrowheads="1"/>
            </p:cNvSpPr>
            <p:nvPr/>
          </p:nvSpPr>
          <p:spPr bwMode="auto">
            <a:xfrm>
              <a:off x="1056" y="2928"/>
              <a:ext cx="4889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charset="0"/>
                  <a:ea typeface="Microsoft YaHei" charset="-122"/>
                  <a:cs typeface="Microsoft YaHei" charset="-122"/>
                </a:defRPr>
              </a:lvl9pPr>
            </a:lstStyle>
            <a:p>
              <a:pPr eaLnBrk="1" hangingPunct="1">
                <a:spcBef>
                  <a:spcPts val="1375"/>
                </a:spcBef>
                <a:buSzPct val="100000"/>
                <a:defRPr/>
              </a:pPr>
              <a:r>
                <a:rPr lang="fr-FR" altLang="en-US" sz="22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ahoma" charset="0"/>
                </a:rPr>
                <a:t>Sciences et Technologies du Management et de la Gestion</a:t>
              </a:r>
            </a:p>
          </p:txBody>
        </p:sp>
        <p:pic>
          <p:nvPicPr>
            <p:cNvPr id="21519" name="Picture 1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8" y="3371"/>
              <a:ext cx="739" cy="4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</p:grpSp>
      <p:pic>
        <p:nvPicPr>
          <p:cNvPr id="2" name="Imag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1165" y="2366392"/>
            <a:ext cx="7689096" cy="99060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90411" y="4958680"/>
            <a:ext cx="7709889" cy="990600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7" y="84137"/>
            <a:ext cx="1186535" cy="1229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7448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232025" y="468313"/>
            <a:ext cx="5386388" cy="395287"/>
          </a:xfrm>
          <a:prstGeom prst="rect">
            <a:avLst/>
          </a:prstGeom>
          <a:solidFill>
            <a:srgbClr val="F5C201"/>
          </a:solidFill>
          <a:ln w="25560" cap="flat">
            <a:solidFill>
              <a:srgbClr val="B58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  <a:cs typeface="Microsoft YaHei" charset="-122"/>
              </a:defRPr>
            </a:lvl9pPr>
          </a:lstStyle>
          <a:p>
            <a:pPr algn="ctr" eaLnBrk="1">
              <a:buSzPct val="100000"/>
              <a:defRPr/>
            </a:pPr>
            <a:r>
              <a:rPr lang="fr-FR" altLang="en-US" sz="2000" b="1" smtClean="0">
                <a:solidFill>
                  <a:srgbClr val="FFFFFF"/>
                </a:solidFill>
                <a:latin typeface="Arial Black" charset="0"/>
                <a:ea typeface="DejaVu Sans" charset="0"/>
                <a:cs typeface="DejaVu Sans" charset="0"/>
              </a:rPr>
              <a:t>Les épreuves du baccalauréat</a:t>
            </a:r>
          </a:p>
        </p:txBody>
      </p:sp>
      <p:pic>
        <p:nvPicPr>
          <p:cNvPr id="2050" name="Image 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699" y="3356992"/>
            <a:ext cx="4680520" cy="337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Image 5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2132" y="1340768"/>
            <a:ext cx="4761868" cy="3469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19978"/>
            <a:ext cx="1005983" cy="1220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25247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541</Words>
  <Application>Microsoft Office PowerPoint</Application>
  <PresentationFormat>Affichage à l'écran (4:3)</PresentationFormat>
  <Paragraphs>198</Paragraphs>
  <Slides>7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7" baseType="lpstr">
      <vt:lpstr>Microsoft YaHei</vt:lpstr>
      <vt:lpstr>Arial</vt:lpstr>
      <vt:lpstr>Arial (En-têtes)</vt:lpstr>
      <vt:lpstr>Arial Black</vt:lpstr>
      <vt:lpstr>Calibri</vt:lpstr>
      <vt:lpstr>Comic Sans MS</vt:lpstr>
      <vt:lpstr>DejaVu Sans</vt:lpstr>
      <vt:lpstr>Tahoma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cop</dc:creator>
  <cp:lastModifiedBy>chefadj1</cp:lastModifiedBy>
  <cp:revision>22</cp:revision>
  <dcterms:created xsi:type="dcterms:W3CDTF">2020-05-20T03:02:23Z</dcterms:created>
  <dcterms:modified xsi:type="dcterms:W3CDTF">2021-10-17T21:46:36Z</dcterms:modified>
</cp:coreProperties>
</file>