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KcNJC7kBI9DvezdfsCa8jm3Nj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0F18D-F189-4221-8817-60EA4C7525E9}">
  <a:tblStyle styleId="{4220F18D-F189-4221-8817-60EA4C7525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688949" y="718769"/>
            <a:ext cx="193230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1164021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A4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374269" y="1563115"/>
            <a:ext cx="11443461" cy="155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1164021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A4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1164021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A4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8"/>
          <p:cNvSpPr/>
          <p:nvPr/>
        </p:nvSpPr>
        <p:spPr>
          <a:xfrm>
            <a:off x="0" y="2672714"/>
            <a:ext cx="4036948" cy="418528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8"/>
          <p:cNvSpPr/>
          <p:nvPr/>
        </p:nvSpPr>
        <p:spPr>
          <a:xfrm>
            <a:off x="0" y="2895345"/>
            <a:ext cx="1522348" cy="23624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8"/>
          <p:cNvSpPr/>
          <p:nvPr/>
        </p:nvSpPr>
        <p:spPr>
          <a:xfrm>
            <a:off x="8608948" y="1676400"/>
            <a:ext cx="2819400" cy="28194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8"/>
          <p:cNvSpPr/>
          <p:nvPr/>
        </p:nvSpPr>
        <p:spPr>
          <a:xfrm>
            <a:off x="8002396" y="0"/>
            <a:ext cx="1600327" cy="114134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8611996" y="6099047"/>
            <a:ext cx="990688" cy="75894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10398252" y="0"/>
            <a:ext cx="765048" cy="120853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0437748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 extrusionOk="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CD33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11640210" cy="5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A40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74269" y="1563115"/>
            <a:ext cx="11443461" cy="155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10" Type="http://schemas.openxmlformats.org/officeDocument/2006/relationships/image" Target="../media/image25.jpg"/><Relationship Id="rId19" Type="http://schemas.openxmlformats.org/officeDocument/2006/relationships/image" Target="../media/image34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688950" y="718775"/>
            <a:ext cx="2927700" cy="1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BTS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616699" y="2255900"/>
            <a:ext cx="6381259" cy="3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1" i="0" u="none" strike="noStrike" cap="none" dirty="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ANAGEMENT  </a:t>
            </a:r>
            <a:r>
              <a:rPr lang="en-US" sz="7000" b="1" i="0" u="none" strike="noStrike" cap="none" dirty="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OMMERCIAL  </a:t>
            </a:r>
            <a:r>
              <a:rPr lang="en-US" sz="7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PERATIONNEL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 descr="Lycée Lapérouse (@lycee_laperouse) | Twitter"/>
          <p:cNvSpPr/>
          <p:nvPr/>
        </p:nvSpPr>
        <p:spPr>
          <a:xfrm>
            <a:off x="8686800" y="2268170"/>
            <a:ext cx="2380024" cy="2380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905000"/>
            <a:ext cx="3048000" cy="2522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0" name="Google Shape;240;p10"/>
          <p:cNvGraphicFramePr/>
          <p:nvPr/>
        </p:nvGraphicFramePr>
        <p:xfrm>
          <a:off x="5359653" y="35039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{4220F18D-F189-4221-8817-60EA4C7525E9}</a:tableStyleId>
              </a:tblPr>
              <a:tblGrid>
                <a:gridCol w="3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endParaRPr sz="23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0A405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Coef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95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2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Culture générale et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expression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95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114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Langue vivante 1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00"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Langue vivante 2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30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Culture économique,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juridique et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9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F1F1F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managériale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44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Relation client et vente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conseil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8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121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Dynamiser l’offre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commerciale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8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121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1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 opérationnelle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10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620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Management de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u="none" strike="noStrike" cap="none">
                          <a:solidFill>
                            <a:srgbClr val="0A405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l’équipe</a:t>
                      </a:r>
                      <a:endParaRPr sz="2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108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US" sz="23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23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121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275894" y="293585"/>
            <a:ext cx="4887595" cy="101600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575435" marR="847725" lvl="0" indent="-721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 coefficients à  l’examen</a:t>
            </a:r>
            <a:endParaRPr/>
          </a:p>
        </p:txBody>
      </p:sp>
      <p:sp>
        <p:nvSpPr>
          <p:cNvPr id="242" name="Google Shape;242;p10"/>
          <p:cNvSpPr txBox="1"/>
          <p:nvPr/>
        </p:nvSpPr>
        <p:spPr>
          <a:xfrm>
            <a:off x="469188" y="2090419"/>
            <a:ext cx="4445635" cy="203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la différence du baccalauréat  les coefficients du BTS sont très  homogènes.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3825" marR="113664" lvl="0" indent="-44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L’étudiant doit maîtriser toutes  les compétences et disciplines.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1252689" y="4449343"/>
            <a:ext cx="2817494" cy="18793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275894" y="293598"/>
            <a:ext cx="6986905" cy="554355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A405F"/>
                </a:solidFill>
                <a:latin typeface="Arial"/>
                <a:ea typeface="Arial"/>
                <a:cs typeface="Arial"/>
                <a:sym typeface="Arial"/>
              </a:rPr>
              <a:t>Les stages professionnels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665175" y="1250645"/>
            <a:ext cx="4277995" cy="10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466215" marR="5080" lvl="0" indent="-145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 à 16 semaines de  stages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>
            <a:off x="5097271" y="3784853"/>
            <a:ext cx="640588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660400" marR="0" lvl="0" indent="-648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mo"/>
              <a:buChar char=""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 2 années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6483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mo"/>
              <a:buChar char=""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dans 1, ou 2 entreprises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514896" y="2673210"/>
            <a:ext cx="4179824" cy="381342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6986905" cy="554355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 stages professionnels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1149502" y="1449450"/>
            <a:ext cx="9959340" cy="457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527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Acquérir des compétences professionnelles en situation  professionnelle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Utiliser des outils numériques de l’entreprise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endParaRPr sz="2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05180" lvl="0" indent="0" algn="l" rtl="0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Préparer les 2 épreuves professionnelles d’examen  (validées en CCF (contrôle en cours de formation))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691375" y="2141092"/>
            <a:ext cx="10984230" cy="0"/>
          </a:xfrm>
          <a:custGeom>
            <a:avLst/>
            <a:gdLst/>
            <a:ahLst/>
            <a:cxnLst/>
            <a:rect l="l" t="t" r="r" b="b"/>
            <a:pathLst>
              <a:path w="10984230" h="120000" extrusionOk="0">
                <a:moveTo>
                  <a:pt x="0" y="0"/>
                </a:moveTo>
                <a:lnTo>
                  <a:pt x="10983988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275894" y="293585"/>
            <a:ext cx="2991485" cy="101600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222250" marR="213995" lvl="0" indent="3409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 stages  professionnels</a:t>
            </a: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9050890" y="434752"/>
            <a:ext cx="10668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3"/>
          <p:cNvSpPr/>
          <p:nvPr/>
        </p:nvSpPr>
        <p:spPr>
          <a:xfrm>
            <a:off x="9198528" y="3254470"/>
            <a:ext cx="771525" cy="7715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3"/>
          <p:cNvSpPr/>
          <p:nvPr/>
        </p:nvSpPr>
        <p:spPr>
          <a:xfrm>
            <a:off x="7906893" y="1937639"/>
            <a:ext cx="990600" cy="990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1747598" y="1652443"/>
            <a:ext cx="1382649" cy="48736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/>
          <p:nvPr/>
        </p:nvSpPr>
        <p:spPr>
          <a:xfrm>
            <a:off x="3252342" y="2552064"/>
            <a:ext cx="1905000" cy="4762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3"/>
          <p:cNvSpPr/>
          <p:nvPr/>
        </p:nvSpPr>
        <p:spPr>
          <a:xfrm>
            <a:off x="3360001" y="4987095"/>
            <a:ext cx="1562100" cy="47783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927216" y="5012608"/>
            <a:ext cx="1314450" cy="71437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10437700" y="3316555"/>
            <a:ext cx="1381125" cy="6858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4133341" y="981219"/>
            <a:ext cx="1549400" cy="40163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4429996" y="5570828"/>
            <a:ext cx="1100137" cy="110013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5682741" y="1940814"/>
            <a:ext cx="901700" cy="8921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9116538" y="4660184"/>
            <a:ext cx="2384552" cy="35242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0492867" y="2191639"/>
            <a:ext cx="1512824" cy="33972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73175" y="2970025"/>
            <a:ext cx="2588700" cy="259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8415" marR="5715" lvl="0" indent="-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 PARTENAIRES :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190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2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enseignes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de distribution et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service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822459" y="5369795"/>
            <a:ext cx="1567565" cy="127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267379" y="3356546"/>
            <a:ext cx="1982668" cy="107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043167" y="3356546"/>
            <a:ext cx="2588844" cy="95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336400" y="293575"/>
            <a:ext cx="2101500" cy="12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7306945" cy="554355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Pedagogie et encadrement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4336375" y="1022797"/>
            <a:ext cx="7674000" cy="5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58165" lvl="0" indent="-12700" algn="l" rtl="0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présence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d’enseignants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impliqués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la 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réussite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l’étudiant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(e), et participant aux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jurys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517650" lvl="0" indent="-12700" algn="l" rtl="0">
              <a:lnSpc>
                <a:spcPct val="121666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L’accompagnement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sur les 2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2 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professeurs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référents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enseignements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4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professionnels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9415" marR="0" lvl="0" indent="-387350" algn="l" rtl="0">
              <a:lnSpc>
                <a:spcPct val="119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suivi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individualisé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des stages.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64515" lvl="0" indent="-12700" algn="l" rtl="0">
              <a:lnSpc>
                <a:spcPct val="121666"/>
              </a:lnSpc>
              <a:spcBef>
                <a:spcPts val="65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relationnel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durable et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expérimenté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avec le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tissu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économique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calédonien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9415" marR="0" lvl="0" indent="-38735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enseignants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impliqués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dans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l’enseignement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supérieur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renseignent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les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étudiants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sur les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poursuites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d’études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9415" marR="0" lvl="0" indent="-387350" algn="l" rtl="0">
              <a:lnSpc>
                <a:spcPct val="1185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encadrement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quotidien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vigilant (gestion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730885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absences,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réalité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travail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étudiant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fourni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 etc...).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075" y="1982253"/>
            <a:ext cx="3956050" cy="336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7306945" cy="500137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Conditions des </a:t>
            </a:r>
            <a:r>
              <a:rPr lang="en-US" dirty="0" err="1"/>
              <a:t>apprentissages</a:t>
            </a:r>
            <a:endParaRPr dirty="0"/>
          </a:p>
        </p:txBody>
      </p:sp>
      <p:sp>
        <p:nvSpPr>
          <p:cNvPr id="301" name="Google Shape;301;p16"/>
          <p:cNvSpPr txBox="1"/>
          <p:nvPr/>
        </p:nvSpPr>
        <p:spPr>
          <a:xfrm>
            <a:off x="3692144" y="1811273"/>
            <a:ext cx="8125459" cy="441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03530" marR="0" lvl="0" indent="-291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mo"/>
              <a:buChar char="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magistraux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déroulent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 matin.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001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14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heures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travaux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dirigés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hebdomadaires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déroulent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petits 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3530" marR="0" lvl="0" indent="-29146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mo"/>
              <a:buChar char="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outils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performants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mis à disposition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l’étudiant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TD,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libre service 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7930" marR="0" lvl="1" indent="-29146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mo"/>
              <a:buChar char="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Ordinateurs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imprimantes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copieurs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7930" marR="0" lvl="1" indent="-291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mo"/>
              <a:buChar char="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Accès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internet,.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7930" marR="0" lvl="1" indent="-291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mo"/>
              <a:buChar char="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Accès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aux abonnements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numériques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presse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spécialisée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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Accès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à des applications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professionnelles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(klaxon,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didacti,pearltree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 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1060" marR="0" lvl="2" indent="-290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►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d’enquête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1060" marR="0" lvl="2" indent="-290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►"/>
            </a:pP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Geomarketing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1060" marR="0" lvl="2" indent="-290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►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 de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projet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1060" marR="0" lvl="2" indent="-290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►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Publication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assistée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ordinateur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31060" marR="0" lvl="2" indent="-290195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►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Suites </a:t>
            </a:r>
            <a:r>
              <a:rPr lang="en-US" sz="18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bureautiques</a:t>
            </a: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289928" y="4075290"/>
            <a:ext cx="3068447" cy="20467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16"/>
          <p:cNvGrpSpPr/>
          <p:nvPr/>
        </p:nvGrpSpPr>
        <p:grpSpPr>
          <a:xfrm>
            <a:off x="4203953" y="3272790"/>
            <a:ext cx="267970" cy="842010"/>
            <a:chOff x="4203953" y="3272790"/>
            <a:chExt cx="267970" cy="842010"/>
          </a:xfrm>
        </p:grpSpPr>
        <p:sp>
          <p:nvSpPr>
            <p:cNvPr id="304" name="Google Shape;304;p16"/>
            <p:cNvSpPr/>
            <p:nvPr/>
          </p:nvSpPr>
          <p:spPr>
            <a:xfrm>
              <a:off x="4203953" y="3272790"/>
              <a:ext cx="267970" cy="842010"/>
            </a:xfrm>
            <a:custGeom>
              <a:avLst/>
              <a:gdLst/>
              <a:ahLst/>
              <a:cxnLst/>
              <a:rect l="l" t="t" r="r" b="b"/>
              <a:pathLst>
                <a:path w="267970" h="842010" extrusionOk="0">
                  <a:moveTo>
                    <a:pt x="66929" y="0"/>
                  </a:moveTo>
                  <a:lnTo>
                    <a:pt x="0" y="0"/>
                  </a:lnTo>
                  <a:lnTo>
                    <a:pt x="0" y="808609"/>
                  </a:lnTo>
                  <a:lnTo>
                    <a:pt x="200787" y="808609"/>
                  </a:lnTo>
                  <a:lnTo>
                    <a:pt x="200787" y="842010"/>
                  </a:lnTo>
                  <a:lnTo>
                    <a:pt x="267716" y="775081"/>
                  </a:lnTo>
                  <a:lnTo>
                    <a:pt x="200787" y="708152"/>
                  </a:lnTo>
                  <a:lnTo>
                    <a:pt x="200787" y="741680"/>
                  </a:lnTo>
                  <a:lnTo>
                    <a:pt x="66929" y="741680"/>
                  </a:lnTo>
                  <a:lnTo>
                    <a:pt x="66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203953" y="3272790"/>
              <a:ext cx="267970" cy="842010"/>
            </a:xfrm>
            <a:custGeom>
              <a:avLst/>
              <a:gdLst/>
              <a:ahLst/>
              <a:cxnLst/>
              <a:rect l="l" t="t" r="r" b="b"/>
              <a:pathLst>
                <a:path w="267970" h="842010" extrusionOk="0">
                  <a:moveTo>
                    <a:pt x="66929" y="0"/>
                  </a:moveTo>
                  <a:lnTo>
                    <a:pt x="66929" y="741680"/>
                  </a:lnTo>
                  <a:lnTo>
                    <a:pt x="200787" y="741680"/>
                  </a:lnTo>
                  <a:lnTo>
                    <a:pt x="200787" y="708152"/>
                  </a:lnTo>
                  <a:lnTo>
                    <a:pt x="267716" y="775081"/>
                  </a:lnTo>
                  <a:lnTo>
                    <a:pt x="200787" y="842010"/>
                  </a:lnTo>
                  <a:lnTo>
                    <a:pt x="200787" y="808609"/>
                  </a:lnTo>
                  <a:lnTo>
                    <a:pt x="0" y="808609"/>
                  </a:lnTo>
                  <a:lnTo>
                    <a:pt x="0" y="0"/>
                  </a:lnTo>
                  <a:lnTo>
                    <a:pt x="6692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5025263" y="4629530"/>
            <a:ext cx="349885" cy="979805"/>
            <a:chOff x="5025263" y="4629530"/>
            <a:chExt cx="349885" cy="979805"/>
          </a:xfrm>
        </p:grpSpPr>
        <p:sp>
          <p:nvSpPr>
            <p:cNvPr id="307" name="Google Shape;307;p16"/>
            <p:cNvSpPr/>
            <p:nvPr/>
          </p:nvSpPr>
          <p:spPr>
            <a:xfrm>
              <a:off x="5025263" y="4629530"/>
              <a:ext cx="349885" cy="979805"/>
            </a:xfrm>
            <a:custGeom>
              <a:avLst/>
              <a:gdLst/>
              <a:ahLst/>
              <a:cxnLst/>
              <a:rect l="l" t="t" r="r" b="b"/>
              <a:pathLst>
                <a:path w="349885" h="979804" extrusionOk="0">
                  <a:moveTo>
                    <a:pt x="87375" y="0"/>
                  </a:moveTo>
                  <a:lnTo>
                    <a:pt x="0" y="0"/>
                  </a:lnTo>
                  <a:lnTo>
                    <a:pt x="0" y="935863"/>
                  </a:lnTo>
                  <a:lnTo>
                    <a:pt x="262254" y="935863"/>
                  </a:lnTo>
                  <a:lnTo>
                    <a:pt x="262254" y="979538"/>
                  </a:lnTo>
                  <a:lnTo>
                    <a:pt x="349631" y="892175"/>
                  </a:lnTo>
                  <a:lnTo>
                    <a:pt x="262254" y="804672"/>
                  </a:lnTo>
                  <a:lnTo>
                    <a:pt x="262254" y="848360"/>
                  </a:lnTo>
                  <a:lnTo>
                    <a:pt x="87375" y="848360"/>
                  </a:lnTo>
                  <a:lnTo>
                    <a:pt x="873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5025263" y="4629530"/>
              <a:ext cx="349885" cy="979805"/>
            </a:xfrm>
            <a:custGeom>
              <a:avLst/>
              <a:gdLst/>
              <a:ahLst/>
              <a:cxnLst/>
              <a:rect l="l" t="t" r="r" b="b"/>
              <a:pathLst>
                <a:path w="349885" h="979804" extrusionOk="0">
                  <a:moveTo>
                    <a:pt x="87375" y="0"/>
                  </a:moveTo>
                  <a:lnTo>
                    <a:pt x="87375" y="848360"/>
                  </a:lnTo>
                  <a:lnTo>
                    <a:pt x="262254" y="848360"/>
                  </a:lnTo>
                  <a:lnTo>
                    <a:pt x="262254" y="804672"/>
                  </a:lnTo>
                  <a:lnTo>
                    <a:pt x="349631" y="892175"/>
                  </a:lnTo>
                  <a:lnTo>
                    <a:pt x="262254" y="979538"/>
                  </a:lnTo>
                  <a:lnTo>
                    <a:pt x="262254" y="935863"/>
                  </a:lnTo>
                  <a:lnTo>
                    <a:pt x="0" y="935863"/>
                  </a:lnTo>
                  <a:lnTo>
                    <a:pt x="0" y="0"/>
                  </a:lnTo>
                  <a:lnTo>
                    <a:pt x="87375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" name="Google Shape;3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800" y="1152750"/>
            <a:ext cx="2430701" cy="292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 txBox="1"/>
          <p:nvPr/>
        </p:nvSpPr>
        <p:spPr>
          <a:xfrm>
            <a:off x="10562590" y="570687"/>
            <a:ext cx="41910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7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9994800" cy="50040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553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ouverture sur le monde professionnel</a:t>
            </a:r>
            <a:endParaRPr/>
          </a:p>
        </p:txBody>
      </p:sp>
      <p:sp>
        <p:nvSpPr>
          <p:cNvPr id="316" name="Google Shape;316;p17"/>
          <p:cNvSpPr txBox="1"/>
          <p:nvPr/>
        </p:nvSpPr>
        <p:spPr>
          <a:xfrm>
            <a:off x="403476" y="4218709"/>
            <a:ext cx="4584600" cy="148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Atelier de WEB MARKETING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animé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  un </a:t>
            </a:r>
            <a:r>
              <a:rPr lang="en-US" sz="2400" dirty="0" err="1">
                <a:solidFill>
                  <a:srgbClr val="FFFFFF"/>
                </a:solidFill>
              </a:rPr>
              <a:t>professionnel</a:t>
            </a:r>
            <a:endParaRPr lang="en-US" sz="2400" dirty="0">
              <a:solidFill>
                <a:srgbClr val="FFFFFF"/>
              </a:solidFill>
            </a:endParaRPr>
          </a:p>
          <a:p>
            <a:pPr marL="12700" marR="5080" lvl="0" indent="0" algn="l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rencontres avec le monde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professionnel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5733034" y="3948822"/>
            <a:ext cx="5146800" cy="1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206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projet RGPD avec XL PROG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Prospection par  téléphone et en face à face.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9415" marR="0" lvl="0" indent="-387350" algn="l" rtl="0">
              <a:lnSpc>
                <a:spcPct val="11854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mo"/>
              <a:buChar char=""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aux différentes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techniques de vente.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3025" y="1066275"/>
            <a:ext cx="4537774" cy="266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25" y="1066275"/>
            <a:ext cx="4092324" cy="29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164388" y="327012"/>
            <a:ext cx="5568950" cy="116967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de la formation :</a:t>
            </a:r>
            <a:endParaRPr sz="3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"/>
          <p:cNvGrpSpPr/>
          <p:nvPr/>
        </p:nvGrpSpPr>
        <p:grpSpPr>
          <a:xfrm>
            <a:off x="1021080" y="5754623"/>
            <a:ext cx="3032760" cy="894587"/>
            <a:chOff x="1021080" y="5754623"/>
            <a:chExt cx="3032760" cy="894587"/>
          </a:xfrm>
        </p:grpSpPr>
        <p:sp>
          <p:nvSpPr>
            <p:cNvPr id="63" name="Google Shape;63;p2"/>
            <p:cNvSpPr/>
            <p:nvPr/>
          </p:nvSpPr>
          <p:spPr>
            <a:xfrm>
              <a:off x="1021080" y="5754623"/>
              <a:ext cx="1272540" cy="8702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749552" y="5769863"/>
              <a:ext cx="2304288" cy="87934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2"/>
          <p:cNvSpPr txBox="1"/>
          <p:nvPr/>
        </p:nvSpPr>
        <p:spPr>
          <a:xfrm>
            <a:off x="1359535" y="5283504"/>
            <a:ext cx="235521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45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vente</a:t>
            </a: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7606283" y="5836920"/>
            <a:ext cx="4535424" cy="894585"/>
            <a:chOff x="7606283" y="5836920"/>
            <a:chExt cx="4535424" cy="894585"/>
          </a:xfrm>
        </p:grpSpPr>
        <p:sp>
          <p:nvSpPr>
            <p:cNvPr id="67" name="Google Shape;67;p2"/>
            <p:cNvSpPr/>
            <p:nvPr/>
          </p:nvSpPr>
          <p:spPr>
            <a:xfrm>
              <a:off x="7606283" y="5836920"/>
              <a:ext cx="1272540" cy="8702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336279" y="5852158"/>
              <a:ext cx="3805428" cy="8793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2"/>
          <p:cNvSpPr txBox="1"/>
          <p:nvPr/>
        </p:nvSpPr>
        <p:spPr>
          <a:xfrm>
            <a:off x="7945373" y="5365800"/>
            <a:ext cx="385762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45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commerce</a:t>
            </a: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" name="Google Shape;70;p2"/>
          <p:cNvGrpSpPr/>
          <p:nvPr/>
        </p:nvGrpSpPr>
        <p:grpSpPr>
          <a:xfrm>
            <a:off x="3596640" y="4274820"/>
            <a:ext cx="4962144" cy="1572767"/>
            <a:chOff x="3596640" y="4274820"/>
            <a:chExt cx="4962144" cy="1572767"/>
          </a:xfrm>
        </p:grpSpPr>
        <p:sp>
          <p:nvSpPr>
            <p:cNvPr id="71" name="Google Shape;71;p2"/>
            <p:cNvSpPr/>
            <p:nvPr/>
          </p:nvSpPr>
          <p:spPr>
            <a:xfrm>
              <a:off x="3599688" y="4274820"/>
              <a:ext cx="1272539" cy="87020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8160" y="4291584"/>
              <a:ext cx="4230624" cy="87934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96640" y="4977384"/>
              <a:ext cx="4806696" cy="870203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2"/>
          <p:cNvSpPr txBox="1"/>
          <p:nvPr/>
        </p:nvSpPr>
        <p:spPr>
          <a:xfrm>
            <a:off x="3677539" y="2108403"/>
            <a:ext cx="4705985" cy="31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190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Développer vos  compétences en...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875" marR="320675" lvl="0" indent="-2540" algn="ctr" rtl="0">
              <a:lnSpc>
                <a:spcPct val="101400"/>
              </a:lnSpc>
              <a:spcBef>
                <a:spcPts val="3675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45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 d'un  point de vente</a:t>
            </a:r>
            <a:endParaRPr sz="4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85622" y="3421253"/>
            <a:ext cx="11106785" cy="92710"/>
          </a:xfrm>
          <a:custGeom>
            <a:avLst/>
            <a:gdLst/>
            <a:ahLst/>
            <a:cxnLst/>
            <a:rect l="l" t="t" r="r" b="b"/>
            <a:pathLst>
              <a:path w="11106785" h="92710" extrusionOk="0">
                <a:moveTo>
                  <a:pt x="0" y="0"/>
                </a:moveTo>
                <a:lnTo>
                  <a:pt x="11106378" y="92456"/>
                </a:lnTo>
              </a:path>
            </a:pathLst>
          </a:custGeom>
          <a:noFill/>
          <a:ln w="285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1966086" y="1203642"/>
            <a:ext cx="3225800" cy="954405"/>
          </a:xfrm>
          <a:custGeom>
            <a:avLst/>
            <a:gdLst/>
            <a:ahLst/>
            <a:cxnLst/>
            <a:rect l="l" t="t" r="r" b="b"/>
            <a:pathLst>
              <a:path w="3225800" h="954405" extrusionOk="0">
                <a:moveTo>
                  <a:pt x="3225800" y="0"/>
                </a:moveTo>
                <a:lnTo>
                  <a:pt x="0" y="0"/>
                </a:lnTo>
                <a:lnTo>
                  <a:pt x="0" y="954087"/>
                </a:lnTo>
                <a:lnTo>
                  <a:pt x="3225800" y="954087"/>
                </a:lnTo>
                <a:lnTo>
                  <a:pt x="322580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966086" y="1203642"/>
            <a:ext cx="3225800" cy="95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950594" marR="540385" lvl="0" indent="-4044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En début de  carrière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956561" y="2394318"/>
            <a:ext cx="3260725" cy="369570"/>
          </a:xfrm>
          <a:custGeom>
            <a:avLst/>
            <a:gdLst/>
            <a:ahLst/>
            <a:cxnLst/>
            <a:rect l="l" t="t" r="r" b="b"/>
            <a:pathLst>
              <a:path w="3260725" h="369569" extrusionOk="0">
                <a:moveTo>
                  <a:pt x="3260725" y="0"/>
                </a:moveTo>
                <a:lnTo>
                  <a:pt x="0" y="0"/>
                </a:lnTo>
                <a:lnTo>
                  <a:pt x="0" y="369328"/>
                </a:lnTo>
                <a:lnTo>
                  <a:pt x="3260725" y="369328"/>
                </a:lnTo>
                <a:lnTo>
                  <a:pt x="326072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956561" y="2394318"/>
            <a:ext cx="3260725" cy="36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1079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ASSISTANT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2212963" y="1743075"/>
            <a:ext cx="171450" cy="857885"/>
          </a:xfrm>
          <a:custGeom>
            <a:avLst/>
            <a:gdLst/>
            <a:ahLst/>
            <a:cxnLst/>
            <a:rect l="l" t="t" r="r" b="b"/>
            <a:pathLst>
              <a:path w="171450" h="857885" extrusionOk="0">
                <a:moveTo>
                  <a:pt x="16783" y="685607"/>
                </a:moveTo>
                <a:lnTo>
                  <a:pt x="9536" y="687959"/>
                </a:lnTo>
                <a:lnTo>
                  <a:pt x="3833" y="692917"/>
                </a:lnTo>
                <a:lnTo>
                  <a:pt x="583" y="699436"/>
                </a:lnTo>
                <a:lnTo>
                  <a:pt x="0" y="706693"/>
                </a:lnTo>
                <a:lnTo>
                  <a:pt x="2297" y="713866"/>
                </a:lnTo>
                <a:lnTo>
                  <a:pt x="83323" y="857630"/>
                </a:lnTo>
                <a:lnTo>
                  <a:pt x="105930" y="820165"/>
                </a:lnTo>
                <a:lnTo>
                  <a:pt x="102881" y="820165"/>
                </a:lnTo>
                <a:lnTo>
                  <a:pt x="64781" y="819530"/>
                </a:lnTo>
                <a:lnTo>
                  <a:pt x="65852" y="749004"/>
                </a:lnTo>
                <a:lnTo>
                  <a:pt x="35571" y="695198"/>
                </a:lnTo>
                <a:lnTo>
                  <a:pt x="30610" y="689477"/>
                </a:lnTo>
                <a:lnTo>
                  <a:pt x="24078" y="686196"/>
                </a:lnTo>
                <a:lnTo>
                  <a:pt x="16783" y="685607"/>
                </a:lnTo>
                <a:close/>
              </a:path>
              <a:path w="171450" h="857885" extrusionOk="0">
                <a:moveTo>
                  <a:pt x="65852" y="749004"/>
                </a:moveTo>
                <a:lnTo>
                  <a:pt x="64781" y="819530"/>
                </a:lnTo>
                <a:lnTo>
                  <a:pt x="102881" y="820165"/>
                </a:lnTo>
                <a:lnTo>
                  <a:pt x="103028" y="810513"/>
                </a:lnTo>
                <a:lnTo>
                  <a:pt x="100468" y="810513"/>
                </a:lnTo>
                <a:lnTo>
                  <a:pt x="67575" y="810005"/>
                </a:lnTo>
                <a:lnTo>
                  <a:pt x="84459" y="782065"/>
                </a:lnTo>
                <a:lnTo>
                  <a:pt x="65852" y="749004"/>
                </a:lnTo>
                <a:close/>
              </a:path>
              <a:path w="171450" h="857885" extrusionOk="0">
                <a:moveTo>
                  <a:pt x="154995" y="687685"/>
                </a:moveTo>
                <a:lnTo>
                  <a:pt x="103950" y="749809"/>
                </a:lnTo>
                <a:lnTo>
                  <a:pt x="102881" y="820165"/>
                </a:lnTo>
                <a:lnTo>
                  <a:pt x="105930" y="820165"/>
                </a:lnTo>
                <a:lnTo>
                  <a:pt x="168540" y="716407"/>
                </a:lnTo>
                <a:lnTo>
                  <a:pt x="171100" y="709283"/>
                </a:lnTo>
                <a:lnTo>
                  <a:pt x="170731" y="701992"/>
                </a:lnTo>
                <a:lnTo>
                  <a:pt x="167647" y="695368"/>
                </a:lnTo>
                <a:lnTo>
                  <a:pt x="162063" y="690245"/>
                </a:lnTo>
                <a:lnTo>
                  <a:pt x="154995" y="687685"/>
                </a:lnTo>
                <a:close/>
              </a:path>
              <a:path w="171450" h="857885" extrusionOk="0">
                <a:moveTo>
                  <a:pt x="84459" y="782065"/>
                </a:moveTo>
                <a:lnTo>
                  <a:pt x="67575" y="810005"/>
                </a:lnTo>
                <a:lnTo>
                  <a:pt x="100468" y="810513"/>
                </a:lnTo>
                <a:lnTo>
                  <a:pt x="84459" y="782065"/>
                </a:lnTo>
                <a:close/>
              </a:path>
              <a:path w="171450" h="857885" extrusionOk="0">
                <a:moveTo>
                  <a:pt x="103950" y="749809"/>
                </a:moveTo>
                <a:lnTo>
                  <a:pt x="84459" y="782065"/>
                </a:lnTo>
                <a:lnTo>
                  <a:pt x="100468" y="810513"/>
                </a:lnTo>
                <a:lnTo>
                  <a:pt x="103028" y="810513"/>
                </a:lnTo>
                <a:lnTo>
                  <a:pt x="103950" y="749809"/>
                </a:lnTo>
                <a:close/>
              </a:path>
              <a:path w="171450" h="857885" extrusionOk="0">
                <a:moveTo>
                  <a:pt x="77227" y="0"/>
                </a:moveTo>
                <a:lnTo>
                  <a:pt x="65852" y="749004"/>
                </a:lnTo>
                <a:lnTo>
                  <a:pt x="84459" y="782065"/>
                </a:lnTo>
                <a:lnTo>
                  <a:pt x="103950" y="749809"/>
                </a:lnTo>
                <a:lnTo>
                  <a:pt x="115327" y="635"/>
                </a:lnTo>
                <a:lnTo>
                  <a:pt x="77227" y="0"/>
                </a:lnTo>
                <a:close/>
              </a:path>
            </a:pathLst>
          </a:custGeom>
          <a:solidFill>
            <a:srgbClr val="1276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826886" y="1229042"/>
            <a:ext cx="3225800" cy="954405"/>
          </a:xfrm>
          <a:custGeom>
            <a:avLst/>
            <a:gdLst/>
            <a:ahLst/>
            <a:cxnLst/>
            <a:rect l="l" t="t" r="r" b="b"/>
            <a:pathLst>
              <a:path w="3225800" h="954405" extrusionOk="0">
                <a:moveTo>
                  <a:pt x="3225799" y="0"/>
                </a:moveTo>
                <a:lnTo>
                  <a:pt x="0" y="0"/>
                </a:lnTo>
                <a:lnTo>
                  <a:pt x="0" y="954087"/>
                </a:lnTo>
                <a:lnTo>
                  <a:pt x="3225799" y="954087"/>
                </a:lnTo>
                <a:lnTo>
                  <a:pt x="3225799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826886" y="1229042"/>
            <a:ext cx="3225800" cy="95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25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terme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830061" y="2419718"/>
            <a:ext cx="3260725" cy="369570"/>
          </a:xfrm>
          <a:custGeom>
            <a:avLst/>
            <a:gdLst/>
            <a:ahLst/>
            <a:cxnLst/>
            <a:rect l="l" t="t" r="r" b="b"/>
            <a:pathLst>
              <a:path w="3260725" h="369569" extrusionOk="0">
                <a:moveTo>
                  <a:pt x="3260724" y="0"/>
                </a:moveTo>
                <a:lnTo>
                  <a:pt x="0" y="0"/>
                </a:lnTo>
                <a:lnTo>
                  <a:pt x="0" y="369328"/>
                </a:lnTo>
                <a:lnTo>
                  <a:pt x="3260724" y="369328"/>
                </a:lnTo>
                <a:lnTo>
                  <a:pt x="326072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5830061" y="2419718"/>
            <a:ext cx="3260725" cy="36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L="869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RESPONSABLE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5959462" y="1844675"/>
            <a:ext cx="171450" cy="857885"/>
          </a:xfrm>
          <a:custGeom>
            <a:avLst/>
            <a:gdLst/>
            <a:ahLst/>
            <a:cxnLst/>
            <a:rect l="l" t="t" r="r" b="b"/>
            <a:pathLst>
              <a:path w="171450" h="857885" extrusionOk="0">
                <a:moveTo>
                  <a:pt x="16783" y="685607"/>
                </a:moveTo>
                <a:lnTo>
                  <a:pt x="9536" y="687959"/>
                </a:lnTo>
                <a:lnTo>
                  <a:pt x="3833" y="692917"/>
                </a:lnTo>
                <a:lnTo>
                  <a:pt x="583" y="699436"/>
                </a:lnTo>
                <a:lnTo>
                  <a:pt x="0" y="706693"/>
                </a:lnTo>
                <a:lnTo>
                  <a:pt x="2297" y="713866"/>
                </a:lnTo>
                <a:lnTo>
                  <a:pt x="83323" y="857630"/>
                </a:lnTo>
                <a:lnTo>
                  <a:pt x="105930" y="820165"/>
                </a:lnTo>
                <a:lnTo>
                  <a:pt x="102881" y="820165"/>
                </a:lnTo>
                <a:lnTo>
                  <a:pt x="64781" y="819530"/>
                </a:lnTo>
                <a:lnTo>
                  <a:pt x="65852" y="749004"/>
                </a:lnTo>
                <a:lnTo>
                  <a:pt x="35571" y="695198"/>
                </a:lnTo>
                <a:lnTo>
                  <a:pt x="30610" y="689477"/>
                </a:lnTo>
                <a:lnTo>
                  <a:pt x="24078" y="686196"/>
                </a:lnTo>
                <a:lnTo>
                  <a:pt x="16783" y="685607"/>
                </a:lnTo>
                <a:close/>
              </a:path>
              <a:path w="171450" h="857885" extrusionOk="0">
                <a:moveTo>
                  <a:pt x="65852" y="749004"/>
                </a:moveTo>
                <a:lnTo>
                  <a:pt x="64781" y="819530"/>
                </a:lnTo>
                <a:lnTo>
                  <a:pt x="102881" y="820165"/>
                </a:lnTo>
                <a:lnTo>
                  <a:pt x="103028" y="810513"/>
                </a:lnTo>
                <a:lnTo>
                  <a:pt x="100468" y="810513"/>
                </a:lnTo>
                <a:lnTo>
                  <a:pt x="67575" y="810005"/>
                </a:lnTo>
                <a:lnTo>
                  <a:pt x="84459" y="782065"/>
                </a:lnTo>
                <a:lnTo>
                  <a:pt x="65852" y="749004"/>
                </a:lnTo>
                <a:close/>
              </a:path>
              <a:path w="171450" h="857885" extrusionOk="0">
                <a:moveTo>
                  <a:pt x="154995" y="687685"/>
                </a:moveTo>
                <a:lnTo>
                  <a:pt x="103950" y="749809"/>
                </a:lnTo>
                <a:lnTo>
                  <a:pt x="102881" y="820165"/>
                </a:lnTo>
                <a:lnTo>
                  <a:pt x="105930" y="820165"/>
                </a:lnTo>
                <a:lnTo>
                  <a:pt x="168540" y="716407"/>
                </a:lnTo>
                <a:lnTo>
                  <a:pt x="171100" y="709283"/>
                </a:lnTo>
                <a:lnTo>
                  <a:pt x="170731" y="701992"/>
                </a:lnTo>
                <a:lnTo>
                  <a:pt x="167647" y="695368"/>
                </a:lnTo>
                <a:lnTo>
                  <a:pt x="162063" y="690245"/>
                </a:lnTo>
                <a:lnTo>
                  <a:pt x="154995" y="687685"/>
                </a:lnTo>
                <a:close/>
              </a:path>
              <a:path w="171450" h="857885" extrusionOk="0">
                <a:moveTo>
                  <a:pt x="84459" y="782065"/>
                </a:moveTo>
                <a:lnTo>
                  <a:pt x="67575" y="810005"/>
                </a:lnTo>
                <a:lnTo>
                  <a:pt x="100468" y="810513"/>
                </a:lnTo>
                <a:lnTo>
                  <a:pt x="84459" y="782065"/>
                </a:lnTo>
                <a:close/>
              </a:path>
              <a:path w="171450" h="857885" extrusionOk="0">
                <a:moveTo>
                  <a:pt x="103950" y="749809"/>
                </a:moveTo>
                <a:lnTo>
                  <a:pt x="84459" y="782065"/>
                </a:lnTo>
                <a:lnTo>
                  <a:pt x="100468" y="810513"/>
                </a:lnTo>
                <a:lnTo>
                  <a:pt x="103028" y="810513"/>
                </a:lnTo>
                <a:lnTo>
                  <a:pt x="103950" y="749809"/>
                </a:lnTo>
                <a:close/>
              </a:path>
              <a:path w="171450" h="857885" extrusionOk="0">
                <a:moveTo>
                  <a:pt x="77227" y="0"/>
                </a:moveTo>
                <a:lnTo>
                  <a:pt x="65852" y="749004"/>
                </a:lnTo>
                <a:lnTo>
                  <a:pt x="84459" y="782065"/>
                </a:lnTo>
                <a:lnTo>
                  <a:pt x="103950" y="749809"/>
                </a:lnTo>
                <a:lnTo>
                  <a:pt x="115327" y="635"/>
                </a:lnTo>
                <a:lnTo>
                  <a:pt x="77227" y="0"/>
                </a:lnTo>
                <a:close/>
              </a:path>
            </a:pathLst>
          </a:custGeom>
          <a:solidFill>
            <a:srgbClr val="1276B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164388" y="327025"/>
            <a:ext cx="6986905" cy="63119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7543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/>
              <a:t>Les débouchés à bac + 2</a:t>
            </a:r>
            <a:endParaRPr sz="3500"/>
          </a:p>
        </p:txBody>
      </p:sp>
      <p:sp>
        <p:nvSpPr>
          <p:cNvPr id="91" name="Google Shape;91;p3"/>
          <p:cNvSpPr txBox="1"/>
          <p:nvPr/>
        </p:nvSpPr>
        <p:spPr>
          <a:xfrm>
            <a:off x="1935860" y="2917748"/>
            <a:ext cx="3289300" cy="95440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148080" marR="521334" lvl="0" indent="-6203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Conseiller de  vente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933448" y="4012438"/>
            <a:ext cx="3289300" cy="89281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9350" rIns="0" bIns="0" anchor="t" anchorCtr="0">
            <a:spAutoFit/>
          </a:bodyPr>
          <a:lstStyle/>
          <a:p>
            <a:pPr marL="585470" marR="127000" lvl="0" indent="-4514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Vendeur/conseiller  e-commerce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925573" y="5040604"/>
            <a:ext cx="3289300" cy="95440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346075" marR="340360" lvl="0" indent="574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Assistant  marchandiseur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3323971" y="5840374"/>
            <a:ext cx="4508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5832347" y="2930423"/>
            <a:ext cx="3289300" cy="52324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911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Chef de rayon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819647" y="3590848"/>
            <a:ext cx="3289300" cy="95440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043305" marR="248284" lvl="0" indent="-7880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Responsable de  service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5819647" y="4657597"/>
            <a:ext cx="3289300" cy="133921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36850" rIns="0" bIns="0" anchor="t" anchorCtr="0">
            <a:spAutoFit/>
          </a:bodyPr>
          <a:lstStyle/>
          <a:p>
            <a:pPr marL="1043305" marR="536575" lvl="0" indent="-498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Responsable  adjoint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7299452" y="5823000"/>
            <a:ext cx="45085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...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967610" y="2944279"/>
            <a:ext cx="3708400" cy="900246"/>
          </a:xfrm>
          <a:prstGeom prst="rect">
            <a:avLst/>
          </a:prstGeom>
          <a:solidFill>
            <a:srgbClr val="CDE485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933450" marR="196215" lvl="0" indent="-732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 commerce de détail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1967610" y="4087279"/>
            <a:ext cx="4191000" cy="90024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954405" marR="196215" lvl="0" indent="-7531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distribution  franchise spécialisée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967610" y="5230279"/>
            <a:ext cx="4064000" cy="470000"/>
          </a:xfrm>
          <a:prstGeom prst="rect">
            <a:avLst/>
          </a:prstGeom>
          <a:solidFill>
            <a:srgbClr val="AFAFAF"/>
          </a:solidFill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3543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Concessionnaires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6525259" y="2990634"/>
            <a:ext cx="3708400" cy="95440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665480" marR="102870" lvl="0" indent="-551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Agences « bancaire  &amp; assurance »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6158610" y="4133634"/>
            <a:ext cx="5652390" cy="1331134"/>
          </a:xfrm>
          <a:prstGeom prst="rect">
            <a:avLst/>
          </a:prstGeom>
          <a:solidFill>
            <a:srgbClr val="A2E6C5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666115" marR="191770" lvl="0" indent="-4648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Sociétés de service  (start up, tourisme, internet, grande distribution ..)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6158610" y="5700278"/>
            <a:ext cx="5652390" cy="470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txBody>
          <a:bodyPr spcFirstLastPara="1" wrap="square" lIns="0" tIns="38725" rIns="0" bIns="0" anchor="t" anchorCtr="0">
            <a:spAutoFit/>
          </a:bodyPr>
          <a:lstStyle/>
          <a:p>
            <a:pPr marL="1278255" marR="207645" lvl="0" indent="-10610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Agences de travail  interim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331209" y="741451"/>
            <a:ext cx="5524500" cy="535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10350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D5480"/>
                </a:solidFill>
                <a:latin typeface="Arial"/>
                <a:ea typeface="Arial"/>
                <a:cs typeface="Arial"/>
                <a:sym typeface="Arial"/>
              </a:rPr>
              <a:t>Structures commerciales visées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533326" y="1330197"/>
            <a:ext cx="171450" cy="1469390"/>
          </a:xfrm>
          <a:custGeom>
            <a:avLst/>
            <a:gdLst/>
            <a:ahLst/>
            <a:cxnLst/>
            <a:rect l="l" t="t" r="r" b="b"/>
            <a:pathLst>
              <a:path w="171450" h="1469389" extrusionOk="0">
                <a:moveTo>
                  <a:pt x="16781" y="1296785"/>
                </a:moveTo>
                <a:lnTo>
                  <a:pt x="9590" y="1299082"/>
                </a:lnTo>
                <a:lnTo>
                  <a:pt x="3869" y="1304043"/>
                </a:lnTo>
                <a:lnTo>
                  <a:pt x="589" y="1310576"/>
                </a:lnTo>
                <a:lnTo>
                  <a:pt x="0" y="1317871"/>
                </a:lnTo>
                <a:lnTo>
                  <a:pt x="2351" y="1325117"/>
                </a:lnTo>
                <a:lnTo>
                  <a:pt x="83250" y="1468881"/>
                </a:lnTo>
                <a:lnTo>
                  <a:pt x="94609" y="1450086"/>
                </a:lnTo>
                <a:lnTo>
                  <a:pt x="83504" y="1450086"/>
                </a:lnTo>
                <a:lnTo>
                  <a:pt x="76176" y="1448498"/>
                </a:lnTo>
                <a:lnTo>
                  <a:pt x="70217" y="1444339"/>
                </a:lnTo>
                <a:lnTo>
                  <a:pt x="66234" y="1438227"/>
                </a:lnTo>
                <a:lnTo>
                  <a:pt x="64835" y="1430781"/>
                </a:lnTo>
                <a:lnTo>
                  <a:pt x="65918" y="1360375"/>
                </a:lnTo>
                <a:lnTo>
                  <a:pt x="35498" y="1306322"/>
                </a:lnTo>
                <a:lnTo>
                  <a:pt x="30593" y="1300618"/>
                </a:lnTo>
                <a:lnTo>
                  <a:pt x="24068" y="1297368"/>
                </a:lnTo>
                <a:lnTo>
                  <a:pt x="16781" y="1296785"/>
                </a:lnTo>
                <a:close/>
              </a:path>
              <a:path w="171450" h="1469389" extrusionOk="0">
                <a:moveTo>
                  <a:pt x="65918" y="1360375"/>
                </a:moveTo>
                <a:lnTo>
                  <a:pt x="64983" y="1421129"/>
                </a:lnTo>
                <a:lnTo>
                  <a:pt x="64930" y="1431289"/>
                </a:lnTo>
                <a:lnTo>
                  <a:pt x="66234" y="1438227"/>
                </a:lnTo>
                <a:lnTo>
                  <a:pt x="70217" y="1444339"/>
                </a:lnTo>
                <a:lnTo>
                  <a:pt x="76176" y="1448498"/>
                </a:lnTo>
                <a:lnTo>
                  <a:pt x="83504" y="1450086"/>
                </a:lnTo>
                <a:lnTo>
                  <a:pt x="90951" y="1448685"/>
                </a:lnTo>
                <a:lnTo>
                  <a:pt x="97077" y="1444688"/>
                </a:lnTo>
                <a:lnTo>
                  <a:pt x="101274" y="1438691"/>
                </a:lnTo>
                <a:lnTo>
                  <a:pt x="102935" y="1431289"/>
                </a:lnTo>
                <a:lnTo>
                  <a:pt x="103083" y="1421638"/>
                </a:lnTo>
                <a:lnTo>
                  <a:pt x="100395" y="1421638"/>
                </a:lnTo>
                <a:lnTo>
                  <a:pt x="67502" y="1421129"/>
                </a:lnTo>
                <a:lnTo>
                  <a:pt x="84394" y="1393206"/>
                </a:lnTo>
                <a:lnTo>
                  <a:pt x="65918" y="1360375"/>
                </a:lnTo>
                <a:close/>
              </a:path>
              <a:path w="171450" h="1469389" extrusionOk="0">
                <a:moveTo>
                  <a:pt x="154993" y="1298936"/>
                </a:moveTo>
                <a:lnTo>
                  <a:pt x="104020" y="1360763"/>
                </a:lnTo>
                <a:lnTo>
                  <a:pt x="102935" y="1431289"/>
                </a:lnTo>
                <a:lnTo>
                  <a:pt x="101274" y="1438691"/>
                </a:lnTo>
                <a:lnTo>
                  <a:pt x="97077" y="1444688"/>
                </a:lnTo>
                <a:lnTo>
                  <a:pt x="90951" y="1448685"/>
                </a:lnTo>
                <a:lnTo>
                  <a:pt x="83504" y="1450086"/>
                </a:lnTo>
                <a:lnTo>
                  <a:pt x="94609" y="1450086"/>
                </a:lnTo>
                <a:lnTo>
                  <a:pt x="168594" y="1327657"/>
                </a:lnTo>
                <a:lnTo>
                  <a:pt x="171154" y="1320534"/>
                </a:lnTo>
                <a:lnTo>
                  <a:pt x="170785" y="1313243"/>
                </a:lnTo>
                <a:lnTo>
                  <a:pt x="167701" y="1306619"/>
                </a:lnTo>
                <a:lnTo>
                  <a:pt x="162117" y="1301496"/>
                </a:lnTo>
                <a:lnTo>
                  <a:pt x="154993" y="1298936"/>
                </a:lnTo>
                <a:close/>
              </a:path>
              <a:path w="171450" h="1469389" extrusionOk="0">
                <a:moveTo>
                  <a:pt x="84394" y="1393206"/>
                </a:moveTo>
                <a:lnTo>
                  <a:pt x="67502" y="1421129"/>
                </a:lnTo>
                <a:lnTo>
                  <a:pt x="100395" y="1421638"/>
                </a:lnTo>
                <a:lnTo>
                  <a:pt x="84394" y="1393206"/>
                </a:lnTo>
                <a:close/>
              </a:path>
              <a:path w="171450" h="1469389" extrusionOk="0">
                <a:moveTo>
                  <a:pt x="104020" y="1360763"/>
                </a:moveTo>
                <a:lnTo>
                  <a:pt x="84394" y="1393206"/>
                </a:lnTo>
                <a:lnTo>
                  <a:pt x="100395" y="1421638"/>
                </a:lnTo>
                <a:lnTo>
                  <a:pt x="103083" y="1421638"/>
                </a:lnTo>
                <a:lnTo>
                  <a:pt x="104020" y="1360763"/>
                </a:lnTo>
                <a:close/>
              </a:path>
              <a:path w="171450" h="1469389" extrusionOk="0">
                <a:moveTo>
                  <a:pt x="105856" y="0"/>
                </a:moveTo>
                <a:lnTo>
                  <a:pt x="65918" y="1360375"/>
                </a:lnTo>
                <a:lnTo>
                  <a:pt x="84394" y="1393206"/>
                </a:lnTo>
                <a:lnTo>
                  <a:pt x="104020" y="1360763"/>
                </a:lnTo>
                <a:lnTo>
                  <a:pt x="124652" y="19430"/>
                </a:lnTo>
                <a:lnTo>
                  <a:pt x="123251" y="11983"/>
                </a:lnTo>
                <a:lnTo>
                  <a:pt x="119254" y="5857"/>
                </a:lnTo>
                <a:lnTo>
                  <a:pt x="113258" y="1660"/>
                </a:lnTo>
                <a:lnTo>
                  <a:pt x="1058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7640683" y="1326514"/>
            <a:ext cx="171450" cy="1461770"/>
          </a:xfrm>
          <a:custGeom>
            <a:avLst/>
            <a:gdLst/>
            <a:ahLst/>
            <a:cxnLst/>
            <a:rect l="l" t="t" r="r" b="b"/>
            <a:pathLst>
              <a:path w="171450" h="1461770" extrusionOk="0">
                <a:moveTo>
                  <a:pt x="16283" y="1291082"/>
                </a:moveTo>
                <a:lnTo>
                  <a:pt x="9161" y="1293622"/>
                </a:lnTo>
                <a:lnTo>
                  <a:pt x="3504" y="1298674"/>
                </a:lnTo>
                <a:lnTo>
                  <a:pt x="382" y="1305274"/>
                </a:lnTo>
                <a:lnTo>
                  <a:pt x="0" y="1312588"/>
                </a:lnTo>
                <a:lnTo>
                  <a:pt x="2557" y="1319784"/>
                </a:lnTo>
                <a:lnTo>
                  <a:pt x="87139" y="1461389"/>
                </a:lnTo>
                <a:lnTo>
                  <a:pt x="97844" y="1442593"/>
                </a:lnTo>
                <a:lnTo>
                  <a:pt x="86885" y="1442593"/>
                </a:lnTo>
                <a:lnTo>
                  <a:pt x="79460" y="1441192"/>
                </a:lnTo>
                <a:lnTo>
                  <a:pt x="73392" y="1437195"/>
                </a:lnTo>
                <a:lnTo>
                  <a:pt x="69276" y="1431198"/>
                </a:lnTo>
                <a:lnTo>
                  <a:pt x="67708" y="1423797"/>
                </a:lnTo>
                <a:lnTo>
                  <a:pt x="66983" y="1353442"/>
                </a:lnTo>
                <a:lnTo>
                  <a:pt x="35196" y="1300226"/>
                </a:lnTo>
                <a:lnTo>
                  <a:pt x="30146" y="1294622"/>
                </a:lnTo>
                <a:lnTo>
                  <a:pt x="23560" y="1291494"/>
                </a:lnTo>
                <a:lnTo>
                  <a:pt x="16283" y="1291082"/>
                </a:lnTo>
                <a:close/>
              </a:path>
              <a:path w="171450" h="1461770" extrusionOk="0">
                <a:moveTo>
                  <a:pt x="66983" y="1353442"/>
                </a:moveTo>
                <a:lnTo>
                  <a:pt x="67708" y="1423797"/>
                </a:lnTo>
                <a:lnTo>
                  <a:pt x="86885" y="1442593"/>
                </a:lnTo>
                <a:lnTo>
                  <a:pt x="94307" y="1441025"/>
                </a:lnTo>
                <a:lnTo>
                  <a:pt x="100347" y="1436909"/>
                </a:lnTo>
                <a:lnTo>
                  <a:pt x="104388" y="1430841"/>
                </a:lnTo>
                <a:lnTo>
                  <a:pt x="105735" y="1423797"/>
                </a:lnTo>
                <a:lnTo>
                  <a:pt x="105713" y="1414145"/>
                </a:lnTo>
                <a:lnTo>
                  <a:pt x="70121" y="1414145"/>
                </a:lnTo>
                <a:lnTo>
                  <a:pt x="86297" y="1385775"/>
                </a:lnTo>
                <a:lnTo>
                  <a:pt x="66983" y="1353442"/>
                </a:lnTo>
                <a:close/>
              </a:path>
              <a:path w="171450" h="1461770" extrusionOk="0">
                <a:moveTo>
                  <a:pt x="154495" y="1289726"/>
                </a:moveTo>
                <a:lnTo>
                  <a:pt x="147194" y="1290272"/>
                </a:lnTo>
                <a:lnTo>
                  <a:pt x="140632" y="1293508"/>
                </a:lnTo>
                <a:lnTo>
                  <a:pt x="135653" y="1299210"/>
                </a:lnTo>
                <a:lnTo>
                  <a:pt x="105081" y="1352830"/>
                </a:lnTo>
                <a:lnTo>
                  <a:pt x="105709" y="1413764"/>
                </a:lnTo>
                <a:lnTo>
                  <a:pt x="105735" y="1423797"/>
                </a:lnTo>
                <a:lnTo>
                  <a:pt x="104388" y="1430841"/>
                </a:lnTo>
                <a:lnTo>
                  <a:pt x="100347" y="1436909"/>
                </a:lnTo>
                <a:lnTo>
                  <a:pt x="94307" y="1441025"/>
                </a:lnTo>
                <a:lnTo>
                  <a:pt x="86885" y="1442593"/>
                </a:lnTo>
                <a:lnTo>
                  <a:pt x="97844" y="1442593"/>
                </a:lnTo>
                <a:lnTo>
                  <a:pt x="168800" y="1318006"/>
                </a:lnTo>
                <a:lnTo>
                  <a:pt x="171172" y="1310832"/>
                </a:lnTo>
                <a:lnTo>
                  <a:pt x="170626" y="1303575"/>
                </a:lnTo>
                <a:lnTo>
                  <a:pt x="167389" y="1297056"/>
                </a:lnTo>
                <a:lnTo>
                  <a:pt x="161688" y="1292098"/>
                </a:lnTo>
                <a:lnTo>
                  <a:pt x="154495" y="1289726"/>
                </a:lnTo>
                <a:close/>
              </a:path>
              <a:path w="171450" h="1461770" extrusionOk="0">
                <a:moveTo>
                  <a:pt x="86297" y="1385775"/>
                </a:moveTo>
                <a:lnTo>
                  <a:pt x="70121" y="1414145"/>
                </a:lnTo>
                <a:lnTo>
                  <a:pt x="103014" y="1413764"/>
                </a:lnTo>
                <a:lnTo>
                  <a:pt x="86297" y="1385775"/>
                </a:lnTo>
                <a:close/>
              </a:path>
              <a:path w="171450" h="1461770" extrusionOk="0">
                <a:moveTo>
                  <a:pt x="105081" y="1352830"/>
                </a:moveTo>
                <a:lnTo>
                  <a:pt x="86297" y="1385775"/>
                </a:lnTo>
                <a:lnTo>
                  <a:pt x="103014" y="1413764"/>
                </a:lnTo>
                <a:lnTo>
                  <a:pt x="70121" y="1414145"/>
                </a:lnTo>
                <a:lnTo>
                  <a:pt x="105713" y="1414145"/>
                </a:lnTo>
                <a:lnTo>
                  <a:pt x="105081" y="1352830"/>
                </a:lnTo>
                <a:close/>
              </a:path>
              <a:path w="171450" h="1461770" extrusionOk="0">
                <a:moveTo>
                  <a:pt x="72026" y="0"/>
                </a:moveTo>
                <a:lnTo>
                  <a:pt x="64625" y="1587"/>
                </a:lnTo>
                <a:lnTo>
                  <a:pt x="58628" y="5746"/>
                </a:lnTo>
                <a:lnTo>
                  <a:pt x="54631" y="11858"/>
                </a:lnTo>
                <a:lnTo>
                  <a:pt x="53230" y="19304"/>
                </a:lnTo>
                <a:lnTo>
                  <a:pt x="66983" y="1353442"/>
                </a:lnTo>
                <a:lnTo>
                  <a:pt x="86297" y="1385775"/>
                </a:lnTo>
                <a:lnTo>
                  <a:pt x="105081" y="1352830"/>
                </a:lnTo>
                <a:lnTo>
                  <a:pt x="91330" y="18923"/>
                </a:lnTo>
                <a:lnTo>
                  <a:pt x="720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164388" y="327126"/>
            <a:ext cx="6986905" cy="64643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500"/>
              <a:t>Exemples d’intégrations</a:t>
            </a:r>
            <a:endParaRPr sz="3500"/>
          </a:p>
        </p:txBody>
      </p:sp>
      <p:sp>
        <p:nvSpPr>
          <p:cNvPr id="120" name="Google Shape;120;p5"/>
          <p:cNvSpPr txBox="1"/>
          <p:nvPr/>
        </p:nvSpPr>
        <p:spPr>
          <a:xfrm>
            <a:off x="765450" y="892925"/>
            <a:ext cx="10808400" cy="55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07975" marR="3048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Chloé (promotion 2014)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après un poste de salariée je dirige maintenant une  boutique d’esthétique et cosmétique bio.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6155" marR="9798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Adeline (promotion 2009)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BTS  m’a permis d’obtenir une licence  professionnelle et aujourd’hui je dirige mon magasin de bricolage.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Christopher (promotion 2011)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j’ai eu une proposition de CDI dans mon entreprise</a:t>
            </a:r>
            <a:r>
              <a:rPr lang="en-US" sz="2100">
                <a:solidFill>
                  <a:schemeClr val="dk1"/>
                </a:solidFill>
              </a:rPr>
              <a:t>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stage.	Je dirige l’univers de la téléphonie mobile.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39" marR="4953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Sophie (promotion 2015)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réseau de banque m’a gardée après mon stage. Je  suis conseillère client.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6409" marR="480059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Leonore (promotion 2013) 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je suis restée dans le secteur immobilier.	Je suis  chargée de vente dans une agence de Nouméa.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2150"/>
              <a:buFont typeface="Arial"/>
              <a:buNone/>
            </a:pPr>
            <a:endParaRPr sz="2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Ilham (promotion 2012) : </a:t>
            </a: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après 6 mois de CDD j’ai rejoint le service GRH d’un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réseau de commerce franchisé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2611119" y="1637204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 h="120000" extrusionOk="0">
                <a:moveTo>
                  <a:pt x="0" y="0"/>
                </a:moveTo>
                <a:lnTo>
                  <a:pt x="6969506" y="0"/>
                </a:lnTo>
              </a:path>
            </a:pathLst>
          </a:custGeom>
          <a:noFill/>
          <a:ln w="19050" cap="flat" cmpd="sng">
            <a:solidFill>
              <a:srgbClr val="BCD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2611122" y="2637204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 h="120000" extrusionOk="0">
                <a:moveTo>
                  <a:pt x="0" y="0"/>
                </a:moveTo>
                <a:lnTo>
                  <a:pt x="6969506" y="0"/>
                </a:lnTo>
              </a:path>
            </a:pathLst>
          </a:custGeom>
          <a:noFill/>
          <a:ln w="19050" cap="flat" cmpd="sng">
            <a:solidFill>
              <a:srgbClr val="BCD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731857" y="3681579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 h="120000" extrusionOk="0">
                <a:moveTo>
                  <a:pt x="0" y="0"/>
                </a:moveTo>
                <a:lnTo>
                  <a:pt x="6969506" y="0"/>
                </a:lnTo>
              </a:path>
            </a:pathLst>
          </a:custGeom>
          <a:noFill/>
          <a:ln w="19050" cap="flat" cmpd="sng">
            <a:solidFill>
              <a:srgbClr val="BCD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2611122" y="4658207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 h="120000" extrusionOk="0">
                <a:moveTo>
                  <a:pt x="0" y="0"/>
                </a:moveTo>
                <a:lnTo>
                  <a:pt x="6969506" y="0"/>
                </a:lnTo>
              </a:path>
            </a:pathLst>
          </a:custGeom>
          <a:noFill/>
          <a:ln w="19050" cap="flat" cmpd="sng">
            <a:solidFill>
              <a:srgbClr val="BCD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2684772" y="5610249"/>
            <a:ext cx="6969759" cy="0"/>
          </a:xfrm>
          <a:custGeom>
            <a:avLst/>
            <a:gdLst/>
            <a:ahLst/>
            <a:cxnLst/>
            <a:rect l="l" t="t" r="r" b="b"/>
            <a:pathLst>
              <a:path w="6969759" h="120000" extrusionOk="0">
                <a:moveTo>
                  <a:pt x="0" y="0"/>
                </a:moveTo>
                <a:lnTo>
                  <a:pt x="6969506" y="0"/>
                </a:lnTo>
              </a:path>
            </a:pathLst>
          </a:custGeom>
          <a:noFill/>
          <a:ln w="19050" cap="flat" cmpd="sng">
            <a:solidFill>
              <a:srgbClr val="BCD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4388" y="326999"/>
            <a:ext cx="6986905" cy="554355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111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Après le BTS : la poursuite d’études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1673732" y="1083945"/>
            <a:ext cx="76872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561465" marR="5080" lvl="0" indent="-154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Beaucoup</a:t>
            </a:r>
            <a:r>
              <a:rPr lang="en-US"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d’étudiants </a:t>
            </a:r>
            <a:r>
              <a:rPr lang="en-US" sz="3200">
                <a:solidFill>
                  <a:srgbClr val="FFFFFF"/>
                </a:solidFill>
              </a:rPr>
              <a:t>diplômés</a:t>
            </a: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du BTS  poursuivent leur études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12242" y="2966211"/>
            <a:ext cx="6635115" cy="1785620"/>
          </a:xfrm>
          <a:custGeom>
            <a:avLst/>
            <a:gdLst/>
            <a:ahLst/>
            <a:cxnLst/>
            <a:rect l="l" t="t" r="r" b="b"/>
            <a:pathLst>
              <a:path w="6635115" h="1785620" extrusionOk="0">
                <a:moveTo>
                  <a:pt x="6634988" y="0"/>
                </a:moveTo>
                <a:lnTo>
                  <a:pt x="0" y="0"/>
                </a:lnTo>
                <a:lnTo>
                  <a:pt x="0" y="1605775"/>
                </a:lnTo>
                <a:lnTo>
                  <a:pt x="0" y="1785112"/>
                </a:lnTo>
                <a:lnTo>
                  <a:pt x="6634988" y="1785112"/>
                </a:lnTo>
                <a:lnTo>
                  <a:pt x="6634988" y="1605775"/>
                </a:lnTo>
                <a:lnTo>
                  <a:pt x="6634988" y="0"/>
                </a:lnTo>
                <a:close/>
              </a:path>
            </a:pathLst>
          </a:custGeom>
          <a:solidFill>
            <a:srgbClr val="0A40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391159" y="2337308"/>
            <a:ext cx="10681970" cy="101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2514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Une année d'étude supplémentaire (bac+3), garantit une insertion professionnelle optimale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licences pro accueillent les titulaires de BTS.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391159" y="3664407"/>
            <a:ext cx="5913755" cy="6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L’accès se fait sur dossier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 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954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profil présenté doit être de bon niveau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6609842" y="3561003"/>
            <a:ext cx="5400040" cy="769620"/>
          </a:xfrm>
          <a:custGeom>
            <a:avLst/>
            <a:gdLst/>
            <a:ahLst/>
            <a:cxnLst/>
            <a:rect l="l" t="t" r="r" b="b"/>
            <a:pathLst>
              <a:path w="5400040" h="769620" extrusionOk="0">
                <a:moveTo>
                  <a:pt x="5400040" y="0"/>
                </a:moveTo>
                <a:lnTo>
                  <a:pt x="0" y="0"/>
                </a:lnTo>
                <a:lnTo>
                  <a:pt x="0" y="769442"/>
                </a:lnTo>
                <a:lnTo>
                  <a:pt x="5400040" y="769442"/>
                </a:lnTo>
                <a:lnTo>
                  <a:pt x="5400040" y="0"/>
                </a:lnTo>
                <a:close/>
              </a:path>
            </a:pathLst>
          </a:custGeom>
          <a:solidFill>
            <a:srgbClr val="31BA7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6768845" y="3588765"/>
            <a:ext cx="508889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universités peuvent intégrer en L3,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6950456" y="3924046"/>
            <a:ext cx="472694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puis Master les meilleurs candidats.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122035" y="4571987"/>
            <a:ext cx="5910580" cy="1785620"/>
          </a:xfrm>
          <a:custGeom>
            <a:avLst/>
            <a:gdLst/>
            <a:ahLst/>
            <a:cxnLst/>
            <a:rect l="l" t="t" r="r" b="b"/>
            <a:pathLst>
              <a:path w="5910580" h="1785620" extrusionOk="0">
                <a:moveTo>
                  <a:pt x="5910199" y="0"/>
                </a:moveTo>
                <a:lnTo>
                  <a:pt x="0" y="0"/>
                </a:lnTo>
                <a:lnTo>
                  <a:pt x="0" y="932992"/>
                </a:lnTo>
                <a:lnTo>
                  <a:pt x="0" y="1785112"/>
                </a:lnTo>
                <a:lnTo>
                  <a:pt x="5910199" y="1785112"/>
                </a:lnTo>
                <a:lnTo>
                  <a:pt x="5910199" y="932992"/>
                </a:lnTo>
                <a:lnTo>
                  <a:pt x="5910199" y="0"/>
                </a:lnTo>
                <a:close/>
              </a:path>
            </a:pathLst>
          </a:custGeom>
          <a:solidFill>
            <a:srgbClr val="6F2F9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91159" y="4332223"/>
            <a:ext cx="11550015" cy="96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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candidature doit être motivée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94705" marR="0" lvl="0" indent="0" algn="l" rtl="0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 entreprises possèdent des centres de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33745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proposant une spécialisation en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6485382" y="5270753"/>
            <a:ext cx="5182800" cy="10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L3 professionnelle reconnue au RNCP  (</a:t>
            </a:r>
            <a:r>
              <a:rPr lang="en-US" sz="2200">
                <a:solidFill>
                  <a:srgbClr val="FFFFFF"/>
                </a:solidFill>
              </a:rPr>
              <a:t>répertoire</a:t>
            </a: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national des compétences  professionnelles).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932980" y="5504980"/>
            <a:ext cx="5419725" cy="1108075"/>
          </a:xfrm>
          <a:custGeom>
            <a:avLst/>
            <a:gdLst/>
            <a:ahLst/>
            <a:cxnLst/>
            <a:rect l="l" t="t" r="r" b="b"/>
            <a:pathLst>
              <a:path w="5419725" h="1108075" extrusionOk="0">
                <a:moveTo>
                  <a:pt x="5419471" y="0"/>
                </a:moveTo>
                <a:lnTo>
                  <a:pt x="0" y="0"/>
                </a:lnTo>
                <a:lnTo>
                  <a:pt x="0" y="1107998"/>
                </a:lnTo>
                <a:lnTo>
                  <a:pt x="5419471" y="1107998"/>
                </a:lnTo>
                <a:lnTo>
                  <a:pt x="5419471" y="0"/>
                </a:lnTo>
                <a:close/>
              </a:path>
            </a:pathLst>
          </a:custGeom>
          <a:solidFill>
            <a:srgbClr val="C05A0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1461897" y="5533135"/>
            <a:ext cx="4359275" cy="103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190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écoles de commerce et de  gestion proposent des concours  spécifiques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164388" y="327113"/>
            <a:ext cx="4853940" cy="101600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50520" marR="343535" lvl="0" indent="5010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 contenu de la  formation du BTS MCO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5631307" y="356781"/>
            <a:ext cx="3914140" cy="954405"/>
          </a:xfrm>
          <a:prstGeom prst="rect">
            <a:avLst/>
          </a:prstGeom>
          <a:noFill/>
          <a:ln w="2857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617855" marR="584200" lvl="0" indent="-260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compétences  professionnelles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7"/>
          <p:cNvGrpSpPr/>
          <p:nvPr/>
        </p:nvGrpSpPr>
        <p:grpSpPr>
          <a:xfrm>
            <a:off x="202349" y="1540510"/>
            <a:ext cx="4804410" cy="1482090"/>
            <a:chOff x="202349" y="1540510"/>
            <a:chExt cx="4804410" cy="1482090"/>
          </a:xfrm>
        </p:grpSpPr>
        <p:sp>
          <p:nvSpPr>
            <p:cNvPr id="152" name="Google Shape;152;p7"/>
            <p:cNvSpPr/>
            <p:nvPr/>
          </p:nvSpPr>
          <p:spPr>
            <a:xfrm>
              <a:off x="211874" y="1550035"/>
              <a:ext cx="4785360" cy="1463040"/>
            </a:xfrm>
            <a:custGeom>
              <a:avLst/>
              <a:gdLst/>
              <a:ahLst/>
              <a:cxnLst/>
              <a:rect l="l" t="t" r="r" b="b"/>
              <a:pathLst>
                <a:path w="4785360" h="1463039" extrusionOk="0">
                  <a:moveTo>
                    <a:pt x="4784979" y="0"/>
                  </a:moveTo>
                  <a:lnTo>
                    <a:pt x="0" y="0"/>
                  </a:lnTo>
                  <a:lnTo>
                    <a:pt x="0" y="1462659"/>
                  </a:lnTo>
                  <a:lnTo>
                    <a:pt x="4784979" y="1462659"/>
                  </a:lnTo>
                  <a:lnTo>
                    <a:pt x="4784979" y="0"/>
                  </a:lnTo>
                  <a:close/>
                </a:path>
              </a:pathLst>
            </a:custGeom>
            <a:solidFill>
              <a:srgbClr val="D5E2B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211874" y="1540510"/>
              <a:ext cx="4785360" cy="1482090"/>
            </a:xfrm>
            <a:custGeom>
              <a:avLst/>
              <a:gdLst/>
              <a:ahLst/>
              <a:cxnLst/>
              <a:rect l="l" t="t" r="r" b="b"/>
              <a:pathLst>
                <a:path w="4785360" h="1482089" extrusionOk="0">
                  <a:moveTo>
                    <a:pt x="0" y="0"/>
                  </a:moveTo>
                  <a:lnTo>
                    <a:pt x="0" y="1481709"/>
                  </a:lnTo>
                </a:path>
                <a:path w="4785360" h="1482089" extrusionOk="0">
                  <a:moveTo>
                    <a:pt x="4784940" y="0"/>
                  </a:moveTo>
                  <a:lnTo>
                    <a:pt x="4784940" y="1481709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02349" y="1540510"/>
              <a:ext cx="4804410" cy="19050"/>
            </a:xfrm>
            <a:custGeom>
              <a:avLst/>
              <a:gdLst/>
              <a:ahLst/>
              <a:cxnLst/>
              <a:rect l="l" t="t" r="r" b="b"/>
              <a:pathLst>
                <a:path w="4804410" h="19050" extrusionOk="0">
                  <a:moveTo>
                    <a:pt x="0" y="19050"/>
                  </a:moveTo>
                  <a:lnTo>
                    <a:pt x="4803990" y="19050"/>
                  </a:lnTo>
                  <a:lnTo>
                    <a:pt x="4803990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02349" y="3012694"/>
              <a:ext cx="4804410" cy="0"/>
            </a:xfrm>
            <a:custGeom>
              <a:avLst/>
              <a:gdLst/>
              <a:ahLst/>
              <a:cxnLst/>
              <a:rect l="l" t="t" r="r" b="b"/>
              <a:pathLst>
                <a:path w="4804410" h="120000" extrusionOk="0">
                  <a:moveTo>
                    <a:pt x="0" y="0"/>
                  </a:moveTo>
                  <a:lnTo>
                    <a:pt x="4803990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7"/>
          <p:cNvSpPr txBox="1"/>
          <p:nvPr/>
        </p:nvSpPr>
        <p:spPr>
          <a:xfrm>
            <a:off x="478637" y="1756917"/>
            <a:ext cx="424815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38DD3"/>
                </a:solidFill>
                <a:latin typeface="Verdana"/>
                <a:ea typeface="Verdana"/>
                <a:cs typeface="Verdana"/>
                <a:sym typeface="Verdana"/>
              </a:rPr>
              <a:t>Relation client et vente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1935598" y="2282775"/>
            <a:ext cx="17883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38DD3"/>
                </a:solidFill>
                <a:latin typeface="Verdana"/>
                <a:ea typeface="Verdana"/>
                <a:cs typeface="Verdana"/>
                <a:sym typeface="Verdana"/>
              </a:rPr>
              <a:t>conseil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8" name="Google Shape;158;p7"/>
          <p:cNvGrpSpPr/>
          <p:nvPr/>
        </p:nvGrpSpPr>
        <p:grpSpPr>
          <a:xfrm>
            <a:off x="204990" y="3123945"/>
            <a:ext cx="4800600" cy="1070610"/>
            <a:chOff x="204990" y="3123945"/>
            <a:chExt cx="4800600" cy="1070610"/>
          </a:xfrm>
        </p:grpSpPr>
        <p:sp>
          <p:nvSpPr>
            <p:cNvPr id="159" name="Google Shape;159;p7"/>
            <p:cNvSpPr/>
            <p:nvPr/>
          </p:nvSpPr>
          <p:spPr>
            <a:xfrm>
              <a:off x="214515" y="3133470"/>
              <a:ext cx="4781550" cy="1051560"/>
            </a:xfrm>
            <a:custGeom>
              <a:avLst/>
              <a:gdLst/>
              <a:ahLst/>
              <a:cxnLst/>
              <a:rect l="l" t="t" r="r" b="b"/>
              <a:pathLst>
                <a:path w="4781550" h="1051560" extrusionOk="0">
                  <a:moveTo>
                    <a:pt x="4781169" y="0"/>
                  </a:moveTo>
                  <a:lnTo>
                    <a:pt x="0" y="0"/>
                  </a:lnTo>
                  <a:lnTo>
                    <a:pt x="0" y="1051559"/>
                  </a:lnTo>
                  <a:lnTo>
                    <a:pt x="4781169" y="1051559"/>
                  </a:lnTo>
                  <a:lnTo>
                    <a:pt x="4781169" y="0"/>
                  </a:lnTo>
                  <a:close/>
                </a:path>
              </a:pathLst>
            </a:custGeom>
            <a:solidFill>
              <a:srgbClr val="B6DD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14515" y="3123945"/>
              <a:ext cx="4781550" cy="1070610"/>
            </a:xfrm>
            <a:custGeom>
              <a:avLst/>
              <a:gdLst/>
              <a:ahLst/>
              <a:cxnLst/>
              <a:rect l="l" t="t" r="r" b="b"/>
              <a:pathLst>
                <a:path w="4781550" h="1070610" extrusionOk="0">
                  <a:moveTo>
                    <a:pt x="0" y="0"/>
                  </a:moveTo>
                  <a:lnTo>
                    <a:pt x="0" y="1070609"/>
                  </a:lnTo>
                </a:path>
                <a:path w="4781550" h="1070610" extrusionOk="0">
                  <a:moveTo>
                    <a:pt x="4781283" y="0"/>
                  </a:moveTo>
                  <a:lnTo>
                    <a:pt x="4781283" y="1070609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04990" y="3123945"/>
              <a:ext cx="4800600" cy="19050"/>
            </a:xfrm>
            <a:custGeom>
              <a:avLst/>
              <a:gdLst/>
              <a:ahLst/>
              <a:cxnLst/>
              <a:rect l="l" t="t" r="r" b="b"/>
              <a:pathLst>
                <a:path w="4800600" h="19050" extrusionOk="0">
                  <a:moveTo>
                    <a:pt x="0" y="19050"/>
                  </a:moveTo>
                  <a:lnTo>
                    <a:pt x="4800333" y="19050"/>
                  </a:lnTo>
                  <a:lnTo>
                    <a:pt x="4800333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204990" y="4185030"/>
              <a:ext cx="4800600" cy="0"/>
            </a:xfrm>
            <a:custGeom>
              <a:avLst/>
              <a:gdLst/>
              <a:ahLst/>
              <a:cxnLst/>
              <a:rect l="l" t="t" r="r" b="b"/>
              <a:pathLst>
                <a:path w="4800600" h="120000" extrusionOk="0">
                  <a:moveTo>
                    <a:pt x="0" y="0"/>
                  </a:moveTo>
                  <a:lnTo>
                    <a:pt x="4800333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7"/>
          <p:cNvSpPr txBox="1"/>
          <p:nvPr/>
        </p:nvSpPr>
        <p:spPr>
          <a:xfrm>
            <a:off x="1052575" y="3066668"/>
            <a:ext cx="3103880" cy="10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06705" marR="5080" lvl="0" indent="-29464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38DD3"/>
                </a:solidFill>
                <a:latin typeface="Verdana"/>
                <a:ea typeface="Verdana"/>
                <a:cs typeface="Verdana"/>
                <a:sym typeface="Verdana"/>
              </a:rPr>
              <a:t>Dynamiser l’offre  commerciale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4" name="Google Shape;164;p7"/>
          <p:cNvGrpSpPr/>
          <p:nvPr/>
        </p:nvGrpSpPr>
        <p:grpSpPr>
          <a:xfrm>
            <a:off x="171538" y="5475985"/>
            <a:ext cx="4834255" cy="1070610"/>
            <a:chOff x="171538" y="5475985"/>
            <a:chExt cx="4834255" cy="1070610"/>
          </a:xfrm>
        </p:grpSpPr>
        <p:sp>
          <p:nvSpPr>
            <p:cNvPr id="165" name="Google Shape;165;p7"/>
            <p:cNvSpPr/>
            <p:nvPr/>
          </p:nvSpPr>
          <p:spPr>
            <a:xfrm>
              <a:off x="181063" y="5485472"/>
              <a:ext cx="4815205" cy="1051560"/>
            </a:xfrm>
            <a:custGeom>
              <a:avLst/>
              <a:gdLst/>
              <a:ahLst/>
              <a:cxnLst/>
              <a:rect l="l" t="t" r="r" b="b"/>
              <a:pathLst>
                <a:path w="4815205" h="1051559" extrusionOk="0">
                  <a:moveTo>
                    <a:pt x="4814697" y="0"/>
                  </a:moveTo>
                  <a:lnTo>
                    <a:pt x="0" y="0"/>
                  </a:lnTo>
                  <a:lnTo>
                    <a:pt x="0" y="1051559"/>
                  </a:lnTo>
                  <a:lnTo>
                    <a:pt x="4814697" y="1051559"/>
                  </a:lnTo>
                  <a:lnTo>
                    <a:pt x="4814697" y="0"/>
                  </a:lnTo>
                  <a:close/>
                </a:path>
              </a:pathLst>
            </a:custGeom>
            <a:solidFill>
              <a:srgbClr val="CDE4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81063" y="5475985"/>
              <a:ext cx="4815205" cy="1070610"/>
            </a:xfrm>
            <a:custGeom>
              <a:avLst/>
              <a:gdLst/>
              <a:ahLst/>
              <a:cxnLst/>
              <a:rect l="l" t="t" r="r" b="b"/>
              <a:pathLst>
                <a:path w="4815205" h="1070609" extrusionOk="0">
                  <a:moveTo>
                    <a:pt x="0" y="0"/>
                  </a:moveTo>
                  <a:lnTo>
                    <a:pt x="0" y="1070571"/>
                  </a:lnTo>
                </a:path>
                <a:path w="4815205" h="1070609" extrusionOk="0">
                  <a:moveTo>
                    <a:pt x="4814735" y="0"/>
                  </a:moveTo>
                  <a:lnTo>
                    <a:pt x="4814735" y="107057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71538" y="5475985"/>
              <a:ext cx="4834255" cy="19050"/>
            </a:xfrm>
            <a:custGeom>
              <a:avLst/>
              <a:gdLst/>
              <a:ahLst/>
              <a:cxnLst/>
              <a:rect l="l" t="t" r="r" b="b"/>
              <a:pathLst>
                <a:path w="4834255" h="19050" extrusionOk="0">
                  <a:moveTo>
                    <a:pt x="0" y="19050"/>
                  </a:moveTo>
                  <a:lnTo>
                    <a:pt x="4833785" y="19050"/>
                  </a:lnTo>
                  <a:lnTo>
                    <a:pt x="4833785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71538" y="6537032"/>
              <a:ext cx="4834255" cy="0"/>
            </a:xfrm>
            <a:custGeom>
              <a:avLst/>
              <a:gdLst/>
              <a:ahLst/>
              <a:cxnLst/>
              <a:rect l="l" t="t" r="r" b="b"/>
              <a:pathLst>
                <a:path w="4834255" h="120000" extrusionOk="0">
                  <a:moveTo>
                    <a:pt x="0" y="0"/>
                  </a:moveTo>
                  <a:lnTo>
                    <a:pt x="4833785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7"/>
          <p:cNvSpPr txBox="1"/>
          <p:nvPr/>
        </p:nvSpPr>
        <p:spPr>
          <a:xfrm>
            <a:off x="1231202" y="5419150"/>
            <a:ext cx="32694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639445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38DD3"/>
                </a:solidFill>
                <a:latin typeface="Verdana"/>
                <a:ea typeface="Verdana"/>
                <a:cs typeface="Verdana"/>
                <a:sym typeface="Verdana"/>
              </a:rPr>
              <a:t>Gestion  opérationnelle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0" name="Google Shape;170;p7"/>
          <p:cNvGrpSpPr/>
          <p:nvPr/>
        </p:nvGrpSpPr>
        <p:grpSpPr>
          <a:xfrm>
            <a:off x="193840" y="4293870"/>
            <a:ext cx="4812030" cy="1070610"/>
            <a:chOff x="193840" y="4293870"/>
            <a:chExt cx="4812030" cy="1070610"/>
          </a:xfrm>
        </p:grpSpPr>
        <p:sp>
          <p:nvSpPr>
            <p:cNvPr id="171" name="Google Shape;171;p7"/>
            <p:cNvSpPr/>
            <p:nvPr/>
          </p:nvSpPr>
          <p:spPr>
            <a:xfrm>
              <a:off x="203365" y="4303395"/>
              <a:ext cx="4792345" cy="1051560"/>
            </a:xfrm>
            <a:custGeom>
              <a:avLst/>
              <a:gdLst/>
              <a:ahLst/>
              <a:cxnLst/>
              <a:rect l="l" t="t" r="r" b="b"/>
              <a:pathLst>
                <a:path w="4792345" h="1051560" extrusionOk="0">
                  <a:moveTo>
                    <a:pt x="4792345" y="0"/>
                  </a:moveTo>
                  <a:lnTo>
                    <a:pt x="0" y="0"/>
                  </a:lnTo>
                  <a:lnTo>
                    <a:pt x="0" y="1051559"/>
                  </a:lnTo>
                  <a:lnTo>
                    <a:pt x="4792345" y="1051559"/>
                  </a:lnTo>
                  <a:lnTo>
                    <a:pt x="4792345" y="0"/>
                  </a:lnTo>
                  <a:close/>
                </a:path>
              </a:pathLst>
            </a:custGeom>
            <a:solidFill>
              <a:srgbClr val="E4DF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203365" y="4293870"/>
              <a:ext cx="4792980" cy="1070610"/>
            </a:xfrm>
            <a:custGeom>
              <a:avLst/>
              <a:gdLst/>
              <a:ahLst/>
              <a:cxnLst/>
              <a:rect l="l" t="t" r="r" b="b"/>
              <a:pathLst>
                <a:path w="4792980" h="1070610" extrusionOk="0">
                  <a:moveTo>
                    <a:pt x="0" y="0"/>
                  </a:moveTo>
                  <a:lnTo>
                    <a:pt x="0" y="1070609"/>
                  </a:lnTo>
                </a:path>
                <a:path w="4792980" h="1070610" extrusionOk="0">
                  <a:moveTo>
                    <a:pt x="4792433" y="0"/>
                  </a:moveTo>
                  <a:lnTo>
                    <a:pt x="4792433" y="1070609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93840" y="4293870"/>
              <a:ext cx="4812030" cy="19050"/>
            </a:xfrm>
            <a:custGeom>
              <a:avLst/>
              <a:gdLst/>
              <a:ahLst/>
              <a:cxnLst/>
              <a:rect l="l" t="t" r="r" b="b"/>
              <a:pathLst>
                <a:path w="4812030" h="19050" extrusionOk="0">
                  <a:moveTo>
                    <a:pt x="0" y="19049"/>
                  </a:moveTo>
                  <a:lnTo>
                    <a:pt x="4811483" y="19049"/>
                  </a:lnTo>
                  <a:lnTo>
                    <a:pt x="4811483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193840" y="5354955"/>
              <a:ext cx="4812030" cy="0"/>
            </a:xfrm>
            <a:custGeom>
              <a:avLst/>
              <a:gdLst/>
              <a:ahLst/>
              <a:cxnLst/>
              <a:rect l="l" t="t" r="r" b="b"/>
              <a:pathLst>
                <a:path w="4812030" h="120000" extrusionOk="0">
                  <a:moveTo>
                    <a:pt x="0" y="0"/>
                  </a:moveTo>
                  <a:lnTo>
                    <a:pt x="4811483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7"/>
          <p:cNvSpPr txBox="1"/>
          <p:nvPr/>
        </p:nvSpPr>
        <p:spPr>
          <a:xfrm>
            <a:off x="1329702" y="4236950"/>
            <a:ext cx="29835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15265" marR="5080" lvl="0" indent="-203200" algn="l" rtl="0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538DD3"/>
                </a:solidFill>
                <a:latin typeface="Verdana"/>
                <a:ea typeface="Verdana"/>
                <a:cs typeface="Verdana"/>
                <a:sym typeface="Verdana"/>
              </a:rPr>
              <a:t>Management  de l’équipe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5569965" y="1867280"/>
            <a:ext cx="608647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Réaliser des études commerciales, vendre et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6725157" y="2202561"/>
            <a:ext cx="378206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entretenir la relation client...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4694682" y="2442082"/>
            <a:ext cx="1951989" cy="0"/>
          </a:xfrm>
          <a:custGeom>
            <a:avLst/>
            <a:gdLst/>
            <a:ahLst/>
            <a:cxnLst/>
            <a:rect l="l" t="t" r="r" b="b"/>
            <a:pathLst>
              <a:path w="1951990" h="120000" extrusionOk="0">
                <a:moveTo>
                  <a:pt x="0" y="0"/>
                </a:moveTo>
                <a:lnTo>
                  <a:pt x="1951482" y="0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5580634" y="3116402"/>
            <a:ext cx="589153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Adapter l’offre, organiser le point de vente,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etablir la communication, développer /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6690106" y="3787266"/>
            <a:ext cx="367030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évaluer les performances...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4746752" y="4021835"/>
            <a:ext cx="1821814" cy="3810"/>
          </a:xfrm>
          <a:custGeom>
            <a:avLst/>
            <a:gdLst/>
            <a:ahLst/>
            <a:cxnLst/>
            <a:rect l="l" t="t" r="r" b="b"/>
            <a:pathLst>
              <a:path w="1821815" h="3810" extrusionOk="0">
                <a:moveTo>
                  <a:pt x="0" y="0"/>
                </a:moveTo>
                <a:lnTo>
                  <a:pt x="1821306" y="3809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5342001" y="4387977"/>
            <a:ext cx="648335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585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bases de la gestion d’équipe, de la  planification, de l’animation et de la stimulation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7585709" y="5058917"/>
            <a:ext cx="200406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managériale...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4791328" y="5215001"/>
            <a:ext cx="2680335" cy="3810"/>
          </a:xfrm>
          <a:custGeom>
            <a:avLst/>
            <a:gdLst/>
            <a:ahLst/>
            <a:cxnLst/>
            <a:rect l="l" t="t" r="r" b="b"/>
            <a:pathLst>
              <a:path w="2680334" h="3810" extrusionOk="0">
                <a:moveTo>
                  <a:pt x="0" y="0"/>
                </a:moveTo>
                <a:lnTo>
                  <a:pt x="2679954" y="3810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5364607" y="5659627"/>
            <a:ext cx="640461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Gestion des opérations, budgétiser l’activité, et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6678548" y="5994908"/>
            <a:ext cx="378142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analyser les performances...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4780153" y="6218656"/>
            <a:ext cx="1788160" cy="3810"/>
          </a:xfrm>
          <a:custGeom>
            <a:avLst/>
            <a:gdLst/>
            <a:ahLst/>
            <a:cxnLst/>
            <a:rect l="l" t="t" r="r" b="b"/>
            <a:pathLst>
              <a:path w="1788159" h="3810" extrusionOk="0">
                <a:moveTo>
                  <a:pt x="0" y="0"/>
                </a:moveTo>
                <a:lnTo>
                  <a:pt x="1787905" y="372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164388" y="327113"/>
            <a:ext cx="4853940" cy="1016000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50520" marR="343535" lvl="0" indent="5010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 contenu de la  formation du BTS MCO</a:t>
            </a:r>
            <a:endParaRPr/>
          </a:p>
        </p:txBody>
      </p:sp>
      <p:sp>
        <p:nvSpPr>
          <p:cNvPr id="194" name="Google Shape;194;p8"/>
          <p:cNvSpPr txBox="1"/>
          <p:nvPr/>
        </p:nvSpPr>
        <p:spPr>
          <a:xfrm>
            <a:off x="5597905" y="546379"/>
            <a:ext cx="3914140" cy="523240"/>
          </a:xfrm>
          <a:prstGeom prst="rect">
            <a:avLst/>
          </a:prstGeom>
          <a:noFill/>
          <a:ln w="28575" cap="flat" cmpd="sng">
            <a:solidFill>
              <a:srgbClr val="AFAF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bloc général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211874" y="1550035"/>
            <a:ext cx="4785360" cy="1463040"/>
          </a:xfrm>
          <a:custGeom>
            <a:avLst/>
            <a:gdLst/>
            <a:ahLst/>
            <a:cxnLst/>
            <a:rect l="l" t="t" r="r" b="b"/>
            <a:pathLst>
              <a:path w="4785360" h="1463039" extrusionOk="0">
                <a:moveTo>
                  <a:pt x="4784979" y="0"/>
                </a:moveTo>
                <a:lnTo>
                  <a:pt x="0" y="0"/>
                </a:lnTo>
                <a:lnTo>
                  <a:pt x="0" y="1462659"/>
                </a:lnTo>
                <a:lnTo>
                  <a:pt x="4784979" y="1462659"/>
                </a:lnTo>
                <a:lnTo>
                  <a:pt x="4784979" y="0"/>
                </a:lnTo>
                <a:close/>
              </a:path>
            </a:pathLst>
          </a:custGeom>
          <a:solidFill>
            <a:srgbClr val="D5E2B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211875" y="1343125"/>
            <a:ext cx="5164500" cy="1594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98450" rIns="0" bIns="0" anchor="t" anchorCtr="0">
            <a:spAutoFit/>
          </a:bodyPr>
          <a:lstStyle/>
          <a:p>
            <a:pPr marL="264160" marR="256540" lvl="0" indent="3028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rPr>
              <a:t>Culture économique,  juridique et managériale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97" name="Google Shape;197;p8"/>
          <p:cNvGrpSpPr/>
          <p:nvPr/>
        </p:nvGrpSpPr>
        <p:grpSpPr>
          <a:xfrm>
            <a:off x="193840" y="3224276"/>
            <a:ext cx="4800600" cy="872490"/>
            <a:chOff x="193840" y="3224276"/>
            <a:chExt cx="4800600" cy="872490"/>
          </a:xfrm>
        </p:grpSpPr>
        <p:sp>
          <p:nvSpPr>
            <p:cNvPr id="198" name="Google Shape;198;p8"/>
            <p:cNvSpPr/>
            <p:nvPr/>
          </p:nvSpPr>
          <p:spPr>
            <a:xfrm>
              <a:off x="203365" y="3233801"/>
              <a:ext cx="4781550" cy="853440"/>
            </a:xfrm>
            <a:custGeom>
              <a:avLst/>
              <a:gdLst/>
              <a:ahLst/>
              <a:cxnLst/>
              <a:rect l="l" t="t" r="r" b="b"/>
              <a:pathLst>
                <a:path w="4781550" h="853439" extrusionOk="0">
                  <a:moveTo>
                    <a:pt x="4781169" y="0"/>
                  </a:moveTo>
                  <a:lnTo>
                    <a:pt x="0" y="0"/>
                  </a:lnTo>
                  <a:lnTo>
                    <a:pt x="0" y="853440"/>
                  </a:lnTo>
                  <a:lnTo>
                    <a:pt x="4781169" y="853440"/>
                  </a:lnTo>
                  <a:lnTo>
                    <a:pt x="4781169" y="0"/>
                  </a:lnTo>
                  <a:close/>
                </a:path>
              </a:pathLst>
            </a:custGeom>
            <a:solidFill>
              <a:srgbClr val="B6DD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203365" y="3224276"/>
              <a:ext cx="4781550" cy="872490"/>
            </a:xfrm>
            <a:custGeom>
              <a:avLst/>
              <a:gdLst/>
              <a:ahLst/>
              <a:cxnLst/>
              <a:rect l="l" t="t" r="r" b="b"/>
              <a:pathLst>
                <a:path w="4781550" h="872489" extrusionOk="0">
                  <a:moveTo>
                    <a:pt x="0" y="0"/>
                  </a:moveTo>
                  <a:lnTo>
                    <a:pt x="0" y="872490"/>
                  </a:lnTo>
                </a:path>
                <a:path w="4781550" h="872489" extrusionOk="0">
                  <a:moveTo>
                    <a:pt x="4781257" y="0"/>
                  </a:moveTo>
                  <a:lnTo>
                    <a:pt x="4781257" y="87249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93840" y="3224276"/>
              <a:ext cx="4800600" cy="19050"/>
            </a:xfrm>
            <a:custGeom>
              <a:avLst/>
              <a:gdLst/>
              <a:ahLst/>
              <a:cxnLst/>
              <a:rect l="l" t="t" r="r" b="b"/>
              <a:pathLst>
                <a:path w="4800600" h="19050" extrusionOk="0">
                  <a:moveTo>
                    <a:pt x="0" y="19050"/>
                  </a:moveTo>
                  <a:lnTo>
                    <a:pt x="4800307" y="19050"/>
                  </a:lnTo>
                  <a:lnTo>
                    <a:pt x="4800307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93840" y="4087241"/>
              <a:ext cx="4800600" cy="0"/>
            </a:xfrm>
            <a:custGeom>
              <a:avLst/>
              <a:gdLst/>
              <a:ahLst/>
              <a:cxnLst/>
              <a:rect l="l" t="t" r="r" b="b"/>
              <a:pathLst>
                <a:path w="4800600" h="120000" extrusionOk="0">
                  <a:moveTo>
                    <a:pt x="0" y="0"/>
                  </a:moveTo>
                  <a:lnTo>
                    <a:pt x="4800307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8"/>
          <p:cNvSpPr txBox="1"/>
          <p:nvPr/>
        </p:nvSpPr>
        <p:spPr>
          <a:xfrm>
            <a:off x="665899" y="3216375"/>
            <a:ext cx="39141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779145" marR="5080" lvl="0" indent="-767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rPr>
              <a:t>Culture générale et  Expression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171538" y="5475985"/>
            <a:ext cx="4834255" cy="933450"/>
            <a:chOff x="171538" y="5475985"/>
            <a:chExt cx="4834255" cy="933450"/>
          </a:xfrm>
        </p:grpSpPr>
        <p:sp>
          <p:nvSpPr>
            <p:cNvPr id="204" name="Google Shape;204;p8"/>
            <p:cNvSpPr/>
            <p:nvPr/>
          </p:nvSpPr>
          <p:spPr>
            <a:xfrm>
              <a:off x="181063" y="5485472"/>
              <a:ext cx="4815205" cy="914400"/>
            </a:xfrm>
            <a:custGeom>
              <a:avLst/>
              <a:gdLst/>
              <a:ahLst/>
              <a:cxnLst/>
              <a:rect l="l" t="t" r="r" b="b"/>
              <a:pathLst>
                <a:path w="4815205" h="914400" extrusionOk="0">
                  <a:moveTo>
                    <a:pt x="4814697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4814697" y="914399"/>
                  </a:lnTo>
                  <a:lnTo>
                    <a:pt x="4814697" y="0"/>
                  </a:lnTo>
                  <a:close/>
                </a:path>
              </a:pathLst>
            </a:custGeom>
            <a:solidFill>
              <a:srgbClr val="CDE4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81063" y="5475985"/>
              <a:ext cx="4815205" cy="933450"/>
            </a:xfrm>
            <a:custGeom>
              <a:avLst/>
              <a:gdLst/>
              <a:ahLst/>
              <a:cxnLst/>
              <a:rect l="l" t="t" r="r" b="b"/>
              <a:pathLst>
                <a:path w="4815205" h="933450" extrusionOk="0">
                  <a:moveTo>
                    <a:pt x="0" y="0"/>
                  </a:moveTo>
                  <a:lnTo>
                    <a:pt x="0" y="933411"/>
                  </a:lnTo>
                </a:path>
                <a:path w="4815205" h="933450" extrusionOk="0">
                  <a:moveTo>
                    <a:pt x="4814735" y="0"/>
                  </a:moveTo>
                  <a:lnTo>
                    <a:pt x="4814735" y="933411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71538" y="5475985"/>
              <a:ext cx="4834255" cy="19050"/>
            </a:xfrm>
            <a:custGeom>
              <a:avLst/>
              <a:gdLst/>
              <a:ahLst/>
              <a:cxnLst/>
              <a:rect l="l" t="t" r="r" b="b"/>
              <a:pathLst>
                <a:path w="4834255" h="19050" extrusionOk="0">
                  <a:moveTo>
                    <a:pt x="0" y="19050"/>
                  </a:moveTo>
                  <a:lnTo>
                    <a:pt x="4833785" y="19050"/>
                  </a:lnTo>
                  <a:lnTo>
                    <a:pt x="4833785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1538" y="6399872"/>
              <a:ext cx="4834255" cy="0"/>
            </a:xfrm>
            <a:custGeom>
              <a:avLst/>
              <a:gdLst/>
              <a:ahLst/>
              <a:cxnLst/>
              <a:rect l="l" t="t" r="r" b="b"/>
              <a:pathLst>
                <a:path w="4834255" h="120000" extrusionOk="0">
                  <a:moveTo>
                    <a:pt x="0" y="0"/>
                  </a:moveTo>
                  <a:lnTo>
                    <a:pt x="4833785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8"/>
          <p:cNvSpPr txBox="1"/>
          <p:nvPr/>
        </p:nvSpPr>
        <p:spPr>
          <a:xfrm>
            <a:off x="211874" y="5467908"/>
            <a:ext cx="4005845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17220" marR="5080" lvl="0" indent="-6051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OPTION entrepreunariat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193840" y="4293870"/>
            <a:ext cx="4812030" cy="933450"/>
            <a:chOff x="193840" y="4293870"/>
            <a:chExt cx="4812030" cy="933450"/>
          </a:xfrm>
        </p:grpSpPr>
        <p:sp>
          <p:nvSpPr>
            <p:cNvPr id="210" name="Google Shape;210;p8"/>
            <p:cNvSpPr/>
            <p:nvPr/>
          </p:nvSpPr>
          <p:spPr>
            <a:xfrm>
              <a:off x="203365" y="4303395"/>
              <a:ext cx="4792345" cy="914400"/>
            </a:xfrm>
            <a:custGeom>
              <a:avLst/>
              <a:gdLst/>
              <a:ahLst/>
              <a:cxnLst/>
              <a:rect l="l" t="t" r="r" b="b"/>
              <a:pathLst>
                <a:path w="4792345" h="914400" extrusionOk="0">
                  <a:moveTo>
                    <a:pt x="4792345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4792345" y="914399"/>
                  </a:lnTo>
                  <a:lnTo>
                    <a:pt x="4792345" y="0"/>
                  </a:lnTo>
                  <a:close/>
                </a:path>
              </a:pathLst>
            </a:custGeom>
            <a:solidFill>
              <a:srgbClr val="E4DFE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03365" y="4293870"/>
              <a:ext cx="4792980" cy="933450"/>
            </a:xfrm>
            <a:custGeom>
              <a:avLst/>
              <a:gdLst/>
              <a:ahLst/>
              <a:cxnLst/>
              <a:rect l="l" t="t" r="r" b="b"/>
              <a:pathLst>
                <a:path w="4792980" h="933450" extrusionOk="0">
                  <a:moveTo>
                    <a:pt x="0" y="0"/>
                  </a:moveTo>
                  <a:lnTo>
                    <a:pt x="0" y="933449"/>
                  </a:lnTo>
                </a:path>
                <a:path w="4792980" h="933450" extrusionOk="0">
                  <a:moveTo>
                    <a:pt x="4792433" y="0"/>
                  </a:moveTo>
                  <a:lnTo>
                    <a:pt x="4792433" y="933449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93840" y="4293870"/>
              <a:ext cx="4812030" cy="19050"/>
            </a:xfrm>
            <a:custGeom>
              <a:avLst/>
              <a:gdLst/>
              <a:ahLst/>
              <a:cxnLst/>
              <a:rect l="l" t="t" r="r" b="b"/>
              <a:pathLst>
                <a:path w="4812030" h="19050" extrusionOk="0">
                  <a:moveTo>
                    <a:pt x="0" y="19049"/>
                  </a:moveTo>
                  <a:lnTo>
                    <a:pt x="4811483" y="19049"/>
                  </a:lnTo>
                  <a:lnTo>
                    <a:pt x="4811483" y="0"/>
                  </a:lnTo>
                  <a:lnTo>
                    <a:pt x="0" y="0"/>
                  </a:lnTo>
                  <a:lnTo>
                    <a:pt x="0" y="190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93840" y="5217795"/>
              <a:ext cx="4812030" cy="0"/>
            </a:xfrm>
            <a:custGeom>
              <a:avLst/>
              <a:gdLst/>
              <a:ahLst/>
              <a:cxnLst/>
              <a:rect l="l" t="t" r="r" b="b"/>
              <a:pathLst>
                <a:path w="4812030" h="120000" extrusionOk="0">
                  <a:moveTo>
                    <a:pt x="0" y="0"/>
                  </a:moveTo>
                  <a:lnTo>
                    <a:pt x="4811483" y="0"/>
                  </a:ln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8"/>
          <p:cNvSpPr txBox="1"/>
          <p:nvPr/>
        </p:nvSpPr>
        <p:spPr>
          <a:xfrm>
            <a:off x="1491726" y="4318225"/>
            <a:ext cx="21939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rPr>
              <a:t>La LV1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757575"/>
                </a:solidFill>
                <a:latin typeface="Verdana"/>
                <a:ea typeface="Verdana"/>
                <a:cs typeface="Verdana"/>
                <a:sym typeface="Verdana"/>
              </a:rPr>
              <a:t>(anglais)</a:t>
            </a: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5748273" y="1867280"/>
            <a:ext cx="573278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Maîtriser le contexte dans lequel vous êtes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082029" y="2202561"/>
            <a:ext cx="506349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destiné(e) à travailler, comprendre le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5964682" y="2537917"/>
            <a:ext cx="529971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fonctionnement interne des entreprises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694682" y="2442082"/>
            <a:ext cx="1338580" cy="11430"/>
          </a:xfrm>
          <a:custGeom>
            <a:avLst/>
            <a:gdLst/>
            <a:ahLst/>
            <a:cxnLst/>
            <a:rect l="l" t="t" r="r" b="b"/>
            <a:pathLst>
              <a:path w="1338579" h="11430" extrusionOk="0">
                <a:moveTo>
                  <a:pt x="0" y="0"/>
                </a:moveTo>
                <a:lnTo>
                  <a:pt x="1338071" y="11175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5360670" y="3361766"/>
            <a:ext cx="630555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maîtrise indispensable de la langue pour un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7526528" y="3697351"/>
            <a:ext cx="1974214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futur manager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4768977" y="3876928"/>
            <a:ext cx="2568575" cy="15240"/>
          </a:xfrm>
          <a:custGeom>
            <a:avLst/>
            <a:gdLst/>
            <a:ahLst/>
            <a:cxnLst/>
            <a:rect l="l" t="t" r="r" b="b"/>
            <a:pathLst>
              <a:path w="2568575" h="15239" extrusionOk="0">
                <a:moveTo>
                  <a:pt x="0" y="0"/>
                </a:moveTo>
                <a:lnTo>
                  <a:pt x="2568575" y="14859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5376417" y="4421504"/>
            <a:ext cx="671639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Incontournable pour l’insertion et l’évolution dans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7397622" y="4756784"/>
            <a:ext cx="267398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monde du travail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4735576" y="4980940"/>
            <a:ext cx="2412365" cy="3810"/>
          </a:xfrm>
          <a:custGeom>
            <a:avLst/>
            <a:gdLst/>
            <a:ahLst/>
            <a:cxnLst/>
            <a:rect l="l" t="t" r="r" b="b"/>
            <a:pathLst>
              <a:path w="2412365" h="3810" extrusionOk="0">
                <a:moveTo>
                  <a:pt x="0" y="0"/>
                </a:moveTo>
                <a:lnTo>
                  <a:pt x="2412365" y="3683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5277739" y="5659627"/>
            <a:ext cx="6585584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Généralement suivie par les étudiants en vue de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6279260" y="5994908"/>
            <a:ext cx="458343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l’examen et la poursuite d’études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4780153" y="6218656"/>
            <a:ext cx="1297305" cy="3810"/>
          </a:xfrm>
          <a:custGeom>
            <a:avLst/>
            <a:gdLst/>
            <a:ahLst/>
            <a:cxnLst/>
            <a:rect l="l" t="t" r="r" b="b"/>
            <a:pathLst>
              <a:path w="1297304" h="3810" extrusionOk="0">
                <a:moveTo>
                  <a:pt x="0" y="0"/>
                </a:moveTo>
                <a:lnTo>
                  <a:pt x="1297305" y="3721"/>
                </a:lnTo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0661650" y="570687"/>
            <a:ext cx="22288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3" name="Google Shape;233;p9"/>
          <p:cNvGraphicFramePr/>
          <p:nvPr/>
        </p:nvGraphicFramePr>
        <p:xfrm>
          <a:off x="904875" y="11848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{4220F18D-F189-4221-8817-60EA4C7525E9}</a:tableStyleId>
              </a:tblPr>
              <a:tblGrid>
                <a:gridCol w="431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8605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Durée 1ère année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032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E2BB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Durée 2ème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année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101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D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Culture générale et expression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23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 1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670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&amp;1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Langue vivante 1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23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890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Langue vivante 2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686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&amp;1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6700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h cours &amp;1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75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Culture Eco, juridique et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757575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managériale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1080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80772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h cours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038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0675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 h cours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2038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3A3A3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Relation client et vente conseil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87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4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01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3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12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475"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3A3A3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Dynamiser l’offre commerciale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79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23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79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3017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h cours &amp; 3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7950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3A3A3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Gestion opérationnelle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23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890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875">
                <a:tc>
                  <a:txBody>
                    <a:bodyPr/>
                    <a:lstStyle/>
                    <a:p>
                      <a:pPr marL="254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3A3A3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Management de l’équipe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923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8904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F1F1F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h cours &amp; 2 h TD</a:t>
                      </a:r>
                      <a:endParaRPr sz="2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64775" marB="0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4" name="Google Shape;234;p9"/>
          <p:cNvSpPr txBox="1">
            <a:spLocks noGrp="1"/>
          </p:cNvSpPr>
          <p:nvPr>
            <p:ph type="title"/>
          </p:nvPr>
        </p:nvSpPr>
        <p:spPr>
          <a:xfrm>
            <a:off x="275894" y="293598"/>
            <a:ext cx="6986905" cy="554355"/>
          </a:xfrm>
          <a:prstGeom prst="rect">
            <a:avLst/>
          </a:prstGeom>
          <a:solidFill>
            <a:srgbClr val="9CC5F8"/>
          </a:solidFill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63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 horaires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1012</Words>
  <Application>Microsoft Office PowerPoint</Application>
  <PresentationFormat>Grand écran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Verdana</vt:lpstr>
      <vt:lpstr>Calibri</vt:lpstr>
      <vt:lpstr>Arial</vt:lpstr>
      <vt:lpstr>Times New Roman</vt:lpstr>
      <vt:lpstr>Arimo</vt:lpstr>
      <vt:lpstr>Office Theme</vt:lpstr>
      <vt:lpstr>BTS</vt:lpstr>
      <vt:lpstr>Présentation PowerPoint</vt:lpstr>
      <vt:lpstr>Les débouchés à bac + 2</vt:lpstr>
      <vt:lpstr>Présentation PowerPoint</vt:lpstr>
      <vt:lpstr>Exemples d’intégrations</vt:lpstr>
      <vt:lpstr>Après le BTS : la poursuite d’études</vt:lpstr>
      <vt:lpstr>Le contenu de la  formation du BTS MCO</vt:lpstr>
      <vt:lpstr>Le contenu de la  formation du BTS MCO</vt:lpstr>
      <vt:lpstr>Les horaires</vt:lpstr>
      <vt:lpstr>Les coefficients à  l’examen</vt:lpstr>
      <vt:lpstr>Présentation PowerPoint</vt:lpstr>
      <vt:lpstr>Les stages professionnels</vt:lpstr>
      <vt:lpstr>Les stages  professionnels</vt:lpstr>
      <vt:lpstr>Pedagogie et encadrement</vt:lpstr>
      <vt:lpstr>Conditions des apprentissages</vt:lpstr>
      <vt:lpstr>ouverture sur le monde professionnel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</dc:title>
  <dc:creator>Olivier GUILLEM</dc:creator>
  <cp:lastModifiedBy>jean luc zaffran</cp:lastModifiedBy>
  <cp:revision>6</cp:revision>
  <dcterms:modified xsi:type="dcterms:W3CDTF">2021-07-14T04:46:29Z</dcterms:modified>
</cp:coreProperties>
</file>