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5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18"/>
  </p:normalViewPr>
  <p:slideViewPr>
    <p:cSldViewPr snapToGrid="0" snapToObjects="1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410735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124543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48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53873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7364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479708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078636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410959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30891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344102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15605057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9387086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313505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294262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3349771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NC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378450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53F78-3EDF-564C-86BA-A70541494CDE}" type="datetimeFigureOut">
              <a:rPr lang="fr-NC" smtClean="0"/>
              <a:t>24/11/2021</a:t>
            </a:fld>
            <a:endParaRPr lang="fr-N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N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46AA82-D963-2344-9B09-31131F2A1E67}" type="slidenum">
              <a:rPr lang="fr-NC" smtClean="0"/>
              <a:t>‹N°›</a:t>
            </a:fld>
            <a:endParaRPr lang="fr-NC"/>
          </a:p>
        </p:txBody>
      </p:sp>
    </p:spTree>
    <p:extLst>
      <p:ext uri="{BB962C8B-B14F-4D97-AF65-F5344CB8AC3E}">
        <p14:creationId xmlns:p14="http://schemas.microsoft.com/office/powerpoint/2010/main" val="102856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8" r:id="rId13"/>
    <p:sldLayoutId id="2147484049" r:id="rId14"/>
    <p:sldLayoutId id="2147484050" r:id="rId15"/>
    <p:sldLayoutId id="21474840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59BAA-F936-C34A-AF9C-E2ABD6554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2063" y="3757612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fr-NC" dirty="0"/>
              <a:t>La Section Euro </a:t>
            </a:r>
            <a:br>
              <a:rPr lang="fr-NC" dirty="0"/>
            </a:br>
            <a:r>
              <a:rPr lang="fr-NC" dirty="0"/>
              <a:t>Histoire-Géographie Anglais</a:t>
            </a:r>
            <a:br>
              <a:rPr lang="fr-NC" dirty="0"/>
            </a:br>
            <a:r>
              <a:rPr lang="fr-NC" dirty="0"/>
              <a:t>au Lycée Lapérouse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3E48475-2516-A14F-8ED3-FF3E5E2E3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272" y="174172"/>
            <a:ext cx="2763158" cy="25533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6568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60"/>
    </mc:Choice>
    <mc:Fallback xmlns="">
      <p:transition spd="slow" advTm="55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F1AC3-2149-8540-A3F3-C7CD19D8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749246"/>
            <a:ext cx="8911687" cy="1280890"/>
          </a:xfrm>
        </p:spPr>
        <p:txBody>
          <a:bodyPr>
            <a:normAutofit/>
          </a:bodyPr>
          <a:lstStyle/>
          <a:p>
            <a:r>
              <a:rPr lang="fr-NC" sz="2800" dirty="0">
                <a:solidFill>
                  <a:srgbClr val="00B0F0"/>
                </a:solidFill>
              </a:rPr>
              <a:t>Intégrer une section Euro permet: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50363-1DD1-0D42-AA86-5DB517268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536371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dirty="0">
                <a:solidFill>
                  <a:schemeClr val="accent2"/>
                </a:solidFill>
              </a:rPr>
              <a:t>D</a:t>
            </a:r>
            <a:r>
              <a:rPr lang="fr-NC" sz="2400" dirty="0">
                <a:solidFill>
                  <a:schemeClr val="accent2"/>
                </a:solidFill>
              </a:rPr>
              <a:t>’améliorer son aisance en Anglais</a:t>
            </a:r>
          </a:p>
          <a:p>
            <a:pPr>
              <a:buFont typeface="Wingdings" pitchFamily="2" charset="2"/>
              <a:buChar char="Ø"/>
            </a:pPr>
            <a:r>
              <a:rPr lang="fr-NC" sz="2400" dirty="0">
                <a:solidFill>
                  <a:schemeClr val="accent2"/>
                </a:solidFill>
              </a:rPr>
              <a:t>D’élargir ses connaissances en Histoire-Géographie</a:t>
            </a:r>
          </a:p>
          <a:p>
            <a:pPr>
              <a:buFont typeface="Wingdings" pitchFamily="2" charset="2"/>
              <a:buChar char="Ø"/>
            </a:pPr>
            <a:r>
              <a:rPr lang="fr-NC" sz="2400" dirty="0">
                <a:solidFill>
                  <a:schemeClr val="accent2"/>
                </a:solidFill>
              </a:rPr>
              <a:t>D’obtenir son bac avec la </a:t>
            </a:r>
            <a:r>
              <a:rPr lang="fr-NC" sz="2400" b="1" dirty="0">
                <a:solidFill>
                  <a:schemeClr val="accent2"/>
                </a:solidFill>
              </a:rPr>
              <a:t>Mention Européenne</a:t>
            </a:r>
          </a:p>
          <a:p>
            <a:pPr>
              <a:buFont typeface="Wingdings" pitchFamily="2" charset="2"/>
              <a:buChar char="Ø"/>
            </a:pPr>
            <a:r>
              <a:rPr lang="fr-NC" sz="2400" b="1" dirty="0">
                <a:solidFill>
                  <a:schemeClr val="accent2"/>
                </a:solidFill>
              </a:rPr>
              <a:t>Donc avoir des atouts pour vos dossiers et votre orientation post-bac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909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84"/>
    </mc:Choice>
    <mc:Fallback xmlns="">
      <p:transition spd="slow" advTm="170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2D2D0-82E6-AA42-A400-7C2125C1E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312" y="200025"/>
            <a:ext cx="8915400" cy="6415088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B0F0"/>
                </a:solidFill>
              </a:rPr>
              <a:t>Compétences développées</a:t>
            </a:r>
            <a:endParaRPr lang="fr-NC" sz="2800" dirty="0">
              <a:solidFill>
                <a:srgbClr val="00B0F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NC" sz="2400" dirty="0">
                <a:solidFill>
                  <a:schemeClr val="accent1"/>
                </a:solidFill>
              </a:rPr>
              <a:t> </a:t>
            </a:r>
            <a:r>
              <a:rPr lang="fr-NC" sz="2400" dirty="0">
                <a:solidFill>
                  <a:srgbClr val="0070C0"/>
                </a:solidFill>
              </a:rPr>
              <a:t>s’exprimer et argumenter à l’oral</a:t>
            </a: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c</a:t>
            </a:r>
            <a:r>
              <a:rPr lang="fr-NC" sz="2400" dirty="0">
                <a:solidFill>
                  <a:srgbClr val="0070C0"/>
                </a:solidFill>
              </a:rPr>
              <a:t>omprendre et expliquer des </a:t>
            </a:r>
          </a:p>
          <a:p>
            <a:pPr marL="0" indent="0" algn="ctr">
              <a:buNone/>
            </a:pPr>
            <a:r>
              <a:rPr lang="fr-FR" sz="2400" dirty="0">
                <a:solidFill>
                  <a:srgbClr val="0070C0"/>
                </a:solidFill>
              </a:rPr>
              <a:t>d</a:t>
            </a:r>
            <a:r>
              <a:rPr lang="fr-NC" sz="2400" dirty="0">
                <a:solidFill>
                  <a:srgbClr val="0070C0"/>
                </a:solidFill>
              </a:rPr>
              <a:t>ocuments variés</a:t>
            </a: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t</a:t>
            </a:r>
            <a:r>
              <a:rPr lang="fr-NC" sz="2400" dirty="0">
                <a:solidFill>
                  <a:srgbClr val="0070C0"/>
                </a:solidFill>
              </a:rPr>
              <a:t>ravailler en groupe mais aussi</a:t>
            </a:r>
          </a:p>
          <a:p>
            <a:pPr marL="0" indent="0" algn="ctr">
              <a:buNone/>
            </a:pPr>
            <a:r>
              <a:rPr lang="fr-NC" sz="2400" dirty="0">
                <a:solidFill>
                  <a:srgbClr val="0070C0"/>
                </a:solidFill>
              </a:rPr>
              <a:t>en autonomie</a:t>
            </a:r>
          </a:p>
          <a:p>
            <a:r>
              <a:rPr lang="fr-FR" sz="2800" dirty="0">
                <a:solidFill>
                  <a:srgbClr val="00B0F0"/>
                </a:solidFill>
              </a:rPr>
              <a:t>Exigences nécessaires</a:t>
            </a:r>
            <a:endParaRPr lang="fr-NC" sz="2800" dirty="0">
              <a:solidFill>
                <a:srgbClr val="00B0F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NC" sz="2400" dirty="0">
                <a:solidFill>
                  <a:srgbClr val="0070C0"/>
                </a:solidFill>
              </a:rPr>
              <a:t>Aimer l’Anglais et l’Histoire-Géographie</a:t>
            </a:r>
          </a:p>
          <a:p>
            <a:pPr algn="ctr">
              <a:buFont typeface="Wingdings" pitchFamily="2" charset="2"/>
              <a:buChar char="Ø"/>
            </a:pPr>
            <a:r>
              <a:rPr lang="fr-NC" sz="2400" dirty="0">
                <a:solidFill>
                  <a:srgbClr val="0070C0"/>
                </a:solidFill>
              </a:rPr>
              <a:t>Etre volontaire pour participer et </a:t>
            </a:r>
          </a:p>
          <a:p>
            <a:pPr marL="0" indent="0" algn="ctr">
              <a:buNone/>
            </a:pPr>
            <a:r>
              <a:rPr lang="fr-NC" sz="2400" dirty="0">
                <a:solidFill>
                  <a:srgbClr val="0070C0"/>
                </a:solidFill>
              </a:rPr>
              <a:t>s’exprimer à l’oral</a:t>
            </a:r>
          </a:p>
          <a:p>
            <a:pPr algn="ctr">
              <a:buFont typeface="Wingdings" pitchFamily="2" charset="2"/>
              <a:buChar char="Ø"/>
            </a:pPr>
            <a:r>
              <a:rPr lang="fr-NC" sz="2400" dirty="0">
                <a:solidFill>
                  <a:srgbClr val="0070C0"/>
                </a:solidFill>
              </a:rPr>
              <a:t>Etre motivé.e pour relever ce défi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61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43"/>
    </mc:Choice>
    <mc:Fallback xmlns="">
      <p:transition spd="slow" advTm="23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1" presetClass="entr" presetSubtype="0" fill="hold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2D2D0-82E6-AA42-A400-7C2125C1E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312" y="200025"/>
            <a:ext cx="8915400" cy="6415088"/>
          </a:xfrm>
        </p:spPr>
        <p:txBody>
          <a:bodyPr>
            <a:normAutofit lnSpcReduction="10000"/>
          </a:bodyPr>
          <a:lstStyle/>
          <a:p>
            <a:r>
              <a:rPr lang="fr-FR" sz="2800" dirty="0">
                <a:solidFill>
                  <a:srgbClr val="00B0F0"/>
                </a:solidFill>
              </a:rPr>
              <a:t>Section euro de la 2de à la Terminale:</a:t>
            </a:r>
            <a:endParaRPr lang="fr-NC" sz="2800" dirty="0">
              <a:solidFill>
                <a:srgbClr val="00B0F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NC" sz="2400" dirty="0">
                <a:solidFill>
                  <a:schemeClr val="accent1"/>
                </a:solidFill>
              </a:rPr>
              <a:t> </a:t>
            </a:r>
            <a:r>
              <a:rPr lang="fr-NC" sz="2400" dirty="0">
                <a:solidFill>
                  <a:srgbClr val="0070C0"/>
                </a:solidFill>
              </a:rPr>
              <a:t>une heure d’Histoire Géo en Anglais (DNL: discipline non linguistique) effectuée par un professeur d’Histoire-Géographie ayant la certification complémentaire</a:t>
            </a: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organisation et participation à la </a:t>
            </a:r>
            <a:r>
              <a:rPr lang="fr-FR" sz="2400" u="sng" dirty="0">
                <a:solidFill>
                  <a:srgbClr val="0070C0"/>
                </a:solidFill>
              </a:rPr>
              <a:t>Semaine européenne </a:t>
            </a:r>
            <a:r>
              <a:rPr lang="fr-FR" sz="2400" dirty="0">
                <a:solidFill>
                  <a:srgbClr val="0070C0"/>
                </a:solidFill>
              </a:rPr>
              <a:t>au mois de mai</a:t>
            </a:r>
            <a:endParaRPr lang="fr-NC" sz="2400" dirty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participation à la </a:t>
            </a:r>
            <a:r>
              <a:rPr lang="fr-FR" sz="2400" u="sng" dirty="0">
                <a:solidFill>
                  <a:srgbClr val="0070C0"/>
                </a:solidFill>
              </a:rPr>
              <a:t>journée européenne des langues </a:t>
            </a:r>
          </a:p>
          <a:p>
            <a:pPr marL="0" indent="0" algn="ctr">
              <a:buNone/>
            </a:pPr>
            <a:r>
              <a:rPr lang="fr-FR" sz="2400" dirty="0">
                <a:solidFill>
                  <a:srgbClr val="0070C0"/>
                </a:solidFill>
              </a:rPr>
              <a:t>au mois de septembre</a:t>
            </a: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Participation au concours européen </a:t>
            </a:r>
          </a:p>
          <a:p>
            <a:pPr marL="0" indent="0" algn="ctr">
              <a:buNone/>
            </a:pPr>
            <a:r>
              <a:rPr lang="fr-FR" sz="2400" u="sng" dirty="0" err="1">
                <a:solidFill>
                  <a:srgbClr val="0070C0"/>
                </a:solidFill>
              </a:rPr>
              <a:t>Juvenes</a:t>
            </a:r>
            <a:r>
              <a:rPr lang="fr-FR" sz="2400" u="sng" dirty="0">
                <a:solidFill>
                  <a:srgbClr val="0070C0"/>
                </a:solidFill>
              </a:rPr>
              <a:t> </a:t>
            </a:r>
            <a:r>
              <a:rPr lang="fr-FR" sz="2400" u="sng" dirty="0" err="1">
                <a:solidFill>
                  <a:srgbClr val="0070C0"/>
                </a:solidFill>
              </a:rPr>
              <a:t>Translatores</a:t>
            </a:r>
            <a:r>
              <a:rPr lang="fr-FR" sz="2400" u="sng" dirty="0">
                <a:solidFill>
                  <a:srgbClr val="0070C0"/>
                </a:solidFill>
              </a:rPr>
              <a:t> </a:t>
            </a:r>
            <a:r>
              <a:rPr lang="fr-FR" sz="2400" dirty="0">
                <a:solidFill>
                  <a:srgbClr val="0070C0"/>
                </a:solidFill>
              </a:rPr>
              <a:t>au mois de novembre</a:t>
            </a:r>
            <a:endParaRPr lang="fr-NC" sz="2400" dirty="0">
              <a:solidFill>
                <a:srgbClr val="0070C0"/>
              </a:solidFill>
            </a:endParaRPr>
          </a:p>
          <a:p>
            <a:r>
              <a:rPr lang="fr-FR" sz="2800" dirty="0">
                <a:solidFill>
                  <a:srgbClr val="00B0F0"/>
                </a:solidFill>
              </a:rPr>
              <a:t>Possibilités d’échanges:</a:t>
            </a:r>
            <a:endParaRPr lang="fr-NC" sz="2800" dirty="0">
              <a:solidFill>
                <a:srgbClr val="00B0F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é</a:t>
            </a:r>
            <a:r>
              <a:rPr lang="fr-NC" sz="2400" dirty="0">
                <a:solidFill>
                  <a:srgbClr val="0070C0"/>
                </a:solidFill>
              </a:rPr>
              <a:t>changes électroniques avec des </a:t>
            </a:r>
          </a:p>
          <a:p>
            <a:pPr marL="0" indent="0" algn="ctr">
              <a:buNone/>
            </a:pPr>
            <a:r>
              <a:rPr lang="fr-NC" sz="2400" dirty="0">
                <a:solidFill>
                  <a:srgbClr val="0070C0"/>
                </a:solidFill>
              </a:rPr>
              <a:t>classes anglo-saxonnes</a:t>
            </a: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V</a:t>
            </a:r>
            <a:r>
              <a:rPr lang="fr-NC" sz="2400" dirty="0">
                <a:solidFill>
                  <a:srgbClr val="0070C0"/>
                </a:solidFill>
              </a:rPr>
              <a:t>oyages éventuels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360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80"/>
    </mc:Choice>
    <mc:Fallback xmlns="">
      <p:transition spd="slow" advTm="282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2D2D0-82E6-AA42-A400-7C2125C1E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312" y="200025"/>
            <a:ext cx="8915400" cy="6415088"/>
          </a:xfrm>
        </p:spPr>
        <p:txBody>
          <a:bodyPr>
            <a:normAutofit lnSpcReduction="10000"/>
          </a:bodyPr>
          <a:lstStyle/>
          <a:p>
            <a:r>
              <a:rPr lang="fr-FR" sz="2800" dirty="0">
                <a:solidFill>
                  <a:srgbClr val="00B0F0"/>
                </a:solidFill>
              </a:rPr>
              <a:t>Section euro au bac:</a:t>
            </a:r>
            <a:endParaRPr lang="fr-NC" sz="2800" dirty="0">
              <a:solidFill>
                <a:srgbClr val="00B0F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NC" sz="2400" dirty="0">
                <a:solidFill>
                  <a:schemeClr val="accent1"/>
                </a:solidFill>
              </a:rPr>
              <a:t> </a:t>
            </a:r>
            <a:r>
              <a:rPr lang="fr-NC" sz="2400" dirty="0">
                <a:solidFill>
                  <a:srgbClr val="0070C0"/>
                </a:solidFill>
              </a:rPr>
              <a:t>les notes de DNL de 1ère et de Terminale comptent pour les </a:t>
            </a:r>
            <a:r>
              <a:rPr lang="fr-NC" sz="2400" u="sng" dirty="0">
                <a:solidFill>
                  <a:srgbClr val="0070C0"/>
                </a:solidFill>
              </a:rPr>
              <a:t>40% de contrôle continu du bac</a:t>
            </a:r>
          </a:p>
          <a:p>
            <a:pPr marL="0" indent="0" algn="ctr">
              <a:buNone/>
            </a:pPr>
            <a:endParaRPr lang="fr-NC" sz="2400" dirty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à partir de 2022, la note en </a:t>
            </a:r>
            <a:r>
              <a:rPr lang="fr-FR" sz="2400" u="sng" dirty="0">
                <a:solidFill>
                  <a:srgbClr val="0070C0"/>
                </a:solidFill>
              </a:rPr>
              <a:t>Terminale comptera </a:t>
            </a:r>
            <a:r>
              <a:rPr lang="fr-FR" sz="2400" u="sng" dirty="0" err="1">
                <a:solidFill>
                  <a:srgbClr val="0070C0"/>
                </a:solidFill>
              </a:rPr>
              <a:t>coef</a:t>
            </a:r>
            <a:r>
              <a:rPr lang="fr-FR" sz="2400" u="sng" dirty="0">
                <a:solidFill>
                  <a:srgbClr val="0070C0"/>
                </a:solidFill>
              </a:rPr>
              <a:t> 2</a:t>
            </a:r>
          </a:p>
          <a:p>
            <a:pPr algn="ctr">
              <a:buFont typeface="Wingdings" pitchFamily="2" charset="2"/>
              <a:buChar char="Ø"/>
            </a:pPr>
            <a:endParaRPr lang="fr-NC" sz="2400" dirty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à partir de 2023, la note de 1</a:t>
            </a:r>
            <a:r>
              <a:rPr lang="fr-FR" sz="2400" baseline="30000" dirty="0">
                <a:solidFill>
                  <a:srgbClr val="0070C0"/>
                </a:solidFill>
              </a:rPr>
              <a:t>ère</a:t>
            </a:r>
            <a:r>
              <a:rPr lang="fr-FR" sz="2400" dirty="0">
                <a:solidFill>
                  <a:srgbClr val="0070C0"/>
                </a:solidFill>
              </a:rPr>
              <a:t> compterait </a:t>
            </a:r>
            <a:r>
              <a:rPr lang="fr-FR" sz="2400" dirty="0" err="1">
                <a:solidFill>
                  <a:srgbClr val="0070C0"/>
                </a:solidFill>
              </a:rPr>
              <a:t>coef</a:t>
            </a:r>
            <a:r>
              <a:rPr lang="fr-FR" sz="2400" dirty="0">
                <a:solidFill>
                  <a:srgbClr val="0070C0"/>
                </a:solidFill>
              </a:rPr>
              <a:t> 2 et celle de Terminale </a:t>
            </a:r>
            <a:r>
              <a:rPr lang="fr-FR" sz="2400" dirty="0" err="1">
                <a:solidFill>
                  <a:srgbClr val="0070C0"/>
                </a:solidFill>
              </a:rPr>
              <a:t>coef</a:t>
            </a:r>
            <a:r>
              <a:rPr lang="fr-FR" sz="2400" dirty="0">
                <a:solidFill>
                  <a:srgbClr val="0070C0"/>
                </a:solidFill>
              </a:rPr>
              <a:t> 2 </a:t>
            </a:r>
            <a:br>
              <a:rPr lang="fr-FR" sz="2400" dirty="0">
                <a:solidFill>
                  <a:srgbClr val="0070C0"/>
                </a:solidFill>
              </a:rPr>
            </a:br>
            <a:r>
              <a:rPr lang="fr-FR" sz="2400" dirty="0">
                <a:solidFill>
                  <a:srgbClr val="0070C0"/>
                </a:solidFill>
              </a:rPr>
              <a:t>soit </a:t>
            </a:r>
            <a:r>
              <a:rPr lang="fr-FR" sz="2400" u="sng" dirty="0" err="1">
                <a:solidFill>
                  <a:srgbClr val="0070C0"/>
                </a:solidFill>
              </a:rPr>
              <a:t>coef</a:t>
            </a:r>
            <a:r>
              <a:rPr lang="fr-FR" sz="2400" u="sng" dirty="0">
                <a:solidFill>
                  <a:srgbClr val="0070C0"/>
                </a:solidFill>
              </a:rPr>
              <a:t> 4 dans le contrôle continue</a:t>
            </a:r>
          </a:p>
          <a:p>
            <a:pPr marL="0" indent="0" algn="ctr">
              <a:buNone/>
            </a:pPr>
            <a:endParaRPr lang="fr-FR" sz="2400" dirty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dirty="0">
                <a:solidFill>
                  <a:srgbClr val="0070C0"/>
                </a:solidFill>
              </a:rPr>
              <a:t>La note obtenue à l'oral spécifique passé à la fin de l'année de Terminale compte pour l'obtention de la </a:t>
            </a:r>
            <a:r>
              <a:rPr lang="fr-FR" sz="2400" u="sng" dirty="0">
                <a:solidFill>
                  <a:srgbClr val="0070C0"/>
                </a:solidFill>
              </a:rPr>
              <a:t>mention européenne </a:t>
            </a:r>
            <a:r>
              <a:rPr lang="fr-FR" sz="2400" dirty="0">
                <a:solidFill>
                  <a:srgbClr val="0070C0"/>
                </a:solidFill>
              </a:rPr>
              <a:t>et devient une note incluse </a:t>
            </a:r>
            <a:br>
              <a:rPr lang="fr-FR" sz="2400" dirty="0">
                <a:solidFill>
                  <a:srgbClr val="0070C0"/>
                </a:solidFill>
              </a:rPr>
            </a:br>
            <a:r>
              <a:rPr lang="fr-FR" sz="2400" dirty="0">
                <a:solidFill>
                  <a:srgbClr val="0070C0"/>
                </a:solidFill>
              </a:rPr>
              <a:t>(</a:t>
            </a:r>
            <a:r>
              <a:rPr lang="fr-FR" sz="2400" dirty="0" err="1">
                <a:solidFill>
                  <a:srgbClr val="0070C0"/>
                </a:solidFill>
              </a:rPr>
              <a:t>coef</a:t>
            </a:r>
            <a:r>
              <a:rPr lang="fr-FR" sz="2400" dirty="0">
                <a:solidFill>
                  <a:srgbClr val="0070C0"/>
                </a:solidFill>
              </a:rPr>
              <a:t>. 1) dans la moyenne du contrôle continu de votre LV Anglais sur les deux années du cycle terminal.</a:t>
            </a:r>
            <a:endParaRPr lang="fr-NC" sz="24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387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22"/>
    </mc:Choice>
    <mc:Fallback xmlns="">
      <p:transition spd="slow" advTm="135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C2D2D0-82E6-AA42-A400-7C2125C1E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6312" y="0"/>
            <a:ext cx="9183688" cy="6858000"/>
          </a:xfrm>
        </p:spPr>
        <p:txBody>
          <a:bodyPr>
            <a:normAutofit fontScale="55000" lnSpcReduction="20000"/>
          </a:bodyPr>
          <a:lstStyle/>
          <a:p>
            <a:endParaRPr lang="fr-FR" sz="3600" dirty="0">
              <a:solidFill>
                <a:srgbClr val="00B0F0"/>
              </a:solidFill>
            </a:endParaRPr>
          </a:p>
          <a:p>
            <a:pPr>
              <a:buFont typeface="Wingdings 3" pitchFamily="2" charset="2"/>
              <a:buChar char=""/>
            </a:pPr>
            <a:r>
              <a:rPr lang="fr-FR" sz="5100" dirty="0">
                <a:solidFill>
                  <a:srgbClr val="00B0F0"/>
                </a:solidFill>
              </a:rPr>
              <a:t>Comment avoir son bac avec mention Euro ?</a:t>
            </a:r>
            <a:br>
              <a:rPr lang="fr-FR" sz="5100" dirty="0">
                <a:solidFill>
                  <a:srgbClr val="0070C0"/>
                </a:solidFill>
              </a:rPr>
            </a:br>
            <a:endParaRPr lang="fr-FR" sz="5100" dirty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4400" dirty="0">
                <a:solidFill>
                  <a:srgbClr val="0070C0"/>
                </a:solidFill>
              </a:rPr>
              <a:t>avoir suivi l'enseignement de DNL Histoire-Géo pendant au moins les deux années du cycle terminal (classes de première &amp; de terminale)</a:t>
            </a:r>
          </a:p>
          <a:p>
            <a:pPr algn="ctr">
              <a:buFont typeface="Wingdings" pitchFamily="2" charset="2"/>
              <a:buChar char="Ø"/>
            </a:pPr>
            <a:r>
              <a:rPr lang="fr-FR" sz="4400" dirty="0">
                <a:solidFill>
                  <a:srgbClr val="0070C0"/>
                </a:solidFill>
              </a:rPr>
              <a:t>avoir une moyenne d'au minimum 12/20 en contrôle continu de LV1 en première et terminale, donc sur l'ensemble du cycle terminal</a:t>
            </a:r>
          </a:p>
          <a:p>
            <a:pPr algn="ctr">
              <a:buFont typeface="Wingdings" pitchFamily="2" charset="2"/>
              <a:buChar char="Ø"/>
            </a:pPr>
            <a:r>
              <a:rPr lang="fr-FR" sz="4400" dirty="0">
                <a:solidFill>
                  <a:srgbClr val="0070C0"/>
                </a:solidFill>
              </a:rPr>
              <a:t>obtenir au minimum 10/20 à l'oral spécifique d'Euro</a:t>
            </a:r>
          </a:p>
          <a:p>
            <a:pPr algn="ctr">
              <a:buFont typeface="Wingdings" pitchFamily="2" charset="2"/>
              <a:buChar char="Ø"/>
            </a:pPr>
            <a:endParaRPr lang="fr-FR" sz="4500" dirty="0">
              <a:solidFill>
                <a:srgbClr val="00B0F0"/>
              </a:solidFill>
            </a:endParaRPr>
          </a:p>
          <a:p>
            <a:pPr>
              <a:buFont typeface="Wingdings 3" pitchFamily="2" charset="2"/>
              <a:buChar char=""/>
            </a:pPr>
            <a:r>
              <a:rPr lang="fr-FR" sz="5100" dirty="0">
                <a:solidFill>
                  <a:srgbClr val="00B0F0"/>
                </a:solidFill>
              </a:rPr>
              <a:t>En quoi consiste l’épreuve au bac?</a:t>
            </a:r>
            <a:br>
              <a:rPr lang="fr-FR" sz="5100" dirty="0">
                <a:solidFill>
                  <a:srgbClr val="0070C0"/>
                </a:solidFill>
              </a:rPr>
            </a:br>
            <a:endParaRPr lang="fr-FR" sz="5100" dirty="0">
              <a:solidFill>
                <a:srgbClr val="0070C0"/>
              </a:solidFill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5100" dirty="0">
                <a:solidFill>
                  <a:srgbClr val="00B0F0"/>
                </a:solidFill>
              </a:rPr>
              <a:t> </a:t>
            </a:r>
            <a:r>
              <a:rPr lang="fr-FR" sz="4400" dirty="0">
                <a:solidFill>
                  <a:srgbClr val="0070C0"/>
                </a:solidFill>
              </a:rPr>
              <a:t>un oral avec 20 mn de préparation et 20 mn de passage devant deux examinateurs, un professeur d'Histoire-Géo Euro et un professeur d'Anglais.</a:t>
            </a:r>
          </a:p>
          <a:p>
            <a:pPr marL="0" indent="0" algn="ctr">
              <a:buNone/>
            </a:pPr>
            <a:br>
              <a:rPr lang="fr-FR" sz="3800" dirty="0"/>
            </a:br>
            <a:endParaRPr lang="fr-NC" sz="3800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286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90"/>
    </mc:Choice>
    <mc:Fallback xmlns="">
      <p:transition spd="slow" advTm="194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59BAA-F936-C34A-AF9C-E2ABD6554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7438" y="3571875"/>
            <a:ext cx="9104311" cy="3111953"/>
          </a:xfrm>
        </p:spPr>
        <p:txBody>
          <a:bodyPr>
            <a:normAutofit fontScale="90000"/>
          </a:bodyPr>
          <a:lstStyle/>
          <a:p>
            <a:pPr algn="ctr"/>
            <a:r>
              <a:rPr lang="fr-NC" dirty="0"/>
              <a:t>Intégrez </a:t>
            </a:r>
            <a:br>
              <a:rPr lang="fr-NC" dirty="0"/>
            </a:br>
            <a:r>
              <a:rPr lang="fr-NC" dirty="0"/>
              <a:t>la Section Euro </a:t>
            </a:r>
            <a:br>
              <a:rPr lang="fr-NC" dirty="0"/>
            </a:br>
            <a:r>
              <a:rPr lang="fr-NC" dirty="0"/>
              <a:t>Histoire-Géographie Anglais</a:t>
            </a:r>
            <a:br>
              <a:rPr lang="fr-NC" dirty="0"/>
            </a:br>
            <a:r>
              <a:rPr lang="fr-NC" dirty="0"/>
              <a:t>du Lycée Lapérouse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3E48475-2516-A14F-8ED3-FF3E5E2E38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2272" y="174172"/>
            <a:ext cx="2763158" cy="255339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6DB15FE-593A-894E-929A-B8F01E51208A}"/>
              </a:ext>
            </a:extLst>
          </p:cNvPr>
          <p:cNvSpPr txBox="1"/>
          <p:nvPr/>
        </p:nvSpPr>
        <p:spPr>
          <a:xfrm>
            <a:off x="928688" y="400050"/>
            <a:ext cx="6915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NC" b="1" u="sng" dirty="0">
                <a:solidFill>
                  <a:srgbClr val="00B0F0"/>
                </a:solidFill>
              </a:rPr>
              <a:t>Vous êtes en 3ème</a:t>
            </a:r>
            <a:r>
              <a:rPr lang="fr-NC" dirty="0">
                <a:solidFill>
                  <a:srgbClr val="00B0F0"/>
                </a:solidFill>
              </a:rPr>
              <a:t>: c’est le moment de postuler si vous avez une bonne note en Anglais, Histoire-Géo, Français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D5954E8-D212-A646-9B8F-42D097D6EAED}"/>
              </a:ext>
            </a:extLst>
          </p:cNvPr>
          <p:cNvSpPr txBox="1"/>
          <p:nvPr/>
        </p:nvSpPr>
        <p:spPr>
          <a:xfrm>
            <a:off x="928688" y="1513623"/>
            <a:ext cx="6700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NC" b="1" u="sng" dirty="0">
                <a:solidFill>
                  <a:srgbClr val="00B0F0"/>
                </a:solidFill>
              </a:rPr>
              <a:t>Vous êtes en 2de</a:t>
            </a:r>
            <a:r>
              <a:rPr lang="fr-NC" dirty="0">
                <a:solidFill>
                  <a:srgbClr val="00B0F0"/>
                </a:solidFill>
              </a:rPr>
              <a:t>: c’est le moment de postuler auprès de votre professeur d’Anglais et de rédiger une lettre de motivation en Anglais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99C448F-964E-0F44-9B87-FE9FD78DCB60}"/>
              </a:ext>
            </a:extLst>
          </p:cNvPr>
          <p:cNvSpPr txBox="1"/>
          <p:nvPr/>
        </p:nvSpPr>
        <p:spPr>
          <a:xfrm>
            <a:off x="928688" y="2727562"/>
            <a:ext cx="6572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NC" b="1" u="sng" dirty="0">
                <a:solidFill>
                  <a:srgbClr val="00B0F0"/>
                </a:solidFill>
              </a:rPr>
              <a:t>Vous êtes en 1ère</a:t>
            </a:r>
            <a:r>
              <a:rPr lang="fr-NC" dirty="0">
                <a:solidFill>
                  <a:srgbClr val="00B0F0"/>
                </a:solidFill>
              </a:rPr>
              <a:t>: c’est trop tard…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2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38"/>
    </mc:Choice>
    <mc:Fallback xmlns="">
      <p:transition spd="slow" advTm="177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2|2.4|2.7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4|2.8|2.7|2.4|3.4|2.6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7|2.7|2.6|2.8|2.2|3.6|2.3|1.8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2.8|2|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2|3.3|2.7|2.3|2.4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3.6|2.8|3.2"/>
</p:tagLst>
</file>

<file path=ppt/theme/theme1.xml><?xml version="1.0" encoding="utf-8"?>
<a:theme xmlns:a="http://schemas.openxmlformats.org/drawingml/2006/main" name="Brin">
  <a:themeElements>
    <a:clrScheme name="Bleu 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{BFD1FB7A-3B25-FE49-B08F-1AC4D597E088}tf10001069</Template>
  <TotalTime>2698</TotalTime>
  <Words>445</Words>
  <Application>Microsoft Office PowerPoint</Application>
  <PresentationFormat>Grand écran</PresentationFormat>
  <Paragraphs>49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Brin</vt:lpstr>
      <vt:lpstr>La Section Euro  Histoire-Géographie Anglais au Lycée Lapérouse</vt:lpstr>
      <vt:lpstr>Intégrer une section Euro permet:</vt:lpstr>
      <vt:lpstr>Présentation PowerPoint</vt:lpstr>
      <vt:lpstr>Présentation PowerPoint</vt:lpstr>
      <vt:lpstr>Présentation PowerPoint</vt:lpstr>
      <vt:lpstr>Présentation PowerPoint</vt:lpstr>
      <vt:lpstr>Intégrez  la Section Euro  Histoire-Géographie Anglais du Lycée Lapérouse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Section Euro  Histoire-Géographie Anglais au Lycée Lapérouse</dc:title>
  <dc:creator>Microsoft Office User</dc:creator>
  <cp:lastModifiedBy>stephane frayon</cp:lastModifiedBy>
  <cp:revision>23</cp:revision>
  <dcterms:created xsi:type="dcterms:W3CDTF">2021-11-16T23:24:34Z</dcterms:created>
  <dcterms:modified xsi:type="dcterms:W3CDTF">2021-11-24T06:32:24Z</dcterms:modified>
</cp:coreProperties>
</file>