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3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82B22-3BEF-4763-AEA7-5C722ED6D455}" type="datetimeFigureOut">
              <a:rPr lang="fr-FR" smtClean="0"/>
              <a:pPr/>
              <a:t>09/05/2019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54C00-8976-44DE-A9F9-562D185EE2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460F-6C5E-4874-B796-5574E95CD82C}" type="datetimeFigureOut">
              <a:rPr lang="fr-FR" smtClean="0"/>
              <a:pPr/>
              <a:t>09/05/2019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33E0-EBC2-4DA8-85A9-05D1954196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460F-6C5E-4874-B796-5574E95CD82C}" type="datetimeFigureOut">
              <a:rPr lang="fr-FR" smtClean="0"/>
              <a:pPr/>
              <a:t>09/05/2019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33E0-EBC2-4DA8-85A9-05D1954196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460F-6C5E-4874-B796-5574E95CD82C}" type="datetimeFigureOut">
              <a:rPr lang="fr-FR" smtClean="0"/>
              <a:pPr/>
              <a:t>09/05/2019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33E0-EBC2-4DA8-85A9-05D1954196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460F-6C5E-4874-B796-5574E95CD82C}" type="datetimeFigureOut">
              <a:rPr lang="fr-FR" smtClean="0"/>
              <a:pPr/>
              <a:t>09/05/2019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33E0-EBC2-4DA8-85A9-05D1954196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460F-6C5E-4874-B796-5574E95CD82C}" type="datetimeFigureOut">
              <a:rPr lang="fr-FR" smtClean="0"/>
              <a:pPr/>
              <a:t>09/05/2019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33E0-EBC2-4DA8-85A9-05D1954196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460F-6C5E-4874-B796-5574E95CD82C}" type="datetimeFigureOut">
              <a:rPr lang="fr-FR" smtClean="0"/>
              <a:pPr/>
              <a:t>09/05/2019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33E0-EBC2-4DA8-85A9-05D1954196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460F-6C5E-4874-B796-5574E95CD82C}" type="datetimeFigureOut">
              <a:rPr lang="fr-FR" smtClean="0"/>
              <a:pPr/>
              <a:t>09/05/2019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33E0-EBC2-4DA8-85A9-05D1954196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460F-6C5E-4874-B796-5574E95CD82C}" type="datetimeFigureOut">
              <a:rPr lang="fr-FR" smtClean="0"/>
              <a:pPr/>
              <a:t>09/05/2019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33E0-EBC2-4DA8-85A9-05D1954196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460F-6C5E-4874-B796-5574E95CD82C}" type="datetimeFigureOut">
              <a:rPr lang="fr-FR" smtClean="0"/>
              <a:pPr/>
              <a:t>09/05/2019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33E0-EBC2-4DA8-85A9-05D1954196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460F-6C5E-4874-B796-5574E95CD82C}" type="datetimeFigureOut">
              <a:rPr lang="fr-FR" smtClean="0"/>
              <a:pPr/>
              <a:t>09/05/2019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33E0-EBC2-4DA8-85A9-05D1954196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460F-6C5E-4874-B796-5574E95CD82C}" type="datetimeFigureOut">
              <a:rPr lang="fr-FR" smtClean="0"/>
              <a:pPr/>
              <a:t>09/05/2019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33E0-EBC2-4DA8-85A9-05D1954196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460F-6C5E-4874-B796-5574E95CD82C}" type="datetimeFigureOut">
              <a:rPr lang="fr-FR" smtClean="0"/>
              <a:pPr/>
              <a:t>09/05/2019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733E0-EBC2-4DA8-85A9-05D1954196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r_sentation_Microsoft_Office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r_sentation_Microsoft_Office_PowerPoint2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r_sentation_Microsoft_Office_PowerPoint3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r_sentation_Microsoft_Office_PowerPoint4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r_sentation_Microsoft_Office_PowerPoint5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RÃ©sultat de recherche d'images pour &quot;roug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Travail.LilianPortable\travaille\dnl\autric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7303" y="2492896"/>
            <a:ext cx="3086697" cy="4365104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24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Austria</a:t>
            </a:r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sz="2700" dirty="0" err="1" smtClean="0">
                <a:solidFill>
                  <a:schemeClr val="bg1"/>
                </a:solidFill>
              </a:rPr>
              <a:t>accesion</a:t>
            </a:r>
            <a:r>
              <a:rPr lang="fr-FR" sz="2700" dirty="0" smtClean="0">
                <a:solidFill>
                  <a:schemeClr val="bg1"/>
                </a:solidFill>
              </a:rPr>
              <a:t> date to the EU:</a:t>
            </a:r>
            <a:br>
              <a:rPr lang="fr-FR" sz="2700" dirty="0" smtClean="0">
                <a:solidFill>
                  <a:schemeClr val="bg1"/>
                </a:solidFill>
              </a:rPr>
            </a:br>
            <a:r>
              <a:rPr lang="fr-FR" sz="2700" dirty="0" smtClean="0">
                <a:solidFill>
                  <a:schemeClr val="bg1"/>
                </a:solidFill>
              </a:rPr>
              <a:t>1fst </a:t>
            </a:r>
            <a:r>
              <a:rPr lang="fr-FR" sz="2700" dirty="0" err="1" smtClean="0">
                <a:solidFill>
                  <a:schemeClr val="bg1"/>
                </a:solidFill>
              </a:rPr>
              <a:t>January</a:t>
            </a:r>
            <a:r>
              <a:rPr lang="fr-FR" sz="2700" dirty="0" smtClean="0">
                <a:solidFill>
                  <a:schemeClr val="bg1"/>
                </a:solidFill>
              </a:rPr>
              <a:t> 1995 </a:t>
            </a:r>
            <a:endParaRPr lang="fr-FR" sz="27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988840"/>
            <a:ext cx="8640960" cy="4525963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Capital</a:t>
            </a:r>
            <a:r>
              <a:rPr lang="fr-FR" dirty="0" smtClean="0">
                <a:solidFill>
                  <a:schemeClr val="bg1"/>
                </a:solidFill>
              </a:rPr>
              <a:t>:</a:t>
            </a:r>
            <a:r>
              <a:rPr lang="fr-FR" dirty="0" smtClean="0"/>
              <a:t> </a:t>
            </a:r>
            <a:r>
              <a:rPr lang="fr-FR" sz="2800" dirty="0" smtClean="0"/>
              <a:t>Vienna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Official </a:t>
            </a:r>
            <a:r>
              <a:rPr lang="fr-FR" b="1" dirty="0" err="1" smtClean="0">
                <a:solidFill>
                  <a:schemeClr val="bg1"/>
                </a:solidFill>
              </a:rPr>
              <a:t>language</a:t>
            </a:r>
            <a:r>
              <a:rPr lang="fr-FR" dirty="0" smtClean="0"/>
              <a:t>: </a:t>
            </a:r>
            <a:r>
              <a:rPr lang="fr-FR" sz="2800" dirty="0" err="1" smtClean="0"/>
              <a:t>German</a:t>
            </a:r>
            <a:endParaRPr lang="fr-FR" sz="2800" dirty="0" smtClean="0"/>
          </a:p>
          <a:p>
            <a:r>
              <a:rPr lang="fr-FR" b="1" dirty="0" smtClean="0">
                <a:solidFill>
                  <a:schemeClr val="bg1"/>
                </a:solidFill>
              </a:rPr>
              <a:t>Population</a:t>
            </a:r>
            <a:r>
              <a:rPr lang="fr-FR" sz="2800" dirty="0" smtClean="0"/>
              <a:t>: 8.773 million of people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Area</a:t>
            </a:r>
            <a:r>
              <a:rPr lang="fr-FR" dirty="0" smtClean="0">
                <a:solidFill>
                  <a:schemeClr val="bg1"/>
                </a:solidFill>
              </a:rPr>
              <a:t>:</a:t>
            </a:r>
            <a:r>
              <a:rPr lang="fr-FR" dirty="0" smtClean="0"/>
              <a:t> </a:t>
            </a:r>
            <a:r>
              <a:rPr lang="fr-FR" sz="2800" dirty="0" smtClean="0"/>
              <a:t>32 386 mi2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Head of state</a:t>
            </a:r>
            <a:r>
              <a:rPr lang="fr-FR" dirty="0" smtClean="0"/>
              <a:t>: </a:t>
            </a:r>
            <a:r>
              <a:rPr lang="fr-FR" sz="2800" dirty="0"/>
              <a:t>Alexander Van der </a:t>
            </a:r>
            <a:r>
              <a:rPr lang="fr-FR" sz="2800" dirty="0" err="1" smtClean="0"/>
              <a:t>Bellen</a:t>
            </a:r>
            <a:endParaRPr lang="fr-FR" sz="2800" dirty="0" smtClean="0"/>
          </a:p>
          <a:p>
            <a:r>
              <a:rPr lang="fr-FR" b="1" dirty="0" err="1" smtClean="0">
                <a:solidFill>
                  <a:schemeClr val="bg1"/>
                </a:solidFill>
              </a:rPr>
              <a:t>Historic</a:t>
            </a:r>
            <a:r>
              <a:rPr lang="fr-FR" b="1" dirty="0" smtClean="0">
                <a:solidFill>
                  <a:schemeClr val="bg1"/>
                </a:solidFill>
              </a:rPr>
              <a:t> sites</a:t>
            </a:r>
            <a:r>
              <a:rPr lang="fr-FR" dirty="0" smtClean="0"/>
              <a:t>: </a:t>
            </a:r>
            <a:r>
              <a:rPr lang="fr-FR" sz="2800" dirty="0" err="1" smtClean="0"/>
              <a:t>Schonbrunn</a:t>
            </a:r>
            <a:r>
              <a:rPr lang="fr-FR" sz="2800" dirty="0" smtClean="0"/>
              <a:t> Palace, Vienna State </a:t>
            </a:r>
            <a:r>
              <a:rPr lang="fr-FR" sz="2800" dirty="0" err="1" smtClean="0"/>
              <a:t>Opera</a:t>
            </a:r>
            <a:r>
              <a:rPr lang="fr-FR" sz="2800" dirty="0" smtClean="0"/>
              <a:t>, The </a:t>
            </a:r>
            <a:r>
              <a:rPr lang="fr-FR" sz="2800" dirty="0" err="1" smtClean="0"/>
              <a:t>Belvedere</a:t>
            </a:r>
            <a:r>
              <a:rPr lang="fr-FR" sz="2800" dirty="0" smtClean="0"/>
              <a:t> Palaces</a:t>
            </a:r>
          </a:p>
          <a:p>
            <a:r>
              <a:rPr lang="fr-FR" b="1" dirty="0" err="1" smtClean="0">
                <a:solidFill>
                  <a:schemeClr val="bg1"/>
                </a:solidFill>
              </a:rPr>
              <a:t>Culinary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Specialities</a:t>
            </a:r>
            <a:r>
              <a:rPr lang="fr-FR" sz="2800" dirty="0" smtClean="0"/>
              <a:t>: </a:t>
            </a:r>
            <a:r>
              <a:rPr lang="fr-FR" sz="2800" dirty="0" err="1" smtClean="0"/>
              <a:t>Rindsuppe</a:t>
            </a:r>
            <a:r>
              <a:rPr lang="fr-FR" sz="2800" dirty="0" smtClean="0"/>
              <a:t>, </a:t>
            </a:r>
            <a:r>
              <a:rPr lang="fr-FR" sz="2800" dirty="0" err="1" smtClean="0"/>
              <a:t>Beuschel</a:t>
            </a:r>
            <a:r>
              <a:rPr lang="fr-FR" sz="2800" dirty="0" smtClean="0"/>
              <a:t>, </a:t>
            </a:r>
            <a:r>
              <a:rPr lang="fr-FR" sz="2800" dirty="0" err="1" smtClean="0"/>
              <a:t>Selchfleisch</a:t>
            </a:r>
            <a:endParaRPr lang="fr-FR" sz="2800" dirty="0" smtClean="0"/>
          </a:p>
          <a:p>
            <a:r>
              <a:rPr lang="fr-FR" b="1" dirty="0" err="1" smtClean="0">
                <a:solidFill>
                  <a:schemeClr val="bg1"/>
                </a:solidFill>
              </a:rPr>
              <a:t>Personalities</a:t>
            </a:r>
            <a:r>
              <a:rPr lang="fr-FR" sz="2800" dirty="0" smtClean="0"/>
              <a:t>: Marie-Antoinette, Arnold Schwarzenegger, Wolfgang Amadeus Mozart</a:t>
            </a:r>
            <a:endParaRPr lang="fr-FR" b="1" u="sng" cap="all" dirty="0"/>
          </a:p>
          <a:p>
            <a:endParaRPr lang="fr-FR" dirty="0"/>
          </a:p>
        </p:txBody>
      </p:sp>
      <p:pic>
        <p:nvPicPr>
          <p:cNvPr id="13313" name="Picture 1" descr="C:\Users\Travail.LilianPortable\travaille\dnl\drapeaux\austr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-171400"/>
            <a:ext cx="1944216" cy="1944216"/>
          </a:xfrm>
          <a:prstGeom prst="rect">
            <a:avLst/>
          </a:prstGeom>
          <a:noFill/>
        </p:spPr>
      </p:pic>
      <p:pic>
        <p:nvPicPr>
          <p:cNvPr id="13317" name="Picture 5" descr="Image associÃ©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16632"/>
            <a:ext cx="3528392" cy="2269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265" y="0"/>
          <a:ext cx="9145059" cy="6858000"/>
        </p:xfrm>
        <a:graphic>
          <a:graphicData uri="http://schemas.openxmlformats.org/presentationml/2006/ole">
            <p:oleObj spid="_x0000_s2050" name="Présentation" r:id="rId3" imgW="4570656" imgH="3427323" progId="PowerPoint.Show.12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-265" y="0"/>
          <a:ext cx="9145059" cy="6858000"/>
        </p:xfrm>
        <a:graphic>
          <a:graphicData uri="http://schemas.openxmlformats.org/presentationml/2006/ole">
            <p:oleObj spid="_x0000_s3074" name="Présentation" r:id="rId3" imgW="4570656" imgH="3427323" progId="PowerPoint.Show.12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-1059" y="0"/>
          <a:ext cx="9145059" cy="6858000"/>
        </p:xfrm>
        <a:graphic>
          <a:graphicData uri="http://schemas.openxmlformats.org/presentationml/2006/ole">
            <p:oleObj spid="_x0000_s4098" name="Présentation" r:id="rId3" imgW="4570656" imgH="3427323" progId="PowerPoint.Show.12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-265" y="0"/>
          <a:ext cx="9145059" cy="6858000"/>
        </p:xfrm>
        <a:graphic>
          <a:graphicData uri="http://schemas.openxmlformats.org/presentationml/2006/ole">
            <p:oleObj spid="_x0000_s5122" name="Présentation" r:id="rId3" imgW="4570656" imgH="3427323" progId="PowerPoint.Show.12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198"/>
          <a:ext cx="9144794" cy="6857802"/>
        </p:xfrm>
        <a:graphic>
          <a:graphicData uri="http://schemas.openxmlformats.org/presentationml/2006/ole">
            <p:oleObj spid="_x0000_s6146" name="Présentation" r:id="rId3" imgW="4570656" imgH="3427323" progId="PowerPoint.Show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58</Words>
  <Application>Microsoft Office PowerPoint</Application>
  <PresentationFormat>Affichage à l'écran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Thème Office</vt:lpstr>
      <vt:lpstr>Présentation Microsoft Office PowerPoint</vt:lpstr>
      <vt:lpstr>Austria accesion date to the EU: 1fst January 1995 </vt:lpstr>
      <vt:lpstr>Diapositive 2</vt:lpstr>
      <vt:lpstr>Diapositive 3</vt:lpstr>
      <vt:lpstr>Diapositive 4</vt:lpstr>
      <vt:lpstr>Diapositive 5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Union</dc:title>
  <dc:creator>Lilian Perez</dc:creator>
  <cp:lastModifiedBy>Lilian Perez</cp:lastModifiedBy>
  <cp:revision>26</cp:revision>
  <dcterms:created xsi:type="dcterms:W3CDTF">2019-05-05T05:30:18Z</dcterms:created>
  <dcterms:modified xsi:type="dcterms:W3CDTF">2019-05-09T08:08:52Z</dcterms:modified>
</cp:coreProperties>
</file>