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960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720605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  <a:endParaRPr lang="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  <a:endParaRPr lang="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  <a:endParaRPr lang="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  <a:endParaRPr lang="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  <a:endParaRPr lang="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  <a:endParaRPr lang="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fr"/>
              <a:t>‹#›</a:t>
            </a:fld>
            <a:endParaRPr lang="f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7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4.jpg"/><Relationship Id="rId5" Type="http://schemas.openxmlformats.org/officeDocument/2006/relationships/image" Target="../media/image15.png"/><Relationship Id="rId6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782600" y="-50449"/>
            <a:ext cx="7772400" cy="87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" u="sng"/>
              <a:t>GERMANIC COUNTRIES</a:t>
            </a:r>
          </a:p>
        </p:txBody>
      </p:sp>
      <p:sp>
        <p:nvSpPr>
          <p:cNvPr id="31" name="Shape 31"/>
          <p:cNvSpPr txBox="1"/>
          <p:nvPr/>
        </p:nvSpPr>
        <p:spPr>
          <a:xfrm>
            <a:off x="217825" y="3509700"/>
            <a:ext cx="2178300" cy="64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fr" sz="1800" b="1"/>
              <a:t>Germany</a:t>
            </a:r>
          </a:p>
          <a:p>
            <a:pPr rtl="0">
              <a:spcBef>
                <a:spcPts val="0"/>
              </a:spcBef>
              <a:buNone/>
            </a:pPr>
            <a:endParaRPr sz="1800" b="1"/>
          </a:p>
          <a:p>
            <a:pPr rtl="0">
              <a:spcBef>
                <a:spcPts val="0"/>
              </a:spcBef>
              <a:buNone/>
            </a:pPr>
            <a:endParaRPr sz="1800" b="1"/>
          </a:p>
          <a:p>
            <a:pPr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32" name="Shape 32"/>
          <p:cNvSpPr txBox="1"/>
          <p:nvPr/>
        </p:nvSpPr>
        <p:spPr>
          <a:xfrm>
            <a:off x="592950" y="4471075"/>
            <a:ext cx="2226899" cy="52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fr" sz="1800" b="1"/>
              <a:t>Austria</a:t>
            </a:r>
          </a:p>
          <a:p>
            <a:pPr>
              <a:spcBef>
                <a:spcPts val="0"/>
              </a:spcBef>
              <a:buNone/>
            </a:pPr>
            <a:endParaRPr sz="1800" b="1"/>
          </a:p>
        </p:txBody>
      </p:sp>
      <p:pic>
        <p:nvPicPr>
          <p:cNvPr id="33" name="Shape 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0922" y="822850"/>
            <a:ext cx="4385825" cy="4108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" name="Shape 34"/>
          <p:cNvCxnSpPr/>
          <p:nvPr/>
        </p:nvCxnSpPr>
        <p:spPr>
          <a:xfrm rot="10800000" flipH="1">
            <a:off x="1440100" y="3207249"/>
            <a:ext cx="3255599" cy="5445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5" name="Shape 35"/>
          <p:cNvCxnSpPr/>
          <p:nvPr/>
        </p:nvCxnSpPr>
        <p:spPr>
          <a:xfrm rot="10800000" flipH="1">
            <a:off x="1706450" y="3558124"/>
            <a:ext cx="3195000" cy="11376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fr"/>
              <a:t>1</a:t>
            </a:fld>
            <a:endParaRPr lang="fr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42" name="Shape 42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0" y="-239325"/>
            <a:ext cx="9258300" cy="56221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 txBox="1"/>
          <p:nvPr/>
        </p:nvSpPr>
        <p:spPr>
          <a:xfrm>
            <a:off x="1799700" y="0"/>
            <a:ext cx="7344300" cy="9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" sz="3600" b="1"/>
              <a:t>       </a:t>
            </a:r>
            <a:r>
              <a:rPr lang="fr" sz="4800" b="1"/>
              <a:t>GERMANY</a:t>
            </a:r>
          </a:p>
        </p:txBody>
      </p:sp>
      <p:pic>
        <p:nvPicPr>
          <p:cNvPr id="44" name="Shape 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4272" y="72600"/>
            <a:ext cx="1607052" cy="89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985" y="54449"/>
            <a:ext cx="1542188" cy="86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475" y="1495387"/>
            <a:ext cx="2101000" cy="2431154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Shape 47"/>
          <p:cNvSpPr txBox="1"/>
          <p:nvPr/>
        </p:nvSpPr>
        <p:spPr>
          <a:xfrm>
            <a:off x="6571575" y="972000"/>
            <a:ext cx="1706399" cy="68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" sz="1700" b="1">
                <a:solidFill>
                  <a:schemeClr val="dk1"/>
                </a:solidFill>
              </a:rPr>
              <a:t>Capital:</a:t>
            </a:r>
            <a:r>
              <a:rPr lang="fr" sz="1700">
                <a:solidFill>
                  <a:schemeClr val="dk1"/>
                </a:solidFill>
              </a:rPr>
              <a:t> Berlin</a:t>
            </a:r>
          </a:p>
        </p:txBody>
      </p:sp>
      <p:sp>
        <p:nvSpPr>
          <p:cNvPr id="48" name="Shape 48"/>
          <p:cNvSpPr txBox="1"/>
          <p:nvPr/>
        </p:nvSpPr>
        <p:spPr>
          <a:xfrm>
            <a:off x="193650" y="1052900"/>
            <a:ext cx="3751499" cy="44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" sz="1700" b="1">
                <a:solidFill>
                  <a:schemeClr val="dk1"/>
                </a:solidFill>
              </a:rPr>
              <a:t>Geographical size</a:t>
            </a:r>
            <a:r>
              <a:rPr lang="fr" sz="1700">
                <a:solidFill>
                  <a:schemeClr val="dk1"/>
                </a:solidFill>
              </a:rPr>
              <a:t>: 357 137,2 km2</a:t>
            </a:r>
          </a:p>
        </p:txBody>
      </p:sp>
      <p:sp>
        <p:nvSpPr>
          <p:cNvPr id="49" name="Shape 49"/>
          <p:cNvSpPr txBox="1"/>
          <p:nvPr/>
        </p:nvSpPr>
        <p:spPr>
          <a:xfrm>
            <a:off x="2772975" y="3086100"/>
            <a:ext cx="3582300" cy="62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" sz="1700" b="1">
                <a:solidFill>
                  <a:schemeClr val="dk1"/>
                </a:solidFill>
              </a:rPr>
              <a:t>Official EU language: </a:t>
            </a:r>
            <a:r>
              <a:rPr lang="fr" sz="1700">
                <a:solidFill>
                  <a:schemeClr val="dk1"/>
                </a:solidFill>
              </a:rPr>
              <a:t>German</a:t>
            </a:r>
          </a:p>
        </p:txBody>
      </p:sp>
      <p:sp>
        <p:nvSpPr>
          <p:cNvPr id="50" name="Shape 50"/>
          <p:cNvSpPr txBox="1"/>
          <p:nvPr/>
        </p:nvSpPr>
        <p:spPr>
          <a:xfrm>
            <a:off x="5990700" y="3012950"/>
            <a:ext cx="3267600" cy="496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" sz="1700" b="1">
                <a:solidFill>
                  <a:schemeClr val="dk1"/>
                </a:solidFill>
              </a:rPr>
              <a:t>Currency</a:t>
            </a:r>
            <a:r>
              <a:rPr lang="fr" sz="1700">
                <a:solidFill>
                  <a:schemeClr val="dk1"/>
                </a:solidFill>
              </a:rPr>
              <a:t>: Eurozone member since 1 January 1999</a:t>
            </a:r>
          </a:p>
        </p:txBody>
      </p:sp>
      <p:pic>
        <p:nvPicPr>
          <p:cNvPr id="51" name="Shape 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10050" y="3636100"/>
            <a:ext cx="2101000" cy="1449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Shape 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173521" y="1313562"/>
            <a:ext cx="2268565" cy="169937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fr"/>
              <a:t>2</a:t>
            </a:fld>
            <a:endParaRPr lang="fr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Shape 58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0" y="-239337"/>
            <a:ext cx="9258300" cy="562217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141175" y="-239327"/>
            <a:ext cx="7772400" cy="722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fr" sz="1700"/>
              <a:t>Political system: </a:t>
            </a:r>
            <a:r>
              <a:rPr lang="fr" sz="1700" b="0"/>
              <a:t>Parliamentary federal republic</a:t>
            </a:r>
          </a:p>
        </p:txBody>
      </p:sp>
      <p:pic>
        <p:nvPicPr>
          <p:cNvPr id="60" name="Shape 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9800" y="964150"/>
            <a:ext cx="1331050" cy="1872898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/>
        </p:nvSpPr>
        <p:spPr>
          <a:xfrm>
            <a:off x="278375" y="482775"/>
            <a:ext cx="3981600" cy="66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" sz="1700">
                <a:solidFill>
                  <a:schemeClr val="dk1"/>
                </a:solidFill>
              </a:rPr>
              <a:t>Federal president: Joachim Gauck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5990650" y="482775"/>
            <a:ext cx="3044399" cy="60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" sz="1700"/>
              <a:t>Chancellor: Angela Merkel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722" y="916874"/>
            <a:ext cx="2626199" cy="174722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x="677725" y="2837050"/>
            <a:ext cx="3044399" cy="38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" sz="1800">
                <a:solidFill>
                  <a:schemeClr val="dk1"/>
                </a:solidFill>
              </a:rPr>
              <a:t>Upper house: Bundesrat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6068125" y="2892475"/>
            <a:ext cx="3134400" cy="48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" sz="1800">
                <a:solidFill>
                  <a:schemeClr val="dk1"/>
                </a:solidFill>
              </a:rPr>
              <a:t>Lower house: Bundestag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53925" y="3432099"/>
            <a:ext cx="3044399" cy="156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7949" y="3397300"/>
            <a:ext cx="2626199" cy="150067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fr"/>
              <a:t>3</a:t>
            </a:fld>
            <a:endParaRPr lang="fr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0" y="-239337"/>
            <a:ext cx="9258300" cy="562217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x="0" y="0"/>
            <a:ext cx="4865100" cy="5143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sz="1700" b="1">
              <a:solidFill>
                <a:schemeClr val="dk1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fr" sz="1700" b="1">
                <a:solidFill>
                  <a:schemeClr val="dk1"/>
                </a:solidFill>
              </a:rPr>
              <a:t>Schengen area member? </a:t>
            </a:r>
            <a:r>
              <a:rPr lang="fr" sz="1700">
                <a:solidFill>
                  <a:schemeClr val="dk1"/>
                </a:solidFill>
              </a:rPr>
              <a:t>Yes,  Schengen Area member since 26 March 1995.</a:t>
            </a:r>
          </a:p>
          <a:p>
            <a:pPr lvl="0" rtl="0">
              <a:spcBef>
                <a:spcPts val="0"/>
              </a:spcBef>
              <a:buNone/>
            </a:pPr>
            <a:endParaRPr sz="1700">
              <a:solidFill>
                <a:schemeClr val="dk1"/>
              </a:solidFill>
            </a:endParaRPr>
          </a:p>
        </p:txBody>
      </p:sp>
      <p:pic>
        <p:nvPicPr>
          <p:cNvPr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6800" y="413673"/>
            <a:ext cx="1937974" cy="1453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61051" y="481612"/>
            <a:ext cx="2283539" cy="151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76775" y="2627548"/>
            <a:ext cx="2017774" cy="201777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>
            <a:off x="145225" y="48400"/>
            <a:ext cx="3945299" cy="90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4705"/>
              <a:buFont typeface="Arial"/>
              <a:buNone/>
            </a:pPr>
            <a:r>
              <a:rPr lang="fr" sz="1700" b="1">
                <a:solidFill>
                  <a:schemeClr val="dk1"/>
                </a:solidFill>
              </a:rPr>
              <a:t>EU member country since</a:t>
            </a:r>
            <a:r>
              <a:rPr lang="fr" sz="1700">
                <a:solidFill>
                  <a:schemeClr val="dk1"/>
                </a:solidFill>
              </a:rPr>
              <a:t>: 1 January 1958</a:t>
            </a:r>
          </a:p>
          <a:p>
            <a:pPr lvl="0" rtl="0">
              <a:spcBef>
                <a:spcPts val="0"/>
              </a:spcBef>
              <a:buNone/>
            </a:pPr>
            <a:endParaRPr sz="1700" b="1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4705"/>
              <a:buFont typeface="Arial"/>
              <a:buNone/>
            </a:pPr>
            <a:r>
              <a:rPr lang="fr" sz="1700" b="1">
                <a:solidFill>
                  <a:schemeClr val="dk1"/>
                </a:solidFill>
              </a:rPr>
              <a:t>Seats in the European Parliament: </a:t>
            </a:r>
            <a:r>
              <a:rPr lang="fr" sz="1700">
                <a:solidFill>
                  <a:schemeClr val="dk1"/>
                </a:solidFill>
              </a:rPr>
              <a:t>96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 txBox="1"/>
          <p:nvPr/>
        </p:nvSpPr>
        <p:spPr>
          <a:xfrm>
            <a:off x="60500" y="3667025"/>
            <a:ext cx="4429500" cy="123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64705"/>
              <a:buFont typeface="Arial"/>
              <a:buNone/>
            </a:pPr>
            <a:r>
              <a:rPr lang="fr" sz="1700" b="1">
                <a:solidFill>
                  <a:schemeClr val="dk1"/>
                </a:solidFill>
              </a:rPr>
              <a:t>Presidency of the Council</a:t>
            </a:r>
            <a:r>
              <a:rPr lang="fr" sz="1700">
                <a:solidFill>
                  <a:schemeClr val="dk1"/>
                </a:solidFill>
              </a:rPr>
              <a:t>:</a:t>
            </a:r>
            <a:r>
              <a:rPr lang="fr" sz="1800">
                <a:solidFill>
                  <a:schemeClr val="dk1"/>
                </a:solidFill>
              </a:rPr>
              <a:t>Germany has held the revolving presidency of the Council of the EU  11 times between 1958 and 2007.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fr"/>
              <a:t>4</a:t>
            </a:fld>
            <a:endParaRPr lang="fr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3759125" y="1557650"/>
            <a:ext cx="1915200" cy="474299"/>
          </a:xfrm>
          <a:prstGeom prst="snip1Rect">
            <a:avLst>
              <a:gd name="adj" fmla="val 16667"/>
            </a:avLst>
          </a:prstGeom>
          <a:solidFill>
            <a:srgbClr val="E06666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0" y="-239325"/>
            <a:ext cx="9258300" cy="562217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/>
          <p:nvPr/>
        </p:nvSpPr>
        <p:spPr>
          <a:xfrm>
            <a:off x="375725" y="1913300"/>
            <a:ext cx="2918400" cy="419399"/>
          </a:xfrm>
          <a:prstGeom prst="rect">
            <a:avLst/>
          </a:prstGeom>
          <a:solidFill>
            <a:srgbClr val="EA9999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" b="1">
                <a:solidFill>
                  <a:schemeClr val="dk1"/>
                </a:solidFill>
              </a:rPr>
              <a:t>Geographical size: 83 879.0 km²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9875" y="1530350"/>
            <a:ext cx="5316900" cy="352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500" y="94800"/>
            <a:ext cx="3573550" cy="168324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402275" y="450400"/>
            <a:ext cx="2865299" cy="76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fr" sz="4800"/>
              <a:t>AUSTRIA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3500" y="2467950"/>
            <a:ext cx="3573549" cy="25916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3781900" y="180575"/>
            <a:ext cx="5316900" cy="67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3768250" y="1548525"/>
            <a:ext cx="1979099" cy="474299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A9999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" sz="1800" b="1" u="sng">
                <a:solidFill>
                  <a:schemeClr val="dk1"/>
                </a:solidFill>
              </a:rPr>
              <a:t>Capital : Vienna</a:t>
            </a:r>
          </a:p>
        </p:txBody>
      </p:sp>
      <p:sp>
        <p:nvSpPr>
          <p:cNvPr id="96" name="Shape 96"/>
          <p:cNvSpPr/>
          <p:nvPr/>
        </p:nvSpPr>
        <p:spPr>
          <a:xfrm>
            <a:off x="3886800" y="162325"/>
            <a:ext cx="3027599" cy="67470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EA9999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 txBox="1"/>
          <p:nvPr/>
        </p:nvSpPr>
        <p:spPr>
          <a:xfrm>
            <a:off x="3886800" y="94800"/>
            <a:ext cx="3027599" cy="15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" sz="1800" b="1">
                <a:solidFill>
                  <a:schemeClr val="dk1"/>
                </a:solidFill>
              </a:rPr>
              <a:t>Population: 8 507 786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fr" sz="1800" b="1" i="1">
                <a:solidFill>
                  <a:schemeClr val="dk1"/>
                </a:solidFill>
              </a:rPr>
              <a:t> As 1,7% of EU population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98" name="Shape 98"/>
          <p:cNvCxnSpPr>
            <a:stCxn id="99" idx="0"/>
          </p:cNvCxnSpPr>
          <p:nvPr/>
        </p:nvCxnSpPr>
        <p:spPr>
          <a:xfrm rot="5400000" flipH="1">
            <a:off x="1214774" y="2500600"/>
            <a:ext cx="1331400" cy="1021500"/>
          </a:xfrm>
          <a:prstGeom prst="curvedConnector3">
            <a:avLst>
              <a:gd name="adj1" fmla="val 52741"/>
            </a:avLst>
          </a:prstGeom>
          <a:noFill/>
          <a:ln w="19050" cap="flat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9" name="Shape 99"/>
          <p:cNvSpPr/>
          <p:nvPr/>
        </p:nvSpPr>
        <p:spPr>
          <a:xfrm>
            <a:off x="2062875" y="3677050"/>
            <a:ext cx="656699" cy="200699"/>
          </a:xfrm>
          <a:prstGeom prst="trapezoid">
            <a:avLst>
              <a:gd name="adj" fmla="val 25000"/>
            </a:avLst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fr"/>
              <a:t>5</a:t>
            </a:fld>
            <a:endParaRPr lang="fr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0" y="-239325"/>
            <a:ext cx="9144001" cy="562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2162" y="861650"/>
            <a:ext cx="2512375" cy="372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5">
            <a:alphaModFix/>
          </a:blip>
          <a:srcRect l="29609" t="6006" r="27958"/>
          <a:stretch/>
        </p:blipFill>
        <p:spPr>
          <a:xfrm>
            <a:off x="5072525" y="861650"/>
            <a:ext cx="2589845" cy="372997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/>
          <p:nvPr/>
        </p:nvSpPr>
        <p:spPr>
          <a:xfrm>
            <a:off x="1490700" y="258750"/>
            <a:ext cx="2535299" cy="5442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EA9999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fr" b="1"/>
              <a:t>Chancelor of Austria</a:t>
            </a:r>
          </a:p>
        </p:txBody>
      </p:sp>
      <p:sp>
        <p:nvSpPr>
          <p:cNvPr id="109" name="Shape 109"/>
          <p:cNvSpPr/>
          <p:nvPr/>
        </p:nvSpPr>
        <p:spPr>
          <a:xfrm>
            <a:off x="5072500" y="271650"/>
            <a:ext cx="2589900" cy="518400"/>
          </a:xfrm>
          <a:prstGeom prst="snip2DiagRect">
            <a:avLst>
              <a:gd name="adj1" fmla="val 50000"/>
              <a:gd name="adj2" fmla="val 0"/>
            </a:avLst>
          </a:prstGeom>
          <a:solidFill>
            <a:srgbClr val="EA9999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fr" b="1"/>
              <a:t>President of Austria</a:t>
            </a:r>
          </a:p>
        </p:txBody>
      </p:sp>
      <p:sp>
        <p:nvSpPr>
          <p:cNvPr id="110" name="Shape 110"/>
          <p:cNvSpPr/>
          <p:nvPr/>
        </p:nvSpPr>
        <p:spPr>
          <a:xfrm flipH="1">
            <a:off x="95400" y="861650"/>
            <a:ext cx="1395299" cy="2070300"/>
          </a:xfrm>
          <a:prstGeom prst="round1Rect">
            <a:avLst>
              <a:gd name="adj" fmla="val 30531"/>
            </a:avLst>
          </a:prstGeom>
          <a:solidFill>
            <a:srgbClr val="EA9999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endParaRPr sz="1200"/>
          </a:p>
          <a:p>
            <a:pPr algn="ctr" rtl="0">
              <a:spcBef>
                <a:spcPts val="0"/>
              </a:spcBef>
              <a:buNone/>
            </a:pPr>
            <a:endParaRPr sz="1200"/>
          </a:p>
          <a:p>
            <a:pPr algn="ctr" rtl="0">
              <a:spcBef>
                <a:spcPts val="0"/>
              </a:spcBef>
              <a:buNone/>
            </a:pPr>
            <a:r>
              <a:rPr lang="fr" sz="1200" b="1"/>
              <a:t>Werner Faymann</a:t>
            </a:r>
          </a:p>
          <a:p>
            <a:pPr algn="ctr" rtl="0">
              <a:spcBef>
                <a:spcPts val="0"/>
              </a:spcBef>
              <a:buNone/>
            </a:pPr>
            <a:endParaRPr sz="1200"/>
          </a:p>
          <a:p>
            <a:pPr algn="ctr" rtl="0">
              <a:spcBef>
                <a:spcPts val="0"/>
              </a:spcBef>
              <a:buNone/>
            </a:pPr>
            <a:r>
              <a:rPr lang="fr" sz="1200" u="sng"/>
              <a:t>Born the</a:t>
            </a:r>
            <a:r>
              <a:rPr lang="fr" sz="1200"/>
              <a:t>:</a:t>
            </a:r>
          </a:p>
          <a:p>
            <a:pPr algn="ctr" rtl="0">
              <a:spcBef>
                <a:spcPts val="0"/>
              </a:spcBef>
              <a:buNone/>
            </a:pPr>
            <a:r>
              <a:rPr lang="fr" sz="1200" b="1"/>
              <a:t>4 may 1960</a:t>
            </a:r>
          </a:p>
          <a:p>
            <a:pPr algn="ctr" rtl="0">
              <a:spcBef>
                <a:spcPts val="0"/>
              </a:spcBef>
              <a:buNone/>
            </a:pPr>
            <a:endParaRPr sz="1200"/>
          </a:p>
          <a:p>
            <a:pPr algn="ctr" rtl="0">
              <a:spcBef>
                <a:spcPts val="0"/>
              </a:spcBef>
              <a:buNone/>
            </a:pPr>
            <a:r>
              <a:rPr lang="fr" sz="1200" u="sng"/>
              <a:t>Chancelor since</a:t>
            </a:r>
            <a:r>
              <a:rPr lang="fr" sz="1200"/>
              <a:t>:</a:t>
            </a:r>
          </a:p>
          <a:p>
            <a:pPr algn="ctr" rtl="0">
              <a:spcBef>
                <a:spcPts val="0"/>
              </a:spcBef>
              <a:buNone/>
            </a:pPr>
            <a:r>
              <a:rPr lang="fr" sz="1200" b="1"/>
              <a:t>2 december 2008</a:t>
            </a:r>
          </a:p>
          <a:p>
            <a:pPr algn="ctr" rtl="0">
              <a:spcBef>
                <a:spcPts val="0"/>
              </a:spcBef>
              <a:buNone/>
            </a:pPr>
            <a:endParaRPr/>
          </a:p>
          <a:p>
            <a:pPr algn="ctr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7662375" y="861650"/>
            <a:ext cx="1395299" cy="2070300"/>
          </a:xfrm>
          <a:prstGeom prst="round1Rect">
            <a:avLst>
              <a:gd name="adj" fmla="val 24289"/>
            </a:avLst>
          </a:prstGeom>
          <a:solidFill>
            <a:srgbClr val="EA9999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fr" sz="1200" b="1"/>
              <a:t>Heinz Fischer</a:t>
            </a:r>
          </a:p>
          <a:p>
            <a:pPr algn="ctr" rtl="0">
              <a:spcBef>
                <a:spcPts val="0"/>
              </a:spcBef>
              <a:buNone/>
            </a:pPr>
            <a:endParaRPr sz="1200"/>
          </a:p>
          <a:p>
            <a:pPr algn="ctr" rtl="0">
              <a:spcBef>
                <a:spcPts val="0"/>
              </a:spcBef>
              <a:buNone/>
            </a:pPr>
            <a:r>
              <a:rPr lang="fr" sz="1200" u="sng"/>
              <a:t>Born the</a:t>
            </a:r>
            <a:r>
              <a:rPr lang="fr" sz="1200" b="1"/>
              <a:t>:      </a:t>
            </a:r>
          </a:p>
          <a:p>
            <a:pPr algn="ctr" rtl="0">
              <a:spcBef>
                <a:spcPts val="0"/>
              </a:spcBef>
              <a:buNone/>
            </a:pPr>
            <a:r>
              <a:rPr lang="fr" sz="1200" b="1"/>
              <a:t>9 october 1938</a:t>
            </a:r>
          </a:p>
          <a:p>
            <a:pPr algn="ctr" rtl="0">
              <a:spcBef>
                <a:spcPts val="0"/>
              </a:spcBef>
              <a:buNone/>
            </a:pPr>
            <a:endParaRPr sz="1200" b="1"/>
          </a:p>
          <a:p>
            <a:pPr algn="ctr" rtl="0">
              <a:spcBef>
                <a:spcPts val="0"/>
              </a:spcBef>
              <a:buNone/>
            </a:pPr>
            <a:r>
              <a:rPr lang="fr" sz="1200" u="sng"/>
              <a:t>President since</a:t>
            </a:r>
            <a:r>
              <a:rPr lang="fr" sz="1200" b="1"/>
              <a:t>:</a:t>
            </a:r>
          </a:p>
          <a:p>
            <a:pPr algn="ctr">
              <a:spcBef>
                <a:spcPts val="0"/>
              </a:spcBef>
              <a:buNone/>
            </a:pPr>
            <a:r>
              <a:rPr lang="fr" sz="1200" b="1"/>
              <a:t>8 july 2004 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fr"/>
              <a:t>6</a:t>
            </a:fld>
            <a:endParaRPr lang="fr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hape 117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0" y="-239337"/>
            <a:ext cx="9258300" cy="5622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075" y="1579675"/>
            <a:ext cx="5856825" cy="356382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/>
          <p:nvPr/>
        </p:nvSpPr>
        <p:spPr>
          <a:xfrm>
            <a:off x="246075" y="1579675"/>
            <a:ext cx="3438000" cy="674700"/>
          </a:xfrm>
          <a:prstGeom prst="snip2DiagRect">
            <a:avLst>
              <a:gd name="adj1" fmla="val 0"/>
              <a:gd name="adj2" fmla="val 17552"/>
            </a:avLst>
          </a:prstGeom>
          <a:solidFill>
            <a:srgbClr val="EA9999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r" b="1" u="sng"/>
              <a:t>18 seats in the European Parliament</a:t>
            </a:r>
          </a:p>
        </p:txBody>
      </p:sp>
      <p:sp>
        <p:nvSpPr>
          <p:cNvPr id="120" name="Shape 120"/>
          <p:cNvSpPr/>
          <p:nvPr/>
        </p:nvSpPr>
        <p:spPr>
          <a:xfrm>
            <a:off x="246075" y="207950"/>
            <a:ext cx="5398800" cy="1003199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A9999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fr" sz="1200" b="1"/>
              <a:t>EU member country since: 1 January 1995</a:t>
            </a:r>
          </a:p>
          <a:p>
            <a:pPr algn="ctr" rtl="0">
              <a:spcBef>
                <a:spcPts val="0"/>
              </a:spcBef>
              <a:buNone/>
            </a:pPr>
            <a:endParaRPr sz="1200" b="1"/>
          </a:p>
          <a:p>
            <a:pPr algn="ctr" rtl="0">
              <a:spcBef>
                <a:spcPts val="0"/>
              </a:spcBef>
              <a:buNone/>
            </a:pPr>
            <a:r>
              <a:rPr lang="fr" sz="1200" b="1"/>
              <a:t>Schengen Area member since: 1 December 2007</a:t>
            </a:r>
          </a:p>
          <a:p>
            <a:pPr algn="ctr" rtl="0">
              <a:spcBef>
                <a:spcPts val="0"/>
              </a:spcBef>
              <a:buNone/>
            </a:pPr>
            <a:endParaRPr sz="1200" b="1"/>
          </a:p>
          <a:p>
            <a:pPr algn="ctr">
              <a:spcBef>
                <a:spcPts val="0"/>
              </a:spcBef>
              <a:buNone/>
            </a:pPr>
            <a:r>
              <a:rPr lang="fr" sz="1200" b="1"/>
              <a:t>Eurozone member since: 1 January 1999</a:t>
            </a:r>
          </a:p>
        </p:txBody>
      </p:sp>
      <p:sp>
        <p:nvSpPr>
          <p:cNvPr id="121" name="Shape 121"/>
          <p:cNvSpPr/>
          <p:nvPr/>
        </p:nvSpPr>
        <p:spPr>
          <a:xfrm>
            <a:off x="6303525" y="2276350"/>
            <a:ext cx="2690300" cy="2170475"/>
          </a:xfrm>
          <a:prstGeom prst="flowChartOffpageConnector">
            <a:avLst/>
          </a:prstGeom>
          <a:solidFill>
            <a:srgbClr val="EA9999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fr" sz="1100" b="1"/>
              <a:t>Austria has held the revolving presidency of the council of the EU twice: in 1998 and 2006</a:t>
            </a:r>
          </a:p>
          <a:p>
            <a:pPr algn="ctr" rtl="0">
              <a:spcBef>
                <a:spcPts val="0"/>
              </a:spcBef>
              <a:buNone/>
            </a:pPr>
            <a:endParaRPr sz="1100" b="1"/>
          </a:p>
          <a:p>
            <a:pPr algn="ctr">
              <a:spcBef>
                <a:spcPts val="0"/>
              </a:spcBef>
              <a:buNone/>
            </a:pPr>
            <a:r>
              <a:rPr lang="fr" sz="1100" b="1"/>
              <a:t>The next time will be in 2009</a:t>
            </a:r>
          </a:p>
        </p:txBody>
      </p:sp>
      <p:sp>
        <p:nvSpPr>
          <p:cNvPr id="122" name="Shape 122"/>
          <p:cNvSpPr/>
          <p:nvPr/>
        </p:nvSpPr>
        <p:spPr>
          <a:xfrm>
            <a:off x="6238500" y="572750"/>
            <a:ext cx="2830200" cy="1820100"/>
          </a:xfrm>
          <a:prstGeom prst="rect">
            <a:avLst/>
          </a:prstGeom>
          <a:solidFill>
            <a:schemeClr val="lt2"/>
          </a:solidFill>
          <a:ln w="381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3" name="Shape 1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8500" y="572675"/>
            <a:ext cx="2820348" cy="182024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fr"/>
              <a:t>7</a:t>
            </a:fld>
            <a:endParaRPr lang="fr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Microsoft Macintosh PowerPoint</Application>
  <PresentationFormat>Présentation à l'écran (16:9)</PresentationFormat>
  <Paragraphs>59</Paragraphs>
  <Slides>7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simple-light</vt:lpstr>
      <vt:lpstr>GERMANIC COUNTRIES</vt:lpstr>
      <vt:lpstr>Présentation PowerPoint</vt:lpstr>
      <vt:lpstr>Political system: Parliamentary federal republic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GERMANIC COUNTRIES</dc:title>
  <cp:lastModifiedBy>Francoise ROUAM-SIM</cp:lastModifiedBy>
  <cp:revision>1</cp:revision>
  <dcterms:modified xsi:type="dcterms:W3CDTF">2015-04-26T19:26:19Z</dcterms:modified>
</cp:coreProperties>
</file>