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12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4955" autoAdjust="0"/>
    <p:restoredTop sz="94660"/>
  </p:normalViewPr>
  <p:slideViewPr>
    <p:cSldViewPr>
      <p:cViewPr varScale="1">
        <p:scale>
          <a:sx n="57" d="100"/>
          <a:sy n="57" d="100"/>
        </p:scale>
        <p:origin x="-57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14F83A-6494-4014-9D74-4CF8D4065CD7}" type="datetimeFigureOut">
              <a:rPr lang="fr-FR" smtClean="0"/>
              <a:pPr/>
              <a:t>17/08/2010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407A58-DD19-40D9-8466-ADD7828756E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407A58-DD19-40D9-8466-ADD7828756E9}" type="slidenum">
              <a:rPr lang="fr-FR" smtClean="0"/>
              <a:pPr/>
              <a:t>1</a:t>
            </a:fld>
            <a:endParaRPr lang="fr-FR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407A58-DD19-40D9-8466-ADD7828756E9}" type="slidenum">
              <a:rPr lang="fr-FR" smtClean="0"/>
              <a:pPr/>
              <a:t>10</a:t>
            </a:fld>
            <a:endParaRPr lang="fr-F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407A58-DD19-40D9-8466-ADD7828756E9}" type="slidenum">
              <a:rPr lang="fr-FR" smtClean="0"/>
              <a:pPr/>
              <a:t>2</a:t>
            </a:fld>
            <a:endParaRPr lang="fr-F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407A58-DD19-40D9-8466-ADD7828756E9}" type="slidenum">
              <a:rPr lang="fr-FR" smtClean="0"/>
              <a:pPr/>
              <a:t>3</a:t>
            </a:fld>
            <a:endParaRPr lang="fr-F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407A58-DD19-40D9-8466-ADD7828756E9}" type="slidenum">
              <a:rPr lang="fr-FR" smtClean="0"/>
              <a:pPr/>
              <a:t>4</a:t>
            </a:fld>
            <a:endParaRPr lang="fr-F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407A58-DD19-40D9-8466-ADD7828756E9}" type="slidenum">
              <a:rPr lang="fr-FR" smtClean="0"/>
              <a:pPr/>
              <a:t>5</a:t>
            </a:fld>
            <a:endParaRPr lang="fr-F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407A58-DD19-40D9-8466-ADD7828756E9}" type="slidenum">
              <a:rPr lang="fr-FR" smtClean="0"/>
              <a:pPr/>
              <a:t>6</a:t>
            </a:fld>
            <a:endParaRPr lang="fr-F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407A58-DD19-40D9-8466-ADD7828756E9}" type="slidenum">
              <a:rPr lang="fr-FR" smtClean="0"/>
              <a:pPr/>
              <a:t>7</a:t>
            </a:fld>
            <a:endParaRPr lang="fr-FR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407A58-DD19-40D9-8466-ADD7828756E9}" type="slidenum">
              <a:rPr lang="fr-FR" smtClean="0"/>
              <a:pPr/>
              <a:t>8</a:t>
            </a:fld>
            <a:endParaRPr lang="fr-FR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407A58-DD19-40D9-8466-ADD7828756E9}" type="slidenum">
              <a:rPr lang="fr-FR" smtClean="0"/>
              <a:pPr/>
              <a:t>9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Connecteur droit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r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25" name="Sous-titr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31" name="Espace réservé de la date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F8595146-A899-477B-B648-9E2ED7B24AD9}" type="datetimeFigureOut">
              <a:rPr lang="fr-FR" smtClean="0"/>
              <a:pPr/>
              <a:t>17/08/2010</a:t>
            </a:fld>
            <a:endParaRPr lang="fr-FR"/>
          </a:p>
        </p:txBody>
      </p:sp>
      <p:sp>
        <p:nvSpPr>
          <p:cNvPr id="18" name="Espace réservé du pied de page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fr-FR"/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0ACB49FC-6463-45DC-8291-B12D9DA7E0B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8595146-A899-477B-B648-9E2ED7B24AD9}" type="datetimeFigureOut">
              <a:rPr lang="fr-FR" smtClean="0"/>
              <a:pPr/>
              <a:t>17/08/2010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ACB49FC-6463-45DC-8291-B12D9DA7E0B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F8595146-A899-477B-B648-9E2ED7B24AD9}" type="datetimeFigureOut">
              <a:rPr lang="fr-FR" smtClean="0"/>
              <a:pPr/>
              <a:t>17/08/2010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0ACB49FC-6463-45DC-8291-B12D9DA7E0B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8595146-A899-477B-B648-9E2ED7B24AD9}" type="datetimeFigureOut">
              <a:rPr lang="fr-FR" smtClean="0"/>
              <a:pPr/>
              <a:t>17/08/2010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ACB49FC-6463-45DC-8291-B12D9DA7E0B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F8595146-A899-477B-B648-9E2ED7B24AD9}" type="datetimeFigureOut">
              <a:rPr lang="fr-FR" smtClean="0"/>
              <a:pPr/>
              <a:t>17/08/2010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0ACB49FC-6463-45DC-8291-B12D9DA7E0B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8595146-A899-477B-B648-9E2ED7B24AD9}" type="datetimeFigureOut">
              <a:rPr lang="fr-FR" smtClean="0"/>
              <a:pPr/>
              <a:t>17/08/2010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ACB49FC-6463-45DC-8291-B12D9DA7E0B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8595146-A899-477B-B648-9E2ED7B24AD9}" type="datetimeFigureOut">
              <a:rPr lang="fr-FR" smtClean="0"/>
              <a:pPr/>
              <a:t>17/08/2010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ACB49FC-6463-45DC-8291-B12D9DA7E0B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8595146-A899-477B-B648-9E2ED7B24AD9}" type="datetimeFigureOut">
              <a:rPr lang="fr-FR" smtClean="0"/>
              <a:pPr/>
              <a:t>17/08/2010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ACB49FC-6463-45DC-8291-B12D9DA7E0B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F8595146-A899-477B-B648-9E2ED7B24AD9}" type="datetimeFigureOut">
              <a:rPr lang="fr-FR" smtClean="0"/>
              <a:pPr/>
              <a:t>17/08/2010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ACB49FC-6463-45DC-8291-B12D9DA7E0B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8595146-A899-477B-B648-9E2ED7B24AD9}" type="datetimeFigureOut">
              <a:rPr lang="fr-FR" smtClean="0"/>
              <a:pPr/>
              <a:t>17/08/2010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ACB49FC-6463-45DC-8291-B12D9DA7E0B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8595146-A899-477B-B648-9E2ED7B24AD9}" type="datetimeFigureOut">
              <a:rPr lang="fr-FR" smtClean="0"/>
              <a:pPr/>
              <a:t>17/08/2010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ACB49FC-6463-45DC-8291-B12D9DA7E0B7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0" name="Espace réservé pour une image 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Espace réservé du titre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1" name="Espace réservé du texte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27" name="Espace réservé de la date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F8595146-A899-477B-B648-9E2ED7B24AD9}" type="datetimeFigureOut">
              <a:rPr lang="fr-FR" smtClean="0"/>
              <a:pPr/>
              <a:t>17/08/2010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fr-FR"/>
          </a:p>
        </p:txBody>
      </p:sp>
      <p:sp>
        <p:nvSpPr>
          <p:cNvPr id="16" name="Espace réservé du numéro de diapositive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0ACB49FC-6463-45DC-8291-B12D9DA7E0B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3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2" r:id="rId10"/>
    <p:sldLayoutId id="2147483923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sz="9600" dirty="0" smtClean="0"/>
              <a:t>BTS MUC</a:t>
            </a:r>
            <a:endParaRPr lang="fr-FR" sz="9600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smtClean="0"/>
              <a:t>Management des Unités Commerciales</a:t>
            </a:r>
            <a:endParaRPr lang="fr-FR" dirty="0"/>
          </a:p>
        </p:txBody>
      </p:sp>
    </p:spTree>
  </p:cSld>
  <p:clrMapOvr>
    <a:masterClrMapping/>
  </p:clrMapOvr>
  <p:transition advClick="0" advTm="1813">
    <p:sndAc>
      <p:stSnd>
        <p:snd r:embed="rId3" name="explode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u="sng" dirty="0" smtClean="0"/>
              <a:t>Les métiers</a:t>
            </a:r>
            <a:endParaRPr lang="fr-FR" u="sng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 smtClean="0">
              <a:latin typeface="Arial Rounded MT Bold" pitchFamily="34" charset="0"/>
            </a:endParaRPr>
          </a:p>
          <a:p>
            <a:r>
              <a:rPr lang="fr-FR" dirty="0" smtClean="0">
                <a:latin typeface="Arial Rounded MT Bold" pitchFamily="34" charset="0"/>
              </a:rPr>
              <a:t>Chargé de clientèle</a:t>
            </a:r>
          </a:p>
          <a:p>
            <a:endParaRPr lang="fr-FR" dirty="0" smtClean="0">
              <a:latin typeface="Arial Rounded MT Bold" pitchFamily="34" charset="0"/>
            </a:endParaRPr>
          </a:p>
          <a:p>
            <a:r>
              <a:rPr lang="fr-FR" dirty="0" smtClean="0">
                <a:latin typeface="Arial Rounded MT Bold" pitchFamily="34" charset="0"/>
              </a:rPr>
              <a:t>Assistant chef de rayon</a:t>
            </a:r>
          </a:p>
          <a:p>
            <a:endParaRPr lang="fr-FR" dirty="0" smtClean="0">
              <a:latin typeface="Arial Rounded MT Bold" pitchFamily="34" charset="0"/>
            </a:endParaRPr>
          </a:p>
          <a:p>
            <a:r>
              <a:rPr lang="fr-FR" dirty="0" smtClean="0">
                <a:latin typeface="Arial Rounded MT Bold" pitchFamily="34" charset="0"/>
              </a:rPr>
              <a:t>Chef des ventes</a:t>
            </a:r>
          </a:p>
          <a:p>
            <a:endParaRPr lang="fr-FR" dirty="0" smtClean="0">
              <a:latin typeface="Arial Rounded MT Bold" pitchFamily="34" charset="0"/>
            </a:endParaRPr>
          </a:p>
          <a:p>
            <a:r>
              <a:rPr lang="fr-FR" dirty="0" smtClean="0">
                <a:latin typeface="Arial Rounded MT Bold" pitchFamily="34" charset="0"/>
              </a:rPr>
              <a:t>Responsable d’agence</a:t>
            </a:r>
          </a:p>
          <a:p>
            <a:pPr>
              <a:buNone/>
            </a:pPr>
            <a:r>
              <a:rPr lang="fr-FR" dirty="0" smtClean="0">
                <a:latin typeface="Arial Rounded MT Bold" pitchFamily="34" charset="0"/>
              </a:rPr>
              <a:t> …</a:t>
            </a:r>
            <a:endParaRPr lang="fr-FR" dirty="0">
              <a:latin typeface="Arial Rounded MT Bold" pitchFamily="34" charset="0"/>
            </a:endParaRPr>
          </a:p>
        </p:txBody>
      </p:sp>
      <p:pic>
        <p:nvPicPr>
          <p:cNvPr id="4" name="Picture 8" descr="D:\recrutement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14876" y="1500174"/>
            <a:ext cx="3190877" cy="5000660"/>
          </a:xfrm>
          <a:prstGeom prst="rect">
            <a:avLst/>
          </a:prstGeom>
          <a:noFill/>
        </p:spPr>
      </p:pic>
    </p:spTree>
  </p:cSld>
  <p:clrMapOvr>
    <a:masterClrMapping/>
  </p:clrMapOvr>
  <p:transition advClick="0" advTm="5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u="sng" dirty="0" smtClean="0"/>
              <a:t>LES QUALITES REQUISES</a:t>
            </a:r>
            <a:endParaRPr lang="fr-FR" u="sng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fr-FR" dirty="0" smtClean="0"/>
          </a:p>
          <a:p>
            <a:endParaRPr lang="fr-FR" dirty="0" smtClean="0">
              <a:latin typeface="Arial Rounded MT Bold" pitchFamily="34" charset="0"/>
              <a:cs typeface="Andalus" pitchFamily="2" charset="-78"/>
            </a:endParaRPr>
          </a:p>
          <a:p>
            <a:r>
              <a:rPr lang="fr-FR" sz="3200" dirty="0" smtClean="0">
                <a:latin typeface="Arial Rounded MT Bold" pitchFamily="34" charset="0"/>
                <a:cs typeface="Andalus" pitchFamily="2" charset="-78"/>
              </a:rPr>
              <a:t>Autonome</a:t>
            </a:r>
          </a:p>
          <a:p>
            <a:endParaRPr lang="fr-FR" sz="3200" dirty="0" smtClean="0">
              <a:latin typeface="Arial Rounded MT Bold" pitchFamily="34" charset="0"/>
              <a:cs typeface="Andalus" pitchFamily="2" charset="-78"/>
            </a:endParaRPr>
          </a:p>
          <a:p>
            <a:r>
              <a:rPr lang="fr-FR" sz="3200" dirty="0" smtClean="0">
                <a:latin typeface="Arial Rounded MT Bold" pitchFamily="34" charset="0"/>
                <a:cs typeface="Andalus" pitchFamily="2" charset="-78"/>
              </a:rPr>
              <a:t>Dynamique</a:t>
            </a:r>
          </a:p>
          <a:p>
            <a:endParaRPr lang="fr-FR" sz="3200" dirty="0" smtClean="0">
              <a:latin typeface="Arial Rounded MT Bold" pitchFamily="34" charset="0"/>
              <a:cs typeface="Andalus" pitchFamily="2" charset="-78"/>
            </a:endParaRPr>
          </a:p>
          <a:p>
            <a:r>
              <a:rPr lang="fr-FR" sz="3200" dirty="0" smtClean="0">
                <a:latin typeface="Arial Rounded MT Bold" pitchFamily="34" charset="0"/>
                <a:cs typeface="Andalus" pitchFamily="2" charset="-78"/>
              </a:rPr>
              <a:t>Esprit d’équipe</a:t>
            </a:r>
            <a:endParaRPr lang="fr-FR" sz="3200" dirty="0">
              <a:latin typeface="Arial Rounded MT Bold" pitchFamily="34" charset="0"/>
              <a:cs typeface="Andalus" pitchFamily="2" charset="-78"/>
            </a:endParaRPr>
          </a:p>
        </p:txBody>
      </p:sp>
      <p:pic>
        <p:nvPicPr>
          <p:cNvPr id="4" name="Picture 2" descr="D:\chi_siamo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57620" y="1571612"/>
            <a:ext cx="4199215" cy="4714908"/>
          </a:xfrm>
          <a:prstGeom prst="rect">
            <a:avLst/>
          </a:prstGeom>
          <a:noFill/>
        </p:spPr>
      </p:pic>
    </p:spTree>
  </p:cSld>
  <p:clrMapOvr>
    <a:masterClrMapping/>
  </p:clrMapOvr>
  <p:transition advClick="0" advTm="3312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0" y="-529600"/>
          <a:ext cx="9215470" cy="7387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00264"/>
                <a:gridCol w="5929322"/>
                <a:gridCol w="1285884"/>
              </a:tblGrid>
              <a:tr h="1212159">
                <a:tc>
                  <a:txBody>
                    <a:bodyPr/>
                    <a:lstStyle/>
                    <a:p>
                      <a:pPr algn="ctr"/>
                      <a:endParaRPr lang="fr-FR" sz="3600" u="sng" dirty="0" smtClean="0"/>
                    </a:p>
                    <a:p>
                      <a:pPr algn="ctr"/>
                      <a:r>
                        <a:rPr lang="fr-FR" sz="3600" u="sng" dirty="0" smtClean="0"/>
                        <a:t>Horaires</a:t>
                      </a:r>
                      <a:endParaRPr lang="fr-FR" sz="3600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3600" u="sng" dirty="0" smtClean="0"/>
                    </a:p>
                    <a:p>
                      <a:pPr algn="ctr"/>
                      <a:r>
                        <a:rPr lang="fr-FR" sz="3600" u="sng" dirty="0" smtClean="0"/>
                        <a:t>Matières</a:t>
                      </a:r>
                      <a:endParaRPr lang="fr-FR" sz="3600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3600" u="sng" dirty="0" smtClean="0"/>
                    </a:p>
                    <a:p>
                      <a:pPr algn="ctr"/>
                      <a:r>
                        <a:rPr lang="fr-FR" sz="3600" u="sng" dirty="0" err="1" smtClean="0"/>
                        <a:t>Coef</a:t>
                      </a:r>
                      <a:endParaRPr lang="fr-FR" sz="3600" u="sng" dirty="0"/>
                    </a:p>
                  </a:txBody>
                  <a:tcPr/>
                </a:tc>
              </a:tr>
              <a:tr h="689995">
                <a:tc>
                  <a:txBody>
                    <a:bodyPr/>
                    <a:lstStyle/>
                    <a:p>
                      <a:pPr algn="ctr"/>
                      <a:r>
                        <a:rPr lang="fr-FR" sz="2800" dirty="0" smtClean="0"/>
                        <a:t>9h</a:t>
                      </a:r>
                      <a:endParaRPr lang="fr-FR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000" dirty="0" smtClean="0">
                          <a:latin typeface="Arial Rounded MT Bold" pitchFamily="34" charset="0"/>
                        </a:rPr>
                        <a:t>Gestion Relation Client</a:t>
                      </a:r>
                    </a:p>
                    <a:p>
                      <a:r>
                        <a:rPr lang="fr-FR" sz="1200" i="1" dirty="0" smtClean="0"/>
                        <a:t>(Notion: marketing terminale STG)</a:t>
                      </a:r>
                      <a:endParaRPr lang="fr-FR" sz="12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Acrc(4) Pduc(4)</a:t>
                      </a:r>
                      <a:endParaRPr lang="fr-FR" dirty="0"/>
                    </a:p>
                  </a:txBody>
                  <a:tcPr/>
                </a:tc>
              </a:tr>
              <a:tr h="901349">
                <a:tc>
                  <a:txBody>
                    <a:bodyPr/>
                    <a:lstStyle/>
                    <a:p>
                      <a:pPr algn="ctr"/>
                      <a:r>
                        <a:rPr lang="fr-FR" sz="2800" dirty="0" smtClean="0"/>
                        <a:t>4h</a:t>
                      </a:r>
                      <a:endParaRPr lang="fr-FR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000" dirty="0" smtClean="0">
                          <a:latin typeface="Arial Rounded MT Bold" pitchFamily="34" charset="0"/>
                        </a:rPr>
                        <a:t>Management et Gestion des Unités Commerciales</a:t>
                      </a:r>
                    </a:p>
                    <a:p>
                      <a:r>
                        <a:rPr lang="fr-FR" sz="1200" i="1" dirty="0" smtClean="0"/>
                        <a:t>(Notion:</a:t>
                      </a:r>
                      <a:r>
                        <a:rPr lang="fr-FR" sz="1200" i="1" baseline="0" dirty="0" smtClean="0"/>
                        <a:t> management et gestion)</a:t>
                      </a:r>
                      <a:endParaRPr lang="fr-FR" sz="12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dirty="0" smtClean="0"/>
                        <a:t>4</a:t>
                      </a:r>
                      <a:endParaRPr lang="fr-FR" sz="2800" dirty="0"/>
                    </a:p>
                  </a:txBody>
                  <a:tcPr/>
                </a:tc>
              </a:tr>
              <a:tr h="668882">
                <a:tc>
                  <a:txBody>
                    <a:bodyPr/>
                    <a:lstStyle/>
                    <a:p>
                      <a:pPr algn="ctr"/>
                      <a:r>
                        <a:rPr lang="fr-FR" sz="2800" dirty="0" smtClean="0"/>
                        <a:t>2h</a:t>
                      </a:r>
                      <a:endParaRPr lang="fr-FR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000" dirty="0" smtClean="0">
                          <a:latin typeface="Arial Rounded MT Bold" pitchFamily="34" charset="0"/>
                        </a:rPr>
                        <a:t>Développement des Unités</a:t>
                      </a:r>
                      <a:r>
                        <a:rPr lang="fr-FR" sz="2000" baseline="0" dirty="0" smtClean="0">
                          <a:latin typeface="Arial Rounded MT Bold" pitchFamily="34" charset="0"/>
                        </a:rPr>
                        <a:t> Commerciales</a:t>
                      </a:r>
                    </a:p>
                    <a:p>
                      <a:r>
                        <a:rPr lang="fr-FR" sz="1200" i="1" baseline="0" dirty="0" smtClean="0"/>
                        <a:t>(Notion: marketing terminale STG)</a:t>
                      </a:r>
                      <a:endParaRPr lang="fr-FR" sz="12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dirty="0" smtClean="0"/>
                        <a:t>/</a:t>
                      </a:r>
                      <a:endParaRPr lang="fr-FR" sz="2800" dirty="0"/>
                    </a:p>
                  </a:txBody>
                  <a:tcPr/>
                </a:tc>
              </a:tr>
              <a:tr h="590539">
                <a:tc>
                  <a:txBody>
                    <a:bodyPr/>
                    <a:lstStyle/>
                    <a:p>
                      <a:pPr algn="ctr"/>
                      <a:r>
                        <a:rPr lang="fr-FR" sz="2800" dirty="0" smtClean="0"/>
                        <a:t>2h</a:t>
                      </a:r>
                      <a:endParaRPr lang="fr-FR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000" dirty="0" smtClean="0">
                          <a:latin typeface="Arial Rounded MT Bold" pitchFamily="34" charset="0"/>
                        </a:rPr>
                        <a:t>Informatique Commerciale</a:t>
                      </a:r>
                    </a:p>
                    <a:p>
                      <a:r>
                        <a:rPr lang="fr-FR" sz="1200" i="1" dirty="0" smtClean="0"/>
                        <a:t>(Notion: communication 1ere STG)</a:t>
                      </a:r>
                      <a:endParaRPr lang="fr-FR" sz="12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dirty="0" smtClean="0"/>
                        <a:t>/</a:t>
                      </a:r>
                      <a:endParaRPr lang="fr-FR" sz="2800" dirty="0"/>
                    </a:p>
                  </a:txBody>
                  <a:tcPr/>
                </a:tc>
              </a:tr>
              <a:tr h="590539">
                <a:tc>
                  <a:txBody>
                    <a:bodyPr/>
                    <a:lstStyle/>
                    <a:p>
                      <a:pPr algn="ctr"/>
                      <a:r>
                        <a:rPr lang="fr-FR" sz="2800" dirty="0" smtClean="0"/>
                        <a:t>2h</a:t>
                      </a:r>
                      <a:endParaRPr lang="fr-FR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000" dirty="0" smtClean="0">
                          <a:latin typeface="Arial Rounded MT Bold" pitchFamily="34" charset="0"/>
                        </a:rPr>
                        <a:t>Communication Commerciale</a:t>
                      </a:r>
                    </a:p>
                    <a:p>
                      <a:r>
                        <a:rPr lang="fr-FR" sz="1200" i="1" dirty="0" smtClean="0"/>
                        <a:t>(Notion: communication 1ere STG)</a:t>
                      </a:r>
                      <a:endParaRPr lang="fr-FR" sz="12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dirty="0" smtClean="0"/>
                        <a:t>4</a:t>
                      </a:r>
                      <a:endParaRPr lang="fr-FR" sz="2800" dirty="0"/>
                    </a:p>
                  </a:txBody>
                  <a:tcPr/>
                </a:tc>
              </a:tr>
              <a:tr h="551440">
                <a:tc>
                  <a:txBody>
                    <a:bodyPr/>
                    <a:lstStyle/>
                    <a:p>
                      <a:pPr algn="ctr"/>
                      <a:r>
                        <a:rPr lang="fr-FR" sz="2800" dirty="0" smtClean="0"/>
                        <a:t>2h</a:t>
                      </a:r>
                      <a:endParaRPr lang="fr-FR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000" dirty="0" smtClean="0">
                          <a:latin typeface="Arial Rounded MT Bold" pitchFamily="34" charset="0"/>
                        </a:rPr>
                        <a:t>Management</a:t>
                      </a:r>
                      <a:endParaRPr lang="fr-FR" sz="2000" dirty="0">
                        <a:latin typeface="Arial Rounded MT Bold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dirty="0" smtClean="0"/>
                        <a:t>1</a:t>
                      </a:r>
                      <a:endParaRPr lang="fr-FR" sz="2800" dirty="0"/>
                    </a:p>
                  </a:txBody>
                  <a:tcPr/>
                </a:tc>
              </a:tr>
              <a:tr h="551440">
                <a:tc>
                  <a:txBody>
                    <a:bodyPr/>
                    <a:lstStyle/>
                    <a:p>
                      <a:pPr algn="ctr"/>
                      <a:r>
                        <a:rPr lang="fr-FR" sz="2800" dirty="0" smtClean="0"/>
                        <a:t>2h</a:t>
                      </a:r>
                      <a:endParaRPr lang="fr-FR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000" dirty="0" smtClean="0">
                          <a:latin typeface="Arial Rounded MT Bold" pitchFamily="34" charset="0"/>
                        </a:rPr>
                        <a:t>Economie</a:t>
                      </a:r>
                      <a:endParaRPr lang="fr-FR" sz="2000" dirty="0">
                        <a:latin typeface="Arial Rounded MT Bold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dirty="0" smtClean="0"/>
                        <a:t>1</a:t>
                      </a:r>
                      <a:endParaRPr lang="fr-FR" sz="2800" dirty="0"/>
                    </a:p>
                  </a:txBody>
                  <a:tcPr/>
                </a:tc>
              </a:tr>
              <a:tr h="551440">
                <a:tc>
                  <a:txBody>
                    <a:bodyPr/>
                    <a:lstStyle/>
                    <a:p>
                      <a:pPr algn="ctr"/>
                      <a:r>
                        <a:rPr lang="fr-FR" sz="2800" dirty="0" smtClean="0"/>
                        <a:t>2h</a:t>
                      </a:r>
                      <a:endParaRPr lang="fr-FR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000" dirty="0" smtClean="0">
                          <a:latin typeface="Arial Rounded MT Bold" pitchFamily="34" charset="0"/>
                        </a:rPr>
                        <a:t>Droit</a:t>
                      </a:r>
                      <a:endParaRPr lang="fr-FR" sz="2000" dirty="0">
                        <a:latin typeface="Arial Rounded MT Bold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dirty="0" smtClean="0"/>
                        <a:t>1</a:t>
                      </a:r>
                      <a:endParaRPr lang="fr-FR" sz="2800" dirty="0"/>
                    </a:p>
                  </a:txBody>
                  <a:tcPr/>
                </a:tc>
              </a:tr>
              <a:tr h="551440">
                <a:tc>
                  <a:txBody>
                    <a:bodyPr/>
                    <a:lstStyle/>
                    <a:p>
                      <a:pPr algn="ctr"/>
                      <a:r>
                        <a:rPr lang="fr-FR" sz="2800" dirty="0" smtClean="0"/>
                        <a:t>2h</a:t>
                      </a:r>
                      <a:endParaRPr lang="fr-FR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000" dirty="0" smtClean="0">
                          <a:latin typeface="Arial Rounded MT Bold" pitchFamily="34" charset="0"/>
                        </a:rPr>
                        <a:t>Français</a:t>
                      </a:r>
                      <a:endParaRPr lang="fr-FR" sz="2000" dirty="0">
                        <a:latin typeface="Arial Rounded MT Bold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dirty="0" smtClean="0"/>
                        <a:t>3</a:t>
                      </a:r>
                      <a:endParaRPr lang="fr-FR" sz="2800" dirty="0"/>
                    </a:p>
                  </a:txBody>
                  <a:tcPr/>
                </a:tc>
              </a:tr>
              <a:tr h="528377">
                <a:tc>
                  <a:txBody>
                    <a:bodyPr/>
                    <a:lstStyle/>
                    <a:p>
                      <a:pPr algn="ctr"/>
                      <a:r>
                        <a:rPr lang="fr-FR" sz="2800" dirty="0" smtClean="0"/>
                        <a:t>3h</a:t>
                      </a:r>
                      <a:endParaRPr lang="fr-FR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000" dirty="0" smtClean="0">
                          <a:latin typeface="Arial Rounded MT Bold" pitchFamily="34" charset="0"/>
                        </a:rPr>
                        <a:t>Anglais</a:t>
                      </a:r>
                      <a:endParaRPr lang="fr-FR" sz="2000" dirty="0">
                        <a:latin typeface="Arial Rounded MT Bold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dirty="0" smtClean="0"/>
                        <a:t>3</a:t>
                      </a:r>
                      <a:endParaRPr lang="fr-FR" sz="28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advClick="0" advTm="1161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u="sng" dirty="0" smtClean="0"/>
              <a:t>LES STAGES</a:t>
            </a:r>
            <a:endParaRPr lang="fr-FR" u="sng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fr-FR" sz="3200" u="sng" dirty="0" smtClean="0">
                <a:solidFill>
                  <a:srgbClr val="FFC000"/>
                </a:solidFill>
                <a:latin typeface="Aharoni" pitchFamily="2" charset="-79"/>
                <a:cs typeface="Aharoni" pitchFamily="2" charset="-79"/>
              </a:rPr>
              <a:t>PREMIERE ANNEE:</a:t>
            </a:r>
          </a:p>
          <a:p>
            <a:endParaRPr lang="fr-FR" u="sng" dirty="0" smtClean="0">
              <a:latin typeface="Arial Rounded MT Bold" pitchFamily="34" charset="0"/>
            </a:endParaRPr>
          </a:p>
          <a:p>
            <a:r>
              <a:rPr lang="fr-FR" dirty="0" smtClean="0">
                <a:latin typeface="Arial Rounded MT Bold" pitchFamily="34" charset="0"/>
              </a:rPr>
              <a:t>3 semaines en milieu d’année</a:t>
            </a:r>
          </a:p>
          <a:p>
            <a:pPr>
              <a:buNone/>
            </a:pPr>
            <a:r>
              <a:rPr lang="fr-FR" b="1" i="1" dirty="0" smtClean="0">
                <a:solidFill>
                  <a:srgbClr val="7030A0"/>
                </a:solidFill>
                <a:latin typeface="Algerian" pitchFamily="82" charset="0"/>
              </a:rPr>
              <a:t>Objectif:  </a:t>
            </a:r>
            <a:r>
              <a:rPr lang="fr-FR" dirty="0" smtClean="0">
                <a:latin typeface="Arial Rounded MT Bold" pitchFamily="34" charset="0"/>
              </a:rPr>
              <a:t>découvrir l’entreprise</a:t>
            </a:r>
          </a:p>
          <a:p>
            <a:endParaRPr lang="fr-FR" dirty="0" smtClean="0">
              <a:latin typeface="Arial Rounded MT Bold" pitchFamily="34" charset="0"/>
            </a:endParaRPr>
          </a:p>
          <a:p>
            <a:r>
              <a:rPr lang="fr-FR" dirty="0" smtClean="0">
                <a:latin typeface="Arial Rounded MT Bold" pitchFamily="34" charset="0"/>
              </a:rPr>
              <a:t>6 semaines en fin d’année</a:t>
            </a:r>
          </a:p>
          <a:p>
            <a:pPr>
              <a:buNone/>
            </a:pPr>
            <a:r>
              <a:rPr lang="fr-FR" b="1" i="1" dirty="0" smtClean="0">
                <a:solidFill>
                  <a:srgbClr val="7030A0"/>
                </a:solidFill>
                <a:latin typeface="Algerian" pitchFamily="82" charset="0"/>
              </a:rPr>
              <a:t>Objectif:  </a:t>
            </a:r>
            <a:r>
              <a:rPr lang="fr-FR" dirty="0" smtClean="0">
                <a:latin typeface="Arial Rounded MT Bold" pitchFamily="34" charset="0"/>
              </a:rPr>
              <a:t>réaliser des missions en rapport avec les connaissances acquises en cours</a:t>
            </a:r>
          </a:p>
          <a:p>
            <a:endParaRPr lang="fr-FR" u="sng" dirty="0" smtClean="0">
              <a:latin typeface="Arial Rounded MT Bold" pitchFamily="34" charset="0"/>
            </a:endParaRPr>
          </a:p>
          <a:p>
            <a:endParaRPr lang="fr-FR" u="sng" dirty="0" smtClean="0">
              <a:latin typeface="Arial Rounded MT Bold" pitchFamily="34" charset="0"/>
            </a:endParaRPr>
          </a:p>
          <a:p>
            <a:endParaRPr lang="fr-FR" u="sng" dirty="0">
              <a:latin typeface="Arial Rounded MT Bold" pitchFamily="34" charset="0"/>
            </a:endParaRPr>
          </a:p>
        </p:txBody>
      </p:sp>
    </p:spTree>
  </p:cSld>
  <p:clrMapOvr>
    <a:masterClrMapping/>
  </p:clrMapOvr>
  <p:transition advClick="0" advTm="7141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u="sng" dirty="0" smtClean="0"/>
              <a:t>LES STAGES</a:t>
            </a:r>
            <a:endParaRPr lang="fr-FR" u="sng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fr-FR" sz="3200" u="sng" dirty="0" smtClean="0">
                <a:solidFill>
                  <a:srgbClr val="FFC000"/>
                </a:solidFill>
                <a:latin typeface="Aharoni" pitchFamily="2" charset="-79"/>
                <a:cs typeface="Aharoni" pitchFamily="2" charset="-79"/>
              </a:rPr>
              <a:t>DEUXIEME ANNEE:</a:t>
            </a:r>
          </a:p>
          <a:p>
            <a:endParaRPr lang="fr-FR" dirty="0" smtClean="0"/>
          </a:p>
          <a:p>
            <a:r>
              <a:rPr lang="fr-FR" dirty="0" smtClean="0">
                <a:latin typeface="Arial Rounded MT Bold" pitchFamily="34" charset="0"/>
                <a:cs typeface="Arial" pitchFamily="34" charset="0"/>
              </a:rPr>
              <a:t>6 semaines en début d’année</a:t>
            </a:r>
          </a:p>
          <a:p>
            <a:pPr>
              <a:buNone/>
            </a:pPr>
            <a:r>
              <a:rPr lang="fr-FR" b="1" i="1" dirty="0" smtClean="0">
                <a:solidFill>
                  <a:srgbClr val="7030A0"/>
                </a:solidFill>
                <a:latin typeface="Algerian" pitchFamily="82" charset="0"/>
                <a:cs typeface="Arial" pitchFamily="34" charset="0"/>
              </a:rPr>
              <a:t>Objectif</a:t>
            </a:r>
            <a:r>
              <a:rPr lang="fr-FR" dirty="0" smtClean="0">
                <a:latin typeface="Arial Rounded MT Bold" pitchFamily="34" charset="0"/>
                <a:cs typeface="Arial" pitchFamily="34" charset="0"/>
              </a:rPr>
              <a:t> : réaliser un projet de </a:t>
            </a:r>
            <a:r>
              <a:rPr lang="fr-FR" dirty="0" smtClean="0">
                <a:latin typeface="Arial Rounded MT Bold" pitchFamily="34" charset="0"/>
                <a:cs typeface="Arial" pitchFamily="34" charset="0"/>
              </a:rPr>
              <a:t>        développement commerciale</a:t>
            </a:r>
          </a:p>
          <a:p>
            <a:pPr>
              <a:buNone/>
            </a:pPr>
            <a:endParaRPr lang="fr-FR" dirty="0" smtClean="0">
              <a:latin typeface="Arial Rounded MT Bold" pitchFamily="34" charset="0"/>
              <a:cs typeface="Arial" pitchFamily="34" charset="0"/>
            </a:endParaRPr>
          </a:p>
          <a:p>
            <a:pPr>
              <a:buNone/>
            </a:pPr>
            <a:endParaRPr lang="fr-FR" dirty="0" smtClean="0">
              <a:latin typeface="Arial Rounded MT Bold" pitchFamily="34" charset="0"/>
              <a:cs typeface="Arial" pitchFamily="34" charset="0"/>
            </a:endParaRPr>
          </a:p>
          <a:p>
            <a:pPr>
              <a:buNone/>
            </a:pPr>
            <a:endParaRPr lang="fr-FR" dirty="0">
              <a:latin typeface="Arial Rounded MT Bold" pitchFamily="34" charset="0"/>
              <a:cs typeface="Arial" pitchFamily="34" charset="0"/>
            </a:endParaRPr>
          </a:p>
        </p:txBody>
      </p:sp>
      <p:pic>
        <p:nvPicPr>
          <p:cNvPr id="6" name="Picture 2" descr="D:\GRC\SALON\IMAGES diapo\arton310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14414" y="4214818"/>
            <a:ext cx="6215106" cy="2357454"/>
          </a:xfrm>
          <a:prstGeom prst="rect">
            <a:avLst/>
          </a:prstGeom>
          <a:noFill/>
        </p:spPr>
      </p:pic>
    </p:spTree>
  </p:cSld>
  <p:clrMapOvr>
    <a:masterClrMapping/>
  </p:clrMapOvr>
  <p:transition advClick="0" advTm="3625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28596" y="0"/>
            <a:ext cx="7239000" cy="1143000"/>
          </a:xfrm>
        </p:spPr>
        <p:txBody>
          <a:bodyPr/>
          <a:lstStyle/>
          <a:p>
            <a:pPr algn="ctr"/>
            <a:r>
              <a:rPr lang="fr-FR" u="sng" dirty="0" smtClean="0"/>
              <a:t>Les stages</a:t>
            </a:r>
            <a:endParaRPr lang="fr-FR" u="sng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fr-FR" b="1" i="1" u="sng" dirty="0" smtClean="0">
                <a:solidFill>
                  <a:srgbClr val="0070C0"/>
                </a:solidFill>
                <a:latin typeface="Aharoni" pitchFamily="2" charset="-79"/>
                <a:cs typeface="Aharoni" pitchFamily="2" charset="-79"/>
              </a:rPr>
              <a:t>SECTEURS POSSIBLES :</a:t>
            </a:r>
          </a:p>
          <a:p>
            <a:pPr>
              <a:buNone/>
            </a:pPr>
            <a:endParaRPr lang="fr-FR" b="1" i="1" u="sng" dirty="0" smtClean="0">
              <a:latin typeface="Arial Rounded MT Bold" pitchFamily="34" charset="0"/>
            </a:endParaRPr>
          </a:p>
          <a:p>
            <a:pPr algn="ctr">
              <a:buNone/>
            </a:pPr>
            <a:r>
              <a:rPr lang="fr-FR" dirty="0" smtClean="0">
                <a:latin typeface="Arial Rounded MT Bold" pitchFamily="34" charset="0"/>
              </a:rPr>
              <a:t>Banque, assurance, grande distribution, hôtellerie, compagnies aériennes, franchises …</a:t>
            </a:r>
            <a:endParaRPr lang="fr-FR" dirty="0">
              <a:latin typeface="Arial Rounded MT Bold" pitchFamily="34" charset="0"/>
            </a:endParaRPr>
          </a:p>
        </p:txBody>
      </p:sp>
      <p:pic>
        <p:nvPicPr>
          <p:cNvPr id="4" name="Picture 5" descr="D:\societe-generale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4348" y="4143380"/>
            <a:ext cx="1792274" cy="1792274"/>
          </a:xfrm>
          <a:prstGeom prst="rect">
            <a:avLst/>
          </a:prstGeom>
          <a:noFill/>
        </p:spPr>
      </p:pic>
      <p:pic>
        <p:nvPicPr>
          <p:cNvPr id="5" name="Picture 3" descr="D:\Air_Calin_Logo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357686" y="3786190"/>
            <a:ext cx="2899615" cy="790581"/>
          </a:xfrm>
          <a:prstGeom prst="rect">
            <a:avLst/>
          </a:prstGeom>
          <a:noFill/>
        </p:spPr>
      </p:pic>
      <p:pic>
        <p:nvPicPr>
          <p:cNvPr id="6" name="Picture 4" descr="D:\carrefour_logo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643306" y="5000636"/>
            <a:ext cx="1865312" cy="1447800"/>
          </a:xfrm>
          <a:prstGeom prst="rect">
            <a:avLst/>
          </a:prstGeom>
          <a:noFill/>
        </p:spPr>
      </p:pic>
    </p:spTree>
  </p:cSld>
  <p:clrMapOvr>
    <a:masterClrMapping/>
  </p:clrMapOvr>
  <p:transition advClick="0" advTm="3391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u="sng" dirty="0" smtClean="0"/>
              <a:t>Les stages</a:t>
            </a:r>
            <a:endParaRPr lang="fr-FR" u="sng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fr-FR" dirty="0" smtClean="0"/>
          </a:p>
          <a:p>
            <a:pPr>
              <a:buNone/>
            </a:pPr>
            <a:endParaRPr lang="fr-FR" dirty="0" smtClean="0"/>
          </a:p>
          <a:p>
            <a:pPr>
              <a:buNone/>
            </a:pPr>
            <a:r>
              <a:rPr lang="fr-FR" dirty="0" smtClean="0"/>
              <a:t>                               </a:t>
            </a:r>
            <a:r>
              <a:rPr lang="fr-FR" sz="4800" b="1" dirty="0" smtClean="0">
                <a:solidFill>
                  <a:srgbClr val="FF0000"/>
                </a:solidFill>
              </a:rPr>
              <a:t>ATTENTION</a:t>
            </a:r>
          </a:p>
          <a:p>
            <a:pPr>
              <a:buNone/>
            </a:pPr>
            <a:endParaRPr lang="fr-FR" dirty="0" smtClean="0"/>
          </a:p>
          <a:p>
            <a:pPr algn="ctr">
              <a:buNone/>
            </a:pPr>
            <a:endParaRPr lang="fr-FR" sz="2800" dirty="0" smtClean="0">
              <a:solidFill>
                <a:schemeClr val="accent4">
                  <a:lumMod val="75000"/>
                </a:schemeClr>
              </a:solidFill>
              <a:latin typeface="Arial Rounded MT Bold" pitchFamily="34" charset="0"/>
            </a:endParaRPr>
          </a:p>
          <a:p>
            <a:pPr algn="ctr">
              <a:buNone/>
            </a:pPr>
            <a:r>
              <a:rPr lang="fr-FR" sz="2800" dirty="0" smtClean="0">
                <a:solidFill>
                  <a:schemeClr val="accent4">
                    <a:lumMod val="75000"/>
                  </a:schemeClr>
                </a:solidFill>
                <a:latin typeface="Arial Rounded MT Bold" pitchFamily="34" charset="0"/>
              </a:rPr>
              <a:t>Il est important de bien choisir son entreprise car les stages sur 2 ans sont effectués dans la </a:t>
            </a:r>
            <a:r>
              <a:rPr lang="fr-FR" sz="2800" b="1" i="1" u="sng" dirty="0" smtClean="0">
                <a:solidFill>
                  <a:schemeClr val="accent4">
                    <a:lumMod val="75000"/>
                  </a:schemeClr>
                </a:solidFill>
                <a:latin typeface="Arial Rounded MT Bold" pitchFamily="34" charset="0"/>
              </a:rPr>
              <a:t>même </a:t>
            </a:r>
            <a:r>
              <a:rPr lang="fr-FR" sz="2800" b="1" i="1" dirty="0" smtClean="0">
                <a:solidFill>
                  <a:schemeClr val="accent4">
                    <a:lumMod val="75000"/>
                  </a:schemeClr>
                </a:solidFill>
                <a:latin typeface="Arial Rounded MT Bold" pitchFamily="34" charset="0"/>
              </a:rPr>
              <a:t> </a:t>
            </a:r>
            <a:r>
              <a:rPr lang="fr-FR" sz="2800" dirty="0" smtClean="0">
                <a:solidFill>
                  <a:schemeClr val="accent4">
                    <a:lumMod val="75000"/>
                  </a:schemeClr>
                </a:solidFill>
                <a:latin typeface="Arial Rounded MT Bold" pitchFamily="34" charset="0"/>
              </a:rPr>
              <a:t>entreprise</a:t>
            </a:r>
            <a:endParaRPr lang="fr-FR" sz="2800" dirty="0">
              <a:solidFill>
                <a:schemeClr val="accent4">
                  <a:lumMod val="75000"/>
                </a:schemeClr>
              </a:solidFill>
              <a:latin typeface="Arial Rounded MT Bold" pitchFamily="34" charset="0"/>
            </a:endParaRPr>
          </a:p>
        </p:txBody>
      </p:sp>
      <p:pic>
        <p:nvPicPr>
          <p:cNvPr id="4" name="Picture 6" descr="D:\attention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1538" y="1714488"/>
            <a:ext cx="2501887" cy="2332049"/>
          </a:xfrm>
          <a:prstGeom prst="rect">
            <a:avLst/>
          </a:prstGeom>
          <a:noFill/>
        </p:spPr>
      </p:pic>
    </p:spTree>
  </p:cSld>
  <p:clrMapOvr>
    <a:masterClrMapping/>
  </p:clrMapOvr>
  <p:transition advClick="0" advTm="4609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u="sng" dirty="0" smtClean="0"/>
              <a:t>Les épreuves</a:t>
            </a:r>
            <a:endParaRPr lang="fr-FR" u="sng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fr-FR" sz="3200" u="sng" dirty="0" smtClean="0">
              <a:solidFill>
                <a:srgbClr val="FFC000"/>
              </a:solidFill>
              <a:latin typeface="Aharoni" pitchFamily="2" charset="-79"/>
              <a:cs typeface="Aharoni" pitchFamily="2" charset="-79"/>
            </a:endParaRPr>
          </a:p>
          <a:p>
            <a:pPr>
              <a:buNone/>
            </a:pPr>
            <a:r>
              <a:rPr lang="fr-FR" sz="3200" u="sng" dirty="0" smtClean="0">
                <a:solidFill>
                  <a:srgbClr val="FFC000"/>
                </a:solidFill>
                <a:latin typeface="Aharoni" pitchFamily="2" charset="-79"/>
                <a:cs typeface="Aharoni" pitchFamily="2" charset="-79"/>
              </a:rPr>
              <a:t>PREMIERE ANNEE:</a:t>
            </a:r>
          </a:p>
          <a:p>
            <a:pPr>
              <a:buNone/>
            </a:pPr>
            <a:r>
              <a:rPr lang="fr-FR" sz="2800" dirty="0" smtClean="0">
                <a:latin typeface="Arial Rounded MT Bold" pitchFamily="34" charset="0"/>
              </a:rPr>
              <a:t>BTS Blanc en septembre</a:t>
            </a:r>
          </a:p>
          <a:p>
            <a:pPr>
              <a:buNone/>
            </a:pPr>
            <a:endParaRPr lang="fr-FR" sz="2800" u="sng" dirty="0" smtClean="0">
              <a:solidFill>
                <a:srgbClr val="FFC000"/>
              </a:solidFill>
              <a:latin typeface="Aharoni" pitchFamily="2" charset="-79"/>
              <a:cs typeface="Aharoni" pitchFamily="2" charset="-79"/>
            </a:endParaRPr>
          </a:p>
          <a:p>
            <a:pPr>
              <a:buNone/>
            </a:pPr>
            <a:r>
              <a:rPr lang="fr-FR" sz="3200" u="sng" dirty="0" smtClean="0">
                <a:solidFill>
                  <a:srgbClr val="FFC000"/>
                </a:solidFill>
                <a:latin typeface="Aharoni" pitchFamily="2" charset="-79"/>
                <a:cs typeface="Aharoni" pitchFamily="2" charset="-79"/>
              </a:rPr>
              <a:t>DEUXIEME ANNEE:</a:t>
            </a:r>
          </a:p>
          <a:p>
            <a:pPr>
              <a:buNone/>
            </a:pPr>
            <a:r>
              <a:rPr lang="fr-FR" sz="2800" dirty="0" smtClean="0">
                <a:latin typeface="Arial Rounded MT Bold" pitchFamily="34" charset="0"/>
                <a:cs typeface="Aharoni" pitchFamily="2" charset="-79"/>
              </a:rPr>
              <a:t>BTS Blanc en avril</a:t>
            </a:r>
          </a:p>
          <a:p>
            <a:pPr>
              <a:buNone/>
            </a:pPr>
            <a:r>
              <a:rPr lang="fr-FR" sz="2800" dirty="0" smtClean="0">
                <a:latin typeface="Arial Rounded MT Bold" pitchFamily="34" charset="0"/>
                <a:cs typeface="Aharoni" pitchFamily="2" charset="-79"/>
              </a:rPr>
              <a:t>BTS en novembre</a:t>
            </a:r>
          </a:p>
          <a:p>
            <a:pPr>
              <a:buNone/>
            </a:pPr>
            <a:endParaRPr lang="fr-FR" sz="2800" u="sng" dirty="0" smtClean="0">
              <a:solidFill>
                <a:srgbClr val="FFC000"/>
              </a:solidFill>
              <a:latin typeface="Aharoni" pitchFamily="2" charset="-79"/>
              <a:cs typeface="Aharoni" pitchFamily="2" charset="-79"/>
            </a:endParaRPr>
          </a:p>
          <a:p>
            <a:pPr>
              <a:buNone/>
            </a:pPr>
            <a:endParaRPr lang="fr-FR" sz="2800" u="sng" dirty="0" smtClean="0">
              <a:solidFill>
                <a:srgbClr val="FFC000"/>
              </a:solidFill>
              <a:latin typeface="Aharoni" pitchFamily="2" charset="-79"/>
              <a:cs typeface="Aharoni" pitchFamily="2" charset="-79"/>
            </a:endParaRPr>
          </a:p>
          <a:p>
            <a:pPr>
              <a:buNone/>
            </a:pPr>
            <a:endParaRPr lang="fr-FR" sz="2800" u="sng" dirty="0" smtClean="0">
              <a:solidFill>
                <a:srgbClr val="FFC000"/>
              </a:solidFill>
              <a:latin typeface="Aharoni" pitchFamily="2" charset="-79"/>
              <a:cs typeface="Aharoni" pitchFamily="2" charset="-79"/>
            </a:endParaRPr>
          </a:p>
          <a:p>
            <a:pPr>
              <a:buNone/>
            </a:pPr>
            <a:endParaRPr lang="fr-FR" dirty="0"/>
          </a:p>
        </p:txBody>
      </p:sp>
      <p:pic>
        <p:nvPicPr>
          <p:cNvPr id="4" name="Picture 7" descr="D:\nm_192826_px_501__w_nicematin_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86248" y="4143380"/>
            <a:ext cx="3706844" cy="2413020"/>
          </a:xfrm>
          <a:prstGeom prst="rect">
            <a:avLst/>
          </a:prstGeom>
          <a:noFill/>
        </p:spPr>
      </p:pic>
      <p:pic>
        <p:nvPicPr>
          <p:cNvPr id="5" name="Picture 2" descr="D:\GRC\SALON\IMAGES diapo\arton41-edb43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00034" y="285728"/>
            <a:ext cx="1643074" cy="1643074"/>
          </a:xfrm>
          <a:prstGeom prst="rect">
            <a:avLst/>
          </a:prstGeom>
          <a:noFill/>
        </p:spPr>
      </p:pic>
    </p:spTree>
  </p:cSld>
  <p:clrMapOvr>
    <a:masterClrMapping/>
  </p:clrMapOvr>
  <p:transition advClick="0" advTm="525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00034" y="0"/>
            <a:ext cx="7239000" cy="1143000"/>
          </a:xfrm>
        </p:spPr>
        <p:txBody>
          <a:bodyPr/>
          <a:lstStyle/>
          <a:p>
            <a:pPr algn="ctr"/>
            <a:r>
              <a:rPr lang="fr-FR" u="sng" dirty="0" smtClean="0"/>
              <a:t>L’association</a:t>
            </a:r>
            <a:endParaRPr lang="fr-FR" u="sng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28596" y="1285860"/>
            <a:ext cx="7239000" cy="4846320"/>
          </a:xfrm>
        </p:spPr>
        <p:txBody>
          <a:bodyPr/>
          <a:lstStyle/>
          <a:p>
            <a:pPr>
              <a:buNone/>
            </a:pPr>
            <a:endParaRPr lang="fr-FR" dirty="0" smtClean="0">
              <a:latin typeface="Arial Rounded MT Bold" pitchFamily="34" charset="0"/>
            </a:endParaRPr>
          </a:p>
          <a:p>
            <a:pPr algn="ctr"/>
            <a:r>
              <a:rPr lang="fr-FR" dirty="0" smtClean="0">
                <a:solidFill>
                  <a:srgbClr val="00B0F0"/>
                </a:solidFill>
                <a:latin typeface="Arial Rounded MT Bold" pitchFamily="34" charset="0"/>
              </a:rPr>
              <a:t>Vous serez membre de l’association PARTNER</a:t>
            </a:r>
          </a:p>
          <a:p>
            <a:pPr algn="ctr"/>
            <a:r>
              <a:rPr lang="fr-FR" dirty="0" smtClean="0">
                <a:solidFill>
                  <a:srgbClr val="00B0F0"/>
                </a:solidFill>
                <a:latin typeface="Arial Rounded MT Bold" pitchFamily="34" charset="0"/>
              </a:rPr>
              <a:t>Vous participerez à l’organisation du salon de l’étudiant</a:t>
            </a:r>
          </a:p>
          <a:p>
            <a:pPr algn="ctr"/>
            <a:r>
              <a:rPr lang="fr-FR" dirty="0" smtClean="0">
                <a:solidFill>
                  <a:srgbClr val="00B0F0"/>
                </a:solidFill>
                <a:latin typeface="Arial Rounded MT Bold" pitchFamily="34" charset="0"/>
              </a:rPr>
              <a:t>Vous participerez à un voyage scolaire</a:t>
            </a:r>
            <a:endParaRPr lang="fr-FR" dirty="0">
              <a:solidFill>
                <a:srgbClr val="00B0F0"/>
              </a:solidFill>
              <a:latin typeface="Arial Rounded MT Bold" pitchFamily="34" charset="0"/>
            </a:endParaRPr>
          </a:p>
        </p:txBody>
      </p:sp>
      <p:pic>
        <p:nvPicPr>
          <p:cNvPr id="5" name="Picture 10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71604" y="4357694"/>
            <a:ext cx="5357850" cy="2295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advClick="0" advTm="6188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397</TotalTime>
  <Words>255</Words>
  <Application>Microsoft Office PowerPoint</Application>
  <PresentationFormat>Affichage à l'écran (4:3)</PresentationFormat>
  <Paragraphs>112</Paragraphs>
  <Slides>10</Slides>
  <Notes>10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1" baseType="lpstr">
      <vt:lpstr>Opulent</vt:lpstr>
      <vt:lpstr>BTS MUC</vt:lpstr>
      <vt:lpstr>LES QUALITES REQUISES</vt:lpstr>
      <vt:lpstr>Diapositive 3</vt:lpstr>
      <vt:lpstr>LES STAGES</vt:lpstr>
      <vt:lpstr>LES STAGES</vt:lpstr>
      <vt:lpstr>Les stages</vt:lpstr>
      <vt:lpstr>Les stages</vt:lpstr>
      <vt:lpstr>Les épreuves</vt:lpstr>
      <vt:lpstr>L’association</vt:lpstr>
      <vt:lpstr>Les métiers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SOERJANA Aurélie</dc:creator>
  <cp:lastModifiedBy>pouillen</cp:lastModifiedBy>
  <cp:revision>45</cp:revision>
  <dcterms:created xsi:type="dcterms:W3CDTF">2010-05-10T23:09:57Z</dcterms:created>
  <dcterms:modified xsi:type="dcterms:W3CDTF">2010-08-17T08:59:28Z</dcterms:modified>
</cp:coreProperties>
</file>