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29"/>
  </p:notesMasterIdLst>
  <p:handoutMasterIdLst>
    <p:handoutMasterId r:id="rId30"/>
  </p:handoutMasterIdLst>
  <p:sldIdLst>
    <p:sldId id="256" r:id="rId2"/>
    <p:sldId id="346" r:id="rId3"/>
    <p:sldId id="344" r:id="rId4"/>
    <p:sldId id="375" r:id="rId5"/>
    <p:sldId id="263" r:id="rId6"/>
    <p:sldId id="366" r:id="rId7"/>
    <p:sldId id="353" r:id="rId8"/>
    <p:sldId id="381" r:id="rId9"/>
    <p:sldId id="368" r:id="rId10"/>
    <p:sldId id="271" r:id="rId11"/>
    <p:sldId id="276" r:id="rId12"/>
    <p:sldId id="377" r:id="rId13"/>
    <p:sldId id="279" r:id="rId14"/>
    <p:sldId id="363" r:id="rId15"/>
    <p:sldId id="364" r:id="rId16"/>
    <p:sldId id="365" r:id="rId17"/>
    <p:sldId id="371" r:id="rId18"/>
    <p:sldId id="292" r:id="rId19"/>
    <p:sldId id="372" r:id="rId20"/>
    <p:sldId id="385" r:id="rId21"/>
    <p:sldId id="359" r:id="rId22"/>
    <p:sldId id="360" r:id="rId23"/>
    <p:sldId id="361" r:id="rId24"/>
    <p:sldId id="384" r:id="rId25"/>
    <p:sldId id="373" r:id="rId26"/>
    <p:sldId id="382" r:id="rId27"/>
    <p:sldId id="355" r:id="rId28"/>
  </p:sldIdLst>
  <p:sldSz cx="9906000" cy="6858000" type="A4"/>
  <p:notesSz cx="6735763" cy="9799638"/>
  <p:defaultTextStyle>
    <a:defPPr>
      <a:defRPr lang="fr-F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9900"/>
    <a:srgbClr val="B2B2B2"/>
    <a:srgbClr val="FFCCFF"/>
    <a:srgbClr val="FF66FF"/>
    <a:srgbClr val="5F5F5F"/>
    <a:srgbClr val="333333"/>
    <a:srgbClr val="4D4D4D"/>
    <a:srgbClr val="3399FF"/>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41" autoAdjust="0"/>
  </p:normalViewPr>
  <p:slideViewPr>
    <p:cSldViewPr snapToObjects="1">
      <p:cViewPr>
        <p:scale>
          <a:sx n="66" d="100"/>
          <a:sy n="66" d="100"/>
        </p:scale>
        <p:origin x="-480" y="-28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41" d="100"/>
          <a:sy n="41" d="100"/>
        </p:scale>
        <p:origin x="-1574" y="-77"/>
      </p:cViewPr>
      <p:guideLst>
        <p:guide orient="horz" pos="3086"/>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2943064" y="9336475"/>
            <a:ext cx="851196" cy="255968"/>
          </a:xfrm>
          <a:prstGeom prst="rect">
            <a:avLst/>
          </a:prstGeom>
          <a:noFill/>
          <a:ln w="12700">
            <a:noFill/>
            <a:miter lim="800000"/>
            <a:headEnd/>
            <a:tailEnd/>
          </a:ln>
          <a:effectLst/>
        </p:spPr>
        <p:txBody>
          <a:bodyPr wrap="none" lIns="87313" tIns="44450" rIns="87313" bIns="44450">
            <a:spAutoFit/>
          </a:bodyPr>
          <a:lstStyle/>
          <a:p>
            <a:pPr algn="ctr" defTabSz="868363" eaLnBrk="0" hangingPunct="0">
              <a:lnSpc>
                <a:spcPct val="90000"/>
              </a:lnSpc>
              <a:defRPr/>
            </a:pPr>
            <a:r>
              <a:rPr lang="fr-FR" sz="1200">
                <a:latin typeface="Arial" charset="0"/>
              </a:rPr>
              <a:t>Page </a:t>
            </a:r>
            <a:fld id="{841A9A34-CAD2-483C-B9DE-04808AA20BDD}" type="slidenum">
              <a:rPr lang="fr-FR" sz="1200">
                <a:latin typeface="Arial" charset="0"/>
              </a:rPr>
              <a:pPr algn="ctr" defTabSz="868363" eaLnBrk="0" hangingPunct="0">
                <a:lnSpc>
                  <a:spcPct val="90000"/>
                </a:lnSpc>
                <a:defRPr/>
              </a:pPr>
              <a:t>‹N°›</a:t>
            </a:fld>
            <a:endParaRPr lang="fr-FR" sz="1200">
              <a:latin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8102" y="4661872"/>
            <a:ext cx="4939560" cy="3859691"/>
          </a:xfrm>
          <a:prstGeom prst="rect">
            <a:avLst/>
          </a:prstGeom>
          <a:noFill/>
          <a:ln>
            <a:noFill/>
          </a:ln>
          <a:effectLst/>
          <a:extLst>
            <a:ext uri="{909E8E84-426E-40DD-AFC4-6F175D3DCCD1}"/>
            <a:ext uri="{91240B29-F687-4F45-9708-019B960494DF}"/>
            <a:ext uri="{AF507438-7753-43E0-B8FC-AC1667EBCBE1}"/>
          </a:extLst>
        </p:spPr>
        <p:txBody>
          <a:bodyPr vert="horz" wrap="square" lIns="90488" tIns="44450" rIns="90488" bIns="44450" numCol="1" anchor="t" anchorCtr="0" compatLnSpc="1">
            <a:prstTxWarp prst="textNoShape">
              <a:avLst/>
            </a:prstTxWarp>
          </a:bodyPr>
          <a:lstStyle/>
          <a:p>
            <a:pPr lvl="0"/>
            <a:r>
              <a:rPr lang="fr-FR" noProof="0" smtClean="0"/>
              <a:t>Corps du texte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8131" name="Rectangle 3"/>
          <p:cNvSpPr>
            <a:spLocks noGrp="1" noRot="1" noChangeAspect="1" noChangeArrowheads="1" noTextEdit="1"/>
          </p:cNvSpPr>
          <p:nvPr>
            <p:ph type="sldImg" idx="2"/>
          </p:nvPr>
        </p:nvSpPr>
        <p:spPr bwMode="auto">
          <a:xfrm>
            <a:off x="893763" y="858838"/>
            <a:ext cx="4948237" cy="3425825"/>
          </a:xfrm>
          <a:prstGeom prst="rect">
            <a:avLst/>
          </a:prstGeom>
          <a:noFill/>
          <a:ln w="12700">
            <a:solidFill>
              <a:schemeClr val="tx1"/>
            </a:solidFill>
            <a:miter lim="800000"/>
            <a:headEnd/>
            <a:tailEnd/>
          </a:ln>
        </p:spPr>
      </p:sp>
      <p:sp>
        <p:nvSpPr>
          <p:cNvPr id="48132" name="Rectangle 4"/>
          <p:cNvSpPr>
            <a:spLocks noChangeArrowheads="1"/>
          </p:cNvSpPr>
          <p:nvPr/>
        </p:nvSpPr>
        <p:spPr bwMode="auto">
          <a:xfrm>
            <a:off x="2943064" y="9336475"/>
            <a:ext cx="851196" cy="255968"/>
          </a:xfrm>
          <a:prstGeom prst="rect">
            <a:avLst/>
          </a:prstGeom>
          <a:noFill/>
          <a:ln w="12700">
            <a:noFill/>
            <a:miter lim="800000"/>
            <a:headEnd/>
            <a:tailEnd/>
          </a:ln>
          <a:effectLst/>
        </p:spPr>
        <p:txBody>
          <a:bodyPr wrap="none" lIns="87313" tIns="44450" rIns="87313" bIns="44450">
            <a:spAutoFit/>
          </a:bodyPr>
          <a:lstStyle/>
          <a:p>
            <a:pPr algn="ctr" defTabSz="868363" eaLnBrk="0" hangingPunct="0">
              <a:lnSpc>
                <a:spcPct val="90000"/>
              </a:lnSpc>
              <a:defRPr/>
            </a:pPr>
            <a:r>
              <a:rPr lang="fr-FR" sz="1200">
                <a:latin typeface="Arial" charset="0"/>
              </a:rPr>
              <a:t>Page </a:t>
            </a:r>
            <a:fld id="{DC35CF24-A491-4773-9565-BA8F1974C01F}" type="slidenum">
              <a:rPr lang="fr-FR" sz="1200">
                <a:latin typeface="Arial" charset="0"/>
              </a:rPr>
              <a:pPr algn="ctr" defTabSz="868363" eaLnBrk="0" hangingPunct="0">
                <a:lnSpc>
                  <a:spcPct val="90000"/>
                </a:lnSpc>
                <a:defRPr/>
              </a:pPr>
              <a:t>‹N°›</a:t>
            </a:fld>
            <a:endParaRPr lang="fr-FR" sz="1200">
              <a:latin typeface="Arial" charset="0"/>
            </a:endParaRP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cap="flat"/>
        </p:spPr>
      </p:sp>
      <p:sp>
        <p:nvSpPr>
          <p:cNvPr id="49155" name="Rectangle 3"/>
          <p:cNvSpPr>
            <a:spLocks noGrp="1" noChangeArrowheads="1"/>
          </p:cNvSpPr>
          <p:nvPr>
            <p:ph type="body" idx="1"/>
          </p:nvPr>
        </p:nvSpPr>
        <p:spPr>
          <a:noFill/>
        </p:spPr>
        <p:txBody>
          <a:bodyPr/>
          <a:lstStyle/>
          <a:p>
            <a:pPr>
              <a:lnSpc>
                <a:spcPct val="89000"/>
              </a:lnSpc>
            </a:pPr>
            <a:r>
              <a:rPr lang="fr-FR" smtClean="0">
                <a:cs typeface="Times New Roman" pitchFamily="18" charset="0"/>
              </a:rPr>
              <a:t>À qui sont destinés les documents ?</a:t>
            </a:r>
          </a:p>
          <a:p>
            <a:pPr>
              <a:lnSpc>
                <a:spcPct val="89000"/>
              </a:lnSpc>
            </a:pPr>
            <a:r>
              <a:rPr lang="fr-FR" smtClean="0">
                <a:cs typeface="Times New Roman" pitchFamily="18" charset="0"/>
              </a:rPr>
              <a:t>Ce sont des outils pour les réunions de parents utilisés par les chefs d’établissement avec présence si possible d’un enseignant d’économie et gestion (afin de pouvoir expliciter les termes et les orientations de cette série).</a:t>
            </a:r>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cap="flat"/>
        </p:spPr>
      </p:sp>
      <p:sp>
        <p:nvSpPr>
          <p:cNvPr id="60419" name="Rectangle 3"/>
          <p:cNvSpPr>
            <a:spLocks noGrp="1" noChangeArrowheads="1"/>
          </p:cNvSpPr>
          <p:nvPr>
            <p:ph type="body" idx="1"/>
          </p:nvPr>
        </p:nvSpPr>
        <p:spPr>
          <a:noFill/>
        </p:spPr>
        <p:txBody>
          <a:bodyPr/>
          <a:lstStyle/>
          <a:p>
            <a:pPr>
              <a:lnSpc>
                <a:spcPct val="89000"/>
              </a:lnSpc>
            </a:pPr>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noFill/>
        </p:spPr>
        <p:txBody>
          <a:bodyPr/>
          <a:lstStyle/>
          <a:p>
            <a:pPr>
              <a:lnSpc>
                <a:spcPct val="89000"/>
              </a:lnSpc>
            </a:pPr>
            <a:r>
              <a:rPr lang="fr-FR" smtClean="0"/>
              <a:t>La série STG offre quatre spécialités en terminale, conduisant à quatre baccalauréats.</a:t>
            </a:r>
          </a:p>
        </p:txBody>
      </p:sp>
      <p:sp>
        <p:nvSpPr>
          <p:cNvPr id="62467"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050"/>
          <p:cNvSpPr>
            <a:spLocks noGrp="1" noRot="1" noChangeAspect="1" noChangeArrowheads="1" noTextEdit="1"/>
          </p:cNvSpPr>
          <p:nvPr>
            <p:ph type="sldImg"/>
          </p:nvPr>
        </p:nvSpPr>
        <p:spPr>
          <a:ln/>
        </p:spPr>
      </p:sp>
      <p:sp>
        <p:nvSpPr>
          <p:cNvPr id="63491" name="Rectangle 2051"/>
          <p:cNvSpPr>
            <a:spLocks noGrp="1" noChangeArrowheads="1"/>
          </p:cNvSpPr>
          <p:nvPr>
            <p:ph type="body" idx="1"/>
          </p:nvPr>
        </p:nvSpPr>
        <p:spPr>
          <a:noFill/>
        </p:spPr>
        <p:txBody>
          <a:bodyPr/>
          <a:lstStyle/>
          <a:p>
            <a:r>
              <a:rPr lang="fr-FR" smtClean="0"/>
              <a:t>La classe de première STmG conduit à quatre possibilités de terminale. </a:t>
            </a:r>
          </a:p>
          <a:p>
            <a:r>
              <a:rPr lang="fr-FR" smtClean="0"/>
              <a:t>Les terminales Gestion et Finance et Systèmes d’Information et de gestion abordent le point de vue du décideur en tant que gestionnaire et financier ou en tant qu’organisateur du système informatique des services tertiaires ;</a:t>
            </a:r>
          </a:p>
          <a:p>
            <a:r>
              <a:rPr lang="fr-FR" smtClean="0"/>
              <a:t>La terminale mercatique aborde le point de vue du consommateur et du vendeur;</a:t>
            </a:r>
          </a:p>
          <a:p>
            <a:r>
              <a:rPr lang="fr-FR" smtClean="0"/>
              <a:t>La terminale RHC, celui du collectif humain de l’entreprise, de l’organisation, de la gestion des documents.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cap="flat"/>
        </p:spPr>
      </p:sp>
      <p:sp>
        <p:nvSpPr>
          <p:cNvPr id="64515" name="Rectangle 3"/>
          <p:cNvSpPr>
            <a:spLocks noGrp="1" noChangeArrowheads="1"/>
          </p:cNvSpPr>
          <p:nvPr>
            <p:ph type="body" idx="1"/>
          </p:nvPr>
        </p:nvSpPr>
        <p:spPr>
          <a:noFill/>
        </p:spPr>
        <p:txBody>
          <a:bodyPr/>
          <a:lstStyle/>
          <a:p>
            <a:pPr>
              <a:lnSpc>
                <a:spcPct val="89000"/>
              </a:lnSpc>
            </a:pPr>
            <a:r>
              <a:rPr lang="fr-FR" smtClean="0"/>
              <a:t>En Gestion et finances, les élèves portent leur attention sur l’analyse des chiffres et l’aide à la prise de décision que peut constituer cette analyse; une organisation ne peut rien décider sans connaître l’état de ses ressources et ses moyens d’actions.</a:t>
            </a:r>
          </a:p>
          <a:p>
            <a:pPr>
              <a:lnSpc>
                <a:spcPct val="89000"/>
              </a:lnSpc>
            </a:pPr>
            <a:r>
              <a:rPr lang="fr-FR" smtClean="0"/>
              <a:t>Les débouchés offerts par cette spécialité sont nombreux et attractifs. Les métiers liés à la comptabilité et la finance d’entreprise allient une véritable connaissance des méthodes d’élaboration des données chiffrées et de leur interprétation. Ces compétences apportées en appui aux dirigeants leur permettent de prendre des décisions pertinentes dans un environnement complexe. Les spécialistes de la finance d’entreprise exercent des métiers passionnants souvent très éloignés d’une représentation administrative de la tenue des comptes d’une entreprise.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6"/>
          <p:cNvSpPr>
            <a:spLocks noGrp="1" noRot="1" noChangeAspect="1" noChangeArrowheads="1" noTextEdit="1"/>
          </p:cNvSpPr>
          <p:nvPr>
            <p:ph type="sldImg"/>
          </p:nvPr>
        </p:nvSpPr>
        <p:spPr>
          <a:ln cap="flat"/>
        </p:spPr>
      </p:sp>
      <p:sp>
        <p:nvSpPr>
          <p:cNvPr id="65539" name="Rectangle 1027"/>
          <p:cNvSpPr>
            <a:spLocks noGrp="1" noChangeArrowheads="1"/>
          </p:cNvSpPr>
          <p:nvPr>
            <p:ph type="body" idx="1"/>
          </p:nvPr>
        </p:nvSpPr>
        <p:spPr>
          <a:noFill/>
        </p:spPr>
        <p:txBody>
          <a:bodyPr/>
          <a:lstStyle/>
          <a:p>
            <a:pPr>
              <a:lnSpc>
                <a:spcPct val="89000"/>
              </a:lnSpc>
            </a:pPr>
            <a:r>
              <a:rPr lang="fr-FR" smtClean="0"/>
              <a:t>En terminale SIG, il ne s’agit pas de bâtir des réseaux, de concevoir des bases de données, d’apprendre des langages de programmation ou de développer des applications. Ces compétences seront acquises en formation post baccalauréat dans le domaine de l’informatique. </a:t>
            </a:r>
          </a:p>
          <a:p>
            <a:pPr>
              <a:lnSpc>
                <a:spcPct val="89000"/>
              </a:lnSpc>
            </a:pPr>
            <a:r>
              <a:rPr lang="fr-FR" smtClean="0"/>
              <a:t>Il s’agit en terminale SIG de comprendre le fonctionnement du système d’information, comment construire un cahier des charges et de découvrir les fondements des technologies des systèmes informatiques. Les enseignements s’organisent prioritairement autour de projets (Ex :  problématique sur l’informatisation d’un service).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cap="flat"/>
        </p:spPr>
      </p:sp>
      <p:sp>
        <p:nvSpPr>
          <p:cNvPr id="66563" name="Rectangle 3"/>
          <p:cNvSpPr>
            <a:spLocks noGrp="1" noChangeArrowheads="1"/>
          </p:cNvSpPr>
          <p:nvPr>
            <p:ph type="body" idx="1"/>
          </p:nvPr>
        </p:nvSpPr>
        <p:spPr>
          <a:noFill/>
        </p:spPr>
        <p:txBody>
          <a:bodyPr/>
          <a:lstStyle/>
          <a:p>
            <a:pPr>
              <a:lnSpc>
                <a:spcPct val="89000"/>
              </a:lnSpc>
            </a:pPr>
            <a:r>
              <a:rPr lang="fr-FR" smtClean="0"/>
              <a:t>En terminale mercatique, il s’agit d’un enseignement donnant toutes les bases de construction d’une offre commerciale, en rapport avec l’histoire du commerce. L’approche choisit la communication tournée vers l’extérieur de l’entreprise (communication externe : clients, fournisseurs…).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cap="flat"/>
        </p:spPr>
      </p:sp>
      <p:sp>
        <p:nvSpPr>
          <p:cNvPr id="67587" name="Rectangle 3"/>
          <p:cNvSpPr>
            <a:spLocks noGrp="1" noChangeArrowheads="1"/>
          </p:cNvSpPr>
          <p:nvPr>
            <p:ph type="body" idx="1"/>
          </p:nvPr>
        </p:nvSpPr>
        <p:spPr>
          <a:noFill/>
        </p:spPr>
        <p:txBody>
          <a:bodyPr/>
          <a:lstStyle/>
          <a:p>
            <a:pPr>
              <a:lnSpc>
                <a:spcPct val="89000"/>
              </a:lnSpc>
            </a:pPr>
            <a:r>
              <a:rPr lang="fr-FR" smtClean="0"/>
              <a:t>La terminale RH et Com étudie la communication est tournée vers l’intérieur de l’organisation (communication interne) et les ressources humaines. Ses débouchés sont riches et ne concernent pas seulement les métiers liés à la gestion administrative au sens strict pour devenir par exemple assistant (assistant de PME-PMI ou assistant de manager). De nombreux autres débouchés sont liés aux métiers dans le secteur de la gestion des ressources humaines, par exemple. Les langues, le tourisme, le secteur social… constituent d’autres débouchés recherchés.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r>
              <a:rPr lang="fr-FR" smtClean="0"/>
              <a:t>Comme en première, la place laissée à l’enseignement général est importante. </a:t>
            </a:r>
          </a:p>
          <a:p>
            <a:r>
              <a:rPr lang="fr-FR" smtClean="0"/>
              <a:t>les horaires des classes terminales sont identiques,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cap="flat"/>
        </p:spPr>
      </p:sp>
      <p:sp>
        <p:nvSpPr>
          <p:cNvPr id="69635" name="Rectangle 3"/>
          <p:cNvSpPr>
            <a:spLocks noGrp="1" noChangeArrowheads="1"/>
          </p:cNvSpPr>
          <p:nvPr>
            <p:ph type="body" idx="1"/>
          </p:nvPr>
        </p:nvSpPr>
        <p:spPr>
          <a:noFill/>
        </p:spPr>
        <p:txBody>
          <a:bodyPr/>
          <a:lstStyle/>
          <a:p>
            <a:pPr>
              <a:lnSpc>
                <a:spcPct val="89000"/>
              </a:lnSpc>
            </a:pPr>
            <a:r>
              <a:rPr lang="fr-FR" smtClean="0"/>
              <a:t>Un accent particulier est bien entendu porté à l’enseignement de spécialité à raison de 6 heures par semaine quelle que soit la classe de terminale choisie. Cet enseignement comporte des heures hebdo de TD en salle équipée de matériels informatiques et de communication.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r>
              <a:rPr lang="fr-FR" smtClean="0"/>
              <a:t>L’obtention d’un baccalauréat technologique n’est pas une fin en soi. C’est le premier pas vers la poursuite d’études supérieures.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noFill/>
        </p:spPr>
        <p:txBody>
          <a:bodyPr/>
          <a:lstStyle/>
          <a:p>
            <a:pPr>
              <a:lnSpc>
                <a:spcPct val="89000"/>
              </a:lnSpc>
            </a:pPr>
            <a:r>
              <a:rPr lang="fr-FR" smtClean="0">
                <a:cs typeface="Times New Roman" pitchFamily="18" charset="0"/>
              </a:rPr>
              <a:t>Non seulement, l’objectif est d’amener les élèves de première au bac, mais aussi vers des études supérieures. Le bac STG n’est pas une voie professionnelle, son obtention ne conduit pas immédiatement à l’insertion professionnelle. C’est un bagage permettant d’accéder avec succès aux études supérieures dont il est question plus loin.</a:t>
            </a:r>
          </a:p>
          <a:p>
            <a:pPr>
              <a:lnSpc>
                <a:spcPct val="89000"/>
              </a:lnSpc>
            </a:pPr>
            <a:r>
              <a:rPr lang="fr-FR" smtClean="0">
                <a:cs typeface="Times New Roman" pitchFamily="18" charset="0"/>
              </a:rPr>
              <a:t>De ce fait, l’élève doit acquérir un capital de culture générale et technologique plus important pour réussir dans le supérieur.</a:t>
            </a:r>
            <a:r>
              <a:rPr lang="fr-FR" smtClean="0"/>
              <a:t> </a:t>
            </a:r>
          </a:p>
          <a:p>
            <a:pPr>
              <a:lnSpc>
                <a:spcPct val="89000"/>
              </a:lnSpc>
            </a:pPr>
            <a:r>
              <a:rPr lang="fr-FR" smtClean="0"/>
              <a:t>C’est aussi un choix qui débouche sur des emplois.</a:t>
            </a:r>
          </a:p>
          <a:p>
            <a:pPr>
              <a:lnSpc>
                <a:spcPct val="89000"/>
              </a:lnSpc>
            </a:pPr>
            <a:endParaRPr lang="fr-FR" smtClean="0"/>
          </a:p>
        </p:txBody>
      </p:sp>
      <p:sp>
        <p:nvSpPr>
          <p:cNvPr id="50179" name="Rectangle 3"/>
          <p:cNvSpPr>
            <a:spLocks noGrp="1" noRot="1" noChangeAspect="1" noChangeArrowheads="1" noTextEdit="1"/>
          </p:cNvSpPr>
          <p:nvPr>
            <p:ph type="sldImg"/>
          </p:nvPr>
        </p:nvSpPr>
        <p:spPr>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050"/>
          <p:cNvSpPr>
            <a:spLocks noGrp="1" noRot="1" noChangeAspect="1" noChangeArrowheads="1" noTextEdit="1"/>
          </p:cNvSpPr>
          <p:nvPr>
            <p:ph type="sldImg"/>
          </p:nvPr>
        </p:nvSpPr>
        <p:spPr>
          <a:ln/>
        </p:spPr>
      </p:sp>
      <p:sp>
        <p:nvSpPr>
          <p:cNvPr id="63491" name="Rectangle 2051"/>
          <p:cNvSpPr>
            <a:spLocks noGrp="1" noChangeArrowheads="1"/>
          </p:cNvSpPr>
          <p:nvPr>
            <p:ph type="body" idx="1"/>
          </p:nvPr>
        </p:nvSpPr>
        <p:spPr>
          <a:noFill/>
        </p:spPr>
        <p:txBody>
          <a:bodyPr/>
          <a:lstStyle/>
          <a:p>
            <a:r>
              <a:rPr lang="fr-FR" smtClean="0"/>
              <a:t>La classe de première STmG conduit à quatre possibilités de terminale. </a:t>
            </a:r>
          </a:p>
          <a:p>
            <a:r>
              <a:rPr lang="fr-FR" smtClean="0"/>
              <a:t>Les terminales Gestion et Finance et Systèmes d’Information et de gestion abordent le point de vue du décideur en tant que gestionnaire et financier ou en tant qu’organisateur du système informatique des services tertiaires ;</a:t>
            </a:r>
          </a:p>
          <a:p>
            <a:r>
              <a:rPr lang="fr-FR" smtClean="0"/>
              <a:t>La terminale mercatique aborde le point de vue du consommateur et du vendeur;</a:t>
            </a:r>
          </a:p>
          <a:p>
            <a:r>
              <a:rPr lang="fr-FR" smtClean="0"/>
              <a:t>La terminale RHC, celui du collectif humain de l’entreprise, de l’organisation, de la gestion des documents.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r>
              <a:rPr lang="fr-FR" smtClean="0"/>
              <a:t>Quelle que soit la spécialité de terminale, les bacheliers STMG ont à leur disposition toute une « panoplie » de BTS. C’est pour eux un débouché « naturel »; les sections de BTS accueillant en priorité les bacheliers de la voie technologique, tout bachelier STMG ayant eu une scolarité même moyenne en terminale a l’assurance d’être admis dans une STS.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r>
              <a:rPr lang="fr-FR" smtClean="0"/>
              <a:t>La rénovation de la série STMG est aussi une garantie de meilleure réussite à l’IUT. Le bagage accru en culture générale et dans les matières technologiques doit permettre aux élèves d’accéder plus largement aux IUT et d’y mener à bien des études supérieures. Un élève qui obtient 14 de moyenne au bac (mention bien) est admis de plein droit dans l’IUT de son choix</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r>
              <a:rPr lang="fr-FR" smtClean="0"/>
              <a:t>Les élèves de STMG accèdent à ces classes préparatoires sur dossier. L’excellence du dossier n’est pas requise mais la régularité du travail fourni en STmG, la motivation et les capacités rédactionnelles sont particulièrement valorisées par les commissions de recrutement.</a:t>
            </a:r>
          </a:p>
          <a:p>
            <a:r>
              <a:rPr lang="fr-FR" smtClean="0"/>
              <a:t>La filière de l’expertise comptable leur est ouverte puisque les classes de DPECF les accueillent en priorité. C’est la voie royale menant à l’expertise comptable, mais aussi aux emplois d’encadrement intermédiaire et supérieur dans le secteur de la comptabilité, de la finance, du contrôle de gestion, ou au professorat (le DECF –bac +3- permet de présenter les concours de recrutement d’enseignant en économie et gestion).</a:t>
            </a:r>
          </a:p>
          <a:p>
            <a:r>
              <a:rPr lang="fr-FR" smtClean="0"/>
              <a:t>Les classes préparatoires spécifiques leur sont réservées et leur permettent une réussite dans la voie des études longues de type L,M,D et de passer des concours pour ceux qui le souhaitent. Les élèves bénéficient à la fois d’un enseignement encadré par des professeurs dans un lycée, mais aussi la préparation des UV de l’université. Une partie des UV est validée sur proposition des professeurs de la classe préparatoire. L’accès aux filières universitaires sélectives (MSG, MSTCF, Mastères) dans le domaine de l’économie et gestion est ainsi rendu très accessible.</a:t>
            </a:r>
          </a:p>
          <a:p>
            <a:r>
              <a:rPr lang="fr-FR" smtClean="0"/>
              <a:t>Les classes préparatoires HEC voie technologique débouchent sur des concours adaptés (matières spécifiques, contingent de places réservées). Ils permettent d’accéder à l’ensemble des grandes écoles de commerce. Les élèves de la voie technologique admis dans ces écoles y réussissent remarquablement.</a:t>
            </a:r>
          </a:p>
          <a:p>
            <a:r>
              <a:rPr lang="fr-FR" smtClean="0"/>
              <a:t>L’un des objectifs de STMG est d’augmenter le nombre des élèves accédant à ces sections.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26"/>
          <p:cNvSpPr>
            <a:spLocks noGrp="1" noRot="1" noChangeAspect="1" noChangeArrowheads="1" noTextEdit="1"/>
          </p:cNvSpPr>
          <p:nvPr>
            <p:ph type="sldImg"/>
          </p:nvPr>
        </p:nvSpPr>
        <p:spPr>
          <a:ln/>
        </p:spPr>
      </p:sp>
      <p:sp>
        <p:nvSpPr>
          <p:cNvPr id="75779" name="Rectangle 1027"/>
          <p:cNvSpPr>
            <a:spLocks noGrp="1" noChangeArrowheads="1"/>
          </p:cNvSpPr>
          <p:nvPr>
            <p:ph type="body" idx="1"/>
          </p:nvPr>
        </p:nvSpPr>
        <p:spPr>
          <a:noFill/>
        </p:spPr>
        <p:txBody>
          <a:bodyPr/>
          <a:lstStyle/>
          <a:p>
            <a:r>
              <a:rPr lang="fr-FR" smtClean="0"/>
              <a:t>Des perspectives d’emplois se présentent pour les diplômés de niveau III (BTS ou DUT par exemple) ou plus. Il est entendu que s’engager dans la série STMG s’est nécessairement avoir la volonté de poursuivre des études supérieures.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r>
              <a:rPr lang="fr-FR" smtClean="0"/>
              <a:t>Exigeant : il ne s’agit pas de sélectionner les élèves à l’entrée en première, mais c’est une voie exigeante pour qui veut réussir d’où la nécessité d’une motivation et d’un travail personnel régulier, comme pour les autres baccalauréats.</a:t>
            </a:r>
          </a:p>
          <a:p>
            <a:r>
              <a:rPr lang="fr-FR" smtClean="0"/>
              <a:t>Accessible car il valorise des matières nouvelles abordées en classe de première où un travail régulier permet de réussir. </a:t>
            </a:r>
          </a:p>
          <a:p>
            <a:r>
              <a:rPr lang="fr-FR" smtClean="0"/>
              <a:t>A cette condition, il représente une ouverture sur l’avenir par la diversité des études supérieures auxquelles il permet d’accéder et des opportunités d’insertion professionnelle post-bac qu’il offre.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noFill/>
        </p:spPr>
        <p:txBody>
          <a:bodyPr/>
          <a:lstStyle/>
          <a:p>
            <a:pPr>
              <a:lnSpc>
                <a:spcPct val="89000"/>
              </a:lnSpc>
            </a:pPr>
            <a:r>
              <a:rPr lang="fr-FR" smtClean="0"/>
              <a:t>L’élève, en choisissant STMG, s’engage dans une série technologique.</a:t>
            </a:r>
          </a:p>
        </p:txBody>
      </p:sp>
      <p:sp>
        <p:nvSpPr>
          <p:cNvPr id="51203"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p:spPr>
        <p:txBody>
          <a:bodyPr/>
          <a:lstStyle/>
          <a:p>
            <a:pPr algn="just"/>
            <a:r>
              <a:rPr lang="fr-FR" smtClean="0">
                <a:cs typeface="Times New Roman" pitchFamily="18" charset="0"/>
              </a:rPr>
              <a:t>premier point : 2 langues vivantes en seconde. Il y a les deux langues vivantes étrangères obligatoires au baccalauréat. </a:t>
            </a:r>
          </a:p>
          <a:p>
            <a:r>
              <a:rPr lang="fr-FR" smtClean="0">
                <a:cs typeface="Times New Roman" pitchFamily="18" charset="0"/>
              </a:rPr>
              <a:t>Classe de Seconde générale ou de Seconde professionnelle (mais sous conditions). Elèves titulaires d’un CAP (2 ans d’études après la 3ème)</a:t>
            </a:r>
          </a:p>
          <a:p>
            <a:r>
              <a:rPr lang="fr-FR" smtClean="0">
                <a:cs typeface="Times New Roman" pitchFamily="18" charset="0"/>
              </a:rPr>
              <a:t>Remarque : il n’y a pas de problème pour les élèves de seconde de bac pro tertiaires puisqu’ils ont étudié 2 langues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noFill/>
        </p:spPr>
        <p:txBody>
          <a:bodyPr/>
          <a:lstStyle/>
          <a:p>
            <a:pPr>
              <a:lnSpc>
                <a:spcPct val="89000"/>
              </a:lnSpc>
            </a:pPr>
            <a:r>
              <a:rPr lang="fr-FR" smtClean="0"/>
              <a:t>Les spécificités de la série pour faire le choix. L’élève se détermine en fonction de son projet (s’il existe) ou de son goût pour les matières de la gestion.</a:t>
            </a:r>
          </a:p>
          <a:p>
            <a:pPr>
              <a:lnSpc>
                <a:spcPct val="89000"/>
              </a:lnSpc>
            </a:pPr>
            <a:r>
              <a:rPr lang="fr-FR" smtClean="0"/>
              <a:t>Le terme « entreprise » est utilisé à titre de simplification pour les élèves, mais en fait la série STmG permet l’étude des organisations dans leur ensemble (administrations, associations…).</a:t>
            </a:r>
          </a:p>
          <a:p>
            <a:pPr>
              <a:lnSpc>
                <a:spcPct val="89000"/>
              </a:lnSpc>
            </a:pPr>
            <a:r>
              <a:rPr lang="fr-FR" smtClean="0"/>
              <a:t>En ce qui concerne le droit : c’est la seule série qui en propose; il s’agit d’une initiation qui permet d’évoquer les droits du citoyen, du travailleur, les droits liés aux commerciales… L’approche est concrète et méthodique.</a:t>
            </a:r>
          </a:p>
          <a:p>
            <a:pPr>
              <a:lnSpc>
                <a:spcPct val="89000"/>
              </a:lnSpc>
            </a:pPr>
            <a:r>
              <a:rPr lang="fr-FR" smtClean="0"/>
              <a:t>C’est aussi la seule section qui propose du management : et permet d’analyser les relations des organisations avec leur environnement et de comprendre et expliquer les choix des managers</a:t>
            </a:r>
          </a:p>
        </p:txBody>
      </p:sp>
      <p:sp>
        <p:nvSpPr>
          <p:cNvPr id="53251"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p:spPr>
        <p:txBody>
          <a:bodyPr/>
          <a:lstStyle/>
          <a:p>
            <a:r>
              <a:rPr lang="fr-FR" smtClean="0"/>
              <a:t>STMG est une section technologique </a:t>
            </a:r>
          </a:p>
          <a:p>
            <a:r>
              <a:rPr lang="fr-FR" smtClean="0"/>
              <a:t>Elle se distingue de la série ES, section générale, par des méthodes d’enseignement ayant recours aux outils de gestion et de communication et par l’objet même de l’étude centré sur l’organisation et ses rapports avec les ménages, les banques, les autres entreprises et  le reste du monde. On se situe le plus souvent au sein de l’entreprise, pour analyser les décisions prises en relation avec l’environnement.</a:t>
            </a:r>
          </a:p>
          <a:p>
            <a:r>
              <a:rPr lang="fr-FR" smtClean="0"/>
              <a:t>La série ES aborde des thèmes, parfois voisins mais souvent avec une vision plus généraliste. Quand ils parlent de l’entreprise, ils l’analysent en l’observant de l’extérieur dans ses rapports avec les autres partenaires. Ils font appel à la sociologie, à la politique pour expliquer les concepts.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noFill/>
        </p:spPr>
        <p:txBody>
          <a:bodyPr/>
          <a:lstStyle/>
          <a:p>
            <a:pPr>
              <a:lnSpc>
                <a:spcPct val="89000"/>
              </a:lnSpc>
            </a:pPr>
            <a:r>
              <a:rPr lang="fr-FR" smtClean="0"/>
              <a:t>Les matières étudiées laissent une part importante aux horaires d’enseignement général pour permettre une poursuite d’étude plus facile à bac +2 +3 ou +5</a:t>
            </a:r>
          </a:p>
        </p:txBody>
      </p:sp>
      <p:sp>
        <p:nvSpPr>
          <p:cNvPr id="58371"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a:ln/>
        </p:spPr>
      </p:sp>
      <p:sp>
        <p:nvSpPr>
          <p:cNvPr id="59395" name="Espace réservé des commentaires 2"/>
          <p:cNvSpPr>
            <a:spLocks noGrp="1"/>
          </p:cNvSpPr>
          <p:nvPr>
            <p:ph type="body" idx="1"/>
          </p:nvPr>
        </p:nvSpPr>
        <p:spPr>
          <a:noFill/>
        </p:spPr>
        <p:txBody>
          <a:bodyPr/>
          <a:lstStyle/>
          <a:p>
            <a:r>
              <a:rPr lang="fr-FR" smtClean="0"/>
              <a:t>Les horaires des matières d’enseignement général et d’enseignement technologique ont été équilibrés : 12 h 30 chacun.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p:spPr>
        <p:txBody>
          <a:bodyPr/>
          <a:lstStyle/>
          <a:p>
            <a:r>
              <a:rPr lang="fr-FR" smtClean="0"/>
              <a:t>Les éléments caractéristiques de la 1ère STMG</a:t>
            </a:r>
          </a:p>
          <a:p>
            <a:r>
              <a:rPr lang="fr-FR" smtClean="0"/>
              <a:t>Les technologies de l’information et de communication constituent un point commun à tous les élèves de 1</a:t>
            </a:r>
            <a:r>
              <a:rPr lang="fr-FR" baseline="30000" smtClean="0"/>
              <a:t>ère</a:t>
            </a:r>
            <a:r>
              <a:rPr lang="fr-FR" smtClean="0"/>
              <a:t> STMG </a:t>
            </a:r>
          </a:p>
          <a:p>
            <a:r>
              <a:rPr lang="fr-FR" smtClean="0"/>
              <a:t>Les sciences de gestion rassemblent deux grands domaines : La Gestion qui initie les élèves aux mécanismes financiers de l’entreprise ou aux système d’information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8"/>
            <a:ext cx="84201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F69457EC-5A1B-4A44-B924-B8017129B7D8}"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94A41385-BF97-4D62-A1B4-C8940B68D134}"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80337" y="274641"/>
            <a:ext cx="2414588"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36576" y="274641"/>
            <a:ext cx="7078663"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AA4279D5-DC3C-44B1-8389-E79154160D89}"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re. 2 contenus et texte">
    <p:spTree>
      <p:nvGrpSpPr>
        <p:cNvPr id="1" name=""/>
        <p:cNvGrpSpPr/>
        <p:nvPr/>
      </p:nvGrpSpPr>
      <p:grpSpPr>
        <a:xfrm>
          <a:off x="0" y="0"/>
          <a:ext cx="0" cy="0"/>
          <a:chOff x="0" y="0"/>
          <a:chExt cx="0" cy="0"/>
        </a:xfrm>
      </p:grpSpPr>
      <p:sp>
        <p:nvSpPr>
          <p:cNvPr id="2" name="Titre 1"/>
          <p:cNvSpPr>
            <a:spLocks noGrp="1"/>
          </p:cNvSpPr>
          <p:nvPr>
            <p:ph type="title"/>
          </p:nvPr>
        </p:nvSpPr>
        <p:spPr>
          <a:xfrm>
            <a:off x="742950" y="609600"/>
            <a:ext cx="8420100" cy="1143000"/>
          </a:xfrm>
        </p:spPr>
        <p:txBody>
          <a:bodyPr/>
          <a:lstStyle/>
          <a:p>
            <a:r>
              <a:rPr lang="fr-FR" smtClean="0"/>
              <a:t>Modifiez le style du titre</a:t>
            </a:r>
            <a:endParaRPr lang="fr-FR"/>
          </a:p>
        </p:txBody>
      </p:sp>
      <p:sp>
        <p:nvSpPr>
          <p:cNvPr id="3" name="Espace réservé du contenu 2"/>
          <p:cNvSpPr>
            <a:spLocks noGrp="1"/>
          </p:cNvSpPr>
          <p:nvPr>
            <p:ph sz="quarter" idx="1"/>
          </p:nvPr>
        </p:nvSpPr>
        <p:spPr>
          <a:xfrm>
            <a:off x="742950" y="1981200"/>
            <a:ext cx="4133850"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742950" y="4114800"/>
            <a:ext cx="4133850"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half" idx="3"/>
          </p:nvPr>
        </p:nvSpPr>
        <p:spPr>
          <a:xfrm>
            <a:off x="5029200" y="1981200"/>
            <a:ext cx="413385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Rectangle 1037"/>
          <p:cNvSpPr>
            <a:spLocks noGrp="1" noChangeArrowheads="1"/>
          </p:cNvSpPr>
          <p:nvPr>
            <p:ph type="dt" sz="half" idx="10"/>
          </p:nvPr>
        </p:nvSpPr>
        <p:spPr/>
        <p:txBody>
          <a:bodyPr/>
          <a:lstStyle>
            <a:lvl1pPr>
              <a:defRPr/>
            </a:lvl1pPr>
          </a:lstStyle>
          <a:p>
            <a:pPr>
              <a:defRPr/>
            </a:pPr>
            <a:endParaRPr lang="fr-FR"/>
          </a:p>
        </p:txBody>
      </p:sp>
      <p:sp>
        <p:nvSpPr>
          <p:cNvPr id="7" name="Rectangle 1038"/>
          <p:cNvSpPr>
            <a:spLocks noGrp="1" noChangeArrowheads="1"/>
          </p:cNvSpPr>
          <p:nvPr>
            <p:ph type="ftr" sz="quarter" idx="11"/>
          </p:nvPr>
        </p:nvSpPr>
        <p:spPr/>
        <p:txBody>
          <a:bodyPr/>
          <a:lstStyle>
            <a:lvl1pPr>
              <a:defRPr/>
            </a:lvl1pPr>
          </a:lstStyle>
          <a:p>
            <a:pPr>
              <a:defRPr/>
            </a:pPr>
            <a:endParaRPr lang="fr-FR"/>
          </a:p>
        </p:txBody>
      </p:sp>
      <p:sp>
        <p:nvSpPr>
          <p:cNvPr id="8" name="Rectangle 1039"/>
          <p:cNvSpPr>
            <a:spLocks noGrp="1" noChangeArrowheads="1"/>
          </p:cNvSpPr>
          <p:nvPr>
            <p:ph type="sldNum" sz="quarter" idx="12"/>
          </p:nvPr>
        </p:nvSpPr>
        <p:spPr/>
        <p:txBody>
          <a:bodyPr/>
          <a:lstStyle>
            <a:lvl1pPr>
              <a:defRPr/>
            </a:lvl1pPr>
          </a:lstStyle>
          <a:p>
            <a:pPr>
              <a:defRPr/>
            </a:pPr>
            <a:fld id="{E441617B-7332-42A1-BC58-806A57709668}" type="slidenum">
              <a:rPr lang="fr-FR"/>
              <a:pPr>
                <a:defRPr/>
              </a:pPr>
              <a:t>‹N°›</a:t>
            </a:fld>
            <a:endParaRPr lang="fr-FR"/>
          </a:p>
        </p:txBody>
      </p:sp>
    </p:spTree>
  </p:cSld>
  <p:clrMapOvr>
    <a:masterClrMapping/>
  </p:clrMapOvr>
  <p:transition advClick="0" advTm="7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742950" y="609600"/>
            <a:ext cx="8420100" cy="11430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742950" y="1981200"/>
            <a:ext cx="413385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29200" y="1981200"/>
            <a:ext cx="413385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037"/>
          <p:cNvSpPr>
            <a:spLocks noGrp="1" noChangeArrowheads="1"/>
          </p:cNvSpPr>
          <p:nvPr>
            <p:ph type="dt" sz="half" idx="10"/>
          </p:nvPr>
        </p:nvSpPr>
        <p:spPr/>
        <p:txBody>
          <a:bodyPr/>
          <a:lstStyle>
            <a:lvl1pPr>
              <a:defRPr/>
            </a:lvl1pPr>
          </a:lstStyle>
          <a:p>
            <a:pPr>
              <a:defRPr/>
            </a:pPr>
            <a:endParaRPr lang="fr-FR"/>
          </a:p>
        </p:txBody>
      </p:sp>
      <p:sp>
        <p:nvSpPr>
          <p:cNvPr id="6" name="Rectangle 1038"/>
          <p:cNvSpPr>
            <a:spLocks noGrp="1" noChangeArrowheads="1"/>
          </p:cNvSpPr>
          <p:nvPr>
            <p:ph type="ftr" sz="quarter" idx="11"/>
          </p:nvPr>
        </p:nvSpPr>
        <p:spPr/>
        <p:txBody>
          <a:bodyPr/>
          <a:lstStyle>
            <a:lvl1pPr>
              <a:defRPr/>
            </a:lvl1pPr>
          </a:lstStyle>
          <a:p>
            <a:pPr>
              <a:defRPr/>
            </a:pPr>
            <a:endParaRPr lang="fr-FR"/>
          </a:p>
        </p:txBody>
      </p:sp>
      <p:sp>
        <p:nvSpPr>
          <p:cNvPr id="7" name="Rectangle 1039"/>
          <p:cNvSpPr>
            <a:spLocks noGrp="1" noChangeArrowheads="1"/>
          </p:cNvSpPr>
          <p:nvPr>
            <p:ph type="sldNum" sz="quarter" idx="12"/>
          </p:nvPr>
        </p:nvSpPr>
        <p:spPr/>
        <p:txBody>
          <a:bodyPr/>
          <a:lstStyle>
            <a:lvl1pPr>
              <a:defRPr/>
            </a:lvl1pPr>
          </a:lstStyle>
          <a:p>
            <a:pPr>
              <a:defRPr/>
            </a:pPr>
            <a:fld id="{BF7B8A46-C225-40FB-80F6-EC929EAA70A5}" type="slidenum">
              <a:rPr lang="fr-FR"/>
              <a:pPr>
                <a:defRPr/>
              </a:pPr>
              <a:t>‹N°›</a:t>
            </a:fld>
            <a:endParaRPr lang="fr-FR"/>
          </a:p>
        </p:txBody>
      </p:sp>
    </p:spTree>
  </p:cSld>
  <p:clrMapOvr>
    <a:masterClrMapping/>
  </p:clrMapOvr>
  <p:transition advClick="0" advTm="7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FD4AF742-BABC-40D3-9E9E-5B2C8C11AD43}"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3"/>
            <a:ext cx="84201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F1A96DA4-9D06-47B7-9EB7-E85FA9F5B155}"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F14465A3-ECFB-4BC9-B8D9-B01D90EFF7CB}"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CCDEED8C-F751-4848-98DD-2FEEE5FAA21D}"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4CF7AD18-A155-4982-BE9D-16AEEB258288}"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55552F77-6BF1-40FA-8D25-CD972CFF7727}"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006"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C98E57A9-13B7-4D33-903F-57414A9601D7}"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12BD482A-665A-4508-82BE-5F144F700A9F}" type="slidenum">
              <a:rPr lang="fr-FR" smtClean="0"/>
              <a:pPr>
                <a:defRPr/>
              </a:pPr>
              <a:t>‹N°›</a:t>
            </a:fld>
            <a:endParaRPr lang="fr-F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64FA6AE-E793-488E-A77B-284624301CA6}" type="slidenum">
              <a:rPr lang="fr-FR" smtClean="0"/>
              <a:pPr>
                <a:defRPr/>
              </a:pPr>
              <a:t>‹N°›</a:t>
            </a:fld>
            <a:endParaRPr lang="fr-FR"/>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efi.org/CEFISITE/CE_IUP.HTM" TargetMode="External"/><Relationship Id="rId2" Type="http://schemas.openxmlformats.org/officeDocument/2006/relationships/hyperlink" Target="http://diplodata.u-bourgogne.fr/index.php?diplome=Licence%20professionnelle&amp;domaine=Droit,%20administration,%20%E9conomie,%20gestion,%20science%20politique,%20management"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676400" y="1914525"/>
            <a:ext cx="6753225" cy="1905000"/>
          </a:xfrm>
          <a:noFill/>
        </p:spPr>
        <p:txBody>
          <a:bodyPr lIns="90488" tIns="44450" rIns="90488" bIns="44450">
            <a:normAutofit fontScale="90000"/>
          </a:bodyPr>
          <a:lstStyle/>
          <a:p>
            <a:pPr>
              <a:lnSpc>
                <a:spcPct val="90000"/>
              </a:lnSpc>
            </a:pPr>
            <a:r>
              <a:rPr lang="fr-FR" sz="5400" dirty="0" smtClean="0"/>
              <a:t/>
            </a:r>
            <a:br>
              <a:rPr lang="fr-FR" sz="5400" dirty="0" smtClean="0"/>
            </a:br>
            <a:r>
              <a:rPr lang="fr-FR" sz="5400" dirty="0" smtClean="0">
                <a:solidFill>
                  <a:srgbClr val="FF9900"/>
                </a:solidFill>
                <a:latin typeface="Century Gothic" pitchFamily="34" charset="0"/>
              </a:rPr>
              <a:t>La série  </a:t>
            </a:r>
            <a:r>
              <a:rPr lang="fr-FR" sz="5400" b="1" dirty="0" smtClean="0">
                <a:solidFill>
                  <a:srgbClr val="FF9900"/>
                </a:solidFill>
                <a:latin typeface="Century Gothic" pitchFamily="34" charset="0"/>
              </a:rPr>
              <a:t>S.T.M.G.</a:t>
            </a:r>
            <a:r>
              <a:rPr lang="fr-FR" sz="5400" dirty="0" smtClean="0">
                <a:solidFill>
                  <a:srgbClr val="FF9900"/>
                </a:solidFill>
                <a:latin typeface="Century Gothic" pitchFamily="34" charset="0"/>
              </a:rPr>
              <a:t> </a:t>
            </a:r>
            <a:r>
              <a:rPr lang="fr-FR" sz="5400" dirty="0" smtClean="0">
                <a:solidFill>
                  <a:srgbClr val="FFFF00"/>
                </a:solidFill>
                <a:latin typeface="Century Gothic" pitchFamily="34" charset="0"/>
              </a:rPr>
              <a:t/>
            </a:r>
            <a:br>
              <a:rPr lang="fr-FR" sz="5400" dirty="0" smtClean="0">
                <a:solidFill>
                  <a:srgbClr val="FFFF00"/>
                </a:solidFill>
                <a:latin typeface="Century Gothic" pitchFamily="34" charset="0"/>
              </a:rPr>
            </a:br>
            <a:r>
              <a:rPr lang="fr-FR" sz="5400" dirty="0" smtClean="0"/>
              <a:t/>
            </a:r>
            <a:br>
              <a:rPr lang="fr-FR" sz="5400" dirty="0" smtClean="0"/>
            </a:br>
            <a:endParaRPr lang="fr-FR" sz="5400" dirty="0" smtClean="0">
              <a:solidFill>
                <a:schemeClr val="hlink"/>
              </a:solidFill>
            </a:endParaRPr>
          </a:p>
        </p:txBody>
      </p:sp>
      <p:sp>
        <p:nvSpPr>
          <p:cNvPr id="4099" name="Rectangle 3"/>
          <p:cNvSpPr>
            <a:spLocks noGrp="1" noChangeArrowheads="1"/>
          </p:cNvSpPr>
          <p:nvPr>
            <p:ph type="subTitle" idx="1"/>
          </p:nvPr>
        </p:nvSpPr>
        <p:spPr>
          <a:xfrm>
            <a:off x="0" y="3276600"/>
            <a:ext cx="9906000" cy="1232520"/>
          </a:xfrm>
          <a:noFill/>
        </p:spPr>
        <p:txBody>
          <a:bodyPr lIns="90488" tIns="44450" rIns="90488" bIns="44450"/>
          <a:lstStyle/>
          <a:p>
            <a:pPr marL="285750" indent="-285750">
              <a:lnSpc>
                <a:spcPct val="90000"/>
              </a:lnSpc>
            </a:pPr>
            <a:r>
              <a:rPr lang="fr-FR" sz="4000" b="1" dirty="0" smtClean="0">
                <a:solidFill>
                  <a:srgbClr val="FF9900"/>
                </a:solidFill>
                <a:latin typeface="Century Gothic" pitchFamily="34" charset="0"/>
              </a:rPr>
              <a:t>S</a:t>
            </a:r>
            <a:r>
              <a:rPr lang="fr-FR" sz="4000" dirty="0" smtClean="0">
                <a:latin typeface="Century Gothic" pitchFamily="34" charset="0"/>
              </a:rPr>
              <a:t>ciences</a:t>
            </a:r>
            <a:r>
              <a:rPr lang="fr-FR" sz="4000" dirty="0" smtClean="0">
                <a:solidFill>
                  <a:srgbClr val="99CCFF"/>
                </a:solidFill>
                <a:latin typeface="Century Gothic" pitchFamily="34" charset="0"/>
              </a:rPr>
              <a:t> </a:t>
            </a:r>
            <a:r>
              <a:rPr lang="fr-FR" sz="4000" dirty="0" smtClean="0">
                <a:latin typeface="Century Gothic" pitchFamily="34" charset="0"/>
              </a:rPr>
              <a:t>et</a:t>
            </a:r>
            <a:r>
              <a:rPr lang="fr-FR" sz="4000" dirty="0" smtClean="0">
                <a:solidFill>
                  <a:srgbClr val="99CCFF"/>
                </a:solidFill>
                <a:latin typeface="Century Gothic" pitchFamily="34" charset="0"/>
              </a:rPr>
              <a:t> </a:t>
            </a:r>
            <a:r>
              <a:rPr lang="fr-FR" sz="4000" b="1" dirty="0" smtClean="0">
                <a:solidFill>
                  <a:srgbClr val="FF9900"/>
                </a:solidFill>
                <a:latin typeface="Century Gothic" pitchFamily="34" charset="0"/>
              </a:rPr>
              <a:t>T</a:t>
            </a:r>
            <a:r>
              <a:rPr lang="fr-FR" sz="4000" dirty="0" smtClean="0">
                <a:latin typeface="Century Gothic" pitchFamily="34" charset="0"/>
              </a:rPr>
              <a:t>echnologies</a:t>
            </a:r>
            <a:r>
              <a:rPr lang="fr-FR" sz="4000" dirty="0" smtClean="0">
                <a:solidFill>
                  <a:srgbClr val="99CCFF"/>
                </a:solidFill>
                <a:latin typeface="Century Gothic" pitchFamily="34" charset="0"/>
              </a:rPr>
              <a:t> </a:t>
            </a:r>
            <a:r>
              <a:rPr lang="fr-FR" sz="4000" dirty="0" smtClean="0">
                <a:latin typeface="Century Gothic" pitchFamily="34" charset="0"/>
              </a:rPr>
              <a:t>du </a:t>
            </a:r>
            <a:r>
              <a:rPr lang="fr-FR" sz="4000" b="1" dirty="0" smtClean="0">
                <a:solidFill>
                  <a:srgbClr val="FF9900"/>
                </a:solidFill>
                <a:latin typeface="Century Gothic" pitchFamily="34" charset="0"/>
              </a:rPr>
              <a:t>M</a:t>
            </a:r>
            <a:r>
              <a:rPr lang="fr-FR" sz="4000" dirty="0" smtClean="0">
                <a:latin typeface="Century Gothic" pitchFamily="34" charset="0"/>
              </a:rPr>
              <a:t>anagement et</a:t>
            </a:r>
            <a:r>
              <a:rPr lang="fr-FR" sz="4000" dirty="0" smtClean="0">
                <a:solidFill>
                  <a:srgbClr val="99CCFF"/>
                </a:solidFill>
                <a:latin typeface="Century Gothic" pitchFamily="34" charset="0"/>
              </a:rPr>
              <a:t> </a:t>
            </a:r>
            <a:r>
              <a:rPr lang="fr-FR" sz="4000" dirty="0" smtClean="0">
                <a:latin typeface="Century Gothic" pitchFamily="34" charset="0"/>
              </a:rPr>
              <a:t>de la</a:t>
            </a:r>
            <a:r>
              <a:rPr lang="fr-FR" sz="4000" dirty="0" smtClean="0">
                <a:solidFill>
                  <a:srgbClr val="99CCFF"/>
                </a:solidFill>
                <a:latin typeface="Century Gothic" pitchFamily="34" charset="0"/>
              </a:rPr>
              <a:t> </a:t>
            </a:r>
            <a:r>
              <a:rPr lang="fr-FR" sz="4000" b="1" dirty="0" smtClean="0">
                <a:solidFill>
                  <a:srgbClr val="FF9900"/>
                </a:solidFill>
                <a:latin typeface="Century Gothic" pitchFamily="34" charset="0"/>
              </a:rPr>
              <a:t>G</a:t>
            </a:r>
            <a:r>
              <a:rPr lang="fr-FR" sz="4000" dirty="0" smtClean="0">
                <a:latin typeface="Century Gothic" pitchFamily="34" charset="0"/>
              </a:rPr>
              <a:t>estion</a:t>
            </a:r>
          </a:p>
        </p:txBody>
      </p:sp>
      <p:sp>
        <p:nvSpPr>
          <p:cNvPr id="15364" name="Text Box 6"/>
          <p:cNvSpPr txBox="1">
            <a:spLocks noChangeArrowheads="1"/>
          </p:cNvSpPr>
          <p:nvPr/>
        </p:nvSpPr>
        <p:spPr bwMode="auto">
          <a:xfrm>
            <a:off x="7375525" y="5908675"/>
            <a:ext cx="2073275" cy="457200"/>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endParaRPr lang="en-US"/>
          </a:p>
        </p:txBody>
      </p:sp>
      <p:sp>
        <p:nvSpPr>
          <p:cNvPr id="15365" name="Text Box 7"/>
          <p:cNvSpPr txBox="1">
            <a:spLocks noChangeArrowheads="1"/>
          </p:cNvSpPr>
          <p:nvPr/>
        </p:nvSpPr>
        <p:spPr bwMode="auto">
          <a:xfrm>
            <a:off x="8061325" y="6026150"/>
            <a:ext cx="1082675" cy="457200"/>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endParaRPr lang="en-US"/>
          </a:p>
        </p:txBody>
      </p:sp>
      <p:sp>
        <p:nvSpPr>
          <p:cNvPr id="7"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4098"/>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500"/>
                            </p:stCondLst>
                            <p:childTnLst>
                              <p:par>
                                <p:cTn id="12" presetID="1" presetClass="entr" presetSubtype="0" fill="hold" grpId="0" nodeType="afterEffect">
                                  <p:stCondLst>
                                    <p:cond delay="0"/>
                                  </p:stCondLst>
                                  <p:iterate type="wd">
                                    <p:tmAbs val="300"/>
                                  </p:iterate>
                                  <p:childTnLst>
                                    <p:set>
                                      <p:cBhvr>
                                        <p:cTn id="13" dur="1" fill="hold">
                                          <p:stCondLst>
                                            <p:cond delay="299"/>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3" name="Rectangle 7"/>
          <p:cNvSpPr>
            <a:spLocks noChangeArrowheads="1"/>
          </p:cNvSpPr>
          <p:nvPr/>
        </p:nvSpPr>
        <p:spPr bwMode="auto">
          <a:xfrm>
            <a:off x="795338" y="260350"/>
            <a:ext cx="8672512" cy="1143000"/>
          </a:xfrm>
          <a:prstGeom prst="rect">
            <a:avLst/>
          </a:prstGeom>
          <a:noFill/>
          <a:ln>
            <a:noFill/>
          </a:ln>
          <a:effectLst/>
          <a:extLst>
            <a:ext uri="{909E8E84-426E-40DD-AFC4-6F175D3DCCD1}"/>
            <a:ext uri="{91240B29-F687-4F45-9708-019B960494DF}"/>
            <a:ext uri="{AF507438-7753-43E0-B8FC-AC1667EBCBE1}"/>
          </a:extLst>
        </p:spPr>
        <p:txBody>
          <a:bodyPr lIns="90488" tIns="44450" rIns="90488" bIns="44450" anchor="ctr"/>
          <a:lstStyle/>
          <a:p>
            <a:pPr eaLnBrk="0" hangingPunct="0">
              <a:lnSpc>
                <a:spcPct val="90000"/>
              </a:lnSpc>
              <a:defRPr/>
            </a:pPr>
            <a:endParaRPr lang="en-US" sz="4000" b="1">
              <a:solidFill>
                <a:schemeClr val="tx2"/>
              </a:solidFill>
              <a:effectLst>
                <a:outerShdw blurRad="38100" dist="38100" dir="2700000" algn="tl">
                  <a:srgbClr val="000000"/>
                </a:outerShdw>
              </a:effectLst>
              <a:latin typeface="ChromaSSK" pitchFamily="2" charset="0"/>
            </a:endParaRPr>
          </a:p>
        </p:txBody>
      </p:sp>
      <p:sp>
        <p:nvSpPr>
          <p:cNvPr id="34828" name="Rectangle 12"/>
          <p:cNvSpPr>
            <a:spLocks noChangeArrowheads="1"/>
          </p:cNvSpPr>
          <p:nvPr/>
        </p:nvSpPr>
        <p:spPr bwMode="auto">
          <a:xfrm>
            <a:off x="533400" y="381000"/>
            <a:ext cx="9144000" cy="954088"/>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a:spAutoFit/>
          </a:bodyPr>
          <a:lstStyle/>
          <a:p>
            <a:pPr>
              <a:defRPr/>
            </a:pPr>
            <a:r>
              <a:rPr lang="fr-FR" sz="2800" b="1" dirty="0">
                <a:solidFill>
                  <a:schemeClr val="folHlink"/>
                </a:solidFill>
                <a:effectLst>
                  <a:outerShdw blurRad="38100" dist="38100" dir="2700000" algn="tl">
                    <a:srgbClr val="000000"/>
                  </a:outerShdw>
                </a:effectLst>
                <a:latin typeface="Century Gothic" pitchFamily="34" charset="0"/>
              </a:rPr>
              <a:t>La 1</a:t>
            </a:r>
            <a:r>
              <a:rPr lang="fr-FR" sz="2800" b="1" baseline="30000" dirty="0">
                <a:solidFill>
                  <a:schemeClr val="folHlink"/>
                </a:solidFill>
                <a:effectLst>
                  <a:outerShdw blurRad="38100" dist="38100" dir="2700000" algn="tl">
                    <a:srgbClr val="000000"/>
                  </a:outerShdw>
                </a:effectLst>
                <a:latin typeface="Century Gothic" pitchFamily="34" charset="0"/>
              </a:rPr>
              <a:t>ère</a:t>
            </a:r>
            <a:r>
              <a:rPr lang="fr-FR" sz="2800" b="1" dirty="0">
                <a:solidFill>
                  <a:schemeClr val="folHlink"/>
                </a:solidFill>
                <a:effectLst>
                  <a:outerShdw blurRad="38100" dist="38100" dir="2700000" algn="tl">
                    <a:srgbClr val="000000"/>
                  </a:outerShdw>
                </a:effectLst>
                <a:latin typeface="Century Gothic" pitchFamily="34" charset="0"/>
              </a:rPr>
              <a:t> STMG bénéficie de tous les dispositifs prévus par la réforme du lycée :</a:t>
            </a:r>
          </a:p>
        </p:txBody>
      </p:sp>
      <p:sp>
        <p:nvSpPr>
          <p:cNvPr id="26628" name="Rectangle 17"/>
          <p:cNvSpPr>
            <a:spLocks noChangeArrowheads="1"/>
          </p:cNvSpPr>
          <p:nvPr/>
        </p:nvSpPr>
        <p:spPr bwMode="auto">
          <a:xfrm>
            <a:off x="3686175" y="2022475"/>
            <a:ext cx="9906000" cy="0"/>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endParaRPr lang="fr-FR"/>
          </a:p>
        </p:txBody>
      </p:sp>
      <p:sp>
        <p:nvSpPr>
          <p:cNvPr id="26629" name="Rectangle 19"/>
          <p:cNvSpPr>
            <a:spLocks noChangeArrowheads="1"/>
          </p:cNvSpPr>
          <p:nvPr/>
        </p:nvSpPr>
        <p:spPr bwMode="auto">
          <a:xfrm>
            <a:off x="3686175" y="2290763"/>
            <a:ext cx="9906000" cy="0"/>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endParaRPr lang="fr-FR"/>
          </a:p>
        </p:txBody>
      </p:sp>
      <p:sp>
        <p:nvSpPr>
          <p:cNvPr id="26630" name="Rectangle 23"/>
          <p:cNvSpPr>
            <a:spLocks noChangeArrowheads="1"/>
          </p:cNvSpPr>
          <p:nvPr/>
        </p:nvSpPr>
        <p:spPr bwMode="auto">
          <a:xfrm>
            <a:off x="3686175" y="1905000"/>
            <a:ext cx="9906000" cy="923925"/>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endParaRPr lang="fr-FR"/>
          </a:p>
        </p:txBody>
      </p:sp>
      <p:sp>
        <p:nvSpPr>
          <p:cNvPr id="26631" name="Rectangle 27"/>
          <p:cNvSpPr>
            <a:spLocks noChangeArrowheads="1"/>
          </p:cNvSpPr>
          <p:nvPr/>
        </p:nvSpPr>
        <p:spPr bwMode="auto">
          <a:xfrm>
            <a:off x="3686175" y="2022475"/>
            <a:ext cx="9906000" cy="0"/>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endParaRPr lang="fr-FR"/>
          </a:p>
        </p:txBody>
      </p:sp>
      <p:sp>
        <p:nvSpPr>
          <p:cNvPr id="26632" name="Rectangle 29"/>
          <p:cNvSpPr>
            <a:spLocks noChangeArrowheads="1"/>
          </p:cNvSpPr>
          <p:nvPr/>
        </p:nvSpPr>
        <p:spPr bwMode="auto">
          <a:xfrm>
            <a:off x="3686175" y="2290763"/>
            <a:ext cx="9906000" cy="0"/>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endParaRPr lang="fr-FR"/>
          </a:p>
        </p:txBody>
      </p:sp>
      <p:sp>
        <p:nvSpPr>
          <p:cNvPr id="34876" name="Text Box 60"/>
          <p:cNvSpPr txBox="1">
            <a:spLocks noChangeArrowheads="1"/>
          </p:cNvSpPr>
          <p:nvPr/>
        </p:nvSpPr>
        <p:spPr bwMode="auto">
          <a:xfrm>
            <a:off x="776288" y="1951038"/>
            <a:ext cx="3657600" cy="1361911"/>
          </a:xfrm>
          <a:prstGeom prst="rect">
            <a:avLst/>
          </a:prstGeom>
          <a:solidFill>
            <a:srgbClr val="FFFF00"/>
          </a:solidFill>
          <a:ln>
            <a:noFill/>
          </a:ln>
          <a:effectLst>
            <a:outerShdw dist="107763" dir="2700000" algn="ctr" rotWithShape="0">
              <a:schemeClr val="bg2"/>
            </a:outerShdw>
          </a:effectLst>
          <a:extLst>
            <a:ext uri="{91240B29-F687-4F45-9708-019B960494DF}"/>
          </a:extLst>
        </p:spPr>
        <p:txBody>
          <a:bodyPr wrap="square">
            <a:spAutoFit/>
          </a:bodyPr>
          <a:lstStyle/>
          <a:p>
            <a:pPr algn="ctr" eaLnBrk="0" hangingPunct="0">
              <a:defRPr/>
            </a:pPr>
            <a:r>
              <a:rPr lang="fr-FR" b="1" dirty="0" smtClean="0">
                <a:solidFill>
                  <a:schemeClr val="bg2"/>
                </a:solidFill>
                <a:latin typeface="Century Gothic" pitchFamily="34" charset="0"/>
              </a:rPr>
              <a:t>L’ACCOMPAGNEMENT PERSONNALISÉ</a:t>
            </a:r>
            <a:endParaRPr lang="fr-FR" b="1" dirty="0">
              <a:solidFill>
                <a:schemeClr val="bg2"/>
              </a:solidFill>
              <a:latin typeface="Century Gothic" pitchFamily="34" charset="0"/>
            </a:endParaRPr>
          </a:p>
          <a:p>
            <a:pPr algn="ctr" eaLnBrk="0" hangingPunct="0">
              <a:defRPr/>
            </a:pPr>
            <a:r>
              <a:rPr lang="fr-FR" b="1" dirty="0">
                <a:solidFill>
                  <a:schemeClr val="bg2"/>
                </a:solidFill>
                <a:latin typeface="Century Gothic" pitchFamily="34" charset="0"/>
              </a:rPr>
              <a:t>(2 h)</a:t>
            </a:r>
          </a:p>
          <a:p>
            <a:pPr algn="ctr" eaLnBrk="0" hangingPunct="0">
              <a:defRPr/>
            </a:pPr>
            <a:endParaRPr lang="fr-FR" sz="1050" b="1" dirty="0">
              <a:solidFill>
                <a:schemeClr val="bg2"/>
              </a:solidFill>
              <a:latin typeface="Century Gothic" pitchFamily="34" charset="0"/>
            </a:endParaRPr>
          </a:p>
        </p:txBody>
      </p:sp>
      <p:sp>
        <p:nvSpPr>
          <p:cNvPr id="34877" name="Rectangle 61"/>
          <p:cNvSpPr>
            <a:spLocks noChangeArrowheads="1"/>
          </p:cNvSpPr>
          <p:nvPr/>
        </p:nvSpPr>
        <p:spPr bwMode="auto">
          <a:xfrm>
            <a:off x="795338" y="4005264"/>
            <a:ext cx="3657600" cy="1258037"/>
          </a:xfrm>
          <a:prstGeom prst="rect">
            <a:avLst/>
          </a:prstGeom>
          <a:solidFill>
            <a:schemeClr val="folHlink"/>
          </a:solidFill>
          <a:ln>
            <a:noFill/>
          </a:ln>
          <a:effectLst>
            <a:outerShdw dist="107763" dir="2700000" algn="ctr" rotWithShape="0">
              <a:schemeClr val="bg2"/>
            </a:outerShdw>
          </a:effectLst>
          <a:extLst>
            <a:ext uri="{91240B29-F687-4F45-9708-019B960494DF}"/>
          </a:extLst>
        </p:spPr>
        <p:txBody>
          <a:bodyPr wrap="square">
            <a:spAutoFit/>
          </a:bodyPr>
          <a:lstStyle/>
          <a:p>
            <a:pPr algn="ctr">
              <a:spcBef>
                <a:spcPct val="50000"/>
              </a:spcBef>
              <a:defRPr/>
            </a:pPr>
            <a:r>
              <a:rPr lang="fr-FR" b="1" dirty="0" smtClean="0">
                <a:solidFill>
                  <a:schemeClr val="bg2"/>
                </a:solidFill>
                <a:latin typeface="Century Gothic" pitchFamily="34" charset="0"/>
                <a:cs typeface="Times New Roman" pitchFamily="18" charset="0"/>
              </a:rPr>
              <a:t>LES </a:t>
            </a:r>
            <a:r>
              <a:rPr lang="fr-FR" b="1" dirty="0">
                <a:solidFill>
                  <a:schemeClr val="bg2"/>
                </a:solidFill>
                <a:latin typeface="Century Gothic" pitchFamily="34" charset="0"/>
                <a:cs typeface="Times New Roman" pitchFamily="18" charset="0"/>
              </a:rPr>
              <a:t>STAGES DE </a:t>
            </a:r>
          </a:p>
          <a:p>
            <a:pPr algn="ctr">
              <a:spcBef>
                <a:spcPct val="50000"/>
              </a:spcBef>
              <a:defRPr/>
            </a:pPr>
            <a:r>
              <a:rPr lang="fr-FR" b="1" dirty="0">
                <a:solidFill>
                  <a:schemeClr val="bg2"/>
                </a:solidFill>
                <a:latin typeface="Century Gothic" pitchFamily="34" charset="0"/>
                <a:cs typeface="Times New Roman" pitchFamily="18" charset="0"/>
              </a:rPr>
              <a:t>REMISE </a:t>
            </a:r>
            <a:r>
              <a:rPr lang="fr-FR" b="1" dirty="0" smtClean="0">
                <a:solidFill>
                  <a:schemeClr val="bg2"/>
                </a:solidFill>
                <a:latin typeface="Century Gothic" pitchFamily="34" charset="0"/>
                <a:cs typeface="Times New Roman" pitchFamily="18" charset="0"/>
              </a:rPr>
              <a:t>À NIVEAU</a:t>
            </a:r>
            <a:endParaRPr lang="fr-FR" b="1" dirty="0">
              <a:solidFill>
                <a:schemeClr val="bg2"/>
              </a:solidFill>
              <a:latin typeface="Century Gothic" pitchFamily="34" charset="0"/>
              <a:cs typeface="Times New Roman" pitchFamily="18" charset="0"/>
            </a:endParaRPr>
          </a:p>
          <a:p>
            <a:pPr algn="ctr">
              <a:spcBef>
                <a:spcPct val="50000"/>
              </a:spcBef>
              <a:defRPr/>
            </a:pPr>
            <a:endParaRPr lang="fr-FR" sz="1050" b="1" dirty="0">
              <a:solidFill>
                <a:schemeClr val="bg2"/>
              </a:solidFill>
              <a:latin typeface="Century Gothic" pitchFamily="34" charset="0"/>
              <a:cs typeface="Times New Roman" pitchFamily="18" charset="0"/>
            </a:endParaRPr>
          </a:p>
        </p:txBody>
      </p:sp>
      <p:sp>
        <p:nvSpPr>
          <p:cNvPr id="34879" name="Text Box 63"/>
          <p:cNvSpPr txBox="1">
            <a:spLocks noChangeArrowheads="1"/>
          </p:cNvSpPr>
          <p:nvPr/>
        </p:nvSpPr>
        <p:spPr bwMode="auto">
          <a:xfrm>
            <a:off x="5729288" y="1951039"/>
            <a:ext cx="3657600" cy="1261884"/>
          </a:xfrm>
          <a:prstGeom prst="rect">
            <a:avLst/>
          </a:prstGeom>
          <a:solidFill>
            <a:schemeClr val="folHlink"/>
          </a:solidFill>
          <a:ln w="12700">
            <a:noFill/>
            <a:miter lim="800000"/>
            <a:headEnd/>
            <a:tailEnd/>
          </a:ln>
          <a:effectLst>
            <a:outerShdw dist="107763" dir="2700000" algn="ctr" rotWithShape="0">
              <a:schemeClr val="bg2"/>
            </a:outerShdw>
          </a:effectLst>
        </p:spPr>
        <p:txBody>
          <a:bodyPr wrap="square">
            <a:spAutoFit/>
          </a:bodyPr>
          <a:lstStyle/>
          <a:p>
            <a:pPr algn="ctr" eaLnBrk="0" hangingPunct="0">
              <a:defRPr/>
            </a:pPr>
            <a:endParaRPr lang="fr-FR" sz="2800" b="1" dirty="0">
              <a:solidFill>
                <a:schemeClr val="bg2"/>
              </a:solidFill>
              <a:latin typeface="ChromaSSK" pitchFamily="2" charset="0"/>
            </a:endParaRPr>
          </a:p>
          <a:p>
            <a:pPr algn="ctr" eaLnBrk="0" hangingPunct="0">
              <a:defRPr/>
            </a:pPr>
            <a:r>
              <a:rPr lang="fr-FR" b="1" dirty="0">
                <a:solidFill>
                  <a:schemeClr val="bg2"/>
                </a:solidFill>
                <a:latin typeface="ChromaSSK" pitchFamily="2" charset="0"/>
              </a:rPr>
              <a:t> </a:t>
            </a:r>
            <a:r>
              <a:rPr lang="fr-FR" b="1" dirty="0" smtClean="0">
                <a:solidFill>
                  <a:schemeClr val="bg2"/>
                </a:solidFill>
                <a:latin typeface="Century Gothic" pitchFamily="34" charset="0"/>
              </a:rPr>
              <a:t>LE </a:t>
            </a:r>
            <a:r>
              <a:rPr lang="fr-FR" b="1" dirty="0">
                <a:solidFill>
                  <a:schemeClr val="bg2"/>
                </a:solidFill>
                <a:latin typeface="Century Gothic" pitchFamily="34" charset="0"/>
              </a:rPr>
              <a:t>TUTORAT</a:t>
            </a:r>
          </a:p>
          <a:p>
            <a:pPr algn="ctr" eaLnBrk="0" hangingPunct="0">
              <a:defRPr/>
            </a:pPr>
            <a:endParaRPr lang="fr-FR" b="1" dirty="0">
              <a:solidFill>
                <a:schemeClr val="bg2"/>
              </a:solidFill>
              <a:latin typeface="ChromaSSK" pitchFamily="2" charset="0"/>
            </a:endParaRPr>
          </a:p>
        </p:txBody>
      </p:sp>
      <p:sp>
        <p:nvSpPr>
          <p:cNvPr id="34880" name="Rectangle 64"/>
          <p:cNvSpPr>
            <a:spLocks noChangeArrowheads="1"/>
          </p:cNvSpPr>
          <p:nvPr/>
        </p:nvSpPr>
        <p:spPr bwMode="auto">
          <a:xfrm>
            <a:off x="5688013" y="3970338"/>
            <a:ext cx="3657600" cy="1292963"/>
          </a:xfrm>
          <a:prstGeom prst="rect">
            <a:avLst/>
          </a:prstGeom>
          <a:solidFill>
            <a:srgbClr val="FFFF00"/>
          </a:solidFill>
          <a:ln w="12700">
            <a:noFill/>
            <a:miter lim="800000"/>
            <a:headEnd/>
            <a:tailEnd/>
          </a:ln>
          <a:effectLst>
            <a:outerShdw dist="107763" dir="2700000" algn="ctr" rotWithShape="0">
              <a:schemeClr val="bg2"/>
            </a:outerShdw>
          </a:effectLst>
        </p:spPr>
        <p:txBody>
          <a:bodyPr wrap="square">
            <a:spAutoFit/>
          </a:bodyPr>
          <a:lstStyle/>
          <a:p>
            <a:pPr algn="ctr">
              <a:spcBef>
                <a:spcPct val="50000"/>
              </a:spcBef>
              <a:defRPr/>
            </a:pPr>
            <a:r>
              <a:rPr lang="fr-FR" b="1" dirty="0" smtClean="0">
                <a:solidFill>
                  <a:schemeClr val="bg2"/>
                </a:solidFill>
                <a:latin typeface="Century Gothic" pitchFamily="34" charset="0"/>
                <a:cs typeface="Times New Roman" pitchFamily="18" charset="0"/>
              </a:rPr>
              <a:t>LES </a:t>
            </a:r>
            <a:r>
              <a:rPr lang="fr-FR" b="1" dirty="0">
                <a:solidFill>
                  <a:schemeClr val="bg2"/>
                </a:solidFill>
                <a:latin typeface="Century Gothic" pitchFamily="34" charset="0"/>
                <a:cs typeface="Times New Roman" pitchFamily="18" charset="0"/>
              </a:rPr>
              <a:t>STAGES </a:t>
            </a:r>
          </a:p>
          <a:p>
            <a:pPr algn="ctr">
              <a:spcBef>
                <a:spcPct val="50000"/>
              </a:spcBef>
              <a:defRPr/>
            </a:pPr>
            <a:r>
              <a:rPr lang="fr-FR" b="1" dirty="0" smtClean="0">
                <a:solidFill>
                  <a:schemeClr val="bg2"/>
                </a:solidFill>
                <a:latin typeface="Century Gothic" pitchFamily="34" charset="0"/>
                <a:cs typeface="Times New Roman" pitchFamily="18" charset="0"/>
              </a:rPr>
              <a:t>PASSERELLES</a:t>
            </a:r>
            <a:endParaRPr lang="fr-FR" b="1" dirty="0">
              <a:solidFill>
                <a:schemeClr val="bg2"/>
              </a:solidFill>
              <a:latin typeface="Century Gothic" pitchFamily="34" charset="0"/>
              <a:cs typeface="Times New Roman" pitchFamily="18" charset="0"/>
            </a:endParaRPr>
          </a:p>
          <a:p>
            <a:pPr algn="ctr">
              <a:spcBef>
                <a:spcPct val="50000"/>
              </a:spcBef>
              <a:defRPr/>
            </a:pPr>
            <a:endParaRPr lang="fr-FR" sz="1000" b="1" dirty="0">
              <a:solidFill>
                <a:schemeClr val="bg2"/>
              </a:solidFill>
              <a:latin typeface="ChromaSSK" pitchFamily="2" charset="0"/>
              <a:cs typeface="Times New Roman" pitchFamily="18" charset="0"/>
            </a:endParaRPr>
          </a:p>
        </p:txBody>
      </p:sp>
      <p:sp>
        <p:nvSpPr>
          <p:cNvPr id="14"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4828"/>
                                        </p:tgtEl>
                                        <p:attrNameLst>
                                          <p:attrName>style.visibility</p:attrName>
                                        </p:attrNameLst>
                                      </p:cBhvr>
                                      <p:to>
                                        <p:strVal val="visible"/>
                                      </p:to>
                                    </p:set>
                                    <p:anim calcmode="lin" valueType="num">
                                      <p:cBhvr>
                                        <p:cTn id="7" dur="1000" fill="hold"/>
                                        <p:tgtEl>
                                          <p:spTgt spid="34828"/>
                                        </p:tgtEl>
                                        <p:attrNameLst>
                                          <p:attrName>ppt_w</p:attrName>
                                        </p:attrNameLst>
                                      </p:cBhvr>
                                      <p:tavLst>
                                        <p:tav tm="0">
                                          <p:val>
                                            <p:fltVal val="0"/>
                                          </p:val>
                                        </p:tav>
                                        <p:tav tm="100000">
                                          <p:val>
                                            <p:strVal val="#ppt_w"/>
                                          </p:val>
                                        </p:tav>
                                      </p:tavLst>
                                    </p:anim>
                                    <p:anim calcmode="lin" valueType="num">
                                      <p:cBhvr>
                                        <p:cTn id="8" dur="1000" fill="hold"/>
                                        <p:tgtEl>
                                          <p:spTgt spid="34828"/>
                                        </p:tgtEl>
                                        <p:attrNameLst>
                                          <p:attrName>ppt_h</p:attrName>
                                        </p:attrNameLst>
                                      </p:cBhvr>
                                      <p:tavLst>
                                        <p:tav tm="0">
                                          <p:val>
                                            <p:fltVal val="0"/>
                                          </p:val>
                                        </p:tav>
                                        <p:tav tm="100000">
                                          <p:val>
                                            <p:strVal val="#ppt_h"/>
                                          </p:val>
                                        </p:tav>
                                      </p:tavLst>
                                    </p:anim>
                                    <p:anim calcmode="lin" valueType="num">
                                      <p:cBhvr>
                                        <p:cTn id="9" dur="1000" fill="hold"/>
                                        <p:tgtEl>
                                          <p:spTgt spid="3482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4828"/>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grpId="0" nodeType="afterEffect">
                                  <p:stCondLst>
                                    <p:cond delay="0"/>
                                  </p:stCondLst>
                                  <p:childTnLst>
                                    <p:set>
                                      <p:cBhvr>
                                        <p:cTn id="13" dur="1" fill="hold">
                                          <p:stCondLst>
                                            <p:cond delay="0"/>
                                          </p:stCondLst>
                                        </p:cTn>
                                        <p:tgtEl>
                                          <p:spTgt spid="34876"/>
                                        </p:tgtEl>
                                        <p:attrNameLst>
                                          <p:attrName>style.visibility</p:attrName>
                                        </p:attrNameLst>
                                      </p:cBhvr>
                                      <p:to>
                                        <p:strVal val="visible"/>
                                      </p:to>
                                    </p:set>
                                    <p:anim calcmode="lin" valueType="num">
                                      <p:cBhvr additive="base">
                                        <p:cTn id="14" dur="500" fill="hold"/>
                                        <p:tgtEl>
                                          <p:spTgt spid="34876"/>
                                        </p:tgtEl>
                                        <p:attrNameLst>
                                          <p:attrName>ppt_x</p:attrName>
                                        </p:attrNameLst>
                                      </p:cBhvr>
                                      <p:tavLst>
                                        <p:tav tm="0">
                                          <p:val>
                                            <p:strVal val="1+#ppt_w/2"/>
                                          </p:val>
                                        </p:tav>
                                        <p:tav tm="100000">
                                          <p:val>
                                            <p:strVal val="#ppt_x"/>
                                          </p:val>
                                        </p:tav>
                                      </p:tavLst>
                                    </p:anim>
                                    <p:anim calcmode="lin" valueType="num">
                                      <p:cBhvr additive="base">
                                        <p:cTn id="15" dur="500" fill="hold"/>
                                        <p:tgtEl>
                                          <p:spTgt spid="34876"/>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grpId="0" nodeType="afterEffect">
                                  <p:stCondLst>
                                    <p:cond delay="0"/>
                                  </p:stCondLst>
                                  <p:childTnLst>
                                    <p:set>
                                      <p:cBhvr>
                                        <p:cTn id="18" dur="1" fill="hold">
                                          <p:stCondLst>
                                            <p:cond delay="0"/>
                                          </p:stCondLst>
                                        </p:cTn>
                                        <p:tgtEl>
                                          <p:spTgt spid="34879"/>
                                        </p:tgtEl>
                                        <p:attrNameLst>
                                          <p:attrName>style.visibility</p:attrName>
                                        </p:attrNameLst>
                                      </p:cBhvr>
                                      <p:to>
                                        <p:strVal val="visible"/>
                                      </p:to>
                                    </p:set>
                                    <p:anim calcmode="lin" valueType="num">
                                      <p:cBhvr additive="base">
                                        <p:cTn id="19" dur="500" fill="hold"/>
                                        <p:tgtEl>
                                          <p:spTgt spid="34879"/>
                                        </p:tgtEl>
                                        <p:attrNameLst>
                                          <p:attrName>ppt_x</p:attrName>
                                        </p:attrNameLst>
                                      </p:cBhvr>
                                      <p:tavLst>
                                        <p:tav tm="0">
                                          <p:val>
                                            <p:strVal val="1+#ppt_w/2"/>
                                          </p:val>
                                        </p:tav>
                                        <p:tav tm="100000">
                                          <p:val>
                                            <p:strVal val="#ppt_x"/>
                                          </p:val>
                                        </p:tav>
                                      </p:tavLst>
                                    </p:anim>
                                    <p:anim calcmode="lin" valueType="num">
                                      <p:cBhvr additive="base">
                                        <p:cTn id="20" dur="500" fill="hold"/>
                                        <p:tgtEl>
                                          <p:spTgt spid="34879"/>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2" presetClass="entr" presetSubtype="2" fill="hold" grpId="0" nodeType="afterEffect">
                                  <p:stCondLst>
                                    <p:cond delay="0"/>
                                  </p:stCondLst>
                                  <p:childTnLst>
                                    <p:set>
                                      <p:cBhvr>
                                        <p:cTn id="23" dur="1" fill="hold">
                                          <p:stCondLst>
                                            <p:cond delay="0"/>
                                          </p:stCondLst>
                                        </p:cTn>
                                        <p:tgtEl>
                                          <p:spTgt spid="34877"/>
                                        </p:tgtEl>
                                        <p:attrNameLst>
                                          <p:attrName>style.visibility</p:attrName>
                                        </p:attrNameLst>
                                      </p:cBhvr>
                                      <p:to>
                                        <p:strVal val="visible"/>
                                      </p:to>
                                    </p:set>
                                    <p:anim calcmode="lin" valueType="num">
                                      <p:cBhvr additive="base">
                                        <p:cTn id="24" dur="500" fill="hold"/>
                                        <p:tgtEl>
                                          <p:spTgt spid="34877"/>
                                        </p:tgtEl>
                                        <p:attrNameLst>
                                          <p:attrName>ppt_x</p:attrName>
                                        </p:attrNameLst>
                                      </p:cBhvr>
                                      <p:tavLst>
                                        <p:tav tm="0">
                                          <p:val>
                                            <p:strVal val="1+#ppt_w/2"/>
                                          </p:val>
                                        </p:tav>
                                        <p:tav tm="100000">
                                          <p:val>
                                            <p:strVal val="#ppt_x"/>
                                          </p:val>
                                        </p:tav>
                                      </p:tavLst>
                                    </p:anim>
                                    <p:anim calcmode="lin" valueType="num">
                                      <p:cBhvr additive="base">
                                        <p:cTn id="25" dur="500" fill="hold"/>
                                        <p:tgtEl>
                                          <p:spTgt spid="34877"/>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 presetClass="entr" presetSubtype="2" fill="hold" grpId="0" nodeType="afterEffect">
                                  <p:stCondLst>
                                    <p:cond delay="0"/>
                                  </p:stCondLst>
                                  <p:childTnLst>
                                    <p:set>
                                      <p:cBhvr>
                                        <p:cTn id="28" dur="1" fill="hold">
                                          <p:stCondLst>
                                            <p:cond delay="0"/>
                                          </p:stCondLst>
                                        </p:cTn>
                                        <p:tgtEl>
                                          <p:spTgt spid="34880"/>
                                        </p:tgtEl>
                                        <p:attrNameLst>
                                          <p:attrName>style.visibility</p:attrName>
                                        </p:attrNameLst>
                                      </p:cBhvr>
                                      <p:to>
                                        <p:strVal val="visible"/>
                                      </p:to>
                                    </p:set>
                                    <p:anim calcmode="lin" valueType="num">
                                      <p:cBhvr additive="base">
                                        <p:cTn id="29" dur="500" fill="hold"/>
                                        <p:tgtEl>
                                          <p:spTgt spid="34880"/>
                                        </p:tgtEl>
                                        <p:attrNameLst>
                                          <p:attrName>ppt_x</p:attrName>
                                        </p:attrNameLst>
                                      </p:cBhvr>
                                      <p:tavLst>
                                        <p:tav tm="0">
                                          <p:val>
                                            <p:strVal val="1+#ppt_w/2"/>
                                          </p:val>
                                        </p:tav>
                                        <p:tav tm="100000">
                                          <p:val>
                                            <p:strVal val="#ppt_x"/>
                                          </p:val>
                                        </p:tav>
                                      </p:tavLst>
                                    </p:anim>
                                    <p:anim calcmode="lin" valueType="num">
                                      <p:cBhvr additive="base">
                                        <p:cTn id="30" dur="500" fill="hold"/>
                                        <p:tgtEl>
                                          <p:spTgt spid="348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8" grpId="0"/>
      <p:bldP spid="34876" grpId="0" animBg="1"/>
      <p:bldP spid="34877" grpId="0" animBg="1"/>
      <p:bldP spid="34879" grpId="0" animBg="1"/>
      <p:bldP spid="3488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2514600"/>
            <a:ext cx="9753600" cy="1143000"/>
          </a:xfrm>
          <a:noFill/>
        </p:spPr>
        <p:txBody>
          <a:bodyPr lIns="90488" tIns="44450" rIns="90488" bIns="44450">
            <a:normAutofit fontScale="90000"/>
          </a:bodyPr>
          <a:lstStyle/>
          <a:p>
            <a:pPr>
              <a:lnSpc>
                <a:spcPct val="90000"/>
              </a:lnSpc>
            </a:pPr>
            <a:r>
              <a:rPr lang="fr-FR" sz="6600" dirty="0" smtClean="0">
                <a:solidFill>
                  <a:schemeClr val="folHlink"/>
                </a:solidFill>
                <a:latin typeface="Century Gothic" pitchFamily="34" charset="0"/>
              </a:rPr>
              <a:t>Quatre sections de</a:t>
            </a:r>
            <a:br>
              <a:rPr lang="fr-FR" sz="6600" dirty="0" smtClean="0">
                <a:solidFill>
                  <a:schemeClr val="folHlink"/>
                </a:solidFill>
                <a:latin typeface="Century Gothic" pitchFamily="34" charset="0"/>
              </a:rPr>
            </a:br>
            <a:r>
              <a:rPr lang="fr-FR" sz="6600" dirty="0" smtClean="0">
                <a:solidFill>
                  <a:schemeClr val="folHlink"/>
                </a:solidFill>
                <a:latin typeface="Century Gothic" pitchFamily="34" charset="0"/>
              </a:rPr>
              <a:t>terminale </a:t>
            </a:r>
            <a:r>
              <a:rPr lang="fr-FR" sz="6600" b="1" dirty="0" smtClean="0">
                <a:solidFill>
                  <a:srgbClr val="FF9900"/>
                </a:solidFill>
                <a:latin typeface="Century Gothic" pitchFamily="34" charset="0"/>
              </a:rPr>
              <a:t>S.T.M.G.</a:t>
            </a:r>
          </a:p>
        </p:txBody>
      </p:sp>
      <p:sp>
        <p:nvSpPr>
          <p:cNvPr id="4"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p:cTn id="7" dur="1000" fill="hold"/>
                                        <p:tgtEl>
                                          <p:spTgt spid="45058"/>
                                        </p:tgtEl>
                                        <p:attrNameLst>
                                          <p:attrName>ppt_w</p:attrName>
                                        </p:attrNameLst>
                                      </p:cBhvr>
                                      <p:tavLst>
                                        <p:tav tm="0">
                                          <p:val>
                                            <p:fltVal val="0"/>
                                          </p:val>
                                        </p:tav>
                                        <p:tav tm="100000">
                                          <p:val>
                                            <p:strVal val="#ppt_w"/>
                                          </p:val>
                                        </p:tav>
                                      </p:tavLst>
                                    </p:anim>
                                    <p:anim calcmode="lin" valueType="num">
                                      <p:cBhvr>
                                        <p:cTn id="8" dur="1000" fill="hold"/>
                                        <p:tgtEl>
                                          <p:spTgt spid="45058"/>
                                        </p:tgtEl>
                                        <p:attrNameLst>
                                          <p:attrName>ppt_h</p:attrName>
                                        </p:attrNameLst>
                                      </p:cBhvr>
                                      <p:tavLst>
                                        <p:tav tm="0">
                                          <p:val>
                                            <p:fltVal val="0"/>
                                          </p:val>
                                        </p:tav>
                                        <p:tav tm="100000">
                                          <p:val>
                                            <p:strVal val="#ppt_h"/>
                                          </p:val>
                                        </p:tav>
                                      </p:tavLst>
                                    </p:anim>
                                    <p:anim calcmode="lin" valueType="num">
                                      <p:cBhvr>
                                        <p:cTn id="9" dur="1000" fill="hold"/>
                                        <p:tgtEl>
                                          <p:spTgt spid="4505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505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9" name="Group 1052"/>
          <p:cNvGrpSpPr>
            <a:grpSpLocks/>
          </p:cNvGrpSpPr>
          <p:nvPr/>
        </p:nvGrpSpPr>
        <p:grpSpPr bwMode="auto">
          <a:xfrm>
            <a:off x="1481138" y="3573016"/>
            <a:ext cx="5638800" cy="1371600"/>
            <a:chOff x="3408" y="2064"/>
            <a:chExt cx="2400" cy="864"/>
          </a:xfrm>
          <a:solidFill>
            <a:srgbClr val="FFFF00"/>
          </a:solidFill>
        </p:grpSpPr>
        <p:sp>
          <p:nvSpPr>
            <p:cNvPr id="29713" name="AutoShape 1030"/>
            <p:cNvSpPr>
              <a:spLocks noChangeArrowheads="1"/>
            </p:cNvSpPr>
            <p:nvPr/>
          </p:nvSpPr>
          <p:spPr bwMode="auto">
            <a:xfrm rot="5400000" flipH="1" flipV="1">
              <a:off x="4479" y="1953"/>
              <a:ext cx="354" cy="576"/>
            </a:xfrm>
            <a:prstGeom prst="rightArrow">
              <a:avLst>
                <a:gd name="adj1" fmla="val 50000"/>
                <a:gd name="adj2" fmla="val 50014"/>
              </a:avLst>
            </a:prstGeom>
            <a:grpFill/>
            <a:ln w="12700">
              <a:noFill/>
              <a:miter lim="800000"/>
              <a:headEnd/>
              <a:tailEnd/>
            </a:ln>
            <a:effectLst>
              <a:outerShdw dist="89803" dir="2700000" algn="ctr" rotWithShape="0">
                <a:schemeClr val="bg2"/>
              </a:outerShdw>
            </a:effectLst>
          </p:spPr>
          <p:txBody>
            <a:bodyPr wrap="none" anchor="ctr"/>
            <a:lstStyle/>
            <a:p>
              <a:pPr>
                <a:defRPr/>
              </a:pPr>
              <a:endParaRPr lang="fr-FR"/>
            </a:p>
          </p:txBody>
        </p:sp>
        <p:sp>
          <p:nvSpPr>
            <p:cNvPr id="29714" name="Rectangle 1031"/>
            <p:cNvSpPr>
              <a:spLocks noChangeArrowheads="1"/>
            </p:cNvSpPr>
            <p:nvPr/>
          </p:nvSpPr>
          <p:spPr bwMode="auto">
            <a:xfrm>
              <a:off x="3408" y="2418"/>
              <a:ext cx="2400" cy="510"/>
            </a:xfrm>
            <a:prstGeom prst="rect">
              <a:avLst/>
            </a:prstGeom>
            <a:grp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fr-FR" sz="1800" b="1" dirty="0">
                  <a:solidFill>
                    <a:schemeClr val="bg2">
                      <a:lumMod val="50000"/>
                    </a:schemeClr>
                  </a:solidFill>
                  <a:latin typeface="Century Gothic" pitchFamily="34" charset="0"/>
                </a:rPr>
                <a:t>PREMIÈRE STMG</a:t>
              </a:r>
            </a:p>
          </p:txBody>
        </p:sp>
      </p:grpSp>
      <p:grpSp>
        <p:nvGrpSpPr>
          <p:cNvPr id="4" name="Group 1048"/>
          <p:cNvGrpSpPr>
            <a:grpSpLocks/>
          </p:cNvGrpSpPr>
          <p:nvPr/>
        </p:nvGrpSpPr>
        <p:grpSpPr bwMode="auto">
          <a:xfrm>
            <a:off x="2579688" y="947738"/>
            <a:ext cx="1919287" cy="2308225"/>
            <a:chOff x="1782" y="902"/>
            <a:chExt cx="1209" cy="1210"/>
          </a:xfrm>
        </p:grpSpPr>
        <p:sp>
          <p:nvSpPr>
            <p:cNvPr id="29711" name="AutoShape 1038"/>
            <p:cNvSpPr>
              <a:spLocks noChangeArrowheads="1"/>
            </p:cNvSpPr>
            <p:nvPr/>
          </p:nvSpPr>
          <p:spPr bwMode="auto">
            <a:xfrm rot="5400000" flipH="1" flipV="1">
              <a:off x="2149" y="982"/>
              <a:ext cx="474" cy="315"/>
            </a:xfrm>
            <a:prstGeom prst="rightArrow">
              <a:avLst>
                <a:gd name="adj1" fmla="val 50000"/>
                <a:gd name="adj2" fmla="val 75259"/>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29712" name="Rectangle 1037"/>
            <p:cNvSpPr>
              <a:spLocks noChangeArrowheads="1"/>
            </p:cNvSpPr>
            <p:nvPr/>
          </p:nvSpPr>
          <p:spPr bwMode="auto">
            <a:xfrm>
              <a:off x="1782" y="1357"/>
              <a:ext cx="1209" cy="755"/>
            </a:xfrm>
            <a:prstGeom prst="rect">
              <a:avLst/>
            </a:prstGeom>
            <a:solidFill>
              <a:schemeClr val="folHlink"/>
            </a:solidFill>
            <a:ln w="12700">
              <a:noFill/>
              <a:miter lim="800000"/>
              <a:headEnd/>
              <a:tailEnd/>
            </a:ln>
            <a:effectLst>
              <a:outerShdw dist="89803" dir="2700000" algn="ctr" rotWithShape="0">
                <a:schemeClr val="bg2"/>
              </a:outerShdw>
            </a:effectLst>
          </p:spPr>
          <p:txBody>
            <a:bodyPr wrap="none" lIns="90488" tIns="44450" rIns="90488" bIns="44450"/>
            <a:lstStyle/>
            <a:p>
              <a:pPr algn="ctr" eaLnBrk="0" hangingPunct="0">
                <a:defRPr/>
              </a:pPr>
              <a:r>
                <a:rPr lang="fr-FR" sz="1800" b="1" dirty="0">
                  <a:solidFill>
                    <a:schemeClr val="accent2"/>
                  </a:solidFill>
                  <a:latin typeface="Century Gothic" pitchFamily="34" charset="0"/>
                </a:rPr>
                <a:t>Terminale</a:t>
              </a:r>
            </a:p>
            <a:p>
              <a:pPr algn="ctr" eaLnBrk="0" hangingPunct="0">
                <a:defRPr/>
              </a:pPr>
              <a:r>
                <a:rPr lang="fr-FR" sz="1800" b="1" dirty="0" smtClean="0">
                  <a:solidFill>
                    <a:schemeClr val="bg2"/>
                  </a:solidFill>
                  <a:latin typeface="Century Gothic" pitchFamily="34" charset="0"/>
                </a:rPr>
                <a:t>Systèmes </a:t>
              </a:r>
              <a:endParaRPr lang="fr-FR" sz="1800" b="1" dirty="0">
                <a:solidFill>
                  <a:schemeClr val="bg2"/>
                </a:solidFill>
                <a:latin typeface="Century Gothic" pitchFamily="34" charset="0"/>
              </a:endParaRPr>
            </a:p>
            <a:p>
              <a:pPr algn="ctr" eaLnBrk="0" hangingPunct="0">
                <a:defRPr/>
              </a:pPr>
              <a:r>
                <a:rPr lang="fr-FR" sz="1800" b="1" dirty="0" smtClean="0">
                  <a:solidFill>
                    <a:schemeClr val="bg2"/>
                  </a:solidFill>
                  <a:latin typeface="Century Gothic" pitchFamily="34" charset="0"/>
                </a:rPr>
                <a:t>d’Information</a:t>
              </a:r>
              <a:endParaRPr lang="fr-FR" sz="1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de </a:t>
              </a:r>
              <a:r>
                <a:rPr lang="fr-FR" sz="1800" b="1" dirty="0" smtClean="0">
                  <a:solidFill>
                    <a:schemeClr val="bg2"/>
                  </a:solidFill>
                  <a:latin typeface="Century Gothic" pitchFamily="34" charset="0"/>
                </a:rPr>
                <a:t>Gestion</a:t>
              </a:r>
              <a:endParaRPr lang="fr-FR" sz="1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(SIG)</a:t>
              </a:r>
            </a:p>
          </p:txBody>
        </p:sp>
      </p:grpSp>
      <p:grpSp>
        <p:nvGrpSpPr>
          <p:cNvPr id="5" name="Group 1053"/>
          <p:cNvGrpSpPr>
            <a:grpSpLocks/>
          </p:cNvGrpSpPr>
          <p:nvPr/>
        </p:nvGrpSpPr>
        <p:grpSpPr bwMode="auto">
          <a:xfrm>
            <a:off x="273050" y="908050"/>
            <a:ext cx="1917700" cy="2308225"/>
            <a:chOff x="96" y="816"/>
            <a:chExt cx="1208" cy="1210"/>
          </a:xfrm>
        </p:grpSpPr>
        <p:sp>
          <p:nvSpPr>
            <p:cNvPr id="29709" name="AutoShape 1041"/>
            <p:cNvSpPr>
              <a:spLocks noChangeArrowheads="1"/>
            </p:cNvSpPr>
            <p:nvPr/>
          </p:nvSpPr>
          <p:spPr bwMode="auto">
            <a:xfrm rot="5400000" flipH="1" flipV="1">
              <a:off x="463" y="896"/>
              <a:ext cx="474" cy="314"/>
            </a:xfrm>
            <a:prstGeom prst="rightArrow">
              <a:avLst>
                <a:gd name="adj1" fmla="val 50000"/>
                <a:gd name="adj2" fmla="val 75499"/>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29710" name="Rectangle 1040"/>
            <p:cNvSpPr>
              <a:spLocks noChangeArrowheads="1"/>
            </p:cNvSpPr>
            <p:nvPr/>
          </p:nvSpPr>
          <p:spPr bwMode="auto">
            <a:xfrm>
              <a:off x="96" y="1271"/>
              <a:ext cx="1208" cy="755"/>
            </a:xfrm>
            <a:prstGeom prst="rect">
              <a:avLst/>
            </a:prstGeom>
            <a:solidFill>
              <a:schemeClr val="folHlink"/>
            </a:solidFill>
            <a:ln w="12700">
              <a:noFill/>
              <a:miter lim="800000"/>
              <a:headEnd/>
              <a:tailEnd/>
            </a:ln>
            <a:effectLst>
              <a:outerShdw dist="89803" dir="2700000" algn="ctr" rotWithShape="0">
                <a:schemeClr val="bg2"/>
              </a:outerShdw>
            </a:effectLst>
          </p:spPr>
          <p:txBody>
            <a:bodyPr wrap="none" lIns="90488" tIns="44450" rIns="90488" bIns="44450"/>
            <a:lstStyle/>
            <a:p>
              <a:pPr algn="ctr" eaLnBrk="0" hangingPunct="0">
                <a:defRPr/>
              </a:pPr>
              <a:r>
                <a:rPr lang="fr-FR" sz="1800" b="1" dirty="0" smtClean="0">
                  <a:solidFill>
                    <a:schemeClr val="accent2"/>
                  </a:solidFill>
                  <a:latin typeface="Century Gothic" pitchFamily="34" charset="0"/>
                </a:rPr>
                <a:t>Terminale</a:t>
              </a:r>
              <a:endParaRPr lang="fr-FR" sz="1800" b="1" dirty="0">
                <a:solidFill>
                  <a:schemeClr val="accent2"/>
                </a:solidFill>
                <a:latin typeface="Century Gothic" pitchFamily="34" charset="0"/>
              </a:endParaRPr>
            </a:p>
            <a:p>
              <a:pPr algn="ctr" eaLnBrk="0" hangingPunct="0">
                <a:defRPr/>
              </a:pPr>
              <a:r>
                <a:rPr lang="fr-FR" sz="1800" b="1" dirty="0">
                  <a:solidFill>
                    <a:schemeClr val="bg2"/>
                  </a:solidFill>
                  <a:latin typeface="Century Gothic" pitchFamily="34" charset="0"/>
                </a:rPr>
                <a:t>Gestion</a:t>
              </a:r>
            </a:p>
            <a:p>
              <a:pPr algn="ctr" eaLnBrk="0" hangingPunct="0">
                <a:defRPr/>
              </a:pPr>
              <a:r>
                <a:rPr lang="fr-FR" sz="1800" b="1" dirty="0">
                  <a:solidFill>
                    <a:schemeClr val="bg2"/>
                  </a:solidFill>
                  <a:latin typeface="Century Gothic" pitchFamily="34" charset="0"/>
                </a:rPr>
                <a:t>et Finance </a:t>
              </a:r>
            </a:p>
            <a:p>
              <a:pPr algn="ctr" eaLnBrk="0" hangingPunct="0">
                <a:defRPr/>
              </a:pPr>
              <a:r>
                <a:rPr lang="fr-FR" sz="1800" b="1" dirty="0">
                  <a:solidFill>
                    <a:schemeClr val="bg2"/>
                  </a:solidFill>
                  <a:latin typeface="Century Gothic" pitchFamily="34" charset="0"/>
                </a:rPr>
                <a:t>(</a:t>
              </a:r>
              <a:r>
                <a:rPr lang="fr-FR" sz="1800" b="1" dirty="0" smtClean="0">
                  <a:solidFill>
                    <a:schemeClr val="bg2"/>
                  </a:solidFill>
                  <a:latin typeface="Century Gothic" pitchFamily="34" charset="0"/>
                </a:rPr>
                <a:t>GF)</a:t>
              </a:r>
              <a:endParaRPr lang="fr-FR" sz="1800" b="1" dirty="0">
                <a:solidFill>
                  <a:srgbClr val="4D4D4D"/>
                </a:solidFill>
                <a:latin typeface="Century Gothic" pitchFamily="34" charset="0"/>
              </a:endParaRPr>
            </a:p>
          </p:txBody>
        </p:sp>
      </p:grpSp>
      <p:grpSp>
        <p:nvGrpSpPr>
          <p:cNvPr id="6" name="Group 1049"/>
          <p:cNvGrpSpPr>
            <a:grpSpLocks/>
          </p:cNvGrpSpPr>
          <p:nvPr/>
        </p:nvGrpSpPr>
        <p:grpSpPr bwMode="auto">
          <a:xfrm>
            <a:off x="4999038" y="947738"/>
            <a:ext cx="1993900" cy="2338387"/>
            <a:chOff x="3312" y="918"/>
            <a:chExt cx="1256" cy="1181"/>
          </a:xfrm>
        </p:grpSpPr>
        <p:sp>
          <p:nvSpPr>
            <p:cNvPr id="29707" name="AutoShape 1044"/>
            <p:cNvSpPr>
              <a:spLocks noChangeArrowheads="1"/>
            </p:cNvSpPr>
            <p:nvPr/>
          </p:nvSpPr>
          <p:spPr bwMode="auto">
            <a:xfrm rot="5400000" flipH="1" flipV="1">
              <a:off x="3703" y="992"/>
              <a:ext cx="474" cy="326"/>
            </a:xfrm>
            <a:prstGeom prst="rightArrow">
              <a:avLst>
                <a:gd name="adj1" fmla="val 50000"/>
                <a:gd name="adj2" fmla="val 72720"/>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29708" name="Rectangle 1043"/>
            <p:cNvSpPr>
              <a:spLocks noChangeArrowheads="1"/>
            </p:cNvSpPr>
            <p:nvPr/>
          </p:nvSpPr>
          <p:spPr bwMode="auto">
            <a:xfrm>
              <a:off x="3312" y="1344"/>
              <a:ext cx="1256" cy="755"/>
            </a:xfrm>
            <a:prstGeom prst="rect">
              <a:avLst/>
            </a:prstGeom>
            <a:solidFill>
              <a:schemeClr val="folHlink"/>
            </a:solidFill>
            <a:ln w="12700">
              <a:noFill/>
              <a:miter lim="800000"/>
              <a:headEnd/>
              <a:tailEnd/>
            </a:ln>
            <a:effectLst>
              <a:outerShdw dist="89803" dir="2700000" algn="ctr" rotWithShape="0">
                <a:schemeClr val="bg2"/>
              </a:outerShdw>
            </a:effectLst>
          </p:spPr>
          <p:txBody>
            <a:bodyPr wrap="none" lIns="90488" tIns="44450" rIns="90488" bIns="44450"/>
            <a:lstStyle/>
            <a:p>
              <a:pPr algn="ctr" eaLnBrk="0" hangingPunct="0">
                <a:defRPr/>
              </a:pPr>
              <a:r>
                <a:rPr lang="fr-FR" sz="1800" b="1" dirty="0" smtClean="0">
                  <a:solidFill>
                    <a:schemeClr val="accent2"/>
                  </a:solidFill>
                  <a:latin typeface="Century Gothic" pitchFamily="34" charset="0"/>
                </a:rPr>
                <a:t>Terminale</a:t>
              </a:r>
              <a:r>
                <a:rPr lang="fr-FR" sz="1800" b="1" dirty="0" smtClean="0">
                  <a:solidFill>
                    <a:schemeClr val="bg2"/>
                  </a:solidFill>
                  <a:latin typeface="Century Gothic" pitchFamily="34" charset="0"/>
                </a:rPr>
                <a:t> </a:t>
              </a:r>
              <a:endParaRPr lang="fr-FR" sz="1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Mercatique</a:t>
              </a:r>
            </a:p>
            <a:p>
              <a:pPr algn="ctr" eaLnBrk="0" hangingPunct="0">
                <a:defRPr/>
              </a:pPr>
              <a:endParaRPr lang="fr-FR" sz="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(marketing)</a:t>
              </a:r>
            </a:p>
          </p:txBody>
        </p:sp>
      </p:grpSp>
      <p:grpSp>
        <p:nvGrpSpPr>
          <p:cNvPr id="7" name="Group 1050"/>
          <p:cNvGrpSpPr>
            <a:grpSpLocks/>
          </p:cNvGrpSpPr>
          <p:nvPr/>
        </p:nvGrpSpPr>
        <p:grpSpPr bwMode="auto">
          <a:xfrm>
            <a:off x="7313613" y="990600"/>
            <a:ext cx="2592387" cy="2292350"/>
            <a:chOff x="4775" y="864"/>
            <a:chExt cx="1633" cy="1194"/>
          </a:xfrm>
        </p:grpSpPr>
        <p:sp>
          <p:nvSpPr>
            <p:cNvPr id="29705" name="AutoShape 1047"/>
            <p:cNvSpPr>
              <a:spLocks noChangeArrowheads="1"/>
            </p:cNvSpPr>
            <p:nvPr/>
          </p:nvSpPr>
          <p:spPr bwMode="auto">
            <a:xfrm rot="5400000" flipH="1" flipV="1">
              <a:off x="5233" y="914"/>
              <a:ext cx="454" cy="353"/>
            </a:xfrm>
            <a:prstGeom prst="rightArrow">
              <a:avLst>
                <a:gd name="adj1" fmla="val 50000"/>
                <a:gd name="adj2" fmla="val 64324"/>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308246" name="Rectangle 1046"/>
            <p:cNvSpPr>
              <a:spLocks noChangeArrowheads="1"/>
            </p:cNvSpPr>
            <p:nvPr/>
          </p:nvSpPr>
          <p:spPr bwMode="auto">
            <a:xfrm>
              <a:off x="4775" y="1289"/>
              <a:ext cx="1633" cy="769"/>
            </a:xfrm>
            <a:prstGeom prst="rect">
              <a:avLst/>
            </a:prstGeom>
            <a:solidFill>
              <a:schemeClr val="folHlink"/>
            </a:solidFill>
            <a:ln>
              <a:noFill/>
            </a:ln>
            <a:effectLst>
              <a:outerShdw dist="89803" dir="2700000" algn="ctr" rotWithShape="0">
                <a:schemeClr val="bg2"/>
              </a:outerShdw>
            </a:effectLst>
            <a:extLst>
              <a:ext uri="{91240B29-F687-4F45-9708-019B960494DF}"/>
            </a:extLst>
          </p:spPr>
          <p:txBody>
            <a:bodyPr wrap="none" lIns="90488" tIns="44450" rIns="90488" bIns="44450"/>
            <a:lstStyle/>
            <a:p>
              <a:pPr algn="ctr">
                <a:defRPr/>
              </a:pPr>
              <a:r>
                <a:rPr lang="fr-FR" sz="1800" b="1" dirty="0" smtClean="0">
                  <a:solidFill>
                    <a:schemeClr val="accent2"/>
                  </a:solidFill>
                  <a:latin typeface="Century Gothic" pitchFamily="34" charset="0"/>
                </a:rPr>
                <a:t>Terminale </a:t>
              </a:r>
              <a:endParaRPr lang="fr-FR" sz="1800" b="1" dirty="0">
                <a:solidFill>
                  <a:schemeClr val="accent2"/>
                </a:solidFill>
                <a:latin typeface="Century Gothic" pitchFamily="34" charset="0"/>
              </a:endParaRPr>
            </a:p>
            <a:p>
              <a:pPr algn="ctr">
                <a:defRPr/>
              </a:pPr>
              <a:r>
                <a:rPr lang="fr-FR" sz="1800" b="1" dirty="0" smtClean="0">
                  <a:solidFill>
                    <a:schemeClr val="bg2"/>
                  </a:solidFill>
                  <a:latin typeface="Century Gothic" pitchFamily="34" charset="0"/>
                </a:rPr>
                <a:t>Ressources Humaines</a:t>
              </a:r>
              <a:endParaRPr lang="fr-FR" sz="1800" b="1" dirty="0">
                <a:solidFill>
                  <a:schemeClr val="bg2"/>
                </a:solidFill>
                <a:latin typeface="Century Gothic" pitchFamily="34" charset="0"/>
              </a:endParaRPr>
            </a:p>
            <a:p>
              <a:pPr algn="ctr">
                <a:defRPr/>
              </a:pPr>
              <a:r>
                <a:rPr lang="fr-FR" sz="1800" b="1" dirty="0">
                  <a:solidFill>
                    <a:schemeClr val="bg2"/>
                  </a:solidFill>
                  <a:latin typeface="Century Gothic" pitchFamily="34" charset="0"/>
                </a:rPr>
                <a:t>et </a:t>
              </a:r>
              <a:r>
                <a:rPr lang="fr-FR" sz="1800" b="1" dirty="0" smtClean="0">
                  <a:solidFill>
                    <a:schemeClr val="bg2"/>
                  </a:solidFill>
                  <a:latin typeface="Century Gothic" pitchFamily="34" charset="0"/>
                </a:rPr>
                <a:t>Communication</a:t>
              </a:r>
              <a:endParaRPr lang="fr-FR" sz="1800" b="1" dirty="0">
                <a:solidFill>
                  <a:schemeClr val="bg2"/>
                </a:solidFill>
                <a:latin typeface="Century Gothic" pitchFamily="34" charset="0"/>
              </a:endParaRPr>
            </a:p>
            <a:p>
              <a:pPr algn="ctr">
                <a:defRPr/>
              </a:pPr>
              <a:r>
                <a:rPr lang="fr-FR" sz="1800" b="1" dirty="0">
                  <a:solidFill>
                    <a:schemeClr val="bg2"/>
                  </a:solidFill>
                  <a:latin typeface="Century Gothic" pitchFamily="34" charset="0"/>
                </a:rPr>
                <a:t>(RHC)</a:t>
              </a:r>
              <a:endParaRPr lang="fr-FR" sz="1800" dirty="0">
                <a:solidFill>
                  <a:schemeClr val="bg2"/>
                </a:solidFill>
                <a:latin typeface="Century Gothic" pitchFamily="34" charset="0"/>
                <a:cs typeface="Arial" charset="0"/>
              </a:endParaRPr>
            </a:p>
          </p:txBody>
        </p:sp>
      </p:grpSp>
      <p:grpSp>
        <p:nvGrpSpPr>
          <p:cNvPr id="20" name="Group 1052"/>
          <p:cNvGrpSpPr>
            <a:grpSpLocks/>
          </p:cNvGrpSpPr>
          <p:nvPr/>
        </p:nvGrpSpPr>
        <p:grpSpPr bwMode="auto">
          <a:xfrm>
            <a:off x="1481138" y="4944616"/>
            <a:ext cx="5638800" cy="1371600"/>
            <a:chOff x="3408" y="2064"/>
            <a:chExt cx="2400" cy="864"/>
          </a:xfrm>
          <a:solidFill>
            <a:srgbClr val="FFFF00"/>
          </a:solidFill>
        </p:grpSpPr>
        <p:sp>
          <p:nvSpPr>
            <p:cNvPr id="23" name="AutoShape 1030"/>
            <p:cNvSpPr>
              <a:spLocks noChangeArrowheads="1"/>
            </p:cNvSpPr>
            <p:nvPr/>
          </p:nvSpPr>
          <p:spPr bwMode="auto">
            <a:xfrm rot="5400000" flipH="1" flipV="1">
              <a:off x="4479" y="1953"/>
              <a:ext cx="354" cy="576"/>
            </a:xfrm>
            <a:prstGeom prst="rightArrow">
              <a:avLst>
                <a:gd name="adj1" fmla="val 50000"/>
                <a:gd name="adj2" fmla="val 50014"/>
              </a:avLst>
            </a:prstGeom>
            <a:grpFill/>
            <a:ln w="12700">
              <a:noFill/>
              <a:miter lim="800000"/>
              <a:headEnd/>
              <a:tailEnd/>
            </a:ln>
            <a:effectLst>
              <a:outerShdw dist="89803" dir="2700000" algn="ctr" rotWithShape="0">
                <a:schemeClr val="bg2"/>
              </a:outerShdw>
            </a:effectLst>
          </p:spPr>
          <p:txBody>
            <a:bodyPr wrap="none" anchor="ctr"/>
            <a:lstStyle/>
            <a:p>
              <a:pPr>
                <a:defRPr/>
              </a:pPr>
              <a:endParaRPr lang="fr-FR">
                <a:solidFill>
                  <a:schemeClr val="bg2"/>
                </a:solidFill>
              </a:endParaRPr>
            </a:p>
          </p:txBody>
        </p:sp>
        <p:sp>
          <p:nvSpPr>
            <p:cNvPr id="24" name="Rectangle 1031"/>
            <p:cNvSpPr>
              <a:spLocks noChangeArrowheads="1"/>
            </p:cNvSpPr>
            <p:nvPr/>
          </p:nvSpPr>
          <p:spPr bwMode="auto">
            <a:xfrm>
              <a:off x="3408" y="2418"/>
              <a:ext cx="2400" cy="510"/>
            </a:xfrm>
            <a:prstGeom prst="rect">
              <a:avLst/>
            </a:prstGeom>
            <a:grp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fr-FR" sz="1800" b="1" dirty="0" smtClean="0">
                  <a:solidFill>
                    <a:schemeClr val="bg2">
                      <a:lumMod val="50000"/>
                    </a:schemeClr>
                  </a:solidFill>
                  <a:latin typeface="Century Gothic" pitchFamily="34" charset="0"/>
                </a:rPr>
                <a:t>SECONDE  GENERALE </a:t>
              </a:r>
            </a:p>
            <a:p>
              <a:pPr algn="ctr" eaLnBrk="0" hangingPunct="0">
                <a:defRPr/>
              </a:pPr>
              <a:r>
                <a:rPr lang="fr-FR" sz="1800" b="1" dirty="0" smtClean="0">
                  <a:solidFill>
                    <a:schemeClr val="bg2">
                      <a:lumMod val="50000"/>
                    </a:schemeClr>
                  </a:solidFill>
                  <a:latin typeface="Century Gothic" pitchFamily="34" charset="0"/>
                </a:rPr>
                <a:t>ou  lycée professionnel  avec </a:t>
              </a:r>
            </a:p>
            <a:p>
              <a:pPr algn="ctr" eaLnBrk="0" hangingPunct="0">
                <a:defRPr/>
              </a:pPr>
              <a:r>
                <a:rPr lang="fr-FR" sz="1800" b="1" dirty="0" smtClean="0">
                  <a:solidFill>
                    <a:schemeClr val="bg2">
                      <a:lumMod val="50000"/>
                    </a:schemeClr>
                  </a:solidFill>
                  <a:latin typeface="Century Gothic" pitchFamily="34" charset="0"/>
                </a:rPr>
                <a:t>  2 langues vivantes</a:t>
              </a:r>
              <a:endParaRPr lang="fr-FR" sz="1800" b="1" dirty="0">
                <a:solidFill>
                  <a:schemeClr val="bg2">
                    <a:lumMod val="50000"/>
                  </a:schemeClr>
                </a:solidFill>
                <a:latin typeface="Century Gothic" pitchFamily="34" charset="0"/>
              </a:endParaRPr>
            </a:p>
          </p:txBody>
        </p:sp>
      </p:grpSp>
      <p:sp>
        <p:nvSpPr>
          <p:cNvPr id="21" name="Text Box 1030"/>
          <p:cNvSpPr txBox="1">
            <a:spLocks noChangeArrowheads="1"/>
          </p:cNvSpPr>
          <p:nvPr/>
        </p:nvSpPr>
        <p:spPr bwMode="auto">
          <a:xfrm>
            <a:off x="5097016" y="6248400"/>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9699"/>
                                        </p:tgtEl>
                                        <p:attrNameLst>
                                          <p:attrName>style.visibility</p:attrName>
                                        </p:attrNameLst>
                                      </p:cBhvr>
                                      <p:to>
                                        <p:strVal val="visible"/>
                                      </p:to>
                                    </p:set>
                                    <p:anim calcmode="lin" valueType="num">
                                      <p:cBhvr additive="base">
                                        <p:cTn id="12" dur="500" fill="hold"/>
                                        <p:tgtEl>
                                          <p:spTgt spid="29699"/>
                                        </p:tgtEl>
                                        <p:attrNameLst>
                                          <p:attrName>ppt_x</p:attrName>
                                        </p:attrNameLst>
                                      </p:cBhvr>
                                      <p:tavLst>
                                        <p:tav tm="0">
                                          <p:val>
                                            <p:strVal val="#ppt_x"/>
                                          </p:val>
                                        </p:tav>
                                        <p:tav tm="100000">
                                          <p:val>
                                            <p:strVal val="#ppt_x"/>
                                          </p:val>
                                        </p:tav>
                                      </p:tavLst>
                                    </p:anim>
                                    <p:anim calcmode="lin" valueType="num">
                                      <p:cBhvr additive="base">
                                        <p:cTn id="13" dur="500" fill="hold"/>
                                        <p:tgtEl>
                                          <p:spTgt spid="29699"/>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1+#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1+#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1+#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4" name="Rectangle 4"/>
          <p:cNvSpPr>
            <a:spLocks noGrp="1" noChangeArrowheads="1"/>
          </p:cNvSpPr>
          <p:nvPr>
            <p:ph type="body" sz="half" idx="3"/>
          </p:nvPr>
        </p:nvSpPr>
        <p:spPr>
          <a:xfrm>
            <a:off x="1301750" y="1237754"/>
            <a:ext cx="8147050" cy="1439490"/>
          </a:xfrm>
          <a:noFill/>
        </p:spPr>
        <p:txBody>
          <a:bodyPr lIns="90488" tIns="44450" rIns="90488" bIns="44450"/>
          <a:lstStyle/>
          <a:p>
            <a:pPr marL="536575" indent="-536575">
              <a:lnSpc>
                <a:spcPct val="90000"/>
              </a:lnSpc>
              <a:buClr>
                <a:schemeClr val="tx2"/>
              </a:buClr>
              <a:buSzPct val="75000"/>
              <a:buFont typeface="Wingdings" pitchFamily="2" charset="2"/>
              <a:buChar char="ü"/>
            </a:pPr>
            <a:r>
              <a:rPr lang="fr-FR" dirty="0" smtClean="0">
                <a:latin typeface="Century Gothic" pitchFamily="34" charset="0"/>
                <a:cs typeface="Times New Roman" pitchFamily="18" charset="0"/>
              </a:rPr>
              <a:t>Comprendre  la signification des </a:t>
            </a:r>
            <a:r>
              <a:rPr lang="fr-FR" b="1" dirty="0" smtClean="0">
                <a:solidFill>
                  <a:srgbClr val="FF9900"/>
                </a:solidFill>
                <a:latin typeface="Century Gothic" pitchFamily="34" charset="0"/>
                <a:cs typeface="Times New Roman" pitchFamily="18" charset="0"/>
              </a:rPr>
              <a:t>données</a:t>
            </a:r>
            <a:r>
              <a:rPr lang="fr-FR" b="1" dirty="0" smtClean="0">
                <a:latin typeface="Century Gothic" pitchFamily="34" charset="0"/>
                <a:cs typeface="Times New Roman" pitchFamily="18" charset="0"/>
              </a:rPr>
              <a:t> </a:t>
            </a:r>
            <a:r>
              <a:rPr lang="fr-FR" b="1" dirty="0" smtClean="0">
                <a:solidFill>
                  <a:schemeClr val="folHlink"/>
                </a:solidFill>
                <a:latin typeface="Century Gothic" pitchFamily="34" charset="0"/>
                <a:cs typeface="Times New Roman" pitchFamily="18" charset="0"/>
              </a:rPr>
              <a:t> </a:t>
            </a:r>
            <a:r>
              <a:rPr lang="fr-FR" b="1" dirty="0" smtClean="0">
                <a:solidFill>
                  <a:schemeClr val="bg2">
                    <a:lumMod val="50000"/>
                  </a:schemeClr>
                </a:solidFill>
                <a:latin typeface="Century Gothic" pitchFamily="34" charset="0"/>
                <a:cs typeface="Times New Roman" pitchFamily="18" charset="0"/>
              </a:rPr>
              <a:t>chiffrées</a:t>
            </a:r>
            <a:r>
              <a:rPr lang="fr-FR" dirty="0" smtClean="0">
                <a:latin typeface="Century Gothic" pitchFamily="34" charset="0"/>
                <a:cs typeface="Times New Roman" pitchFamily="18" charset="0"/>
              </a:rPr>
              <a:t>, savoir les élaborer et les communiquer,</a:t>
            </a:r>
          </a:p>
        </p:txBody>
      </p:sp>
      <p:sp>
        <p:nvSpPr>
          <p:cNvPr id="51208" name="Rectangle 8"/>
          <p:cNvSpPr>
            <a:spLocks noChangeArrowheads="1"/>
          </p:cNvSpPr>
          <p:nvPr/>
        </p:nvSpPr>
        <p:spPr bwMode="auto">
          <a:xfrm>
            <a:off x="676275" y="468313"/>
            <a:ext cx="4017446"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a:solidFill>
                  <a:srgbClr val="FF9900"/>
                </a:solidFill>
                <a:latin typeface="Century Gothic" pitchFamily="34" charset="0"/>
                <a:cs typeface="Times New Roman" pitchFamily="18" charset="0"/>
              </a:rPr>
              <a:t>Vous </a:t>
            </a:r>
            <a:r>
              <a:rPr lang="fr-FR" sz="4400" b="1" dirty="0" smtClean="0">
                <a:solidFill>
                  <a:srgbClr val="FF9900"/>
                </a:solidFill>
                <a:latin typeface="Century Gothic" pitchFamily="34" charset="0"/>
                <a:cs typeface="Times New Roman" pitchFamily="18" charset="0"/>
              </a:rPr>
              <a:t>aimeriez</a:t>
            </a:r>
            <a:endParaRPr lang="fr-FR" sz="4400" b="1" dirty="0">
              <a:solidFill>
                <a:srgbClr val="FF9900"/>
              </a:solidFill>
              <a:latin typeface="Century Gothic" pitchFamily="34" charset="0"/>
              <a:cs typeface="Times New Roman" pitchFamily="18" charset="0"/>
            </a:endParaRPr>
          </a:p>
        </p:txBody>
      </p:sp>
      <p:sp>
        <p:nvSpPr>
          <p:cNvPr id="51210" name="Rectangle 10"/>
          <p:cNvSpPr>
            <a:spLocks noChangeArrowheads="1"/>
          </p:cNvSpPr>
          <p:nvPr/>
        </p:nvSpPr>
        <p:spPr bwMode="auto">
          <a:xfrm>
            <a:off x="742950" y="3873425"/>
            <a:ext cx="2957861"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smtClean="0">
                <a:solidFill>
                  <a:srgbClr val="FF9900"/>
                </a:solidFill>
                <a:latin typeface="Century Gothic" pitchFamily="34" charset="0"/>
              </a:rPr>
              <a:t>Choisissez</a:t>
            </a:r>
            <a:endParaRPr lang="fr-FR" sz="4400" b="1" dirty="0">
              <a:solidFill>
                <a:srgbClr val="FF9900"/>
              </a:solidFill>
              <a:latin typeface="Century Gothic" pitchFamily="34" charset="0"/>
            </a:endParaRPr>
          </a:p>
        </p:txBody>
      </p:sp>
      <p:sp>
        <p:nvSpPr>
          <p:cNvPr id="51217" name="Text Box 17"/>
          <p:cNvSpPr txBox="1">
            <a:spLocks noChangeArrowheads="1"/>
          </p:cNvSpPr>
          <p:nvPr/>
        </p:nvSpPr>
        <p:spPr bwMode="auto">
          <a:xfrm>
            <a:off x="228600" y="4797424"/>
            <a:ext cx="8468816" cy="1446550"/>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lgn="ctr">
              <a:spcBef>
                <a:spcPct val="50000"/>
              </a:spcBef>
              <a:defRPr/>
            </a:pPr>
            <a:r>
              <a:rPr lang="fr-FR" sz="4400" b="1" dirty="0" smtClean="0">
                <a:solidFill>
                  <a:srgbClr val="FF9900"/>
                </a:solidFill>
                <a:latin typeface="Century Gothic" pitchFamily="34" charset="0"/>
              </a:rPr>
              <a:t>La terminale Gestion </a:t>
            </a:r>
            <a:r>
              <a:rPr lang="fr-FR" sz="4400" b="1" dirty="0">
                <a:solidFill>
                  <a:srgbClr val="FF9900"/>
                </a:solidFill>
                <a:latin typeface="Century Gothic" pitchFamily="34" charset="0"/>
              </a:rPr>
              <a:t>et Finance</a:t>
            </a:r>
          </a:p>
        </p:txBody>
      </p:sp>
      <p:sp>
        <p:nvSpPr>
          <p:cNvPr id="7" name="Rectangle 4"/>
          <p:cNvSpPr txBox="1">
            <a:spLocks noChangeArrowheads="1"/>
          </p:cNvSpPr>
          <p:nvPr/>
        </p:nvSpPr>
        <p:spPr bwMode="auto">
          <a:xfrm>
            <a:off x="1301750" y="2677244"/>
            <a:ext cx="8147050" cy="1196181"/>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p>
            <a:pPr marL="536575" marR="0" lvl="0" indent="-536575" algn="l" defTabSz="914400" rtl="0" eaLnBrk="0" fontAlgn="base" latinLnBrk="0" hangingPunct="0">
              <a:lnSpc>
                <a:spcPct val="90000"/>
              </a:lnSpc>
              <a:spcBef>
                <a:spcPct val="20000"/>
              </a:spcBef>
              <a:spcAft>
                <a:spcPct val="0"/>
              </a:spcAft>
              <a:buClr>
                <a:schemeClr val="tx2"/>
              </a:buClr>
              <a:buSzPct val="75000"/>
              <a:buFont typeface="Wingdings" pitchFamily="2" charset="2"/>
              <a:buChar char="ü"/>
              <a:tabLst/>
              <a:defRPr/>
            </a:pPr>
            <a:r>
              <a:rPr kumimoji="0" lang="fr-FR" sz="3200" b="0" i="0" u="none" strike="noStrike" kern="0" cap="none" spc="0" normalizeH="0" baseline="0" noProof="0" dirty="0" smtClean="0">
                <a:ln>
                  <a:noFill/>
                </a:ln>
                <a:solidFill>
                  <a:schemeClr val="tx1"/>
                </a:solidFill>
                <a:effectLst/>
                <a:uLnTx/>
                <a:uFillTx/>
                <a:latin typeface="Century Gothic" pitchFamily="34" charset="0"/>
                <a:ea typeface="+mn-ea"/>
                <a:cs typeface="Times New Roman" pitchFamily="18" charset="0"/>
              </a:rPr>
              <a:t>Contribuer à la </a:t>
            </a:r>
            <a:r>
              <a:rPr kumimoji="0" lang="fr-FR" sz="3200" b="1" i="0" u="none" strike="noStrike" kern="0" cap="none" spc="0" normalizeH="0" baseline="0" noProof="0" dirty="0" smtClean="0">
                <a:ln>
                  <a:noFill/>
                </a:ln>
                <a:solidFill>
                  <a:schemeClr val="bg2">
                    <a:lumMod val="50000"/>
                  </a:schemeClr>
                </a:solidFill>
                <a:effectLst/>
                <a:uLnTx/>
                <a:uFillTx/>
                <a:latin typeface="Century Gothic" pitchFamily="34" charset="0"/>
                <a:ea typeface="+mn-ea"/>
                <a:cs typeface="Times New Roman" pitchFamily="18" charset="0"/>
              </a:rPr>
              <a:t>prise de décision et à la gestion </a:t>
            </a:r>
            <a:r>
              <a:rPr kumimoji="0" lang="fr-FR" sz="3200" b="0" i="0" u="none" strike="noStrike" kern="0" cap="none" spc="0" normalizeH="0" baseline="0" noProof="0" dirty="0" smtClean="0">
                <a:ln>
                  <a:noFill/>
                </a:ln>
                <a:solidFill>
                  <a:schemeClr val="tx1"/>
                </a:solidFill>
                <a:effectLst/>
                <a:uLnTx/>
                <a:uFillTx/>
                <a:latin typeface="Century Gothic" pitchFamily="34" charset="0"/>
                <a:ea typeface="+mn-ea"/>
                <a:cs typeface="Times New Roman" pitchFamily="18" charset="0"/>
              </a:rPr>
              <a:t>dans l’entreprise.</a:t>
            </a:r>
          </a:p>
        </p:txBody>
      </p:sp>
      <p:sp>
        <p:nvSpPr>
          <p:cNvPr id="8"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advClick="0" advTm="7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51208"/>
                                        </p:tgtEl>
                                        <p:attrNameLst>
                                          <p:attrName>style.visibility</p:attrName>
                                        </p:attrNameLst>
                                      </p:cBhvr>
                                      <p:to>
                                        <p:strVal val="visible"/>
                                      </p:to>
                                    </p:set>
                                    <p:anim calcmode="lin" valueType="num">
                                      <p:cBhvr>
                                        <p:cTn id="7" dur="1000" fill="hold"/>
                                        <p:tgtEl>
                                          <p:spTgt spid="51208"/>
                                        </p:tgtEl>
                                        <p:attrNameLst>
                                          <p:attrName>ppt_w</p:attrName>
                                        </p:attrNameLst>
                                      </p:cBhvr>
                                      <p:tavLst>
                                        <p:tav tm="0">
                                          <p:val>
                                            <p:fltVal val="0"/>
                                          </p:val>
                                        </p:tav>
                                        <p:tav tm="100000">
                                          <p:val>
                                            <p:strVal val="#ppt_w"/>
                                          </p:val>
                                        </p:tav>
                                      </p:tavLst>
                                    </p:anim>
                                    <p:anim calcmode="lin" valueType="num">
                                      <p:cBhvr>
                                        <p:cTn id="8" dur="1000" fill="hold"/>
                                        <p:tgtEl>
                                          <p:spTgt spid="51208"/>
                                        </p:tgtEl>
                                        <p:attrNameLst>
                                          <p:attrName>ppt_h</p:attrName>
                                        </p:attrNameLst>
                                      </p:cBhvr>
                                      <p:tavLst>
                                        <p:tav tm="0">
                                          <p:val>
                                            <p:fltVal val="0"/>
                                          </p:val>
                                        </p:tav>
                                        <p:tav tm="100000">
                                          <p:val>
                                            <p:strVal val="#ppt_h"/>
                                          </p:val>
                                        </p:tav>
                                      </p:tavLst>
                                    </p:anim>
                                    <p:anim calcmode="lin" valueType="num">
                                      <p:cBhvr>
                                        <p:cTn id="9" dur="1000" fill="hold"/>
                                        <p:tgtEl>
                                          <p:spTgt spid="5120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1208"/>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grpId="0" nodeType="afterEffect">
                                  <p:stCondLst>
                                    <p:cond delay="0"/>
                                  </p:stCondLst>
                                  <p:childTnLst>
                                    <p:set>
                                      <p:cBhvr>
                                        <p:cTn id="13" dur="1" fill="hold">
                                          <p:stCondLst>
                                            <p:cond delay="0"/>
                                          </p:stCondLst>
                                        </p:cTn>
                                        <p:tgtEl>
                                          <p:spTgt spid="51204">
                                            <p:txEl>
                                              <p:pRg st="0" end="0"/>
                                            </p:txEl>
                                          </p:spTgt>
                                        </p:tgtEl>
                                        <p:attrNameLst>
                                          <p:attrName>style.visibility</p:attrName>
                                        </p:attrNameLst>
                                      </p:cBhvr>
                                      <p:to>
                                        <p:strVal val="visible"/>
                                      </p:to>
                                    </p:set>
                                    <p:anim calcmode="lin" valueType="num">
                                      <p:cBhvr additive="base">
                                        <p:cTn id="14" dur="5000" fill="hold"/>
                                        <p:tgtEl>
                                          <p:spTgt spid="51204">
                                            <p:txEl>
                                              <p:pRg st="0" end="0"/>
                                            </p:txEl>
                                          </p:spTgt>
                                        </p:tgtEl>
                                        <p:attrNameLst>
                                          <p:attrName>ppt_x</p:attrName>
                                        </p:attrNameLst>
                                      </p:cBhvr>
                                      <p:tavLst>
                                        <p:tav tm="0">
                                          <p:val>
                                            <p:strVal val="1+#ppt_w/2"/>
                                          </p:val>
                                        </p:tav>
                                        <p:tav tm="100000">
                                          <p:val>
                                            <p:strVal val="#ppt_x"/>
                                          </p:val>
                                        </p:tav>
                                      </p:tavLst>
                                    </p:anim>
                                    <p:anim calcmode="lin" valueType="num">
                                      <p:cBhvr additive="base">
                                        <p:cTn id="15" dur="5000" fill="hold"/>
                                        <p:tgtEl>
                                          <p:spTgt spid="51204">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6000"/>
                            </p:stCondLst>
                            <p:childTnLst>
                              <p:par>
                                <p:cTn id="17" presetID="2" presetClass="entr" presetSubtype="2"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0" fill="hold"/>
                                        <p:tgtEl>
                                          <p:spTgt spid="7"/>
                                        </p:tgtEl>
                                        <p:attrNameLst>
                                          <p:attrName>ppt_x</p:attrName>
                                        </p:attrNameLst>
                                      </p:cBhvr>
                                      <p:tavLst>
                                        <p:tav tm="0">
                                          <p:val>
                                            <p:strVal val="1+#ppt_w/2"/>
                                          </p:val>
                                        </p:tav>
                                        <p:tav tm="100000">
                                          <p:val>
                                            <p:strVal val="#ppt_x"/>
                                          </p:val>
                                        </p:tav>
                                      </p:tavLst>
                                    </p:anim>
                                    <p:anim calcmode="lin" valueType="num">
                                      <p:cBhvr additive="base">
                                        <p:cTn id="20" dur="5000" fill="hold"/>
                                        <p:tgtEl>
                                          <p:spTgt spid="7"/>
                                        </p:tgtEl>
                                        <p:attrNameLst>
                                          <p:attrName>ppt_y</p:attrName>
                                        </p:attrNameLst>
                                      </p:cBhvr>
                                      <p:tavLst>
                                        <p:tav tm="0">
                                          <p:val>
                                            <p:strVal val="#ppt_y"/>
                                          </p:val>
                                        </p:tav>
                                        <p:tav tm="100000">
                                          <p:val>
                                            <p:strVal val="#ppt_y"/>
                                          </p:val>
                                        </p:tav>
                                      </p:tavLst>
                                    </p:anim>
                                  </p:childTnLst>
                                </p:cTn>
                              </p:par>
                            </p:childTnLst>
                          </p:cTn>
                        </p:par>
                        <p:par>
                          <p:cTn id="21" fill="hold">
                            <p:stCondLst>
                              <p:cond delay="11000"/>
                            </p:stCondLst>
                            <p:childTnLst>
                              <p:par>
                                <p:cTn id="22" presetID="2" presetClass="entr" presetSubtype="4" fill="hold" grpId="0" nodeType="afterEffect">
                                  <p:stCondLst>
                                    <p:cond delay="0"/>
                                  </p:stCondLst>
                                  <p:childTnLst>
                                    <p:set>
                                      <p:cBhvr>
                                        <p:cTn id="23" dur="1" fill="hold">
                                          <p:stCondLst>
                                            <p:cond delay="0"/>
                                          </p:stCondLst>
                                        </p:cTn>
                                        <p:tgtEl>
                                          <p:spTgt spid="51210"/>
                                        </p:tgtEl>
                                        <p:attrNameLst>
                                          <p:attrName>style.visibility</p:attrName>
                                        </p:attrNameLst>
                                      </p:cBhvr>
                                      <p:to>
                                        <p:strVal val="visible"/>
                                      </p:to>
                                    </p:set>
                                    <p:anim calcmode="lin" valueType="num">
                                      <p:cBhvr additive="base">
                                        <p:cTn id="24" dur="500" fill="hold"/>
                                        <p:tgtEl>
                                          <p:spTgt spid="51210"/>
                                        </p:tgtEl>
                                        <p:attrNameLst>
                                          <p:attrName>ppt_x</p:attrName>
                                        </p:attrNameLst>
                                      </p:cBhvr>
                                      <p:tavLst>
                                        <p:tav tm="0">
                                          <p:val>
                                            <p:strVal val="#ppt_x"/>
                                          </p:val>
                                        </p:tav>
                                        <p:tav tm="100000">
                                          <p:val>
                                            <p:strVal val="#ppt_x"/>
                                          </p:val>
                                        </p:tav>
                                      </p:tavLst>
                                    </p:anim>
                                    <p:anim calcmode="lin" valueType="num">
                                      <p:cBhvr additive="base">
                                        <p:cTn id="25" dur="500" fill="hold"/>
                                        <p:tgtEl>
                                          <p:spTgt spid="51210"/>
                                        </p:tgtEl>
                                        <p:attrNameLst>
                                          <p:attrName>ppt_y</p:attrName>
                                        </p:attrNameLst>
                                      </p:cBhvr>
                                      <p:tavLst>
                                        <p:tav tm="0">
                                          <p:val>
                                            <p:strVal val="1+#ppt_h/2"/>
                                          </p:val>
                                        </p:tav>
                                        <p:tav tm="100000">
                                          <p:val>
                                            <p:strVal val="#ppt_y"/>
                                          </p:val>
                                        </p:tav>
                                      </p:tavLst>
                                    </p:anim>
                                  </p:childTnLst>
                                </p:cTn>
                              </p:par>
                            </p:childTnLst>
                          </p:cTn>
                        </p:par>
                        <p:par>
                          <p:cTn id="26" fill="hold">
                            <p:stCondLst>
                              <p:cond delay="11500"/>
                            </p:stCondLst>
                            <p:childTnLst>
                              <p:par>
                                <p:cTn id="27" presetID="2" presetClass="entr" presetSubtype="4" fill="hold" grpId="0" nodeType="afterEffect">
                                  <p:stCondLst>
                                    <p:cond delay="0"/>
                                  </p:stCondLst>
                                  <p:childTnLst>
                                    <p:set>
                                      <p:cBhvr>
                                        <p:cTn id="28" dur="1" fill="hold">
                                          <p:stCondLst>
                                            <p:cond delay="0"/>
                                          </p:stCondLst>
                                        </p:cTn>
                                        <p:tgtEl>
                                          <p:spTgt spid="51217"/>
                                        </p:tgtEl>
                                        <p:attrNameLst>
                                          <p:attrName>style.visibility</p:attrName>
                                        </p:attrNameLst>
                                      </p:cBhvr>
                                      <p:to>
                                        <p:strVal val="visible"/>
                                      </p:to>
                                    </p:set>
                                    <p:anim calcmode="lin" valueType="num">
                                      <p:cBhvr additive="base">
                                        <p:cTn id="29" dur="500" fill="hold"/>
                                        <p:tgtEl>
                                          <p:spTgt spid="51217"/>
                                        </p:tgtEl>
                                        <p:attrNameLst>
                                          <p:attrName>ppt_x</p:attrName>
                                        </p:attrNameLst>
                                      </p:cBhvr>
                                      <p:tavLst>
                                        <p:tav tm="0">
                                          <p:val>
                                            <p:strVal val="#ppt_x"/>
                                          </p:val>
                                        </p:tav>
                                        <p:tav tm="100000">
                                          <p:val>
                                            <p:strVal val="#ppt_x"/>
                                          </p:val>
                                        </p:tav>
                                      </p:tavLst>
                                    </p:anim>
                                    <p:anim calcmode="lin" valueType="num">
                                      <p:cBhvr additive="base">
                                        <p:cTn id="30" dur="500" fill="hold"/>
                                        <p:tgtEl>
                                          <p:spTgt spid="512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build="p"/>
      <p:bldP spid="51208" grpId="0"/>
      <p:bldP spid="51210" grpId="0"/>
      <p:bldP spid="51217"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7506" name="Rectangle 2"/>
          <p:cNvSpPr>
            <a:spLocks noGrp="1" noChangeArrowheads="1"/>
          </p:cNvSpPr>
          <p:nvPr>
            <p:ph type="body" sz="half" idx="3"/>
          </p:nvPr>
        </p:nvSpPr>
        <p:spPr>
          <a:xfrm>
            <a:off x="1230313" y="1606054"/>
            <a:ext cx="8031162" cy="1079822"/>
          </a:xfrm>
          <a:noFill/>
        </p:spPr>
        <p:txBody>
          <a:bodyPr lIns="90488" tIns="44450" rIns="90488" bIns="44450"/>
          <a:lstStyle/>
          <a:p>
            <a:pPr marL="536575" indent="-536575">
              <a:lnSpc>
                <a:spcPct val="90000"/>
              </a:lnSpc>
              <a:buClr>
                <a:schemeClr val="tx2"/>
              </a:buClr>
              <a:buSzPct val="75000"/>
              <a:buFont typeface="Wingdings" pitchFamily="2" charset="2"/>
              <a:buChar char="ü"/>
            </a:pPr>
            <a:r>
              <a:rPr lang="fr-FR" sz="2800" dirty="0" smtClean="0">
                <a:latin typeface="Century Gothic" pitchFamily="34" charset="0"/>
              </a:rPr>
              <a:t>Comprendre le fonctionnement des </a:t>
            </a:r>
            <a:r>
              <a:rPr lang="fr-FR" sz="2800" b="1" dirty="0" smtClean="0">
                <a:solidFill>
                  <a:schemeClr val="bg2">
                    <a:lumMod val="50000"/>
                  </a:schemeClr>
                </a:solidFill>
                <a:latin typeface="Century Gothic" pitchFamily="34" charset="0"/>
              </a:rPr>
              <a:t>systèmes d’information </a:t>
            </a:r>
            <a:r>
              <a:rPr lang="fr-FR" sz="2800" dirty="0" smtClean="0">
                <a:latin typeface="Century Gothic" pitchFamily="34" charset="0"/>
              </a:rPr>
              <a:t>de l’entreprise,</a:t>
            </a:r>
            <a:endParaRPr lang="fr-FR" sz="2800" dirty="0" smtClean="0">
              <a:latin typeface="Century Gothic" pitchFamily="34" charset="0"/>
              <a:cs typeface="Times New Roman" pitchFamily="18" charset="0"/>
            </a:endParaRPr>
          </a:p>
        </p:txBody>
      </p:sp>
      <p:sp>
        <p:nvSpPr>
          <p:cNvPr id="277507" name="Rectangle 3"/>
          <p:cNvSpPr>
            <a:spLocks noChangeArrowheads="1"/>
          </p:cNvSpPr>
          <p:nvPr/>
        </p:nvSpPr>
        <p:spPr bwMode="auto">
          <a:xfrm>
            <a:off x="752475" y="836613"/>
            <a:ext cx="4017446"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a:solidFill>
                  <a:srgbClr val="FF9900"/>
                </a:solidFill>
                <a:latin typeface="Century Gothic" pitchFamily="34" charset="0"/>
                <a:cs typeface="Times New Roman" pitchFamily="18" charset="0"/>
              </a:rPr>
              <a:t>Vous </a:t>
            </a:r>
            <a:r>
              <a:rPr lang="fr-FR" sz="4400" b="1" dirty="0" smtClean="0">
                <a:solidFill>
                  <a:srgbClr val="FF9900"/>
                </a:solidFill>
                <a:latin typeface="Century Gothic" pitchFamily="34" charset="0"/>
                <a:cs typeface="Times New Roman" pitchFamily="18" charset="0"/>
              </a:rPr>
              <a:t>aimeriez</a:t>
            </a:r>
            <a:endParaRPr lang="fr-FR" sz="4400" b="1" dirty="0">
              <a:solidFill>
                <a:srgbClr val="FF9900"/>
              </a:solidFill>
              <a:latin typeface="Century Gothic" pitchFamily="34" charset="0"/>
              <a:cs typeface="Times New Roman" pitchFamily="18" charset="0"/>
            </a:endParaRPr>
          </a:p>
        </p:txBody>
      </p:sp>
      <p:sp>
        <p:nvSpPr>
          <p:cNvPr id="277508" name="Rectangle 4"/>
          <p:cNvSpPr>
            <a:spLocks noChangeArrowheads="1"/>
          </p:cNvSpPr>
          <p:nvPr/>
        </p:nvSpPr>
        <p:spPr bwMode="auto">
          <a:xfrm>
            <a:off x="742950" y="3886200"/>
            <a:ext cx="2957861"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smtClean="0">
                <a:solidFill>
                  <a:srgbClr val="FF9900"/>
                </a:solidFill>
                <a:latin typeface="Century Gothic" pitchFamily="34" charset="0"/>
              </a:rPr>
              <a:t>Choisissez</a:t>
            </a:r>
            <a:endParaRPr lang="fr-FR" sz="4400" b="1" dirty="0">
              <a:solidFill>
                <a:srgbClr val="FF9900"/>
              </a:solidFill>
              <a:latin typeface="Century Gothic" pitchFamily="34" charset="0"/>
            </a:endParaRPr>
          </a:p>
        </p:txBody>
      </p:sp>
      <p:sp>
        <p:nvSpPr>
          <p:cNvPr id="277509" name="Text Box 5"/>
          <p:cNvSpPr txBox="1">
            <a:spLocks noChangeArrowheads="1"/>
          </p:cNvSpPr>
          <p:nvPr/>
        </p:nvSpPr>
        <p:spPr bwMode="auto">
          <a:xfrm>
            <a:off x="742950" y="4801850"/>
            <a:ext cx="7954466" cy="1446550"/>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lgn="ctr">
              <a:spcBef>
                <a:spcPts val="0"/>
              </a:spcBef>
              <a:defRPr/>
            </a:pPr>
            <a:r>
              <a:rPr lang="fr-FR" sz="4400" b="1" dirty="0" smtClean="0">
                <a:solidFill>
                  <a:srgbClr val="FF9900"/>
                </a:solidFill>
                <a:latin typeface="Century Gothic" pitchFamily="34" charset="0"/>
              </a:rPr>
              <a:t>La terminale  Systèmes d’Information  de </a:t>
            </a:r>
            <a:r>
              <a:rPr lang="fr-FR" sz="4400" b="1" dirty="0">
                <a:solidFill>
                  <a:srgbClr val="FF9900"/>
                </a:solidFill>
                <a:latin typeface="Century Gothic" pitchFamily="34" charset="0"/>
              </a:rPr>
              <a:t>Gestion</a:t>
            </a:r>
          </a:p>
        </p:txBody>
      </p:sp>
      <p:sp>
        <p:nvSpPr>
          <p:cNvPr id="7" name="Rectangle 2"/>
          <p:cNvSpPr txBox="1">
            <a:spLocks noChangeArrowheads="1"/>
          </p:cNvSpPr>
          <p:nvPr/>
        </p:nvSpPr>
        <p:spPr bwMode="auto">
          <a:xfrm>
            <a:off x="1230313" y="2568079"/>
            <a:ext cx="8031162" cy="1004937"/>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p>
            <a:pPr marL="536575" marR="0" lvl="0" indent="-536575" algn="l" defTabSz="914400" rtl="0" eaLnBrk="0" fontAlgn="base" latinLnBrk="0" hangingPunct="0">
              <a:lnSpc>
                <a:spcPct val="90000"/>
              </a:lnSpc>
              <a:spcBef>
                <a:spcPct val="20000"/>
              </a:spcBef>
              <a:spcAft>
                <a:spcPct val="0"/>
              </a:spcAft>
              <a:buClr>
                <a:schemeClr val="tx2"/>
              </a:buClr>
              <a:buSzPct val="75000"/>
              <a:buFont typeface="Wingdings" pitchFamily="2" charset="2"/>
              <a:buChar char="ü"/>
              <a:tabLst/>
              <a:defRPr/>
            </a:pPr>
            <a:r>
              <a:rPr kumimoji="0" lang="fr-FR" sz="2800" b="0" i="0" u="none" strike="noStrike" kern="0" cap="none" spc="0" normalizeH="0" baseline="0" noProof="0" dirty="0" smtClean="0">
                <a:ln>
                  <a:noFill/>
                </a:ln>
                <a:solidFill>
                  <a:schemeClr val="tx1"/>
                </a:solidFill>
                <a:effectLst/>
                <a:uLnTx/>
                <a:uFillTx/>
                <a:latin typeface="Century Gothic" pitchFamily="34" charset="0"/>
                <a:ea typeface="+mn-ea"/>
                <a:cs typeface="+mn-cs"/>
              </a:rPr>
              <a:t>Participer aux </a:t>
            </a:r>
            <a:r>
              <a:rPr kumimoji="0" lang="fr-FR" sz="2800" b="1" i="0" u="none" strike="noStrike" kern="0" cap="none" spc="0" normalizeH="0" baseline="0" noProof="0" dirty="0" smtClean="0">
                <a:ln>
                  <a:noFill/>
                </a:ln>
                <a:solidFill>
                  <a:schemeClr val="folHlink"/>
                </a:solidFill>
                <a:effectLst/>
                <a:uLnTx/>
                <a:uFillTx/>
                <a:latin typeface="Century Gothic" pitchFamily="34" charset="0"/>
                <a:ea typeface="+mn-ea"/>
                <a:cs typeface="+mn-cs"/>
              </a:rPr>
              <a:t>projets d’informatisation</a:t>
            </a:r>
            <a:r>
              <a:rPr kumimoji="0" lang="fr-FR" sz="2800" b="1" i="0" u="none" strike="noStrike" kern="0" cap="none" spc="0" normalizeH="0" baseline="0" noProof="0" dirty="0" smtClean="0">
                <a:ln>
                  <a:noFill/>
                </a:ln>
                <a:solidFill>
                  <a:schemeClr val="tx1"/>
                </a:solidFill>
                <a:effectLst/>
                <a:uLnTx/>
                <a:uFillTx/>
                <a:latin typeface="Century Gothic" pitchFamily="34" charset="0"/>
                <a:ea typeface="+mn-ea"/>
                <a:cs typeface="+mn-cs"/>
              </a:rPr>
              <a:t> </a:t>
            </a:r>
            <a:r>
              <a:rPr kumimoji="0" lang="fr-FR" sz="2800" b="0" i="0" u="none" strike="noStrike" kern="0" cap="none" spc="0" normalizeH="0" baseline="0" noProof="0" dirty="0" smtClean="0">
                <a:ln>
                  <a:noFill/>
                </a:ln>
                <a:solidFill>
                  <a:schemeClr val="tx1"/>
                </a:solidFill>
                <a:effectLst/>
                <a:uLnTx/>
                <a:uFillTx/>
                <a:latin typeface="Century Gothic" pitchFamily="34" charset="0"/>
                <a:ea typeface="+mn-ea"/>
                <a:cs typeface="+mn-cs"/>
              </a:rPr>
              <a:t>de l’entreprise.</a:t>
            </a:r>
            <a:endParaRPr kumimoji="0" lang="fr-FR" sz="2800" b="0" i="0" u="none" strike="noStrike" kern="0" cap="none" spc="0" normalizeH="0" baseline="0" noProof="0" dirty="0" smtClean="0">
              <a:ln>
                <a:noFill/>
              </a:ln>
              <a:solidFill>
                <a:schemeClr val="tx1"/>
              </a:solidFill>
              <a:effectLst/>
              <a:uLnTx/>
              <a:uFillTx/>
              <a:latin typeface="Century Gothic" pitchFamily="34" charset="0"/>
              <a:ea typeface="+mn-ea"/>
              <a:cs typeface="Times New Roman" pitchFamily="18" charset="0"/>
            </a:endParaRPr>
          </a:p>
        </p:txBody>
      </p:sp>
      <p:sp>
        <p:nvSpPr>
          <p:cNvPr id="8"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advClick="0" advTm="7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77507"/>
                                        </p:tgtEl>
                                        <p:attrNameLst>
                                          <p:attrName>style.visibility</p:attrName>
                                        </p:attrNameLst>
                                      </p:cBhvr>
                                      <p:to>
                                        <p:strVal val="visible"/>
                                      </p:to>
                                    </p:set>
                                    <p:anim calcmode="lin" valueType="num">
                                      <p:cBhvr>
                                        <p:cTn id="7" dur="1000" fill="hold"/>
                                        <p:tgtEl>
                                          <p:spTgt spid="277507"/>
                                        </p:tgtEl>
                                        <p:attrNameLst>
                                          <p:attrName>ppt_w</p:attrName>
                                        </p:attrNameLst>
                                      </p:cBhvr>
                                      <p:tavLst>
                                        <p:tav tm="0">
                                          <p:val>
                                            <p:fltVal val="0"/>
                                          </p:val>
                                        </p:tav>
                                        <p:tav tm="100000">
                                          <p:val>
                                            <p:strVal val="#ppt_w"/>
                                          </p:val>
                                        </p:tav>
                                      </p:tavLst>
                                    </p:anim>
                                    <p:anim calcmode="lin" valueType="num">
                                      <p:cBhvr>
                                        <p:cTn id="8" dur="1000" fill="hold"/>
                                        <p:tgtEl>
                                          <p:spTgt spid="277507"/>
                                        </p:tgtEl>
                                        <p:attrNameLst>
                                          <p:attrName>ppt_h</p:attrName>
                                        </p:attrNameLst>
                                      </p:cBhvr>
                                      <p:tavLst>
                                        <p:tav tm="0">
                                          <p:val>
                                            <p:fltVal val="0"/>
                                          </p:val>
                                        </p:tav>
                                        <p:tav tm="100000">
                                          <p:val>
                                            <p:strVal val="#ppt_h"/>
                                          </p:val>
                                        </p:tav>
                                      </p:tavLst>
                                    </p:anim>
                                    <p:anim calcmode="lin" valueType="num">
                                      <p:cBhvr>
                                        <p:cTn id="9" dur="1000" fill="hold"/>
                                        <p:tgtEl>
                                          <p:spTgt spid="27750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750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grpId="0" nodeType="afterEffect">
                                  <p:stCondLst>
                                    <p:cond delay="0"/>
                                  </p:stCondLst>
                                  <p:childTnLst>
                                    <p:set>
                                      <p:cBhvr>
                                        <p:cTn id="13" dur="1" fill="hold">
                                          <p:stCondLst>
                                            <p:cond delay="0"/>
                                          </p:stCondLst>
                                        </p:cTn>
                                        <p:tgtEl>
                                          <p:spTgt spid="277506">
                                            <p:txEl>
                                              <p:pRg st="0" end="0"/>
                                            </p:txEl>
                                          </p:spTgt>
                                        </p:tgtEl>
                                        <p:attrNameLst>
                                          <p:attrName>style.visibility</p:attrName>
                                        </p:attrNameLst>
                                      </p:cBhvr>
                                      <p:to>
                                        <p:strVal val="visible"/>
                                      </p:to>
                                    </p:set>
                                    <p:anim calcmode="lin" valueType="num">
                                      <p:cBhvr additive="base">
                                        <p:cTn id="14" dur="5000" fill="hold"/>
                                        <p:tgtEl>
                                          <p:spTgt spid="277506">
                                            <p:txEl>
                                              <p:pRg st="0" end="0"/>
                                            </p:txEl>
                                          </p:spTgt>
                                        </p:tgtEl>
                                        <p:attrNameLst>
                                          <p:attrName>ppt_x</p:attrName>
                                        </p:attrNameLst>
                                      </p:cBhvr>
                                      <p:tavLst>
                                        <p:tav tm="0">
                                          <p:val>
                                            <p:strVal val="1+#ppt_w/2"/>
                                          </p:val>
                                        </p:tav>
                                        <p:tav tm="100000">
                                          <p:val>
                                            <p:strVal val="#ppt_x"/>
                                          </p:val>
                                        </p:tav>
                                      </p:tavLst>
                                    </p:anim>
                                    <p:anim calcmode="lin" valueType="num">
                                      <p:cBhvr additive="base">
                                        <p:cTn id="15" dur="5000" fill="hold"/>
                                        <p:tgtEl>
                                          <p:spTgt spid="277506">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6000"/>
                            </p:stCondLst>
                            <p:childTnLst>
                              <p:par>
                                <p:cTn id="17" presetID="2" presetClass="entr" presetSubtype="2"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0" fill="hold"/>
                                        <p:tgtEl>
                                          <p:spTgt spid="7"/>
                                        </p:tgtEl>
                                        <p:attrNameLst>
                                          <p:attrName>ppt_x</p:attrName>
                                        </p:attrNameLst>
                                      </p:cBhvr>
                                      <p:tavLst>
                                        <p:tav tm="0">
                                          <p:val>
                                            <p:strVal val="1+#ppt_w/2"/>
                                          </p:val>
                                        </p:tav>
                                        <p:tav tm="100000">
                                          <p:val>
                                            <p:strVal val="#ppt_x"/>
                                          </p:val>
                                        </p:tav>
                                      </p:tavLst>
                                    </p:anim>
                                    <p:anim calcmode="lin" valueType="num">
                                      <p:cBhvr additive="base">
                                        <p:cTn id="20" dur="5000" fill="hold"/>
                                        <p:tgtEl>
                                          <p:spTgt spid="7"/>
                                        </p:tgtEl>
                                        <p:attrNameLst>
                                          <p:attrName>ppt_y</p:attrName>
                                        </p:attrNameLst>
                                      </p:cBhvr>
                                      <p:tavLst>
                                        <p:tav tm="0">
                                          <p:val>
                                            <p:strVal val="#ppt_y"/>
                                          </p:val>
                                        </p:tav>
                                        <p:tav tm="100000">
                                          <p:val>
                                            <p:strVal val="#ppt_y"/>
                                          </p:val>
                                        </p:tav>
                                      </p:tavLst>
                                    </p:anim>
                                  </p:childTnLst>
                                </p:cTn>
                              </p:par>
                            </p:childTnLst>
                          </p:cTn>
                        </p:par>
                        <p:par>
                          <p:cTn id="21" fill="hold">
                            <p:stCondLst>
                              <p:cond delay="11000"/>
                            </p:stCondLst>
                            <p:childTnLst>
                              <p:par>
                                <p:cTn id="22" presetID="2" presetClass="entr" presetSubtype="4" fill="hold" grpId="0" nodeType="afterEffect">
                                  <p:stCondLst>
                                    <p:cond delay="0"/>
                                  </p:stCondLst>
                                  <p:childTnLst>
                                    <p:set>
                                      <p:cBhvr>
                                        <p:cTn id="23" dur="1" fill="hold">
                                          <p:stCondLst>
                                            <p:cond delay="0"/>
                                          </p:stCondLst>
                                        </p:cTn>
                                        <p:tgtEl>
                                          <p:spTgt spid="277508"/>
                                        </p:tgtEl>
                                        <p:attrNameLst>
                                          <p:attrName>style.visibility</p:attrName>
                                        </p:attrNameLst>
                                      </p:cBhvr>
                                      <p:to>
                                        <p:strVal val="visible"/>
                                      </p:to>
                                    </p:set>
                                    <p:anim calcmode="lin" valueType="num">
                                      <p:cBhvr additive="base">
                                        <p:cTn id="24" dur="500" fill="hold"/>
                                        <p:tgtEl>
                                          <p:spTgt spid="277508"/>
                                        </p:tgtEl>
                                        <p:attrNameLst>
                                          <p:attrName>ppt_x</p:attrName>
                                        </p:attrNameLst>
                                      </p:cBhvr>
                                      <p:tavLst>
                                        <p:tav tm="0">
                                          <p:val>
                                            <p:strVal val="#ppt_x"/>
                                          </p:val>
                                        </p:tav>
                                        <p:tav tm="100000">
                                          <p:val>
                                            <p:strVal val="#ppt_x"/>
                                          </p:val>
                                        </p:tav>
                                      </p:tavLst>
                                    </p:anim>
                                    <p:anim calcmode="lin" valueType="num">
                                      <p:cBhvr additive="base">
                                        <p:cTn id="25" dur="500" fill="hold"/>
                                        <p:tgtEl>
                                          <p:spTgt spid="277508"/>
                                        </p:tgtEl>
                                        <p:attrNameLst>
                                          <p:attrName>ppt_y</p:attrName>
                                        </p:attrNameLst>
                                      </p:cBhvr>
                                      <p:tavLst>
                                        <p:tav tm="0">
                                          <p:val>
                                            <p:strVal val="1+#ppt_h/2"/>
                                          </p:val>
                                        </p:tav>
                                        <p:tav tm="100000">
                                          <p:val>
                                            <p:strVal val="#ppt_y"/>
                                          </p:val>
                                        </p:tav>
                                      </p:tavLst>
                                    </p:anim>
                                  </p:childTnLst>
                                </p:cTn>
                              </p:par>
                            </p:childTnLst>
                          </p:cTn>
                        </p:par>
                        <p:par>
                          <p:cTn id="26" fill="hold">
                            <p:stCondLst>
                              <p:cond delay="11500"/>
                            </p:stCondLst>
                            <p:childTnLst>
                              <p:par>
                                <p:cTn id="27" presetID="2" presetClass="entr" presetSubtype="4" fill="hold" grpId="0" nodeType="afterEffect">
                                  <p:stCondLst>
                                    <p:cond delay="0"/>
                                  </p:stCondLst>
                                  <p:childTnLst>
                                    <p:set>
                                      <p:cBhvr>
                                        <p:cTn id="28" dur="1" fill="hold">
                                          <p:stCondLst>
                                            <p:cond delay="0"/>
                                          </p:stCondLst>
                                        </p:cTn>
                                        <p:tgtEl>
                                          <p:spTgt spid="277509"/>
                                        </p:tgtEl>
                                        <p:attrNameLst>
                                          <p:attrName>style.visibility</p:attrName>
                                        </p:attrNameLst>
                                      </p:cBhvr>
                                      <p:to>
                                        <p:strVal val="visible"/>
                                      </p:to>
                                    </p:set>
                                    <p:anim calcmode="lin" valueType="num">
                                      <p:cBhvr additive="base">
                                        <p:cTn id="29" dur="500" fill="hold"/>
                                        <p:tgtEl>
                                          <p:spTgt spid="277509"/>
                                        </p:tgtEl>
                                        <p:attrNameLst>
                                          <p:attrName>ppt_x</p:attrName>
                                        </p:attrNameLst>
                                      </p:cBhvr>
                                      <p:tavLst>
                                        <p:tav tm="0">
                                          <p:val>
                                            <p:strVal val="#ppt_x"/>
                                          </p:val>
                                        </p:tav>
                                        <p:tav tm="100000">
                                          <p:val>
                                            <p:strVal val="#ppt_x"/>
                                          </p:val>
                                        </p:tav>
                                      </p:tavLst>
                                    </p:anim>
                                    <p:anim calcmode="lin" valueType="num">
                                      <p:cBhvr additive="base">
                                        <p:cTn id="30" dur="500" fill="hold"/>
                                        <p:tgtEl>
                                          <p:spTgt spid="2775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6" grpId="0" build="p"/>
      <p:bldP spid="277507" grpId="0"/>
      <p:bldP spid="277508" grpId="0"/>
      <p:bldP spid="277509"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1026"/>
          <p:cNvSpPr>
            <a:spLocks noGrp="1" noChangeArrowheads="1"/>
          </p:cNvSpPr>
          <p:nvPr>
            <p:ph type="body" sz="half" idx="3"/>
          </p:nvPr>
        </p:nvSpPr>
        <p:spPr>
          <a:xfrm>
            <a:off x="1423988" y="1773238"/>
            <a:ext cx="7416800" cy="1727200"/>
          </a:xfrm>
          <a:noFill/>
        </p:spPr>
        <p:txBody>
          <a:bodyPr lIns="90488" tIns="44450" rIns="90488" bIns="44450"/>
          <a:lstStyle/>
          <a:p>
            <a:pPr marL="536575" indent="-536575">
              <a:lnSpc>
                <a:spcPct val="90000"/>
              </a:lnSpc>
              <a:buClr>
                <a:schemeClr val="tx2"/>
              </a:buClr>
              <a:buSzPct val="75000"/>
              <a:buFont typeface="Wingdings" pitchFamily="2" charset="2"/>
              <a:buChar char="ü"/>
            </a:pPr>
            <a:r>
              <a:rPr lang="fr-FR" sz="2800" dirty="0" smtClean="0">
                <a:latin typeface="Century Gothic" pitchFamily="34" charset="0"/>
                <a:cs typeface="Times New Roman" pitchFamily="18" charset="0"/>
              </a:rPr>
              <a:t>Comprendre le </a:t>
            </a:r>
            <a:r>
              <a:rPr lang="fr-FR" sz="2800" b="1" dirty="0" smtClean="0">
                <a:solidFill>
                  <a:schemeClr val="bg2">
                    <a:lumMod val="50000"/>
                  </a:schemeClr>
                </a:solidFill>
                <a:latin typeface="Century Gothic" pitchFamily="34" charset="0"/>
                <a:cs typeface="Times New Roman" pitchFamily="18" charset="0"/>
              </a:rPr>
              <a:t>comportement des consommateurs,</a:t>
            </a:r>
          </a:p>
          <a:p>
            <a:pPr marL="536575" indent="-536575">
              <a:lnSpc>
                <a:spcPct val="90000"/>
              </a:lnSpc>
              <a:buClr>
                <a:schemeClr val="tx2"/>
              </a:buClr>
              <a:buSzPct val="75000"/>
              <a:buFont typeface="Wingdings" pitchFamily="2" charset="2"/>
              <a:buChar char="ü"/>
            </a:pPr>
            <a:r>
              <a:rPr lang="fr-FR" sz="2800" dirty="0" smtClean="0">
                <a:latin typeface="Century Gothic" pitchFamily="34" charset="0"/>
                <a:cs typeface="Times New Roman" pitchFamily="18" charset="0"/>
              </a:rPr>
              <a:t>Analyser un </a:t>
            </a:r>
            <a:r>
              <a:rPr lang="fr-FR" sz="2800" b="1" dirty="0" smtClean="0">
                <a:solidFill>
                  <a:schemeClr val="bg2">
                    <a:lumMod val="50000"/>
                  </a:schemeClr>
                </a:solidFill>
                <a:latin typeface="Century Gothic" pitchFamily="34" charset="0"/>
                <a:cs typeface="Times New Roman" pitchFamily="18" charset="0"/>
              </a:rPr>
              <a:t>produit, sa clientèle, les réseaux de vente</a:t>
            </a:r>
            <a:r>
              <a:rPr lang="fr-FR" sz="2800" dirty="0" smtClean="0">
                <a:solidFill>
                  <a:schemeClr val="bg2">
                    <a:lumMod val="50000"/>
                  </a:schemeClr>
                </a:solidFill>
                <a:latin typeface="Century Gothic" pitchFamily="34" charset="0"/>
                <a:cs typeface="Times New Roman" pitchFamily="18" charset="0"/>
              </a:rPr>
              <a:t>…</a:t>
            </a:r>
          </a:p>
        </p:txBody>
      </p:sp>
      <p:sp>
        <p:nvSpPr>
          <p:cNvPr id="283651" name="Rectangle 1027"/>
          <p:cNvSpPr>
            <a:spLocks noChangeArrowheads="1"/>
          </p:cNvSpPr>
          <p:nvPr/>
        </p:nvSpPr>
        <p:spPr bwMode="auto">
          <a:xfrm>
            <a:off x="742950" y="692150"/>
            <a:ext cx="4017446"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a:solidFill>
                  <a:srgbClr val="FF9900"/>
                </a:solidFill>
                <a:latin typeface="Century Gothic" pitchFamily="34" charset="0"/>
                <a:cs typeface="Times New Roman" pitchFamily="18" charset="0"/>
              </a:rPr>
              <a:t>Vous </a:t>
            </a:r>
            <a:r>
              <a:rPr lang="fr-FR" sz="4400" b="1" dirty="0" smtClean="0">
                <a:solidFill>
                  <a:srgbClr val="FF9900"/>
                </a:solidFill>
                <a:latin typeface="Century Gothic" pitchFamily="34" charset="0"/>
                <a:cs typeface="Times New Roman" pitchFamily="18" charset="0"/>
              </a:rPr>
              <a:t>aimeriez</a:t>
            </a:r>
            <a:endParaRPr lang="fr-FR" sz="4400" b="1" dirty="0">
              <a:solidFill>
                <a:srgbClr val="FF9900"/>
              </a:solidFill>
              <a:latin typeface="Century Gothic" pitchFamily="34" charset="0"/>
              <a:cs typeface="Times New Roman" pitchFamily="18" charset="0"/>
            </a:endParaRPr>
          </a:p>
        </p:txBody>
      </p:sp>
      <p:sp>
        <p:nvSpPr>
          <p:cNvPr id="283652" name="Rectangle 1028"/>
          <p:cNvSpPr>
            <a:spLocks noChangeArrowheads="1"/>
          </p:cNvSpPr>
          <p:nvPr/>
        </p:nvSpPr>
        <p:spPr bwMode="auto">
          <a:xfrm>
            <a:off x="742950" y="4038600"/>
            <a:ext cx="2957861"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smtClean="0">
                <a:solidFill>
                  <a:srgbClr val="FF9900"/>
                </a:solidFill>
                <a:latin typeface="Century Gothic" pitchFamily="34" charset="0"/>
                <a:cs typeface="Times New Roman" pitchFamily="18" charset="0"/>
              </a:rPr>
              <a:t>Choisissez</a:t>
            </a:r>
            <a:endParaRPr lang="fr-FR" sz="4400" b="1" dirty="0">
              <a:solidFill>
                <a:srgbClr val="FF9900"/>
              </a:solidFill>
              <a:latin typeface="Century Gothic" pitchFamily="34" charset="0"/>
              <a:cs typeface="Times New Roman" pitchFamily="18" charset="0"/>
            </a:endParaRPr>
          </a:p>
        </p:txBody>
      </p:sp>
      <p:sp>
        <p:nvSpPr>
          <p:cNvPr id="283653" name="Text Box 1029"/>
          <p:cNvSpPr txBox="1">
            <a:spLocks noChangeArrowheads="1"/>
          </p:cNvSpPr>
          <p:nvPr/>
        </p:nvSpPr>
        <p:spPr bwMode="auto">
          <a:xfrm>
            <a:off x="488950" y="5029200"/>
            <a:ext cx="8966200" cy="1446550"/>
          </a:xfrm>
          <a:prstGeom prst="rect">
            <a:avLst/>
          </a:prstGeom>
          <a:noFill/>
          <a:ln w="12700">
            <a:noFill/>
            <a:miter lim="800000"/>
            <a:headEnd/>
            <a:tailEnd/>
          </a:ln>
          <a:effectLst>
            <a:outerShdw dist="107763" dir="2700000" algn="ctr" rotWithShape="0">
              <a:schemeClr val="bg2"/>
            </a:outerShdw>
          </a:effectLst>
        </p:spPr>
        <p:txBody>
          <a:bodyPr>
            <a:spAutoFit/>
          </a:bodyPr>
          <a:lstStyle/>
          <a:p>
            <a:pPr marL="363538" algn="ctr">
              <a:spcBef>
                <a:spcPct val="50000"/>
              </a:spcBef>
              <a:defRPr/>
            </a:pPr>
            <a:r>
              <a:rPr lang="fr-FR" sz="4400" b="1" dirty="0" smtClean="0">
                <a:solidFill>
                  <a:srgbClr val="FF9900"/>
                </a:solidFill>
                <a:latin typeface="Century Gothic" pitchFamily="34" charset="0"/>
              </a:rPr>
              <a:t>La terminale  Mercatique      (</a:t>
            </a:r>
            <a:r>
              <a:rPr lang="fr-FR" sz="4400" b="1" dirty="0">
                <a:solidFill>
                  <a:srgbClr val="FF9900"/>
                </a:solidFill>
                <a:latin typeface="Century Gothic" pitchFamily="34" charset="0"/>
              </a:rPr>
              <a:t>marketing)</a:t>
            </a:r>
          </a:p>
        </p:txBody>
      </p:sp>
      <p:sp>
        <p:nvSpPr>
          <p:cNvPr id="7"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advClick="0" advTm="7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3651"/>
                                        </p:tgtEl>
                                        <p:attrNameLst>
                                          <p:attrName>style.visibility</p:attrName>
                                        </p:attrNameLst>
                                      </p:cBhvr>
                                      <p:to>
                                        <p:strVal val="visible"/>
                                      </p:to>
                                    </p:set>
                                    <p:anim calcmode="lin" valueType="num">
                                      <p:cBhvr>
                                        <p:cTn id="7" dur="1000" fill="hold"/>
                                        <p:tgtEl>
                                          <p:spTgt spid="283651"/>
                                        </p:tgtEl>
                                        <p:attrNameLst>
                                          <p:attrName>ppt_w</p:attrName>
                                        </p:attrNameLst>
                                      </p:cBhvr>
                                      <p:tavLst>
                                        <p:tav tm="0">
                                          <p:val>
                                            <p:fltVal val="0"/>
                                          </p:val>
                                        </p:tav>
                                        <p:tav tm="100000">
                                          <p:val>
                                            <p:strVal val="#ppt_w"/>
                                          </p:val>
                                        </p:tav>
                                      </p:tavLst>
                                    </p:anim>
                                    <p:anim calcmode="lin" valueType="num">
                                      <p:cBhvr>
                                        <p:cTn id="8" dur="1000" fill="hold"/>
                                        <p:tgtEl>
                                          <p:spTgt spid="283651"/>
                                        </p:tgtEl>
                                        <p:attrNameLst>
                                          <p:attrName>ppt_h</p:attrName>
                                        </p:attrNameLst>
                                      </p:cBhvr>
                                      <p:tavLst>
                                        <p:tav tm="0">
                                          <p:val>
                                            <p:fltVal val="0"/>
                                          </p:val>
                                        </p:tav>
                                        <p:tav tm="100000">
                                          <p:val>
                                            <p:strVal val="#ppt_h"/>
                                          </p:val>
                                        </p:tav>
                                      </p:tavLst>
                                    </p:anim>
                                    <p:anim calcmode="lin" valueType="num">
                                      <p:cBhvr>
                                        <p:cTn id="9" dur="1000" fill="hold"/>
                                        <p:tgtEl>
                                          <p:spTgt spid="28365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3651"/>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283650">
                                            <p:txEl>
                                              <p:pRg st="0" end="0"/>
                                            </p:txEl>
                                          </p:spTgt>
                                        </p:tgtEl>
                                        <p:attrNameLst>
                                          <p:attrName>style.visibility</p:attrName>
                                        </p:attrNameLst>
                                      </p:cBhvr>
                                      <p:to>
                                        <p:strVal val="visible"/>
                                      </p:to>
                                    </p:set>
                                    <p:anim calcmode="lin" valueType="num">
                                      <p:cBhvr additive="base">
                                        <p:cTn id="14" dur="5000" fill="hold"/>
                                        <p:tgtEl>
                                          <p:spTgt spid="283650">
                                            <p:txEl>
                                              <p:pRg st="0" end="0"/>
                                            </p:txEl>
                                          </p:spTgt>
                                        </p:tgtEl>
                                        <p:attrNameLst>
                                          <p:attrName>ppt_x</p:attrName>
                                        </p:attrNameLst>
                                      </p:cBhvr>
                                      <p:tavLst>
                                        <p:tav tm="0">
                                          <p:val>
                                            <p:strVal val="1+#ppt_w/2"/>
                                          </p:val>
                                        </p:tav>
                                        <p:tav tm="100000">
                                          <p:val>
                                            <p:strVal val="#ppt_x"/>
                                          </p:val>
                                        </p:tav>
                                      </p:tavLst>
                                    </p:anim>
                                    <p:anim calcmode="lin" valueType="num">
                                      <p:cBhvr additive="base">
                                        <p:cTn id="15" dur="5000" fill="hold"/>
                                        <p:tgtEl>
                                          <p:spTgt spid="283650">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6000"/>
                            </p:stCondLst>
                            <p:childTnLst>
                              <p:par>
                                <p:cTn id="17" presetID="2" presetClass="entr" presetSubtype="2" fill="hold" nodeType="afterEffect">
                                  <p:stCondLst>
                                    <p:cond delay="0"/>
                                  </p:stCondLst>
                                  <p:childTnLst>
                                    <p:set>
                                      <p:cBhvr>
                                        <p:cTn id="18" dur="1" fill="hold">
                                          <p:stCondLst>
                                            <p:cond delay="0"/>
                                          </p:stCondLst>
                                        </p:cTn>
                                        <p:tgtEl>
                                          <p:spTgt spid="283650">
                                            <p:txEl>
                                              <p:pRg st="1" end="1"/>
                                            </p:txEl>
                                          </p:spTgt>
                                        </p:tgtEl>
                                        <p:attrNameLst>
                                          <p:attrName>style.visibility</p:attrName>
                                        </p:attrNameLst>
                                      </p:cBhvr>
                                      <p:to>
                                        <p:strVal val="visible"/>
                                      </p:to>
                                    </p:set>
                                    <p:anim calcmode="lin" valueType="num">
                                      <p:cBhvr additive="base">
                                        <p:cTn id="19" dur="500" fill="hold"/>
                                        <p:tgtEl>
                                          <p:spTgt spid="283650">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3650">
                                            <p:txEl>
                                              <p:pRg st="1" end="1"/>
                                            </p:txEl>
                                          </p:spTgt>
                                        </p:tgtEl>
                                        <p:attrNameLst>
                                          <p:attrName>ppt_y</p:attrName>
                                        </p:attrNameLst>
                                      </p:cBhvr>
                                      <p:tavLst>
                                        <p:tav tm="0">
                                          <p:val>
                                            <p:strVal val="#ppt_y"/>
                                          </p:val>
                                        </p:tav>
                                        <p:tav tm="100000">
                                          <p:val>
                                            <p:strVal val="#ppt_y"/>
                                          </p:val>
                                        </p:tav>
                                      </p:tavLst>
                                    </p:anim>
                                  </p:childTnLst>
                                </p:cTn>
                              </p:par>
                            </p:childTnLst>
                          </p:cTn>
                        </p:par>
                        <p:par>
                          <p:cTn id="21" fill="hold">
                            <p:stCondLst>
                              <p:cond delay="6500"/>
                            </p:stCondLst>
                            <p:childTnLst>
                              <p:par>
                                <p:cTn id="22" presetID="2" presetClass="entr" presetSubtype="4" fill="hold" grpId="0" nodeType="afterEffect">
                                  <p:stCondLst>
                                    <p:cond delay="0"/>
                                  </p:stCondLst>
                                  <p:childTnLst>
                                    <p:set>
                                      <p:cBhvr>
                                        <p:cTn id="23" dur="1" fill="hold">
                                          <p:stCondLst>
                                            <p:cond delay="0"/>
                                          </p:stCondLst>
                                        </p:cTn>
                                        <p:tgtEl>
                                          <p:spTgt spid="283652"/>
                                        </p:tgtEl>
                                        <p:attrNameLst>
                                          <p:attrName>style.visibility</p:attrName>
                                        </p:attrNameLst>
                                      </p:cBhvr>
                                      <p:to>
                                        <p:strVal val="visible"/>
                                      </p:to>
                                    </p:set>
                                    <p:anim calcmode="lin" valueType="num">
                                      <p:cBhvr additive="base">
                                        <p:cTn id="24" dur="500" fill="hold"/>
                                        <p:tgtEl>
                                          <p:spTgt spid="283652"/>
                                        </p:tgtEl>
                                        <p:attrNameLst>
                                          <p:attrName>ppt_x</p:attrName>
                                        </p:attrNameLst>
                                      </p:cBhvr>
                                      <p:tavLst>
                                        <p:tav tm="0">
                                          <p:val>
                                            <p:strVal val="#ppt_x"/>
                                          </p:val>
                                        </p:tav>
                                        <p:tav tm="100000">
                                          <p:val>
                                            <p:strVal val="#ppt_x"/>
                                          </p:val>
                                        </p:tav>
                                      </p:tavLst>
                                    </p:anim>
                                    <p:anim calcmode="lin" valueType="num">
                                      <p:cBhvr additive="base">
                                        <p:cTn id="25" dur="500" fill="hold"/>
                                        <p:tgtEl>
                                          <p:spTgt spid="283652"/>
                                        </p:tgtEl>
                                        <p:attrNameLst>
                                          <p:attrName>ppt_y</p:attrName>
                                        </p:attrNameLst>
                                      </p:cBhvr>
                                      <p:tavLst>
                                        <p:tav tm="0">
                                          <p:val>
                                            <p:strVal val="1+#ppt_h/2"/>
                                          </p:val>
                                        </p:tav>
                                        <p:tav tm="100000">
                                          <p:val>
                                            <p:strVal val="#ppt_y"/>
                                          </p:val>
                                        </p:tav>
                                      </p:tavLst>
                                    </p:anim>
                                  </p:childTnLst>
                                </p:cTn>
                              </p:par>
                            </p:childTnLst>
                          </p:cTn>
                        </p:par>
                        <p:par>
                          <p:cTn id="26" fill="hold">
                            <p:stCondLst>
                              <p:cond delay="7000"/>
                            </p:stCondLst>
                            <p:childTnLst>
                              <p:par>
                                <p:cTn id="27" presetID="2" presetClass="entr" presetSubtype="4" fill="hold" grpId="0" nodeType="afterEffect">
                                  <p:stCondLst>
                                    <p:cond delay="0"/>
                                  </p:stCondLst>
                                  <p:childTnLst>
                                    <p:set>
                                      <p:cBhvr>
                                        <p:cTn id="28" dur="1" fill="hold">
                                          <p:stCondLst>
                                            <p:cond delay="0"/>
                                          </p:stCondLst>
                                        </p:cTn>
                                        <p:tgtEl>
                                          <p:spTgt spid="283653"/>
                                        </p:tgtEl>
                                        <p:attrNameLst>
                                          <p:attrName>style.visibility</p:attrName>
                                        </p:attrNameLst>
                                      </p:cBhvr>
                                      <p:to>
                                        <p:strVal val="visible"/>
                                      </p:to>
                                    </p:set>
                                    <p:anim calcmode="lin" valueType="num">
                                      <p:cBhvr additive="base">
                                        <p:cTn id="29" dur="500" fill="hold"/>
                                        <p:tgtEl>
                                          <p:spTgt spid="283653"/>
                                        </p:tgtEl>
                                        <p:attrNameLst>
                                          <p:attrName>ppt_x</p:attrName>
                                        </p:attrNameLst>
                                      </p:cBhvr>
                                      <p:tavLst>
                                        <p:tav tm="0">
                                          <p:val>
                                            <p:strVal val="#ppt_x"/>
                                          </p:val>
                                        </p:tav>
                                        <p:tav tm="100000">
                                          <p:val>
                                            <p:strVal val="#ppt_x"/>
                                          </p:val>
                                        </p:tav>
                                      </p:tavLst>
                                    </p:anim>
                                    <p:anim calcmode="lin" valueType="num">
                                      <p:cBhvr additive="base">
                                        <p:cTn id="30" dur="500" fill="hold"/>
                                        <p:tgtEl>
                                          <p:spTgt spid="2836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p:bldP spid="283652" grpId="0"/>
      <p:bldP spid="283653"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1026"/>
          <p:cNvSpPr>
            <a:spLocks noGrp="1" noChangeArrowheads="1"/>
          </p:cNvSpPr>
          <p:nvPr>
            <p:ph type="body" sz="half" idx="3"/>
          </p:nvPr>
        </p:nvSpPr>
        <p:spPr>
          <a:xfrm>
            <a:off x="1423988" y="1412875"/>
            <a:ext cx="8031162" cy="2397125"/>
          </a:xfrm>
          <a:noFill/>
        </p:spPr>
        <p:txBody>
          <a:bodyPr lIns="90488" tIns="44450" rIns="90488" bIns="44450"/>
          <a:lstStyle/>
          <a:p>
            <a:pPr marL="536575" indent="-536575">
              <a:lnSpc>
                <a:spcPct val="90000"/>
              </a:lnSpc>
              <a:buClr>
                <a:schemeClr val="tx2"/>
              </a:buClr>
              <a:buSzPct val="75000"/>
              <a:buFont typeface="Wingdings" pitchFamily="2" charset="2"/>
              <a:buChar char="ü"/>
            </a:pPr>
            <a:r>
              <a:rPr lang="fr-FR" sz="2800" dirty="0" smtClean="0">
                <a:latin typeface="Century Gothic" pitchFamily="34" charset="0"/>
              </a:rPr>
              <a:t>Comprendre le fonctionnement des </a:t>
            </a:r>
            <a:r>
              <a:rPr lang="fr-FR" sz="2800" b="1" dirty="0" smtClean="0">
                <a:solidFill>
                  <a:schemeClr val="bg2">
                    <a:lumMod val="50000"/>
                  </a:schemeClr>
                </a:solidFill>
                <a:latin typeface="Century Gothic" pitchFamily="34" charset="0"/>
              </a:rPr>
              <a:t>ressources humaines </a:t>
            </a:r>
            <a:r>
              <a:rPr lang="fr-FR" sz="2800" dirty="0" smtClean="0">
                <a:latin typeface="Century Gothic" pitchFamily="34" charset="0"/>
              </a:rPr>
              <a:t>dans les entreprises,</a:t>
            </a:r>
          </a:p>
          <a:p>
            <a:pPr marL="536575" indent="-536575">
              <a:lnSpc>
                <a:spcPct val="90000"/>
              </a:lnSpc>
              <a:buClr>
                <a:schemeClr val="tx2"/>
              </a:buClr>
              <a:buSzPct val="75000"/>
              <a:buFont typeface="Wingdings" pitchFamily="2" charset="2"/>
              <a:buChar char="ü"/>
            </a:pPr>
            <a:r>
              <a:rPr lang="fr-FR" sz="2800" dirty="0" smtClean="0">
                <a:latin typeface="Century Gothic" pitchFamily="34" charset="0"/>
              </a:rPr>
              <a:t>Améliorer la </a:t>
            </a:r>
            <a:r>
              <a:rPr lang="fr-FR" sz="2800" b="1" dirty="0" smtClean="0">
                <a:solidFill>
                  <a:schemeClr val="bg2">
                    <a:lumMod val="50000"/>
                  </a:schemeClr>
                </a:solidFill>
                <a:latin typeface="Century Gothic" pitchFamily="34" charset="0"/>
              </a:rPr>
              <a:t>communication</a:t>
            </a:r>
            <a:r>
              <a:rPr lang="fr-FR" sz="2800" dirty="0" smtClean="0">
                <a:solidFill>
                  <a:schemeClr val="folHlink"/>
                </a:solidFill>
                <a:latin typeface="Century Gothic" pitchFamily="34" charset="0"/>
              </a:rPr>
              <a:t> </a:t>
            </a:r>
            <a:r>
              <a:rPr lang="fr-FR" sz="2800" dirty="0" smtClean="0">
                <a:latin typeface="Century Gothic" pitchFamily="34" charset="0"/>
              </a:rPr>
              <a:t>et </a:t>
            </a:r>
            <a:r>
              <a:rPr lang="fr-FR" sz="2800" b="1" dirty="0" smtClean="0">
                <a:solidFill>
                  <a:schemeClr val="bg2">
                    <a:lumMod val="50000"/>
                  </a:schemeClr>
                </a:solidFill>
                <a:latin typeface="Century Gothic" pitchFamily="34" charset="0"/>
              </a:rPr>
              <a:t>l’organisation</a:t>
            </a:r>
            <a:r>
              <a:rPr lang="fr-FR" sz="2800" dirty="0" smtClean="0">
                <a:latin typeface="Century Gothic" pitchFamily="34" charset="0"/>
              </a:rPr>
              <a:t> dans l’entreprise.</a:t>
            </a:r>
            <a:r>
              <a:rPr lang="fr-FR" dirty="0" smtClean="0">
                <a:latin typeface="ChromaSSK" pitchFamily="2" charset="0"/>
              </a:rPr>
              <a:t>,</a:t>
            </a:r>
          </a:p>
        </p:txBody>
      </p:sp>
      <p:sp>
        <p:nvSpPr>
          <p:cNvPr id="285699" name="Rectangle 1027"/>
          <p:cNvSpPr>
            <a:spLocks noChangeArrowheads="1"/>
          </p:cNvSpPr>
          <p:nvPr/>
        </p:nvSpPr>
        <p:spPr bwMode="auto">
          <a:xfrm>
            <a:off x="742950" y="468313"/>
            <a:ext cx="4017446"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a:solidFill>
                  <a:srgbClr val="FF9900"/>
                </a:solidFill>
                <a:latin typeface="Century Gothic" pitchFamily="34" charset="0"/>
                <a:cs typeface="Times New Roman" pitchFamily="18" charset="0"/>
              </a:rPr>
              <a:t>Vous </a:t>
            </a:r>
            <a:r>
              <a:rPr lang="fr-FR" sz="4400" b="1" dirty="0" smtClean="0">
                <a:solidFill>
                  <a:srgbClr val="FF9900"/>
                </a:solidFill>
                <a:latin typeface="Century Gothic" pitchFamily="34" charset="0"/>
                <a:cs typeface="Times New Roman" pitchFamily="18" charset="0"/>
              </a:rPr>
              <a:t>aimeriez</a:t>
            </a:r>
            <a:endParaRPr lang="fr-FR" sz="4400" b="1" dirty="0">
              <a:solidFill>
                <a:srgbClr val="FF9900"/>
              </a:solidFill>
              <a:latin typeface="Century Gothic" pitchFamily="34" charset="0"/>
              <a:cs typeface="Times New Roman" pitchFamily="18" charset="0"/>
            </a:endParaRPr>
          </a:p>
        </p:txBody>
      </p:sp>
      <p:sp>
        <p:nvSpPr>
          <p:cNvPr id="285700" name="Rectangle 1028"/>
          <p:cNvSpPr>
            <a:spLocks noChangeArrowheads="1"/>
          </p:cNvSpPr>
          <p:nvPr/>
        </p:nvSpPr>
        <p:spPr bwMode="auto">
          <a:xfrm>
            <a:off x="742950" y="3810000"/>
            <a:ext cx="2957861" cy="769441"/>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r>
              <a:rPr lang="fr-FR" sz="4400" b="1" dirty="0" smtClean="0">
                <a:solidFill>
                  <a:srgbClr val="FF9900"/>
                </a:solidFill>
                <a:latin typeface="Century Gothic" pitchFamily="34" charset="0"/>
              </a:rPr>
              <a:t>Choisissez</a:t>
            </a:r>
            <a:endParaRPr lang="fr-FR" sz="4400" b="1" dirty="0">
              <a:solidFill>
                <a:srgbClr val="FF9900"/>
              </a:solidFill>
              <a:latin typeface="Century Gothic" pitchFamily="34" charset="0"/>
            </a:endParaRPr>
          </a:p>
        </p:txBody>
      </p:sp>
      <p:sp>
        <p:nvSpPr>
          <p:cNvPr id="285701" name="Text Box 1029"/>
          <p:cNvSpPr txBox="1">
            <a:spLocks noChangeArrowheads="1"/>
          </p:cNvSpPr>
          <p:nvPr/>
        </p:nvSpPr>
        <p:spPr bwMode="auto">
          <a:xfrm>
            <a:off x="488950" y="4664075"/>
            <a:ext cx="8966200" cy="1446213"/>
          </a:xfrm>
          <a:prstGeom prst="rect">
            <a:avLst/>
          </a:prstGeom>
          <a:noFill/>
          <a:ln w="12700">
            <a:noFill/>
            <a:miter lim="800000"/>
            <a:headEnd/>
            <a:tailEnd/>
          </a:ln>
          <a:effectLst>
            <a:outerShdw dist="107763" dir="2700000" algn="ctr" rotWithShape="0">
              <a:schemeClr val="bg2"/>
            </a:outerShdw>
          </a:effectLst>
        </p:spPr>
        <p:txBody>
          <a:bodyPr>
            <a:spAutoFit/>
          </a:bodyPr>
          <a:lstStyle/>
          <a:p>
            <a:pPr marL="261938" algn="ctr">
              <a:defRPr/>
            </a:pPr>
            <a:r>
              <a:rPr lang="fr-FR" sz="4400" b="1" dirty="0" smtClean="0">
                <a:solidFill>
                  <a:srgbClr val="FF9900"/>
                </a:solidFill>
                <a:latin typeface="Century Gothic" pitchFamily="34" charset="0"/>
              </a:rPr>
              <a:t>La terminale Ressources </a:t>
            </a:r>
            <a:r>
              <a:rPr lang="fr-FR" sz="4400" b="1" dirty="0">
                <a:solidFill>
                  <a:srgbClr val="FF9900"/>
                </a:solidFill>
                <a:latin typeface="Century Gothic" pitchFamily="34" charset="0"/>
              </a:rPr>
              <a:t>Humaines et Communication</a:t>
            </a:r>
          </a:p>
        </p:txBody>
      </p:sp>
      <p:sp>
        <p:nvSpPr>
          <p:cNvPr id="33798" name="Text Box 1030"/>
          <p:cNvSpPr txBox="1">
            <a:spLocks noChangeArrowheads="1"/>
          </p:cNvSpPr>
          <p:nvPr/>
        </p:nvSpPr>
        <p:spPr bwMode="auto">
          <a:xfrm>
            <a:off x="5097016" y="6248400"/>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advClick="0" advTm="7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5699"/>
                                        </p:tgtEl>
                                        <p:attrNameLst>
                                          <p:attrName>style.visibility</p:attrName>
                                        </p:attrNameLst>
                                      </p:cBhvr>
                                      <p:to>
                                        <p:strVal val="visible"/>
                                      </p:to>
                                    </p:set>
                                    <p:anim calcmode="lin" valueType="num">
                                      <p:cBhvr>
                                        <p:cTn id="7" dur="1000" fill="hold"/>
                                        <p:tgtEl>
                                          <p:spTgt spid="285699"/>
                                        </p:tgtEl>
                                        <p:attrNameLst>
                                          <p:attrName>ppt_w</p:attrName>
                                        </p:attrNameLst>
                                      </p:cBhvr>
                                      <p:tavLst>
                                        <p:tav tm="0">
                                          <p:val>
                                            <p:fltVal val="0"/>
                                          </p:val>
                                        </p:tav>
                                        <p:tav tm="100000">
                                          <p:val>
                                            <p:strVal val="#ppt_w"/>
                                          </p:val>
                                        </p:tav>
                                      </p:tavLst>
                                    </p:anim>
                                    <p:anim calcmode="lin" valueType="num">
                                      <p:cBhvr>
                                        <p:cTn id="8" dur="1000" fill="hold"/>
                                        <p:tgtEl>
                                          <p:spTgt spid="285699"/>
                                        </p:tgtEl>
                                        <p:attrNameLst>
                                          <p:attrName>ppt_h</p:attrName>
                                        </p:attrNameLst>
                                      </p:cBhvr>
                                      <p:tavLst>
                                        <p:tav tm="0">
                                          <p:val>
                                            <p:fltVal val="0"/>
                                          </p:val>
                                        </p:tav>
                                        <p:tav tm="100000">
                                          <p:val>
                                            <p:strVal val="#ppt_h"/>
                                          </p:val>
                                        </p:tav>
                                      </p:tavLst>
                                    </p:anim>
                                    <p:anim calcmode="lin" valueType="num">
                                      <p:cBhvr>
                                        <p:cTn id="9" dur="1000" fill="hold"/>
                                        <p:tgtEl>
                                          <p:spTgt spid="28569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569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285698">
                                            <p:txEl>
                                              <p:pRg st="0" end="0"/>
                                            </p:txEl>
                                          </p:spTgt>
                                        </p:tgtEl>
                                        <p:attrNameLst>
                                          <p:attrName>style.visibility</p:attrName>
                                        </p:attrNameLst>
                                      </p:cBhvr>
                                      <p:to>
                                        <p:strVal val="visible"/>
                                      </p:to>
                                    </p:set>
                                    <p:anim calcmode="lin" valueType="num">
                                      <p:cBhvr additive="base">
                                        <p:cTn id="14" dur="5000" fill="hold"/>
                                        <p:tgtEl>
                                          <p:spTgt spid="285698">
                                            <p:txEl>
                                              <p:pRg st="0" end="0"/>
                                            </p:txEl>
                                          </p:spTgt>
                                        </p:tgtEl>
                                        <p:attrNameLst>
                                          <p:attrName>ppt_x</p:attrName>
                                        </p:attrNameLst>
                                      </p:cBhvr>
                                      <p:tavLst>
                                        <p:tav tm="0">
                                          <p:val>
                                            <p:strVal val="1+#ppt_w/2"/>
                                          </p:val>
                                        </p:tav>
                                        <p:tav tm="100000">
                                          <p:val>
                                            <p:strVal val="#ppt_x"/>
                                          </p:val>
                                        </p:tav>
                                      </p:tavLst>
                                    </p:anim>
                                    <p:anim calcmode="lin" valueType="num">
                                      <p:cBhvr additive="base">
                                        <p:cTn id="15" dur="5000" fill="hold"/>
                                        <p:tgtEl>
                                          <p:spTgt spid="2856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nodeType="clickEffect">
                                  <p:stCondLst>
                                    <p:cond delay="0"/>
                                  </p:stCondLst>
                                  <p:childTnLst>
                                    <p:set>
                                      <p:cBhvr>
                                        <p:cTn id="19" dur="1" fill="hold">
                                          <p:stCondLst>
                                            <p:cond delay="0"/>
                                          </p:stCondLst>
                                        </p:cTn>
                                        <p:tgtEl>
                                          <p:spTgt spid="285698">
                                            <p:txEl>
                                              <p:pRg st="1" end="1"/>
                                            </p:txEl>
                                          </p:spTgt>
                                        </p:tgtEl>
                                        <p:attrNameLst>
                                          <p:attrName>style.visibility</p:attrName>
                                        </p:attrNameLst>
                                      </p:cBhvr>
                                      <p:to>
                                        <p:strVal val="visible"/>
                                      </p:to>
                                    </p:set>
                                    <p:anim calcmode="lin" valueType="num">
                                      <p:cBhvr additive="base">
                                        <p:cTn id="20" dur="5000" fill="hold"/>
                                        <p:tgtEl>
                                          <p:spTgt spid="285698">
                                            <p:txEl>
                                              <p:pRg st="1" end="1"/>
                                            </p:txEl>
                                          </p:spTgt>
                                        </p:tgtEl>
                                        <p:attrNameLst>
                                          <p:attrName>ppt_x</p:attrName>
                                        </p:attrNameLst>
                                      </p:cBhvr>
                                      <p:tavLst>
                                        <p:tav tm="0">
                                          <p:val>
                                            <p:strVal val="1+#ppt_w/2"/>
                                          </p:val>
                                        </p:tav>
                                        <p:tav tm="100000">
                                          <p:val>
                                            <p:strVal val="#ppt_x"/>
                                          </p:val>
                                        </p:tav>
                                      </p:tavLst>
                                    </p:anim>
                                    <p:anim calcmode="lin" valueType="num">
                                      <p:cBhvr additive="base">
                                        <p:cTn id="21" dur="5000" fill="hold"/>
                                        <p:tgtEl>
                                          <p:spTgt spid="285698">
                                            <p:txEl>
                                              <p:pRg st="1" end="1"/>
                                            </p:txEl>
                                          </p:spTgt>
                                        </p:tgtEl>
                                        <p:attrNameLst>
                                          <p:attrName>ppt_y</p:attrName>
                                        </p:attrNameLst>
                                      </p:cBhvr>
                                      <p:tavLst>
                                        <p:tav tm="0">
                                          <p:val>
                                            <p:strVal val="#ppt_y"/>
                                          </p:val>
                                        </p:tav>
                                        <p:tav tm="100000">
                                          <p:val>
                                            <p:strVal val="#ppt_y"/>
                                          </p:val>
                                        </p:tav>
                                      </p:tavLst>
                                    </p:anim>
                                  </p:childTnLst>
                                </p:cTn>
                              </p:par>
                            </p:childTnLst>
                          </p:cTn>
                        </p:par>
                        <p:par>
                          <p:cTn id="22" fill="hold">
                            <p:stCondLst>
                              <p:cond delay="5000"/>
                            </p:stCondLst>
                            <p:childTnLst>
                              <p:par>
                                <p:cTn id="23" presetID="2" presetClass="entr" presetSubtype="4" fill="hold" grpId="0" nodeType="afterEffect">
                                  <p:stCondLst>
                                    <p:cond delay="0"/>
                                  </p:stCondLst>
                                  <p:childTnLst>
                                    <p:set>
                                      <p:cBhvr>
                                        <p:cTn id="24" dur="1" fill="hold">
                                          <p:stCondLst>
                                            <p:cond delay="0"/>
                                          </p:stCondLst>
                                        </p:cTn>
                                        <p:tgtEl>
                                          <p:spTgt spid="285700"/>
                                        </p:tgtEl>
                                        <p:attrNameLst>
                                          <p:attrName>style.visibility</p:attrName>
                                        </p:attrNameLst>
                                      </p:cBhvr>
                                      <p:to>
                                        <p:strVal val="visible"/>
                                      </p:to>
                                    </p:set>
                                    <p:anim calcmode="lin" valueType="num">
                                      <p:cBhvr additive="base">
                                        <p:cTn id="25" dur="500" fill="hold"/>
                                        <p:tgtEl>
                                          <p:spTgt spid="285700"/>
                                        </p:tgtEl>
                                        <p:attrNameLst>
                                          <p:attrName>ppt_x</p:attrName>
                                        </p:attrNameLst>
                                      </p:cBhvr>
                                      <p:tavLst>
                                        <p:tav tm="0">
                                          <p:val>
                                            <p:strVal val="#ppt_x"/>
                                          </p:val>
                                        </p:tav>
                                        <p:tav tm="100000">
                                          <p:val>
                                            <p:strVal val="#ppt_x"/>
                                          </p:val>
                                        </p:tav>
                                      </p:tavLst>
                                    </p:anim>
                                    <p:anim calcmode="lin" valueType="num">
                                      <p:cBhvr additive="base">
                                        <p:cTn id="26" dur="500" fill="hold"/>
                                        <p:tgtEl>
                                          <p:spTgt spid="285700"/>
                                        </p:tgtEl>
                                        <p:attrNameLst>
                                          <p:attrName>ppt_y</p:attrName>
                                        </p:attrNameLst>
                                      </p:cBhvr>
                                      <p:tavLst>
                                        <p:tav tm="0">
                                          <p:val>
                                            <p:strVal val="1+#ppt_h/2"/>
                                          </p:val>
                                        </p:tav>
                                        <p:tav tm="100000">
                                          <p:val>
                                            <p:strVal val="#ppt_y"/>
                                          </p:val>
                                        </p:tav>
                                      </p:tavLst>
                                    </p:anim>
                                  </p:childTnLst>
                                </p:cTn>
                              </p:par>
                            </p:childTnLst>
                          </p:cTn>
                        </p:par>
                        <p:par>
                          <p:cTn id="27" fill="hold">
                            <p:stCondLst>
                              <p:cond delay="5500"/>
                            </p:stCondLst>
                            <p:childTnLst>
                              <p:par>
                                <p:cTn id="28" presetID="2" presetClass="entr" presetSubtype="4" fill="hold" grpId="0" nodeType="afterEffect">
                                  <p:stCondLst>
                                    <p:cond delay="0"/>
                                  </p:stCondLst>
                                  <p:childTnLst>
                                    <p:set>
                                      <p:cBhvr>
                                        <p:cTn id="29" dur="1" fill="hold">
                                          <p:stCondLst>
                                            <p:cond delay="0"/>
                                          </p:stCondLst>
                                        </p:cTn>
                                        <p:tgtEl>
                                          <p:spTgt spid="285701"/>
                                        </p:tgtEl>
                                        <p:attrNameLst>
                                          <p:attrName>style.visibility</p:attrName>
                                        </p:attrNameLst>
                                      </p:cBhvr>
                                      <p:to>
                                        <p:strVal val="visible"/>
                                      </p:to>
                                    </p:set>
                                    <p:anim calcmode="lin" valueType="num">
                                      <p:cBhvr additive="base">
                                        <p:cTn id="30" dur="500" fill="hold"/>
                                        <p:tgtEl>
                                          <p:spTgt spid="285701"/>
                                        </p:tgtEl>
                                        <p:attrNameLst>
                                          <p:attrName>ppt_x</p:attrName>
                                        </p:attrNameLst>
                                      </p:cBhvr>
                                      <p:tavLst>
                                        <p:tav tm="0">
                                          <p:val>
                                            <p:strVal val="#ppt_x"/>
                                          </p:val>
                                        </p:tav>
                                        <p:tav tm="100000">
                                          <p:val>
                                            <p:strVal val="#ppt_x"/>
                                          </p:val>
                                        </p:tav>
                                      </p:tavLst>
                                    </p:anim>
                                    <p:anim calcmode="lin" valueType="num">
                                      <p:cBhvr additive="base">
                                        <p:cTn id="31" dur="500" fill="hold"/>
                                        <p:tgtEl>
                                          <p:spTgt spid="2857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p:bldP spid="285700" grpId="0"/>
      <p:bldP spid="28570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ChangeArrowheads="1"/>
          </p:cNvSpPr>
          <p:nvPr/>
        </p:nvSpPr>
        <p:spPr bwMode="auto">
          <a:xfrm>
            <a:off x="1065213" y="1620838"/>
            <a:ext cx="8612187" cy="3332162"/>
          </a:xfrm>
          <a:prstGeom prst="rect">
            <a:avLst/>
          </a:prstGeom>
          <a:noFill/>
          <a:ln>
            <a:noFill/>
          </a:ln>
          <a:effectLst/>
          <a:extLst>
            <a:ext uri="{909E8E84-426E-40DD-AFC4-6F175D3DCCD1}"/>
            <a:ext uri="{91240B29-F687-4F45-9708-019B960494DF}"/>
            <a:ext uri="{AF507438-7753-43E0-B8FC-AC1667EBCBE1}"/>
          </a:extLst>
        </p:spPr>
        <p:txBody>
          <a:bodyPr lIns="90488" tIns="44450" rIns="90488" bIns="44450"/>
          <a:lstStyle/>
          <a:p>
            <a:pPr eaLnBrk="0" hangingPunct="0">
              <a:lnSpc>
                <a:spcPct val="120000"/>
              </a:lnSpc>
              <a:spcBef>
                <a:spcPct val="30000"/>
              </a:spcBef>
              <a:buClr>
                <a:schemeClr val="tx2"/>
              </a:buClr>
              <a:buFont typeface="Wingdings" pitchFamily="2" charset="2"/>
              <a:buChar char="ü"/>
              <a:defRPr/>
            </a:pPr>
            <a:r>
              <a:rPr lang="fr-FR" b="1" dirty="0">
                <a:effectLst>
                  <a:outerShdw blurRad="38100" dist="38100" dir="2700000" algn="tl">
                    <a:srgbClr val="000000"/>
                  </a:outerShdw>
                </a:effectLst>
                <a:latin typeface="Century Gothic" pitchFamily="34" charset="0"/>
              </a:rPr>
              <a:t> </a:t>
            </a:r>
            <a:r>
              <a:rPr lang="fr-FR" b="1" dirty="0" smtClean="0">
                <a:solidFill>
                  <a:schemeClr val="folHlink"/>
                </a:solidFill>
                <a:effectLst>
                  <a:outerShdw blurRad="38100" dist="38100" dir="2700000" algn="tl">
                    <a:srgbClr val="000000"/>
                  </a:outerShdw>
                </a:effectLst>
                <a:latin typeface="Century Gothic" pitchFamily="34" charset="0"/>
              </a:rPr>
              <a:t>Le management </a:t>
            </a:r>
            <a:r>
              <a:rPr lang="fr-FR" b="1" dirty="0">
                <a:solidFill>
                  <a:schemeClr val="folHlink"/>
                </a:solidFill>
                <a:effectLst>
                  <a:outerShdw blurRad="38100" dist="38100" dir="2700000" algn="tl">
                    <a:srgbClr val="000000"/>
                  </a:outerShdw>
                </a:effectLst>
                <a:latin typeface="Century Gothic" pitchFamily="34" charset="0"/>
              </a:rPr>
              <a:t>des organisations	     	3 h</a:t>
            </a:r>
          </a:p>
          <a:p>
            <a:pPr eaLnBrk="0" hangingPunct="0">
              <a:lnSpc>
                <a:spcPct val="120000"/>
              </a:lnSpc>
              <a:spcBef>
                <a:spcPct val="30000"/>
              </a:spcBef>
              <a:buClr>
                <a:schemeClr val="tx2"/>
              </a:buClr>
              <a:buFont typeface="Wingdings" pitchFamily="2" charset="2"/>
              <a:buChar char="ü"/>
              <a:defRPr/>
            </a:pPr>
            <a:r>
              <a:rPr lang="fr-FR" b="1" dirty="0">
                <a:solidFill>
                  <a:schemeClr val="folHlink"/>
                </a:solidFill>
                <a:effectLst>
                  <a:outerShdw blurRad="38100" dist="38100" dir="2700000" algn="tl">
                    <a:srgbClr val="000000"/>
                  </a:outerShdw>
                </a:effectLst>
                <a:latin typeface="Century Gothic" pitchFamily="34" charset="0"/>
              </a:rPr>
              <a:t> </a:t>
            </a:r>
            <a:r>
              <a:rPr lang="fr-FR" b="1" dirty="0" smtClean="0">
                <a:solidFill>
                  <a:schemeClr val="folHlink"/>
                </a:solidFill>
                <a:effectLst>
                  <a:outerShdw blurRad="38100" dist="38100" dir="2700000" algn="tl">
                    <a:srgbClr val="000000"/>
                  </a:outerShdw>
                </a:effectLst>
                <a:latin typeface="Century Gothic" pitchFamily="34" charset="0"/>
              </a:rPr>
              <a:t>L’économie et le droit </a:t>
            </a:r>
            <a:r>
              <a:rPr lang="fr-FR" b="1" dirty="0">
                <a:solidFill>
                  <a:schemeClr val="folHlink"/>
                </a:solidFill>
                <a:effectLst>
                  <a:outerShdw blurRad="38100" dist="38100" dir="2700000" algn="tl">
                    <a:srgbClr val="000000"/>
                  </a:outerShdw>
                </a:effectLst>
                <a:latin typeface="Century Gothic" pitchFamily="34" charset="0"/>
              </a:rPr>
              <a:t>			     	4 h</a:t>
            </a:r>
          </a:p>
          <a:p>
            <a:pPr eaLnBrk="0" hangingPunct="0">
              <a:lnSpc>
                <a:spcPct val="120000"/>
              </a:lnSpc>
              <a:spcBef>
                <a:spcPct val="30000"/>
              </a:spcBef>
              <a:buClr>
                <a:schemeClr val="tx2"/>
              </a:buClr>
              <a:buFont typeface="Wingdings" pitchFamily="2" charset="2"/>
              <a:buChar char="ü"/>
              <a:defRPr/>
            </a:pPr>
            <a:r>
              <a:rPr lang="fr-FR" b="1" dirty="0">
                <a:solidFill>
                  <a:srgbClr val="99CCFF"/>
                </a:solidFill>
                <a:effectLst>
                  <a:outerShdw blurRad="38100" dist="38100" dir="2700000" algn="tl">
                    <a:srgbClr val="000000"/>
                  </a:outerShdw>
                </a:effectLst>
                <a:latin typeface="Century Gothic" pitchFamily="34" charset="0"/>
              </a:rPr>
              <a:t> </a:t>
            </a:r>
            <a:r>
              <a:rPr lang="fr-FR" b="1" dirty="0" smtClean="0">
                <a:effectLst>
                  <a:outerShdw blurRad="38100" dist="38100" dir="2700000" algn="tl">
                    <a:srgbClr val="000000"/>
                  </a:outerShdw>
                </a:effectLst>
                <a:latin typeface="Century Gothic" pitchFamily="34" charset="0"/>
              </a:rPr>
              <a:t>Deux </a:t>
            </a:r>
            <a:r>
              <a:rPr lang="fr-FR" b="1" dirty="0">
                <a:effectLst>
                  <a:outerShdw blurRad="38100" dist="38100" dir="2700000" algn="tl">
                    <a:srgbClr val="000000"/>
                  </a:outerShdw>
                </a:effectLst>
                <a:latin typeface="Century Gothic" pitchFamily="34" charset="0"/>
              </a:rPr>
              <a:t>langues vivantes étrangères     	5 h </a:t>
            </a:r>
          </a:p>
          <a:p>
            <a:pPr eaLnBrk="0" hangingPunct="0">
              <a:lnSpc>
                <a:spcPct val="120000"/>
              </a:lnSpc>
              <a:spcBef>
                <a:spcPct val="30000"/>
              </a:spcBef>
              <a:buClr>
                <a:schemeClr val="tx2"/>
              </a:buClr>
              <a:buFont typeface="Wingdings" pitchFamily="2" charset="2"/>
              <a:buChar char="ü"/>
              <a:defRPr/>
            </a:pPr>
            <a:r>
              <a:rPr lang="fr-FR" b="1" dirty="0" smtClean="0">
                <a:effectLst>
                  <a:outerShdw blurRad="38100" dist="38100" dir="2700000" algn="tl">
                    <a:srgbClr val="000000"/>
                  </a:outerShdw>
                </a:effectLst>
                <a:latin typeface="Century Gothic" pitchFamily="34" charset="0"/>
              </a:rPr>
              <a:t> Les mathématiques</a:t>
            </a:r>
            <a:r>
              <a:rPr lang="fr-FR" b="1" dirty="0">
                <a:effectLst>
                  <a:outerShdw blurRad="38100" dist="38100" dir="2700000" algn="tl">
                    <a:srgbClr val="000000"/>
                  </a:outerShdw>
                </a:effectLst>
                <a:latin typeface="Century Gothic" pitchFamily="34" charset="0"/>
              </a:rPr>
              <a:t>			 	</a:t>
            </a:r>
            <a:r>
              <a:rPr lang="fr-FR" b="1" dirty="0" smtClean="0">
                <a:effectLst>
                  <a:outerShdw blurRad="38100" dist="38100" dir="2700000" algn="tl">
                    <a:srgbClr val="000000"/>
                  </a:outerShdw>
                </a:effectLst>
                <a:latin typeface="Century Gothic" pitchFamily="34" charset="0"/>
              </a:rPr>
              <a:t>2 </a:t>
            </a:r>
            <a:r>
              <a:rPr lang="fr-FR" b="1" dirty="0">
                <a:effectLst>
                  <a:outerShdw blurRad="38100" dist="38100" dir="2700000" algn="tl">
                    <a:srgbClr val="000000"/>
                  </a:outerShdw>
                </a:effectLst>
                <a:latin typeface="Century Gothic" pitchFamily="34" charset="0"/>
              </a:rPr>
              <a:t>h </a:t>
            </a:r>
          </a:p>
          <a:p>
            <a:pPr eaLnBrk="0" hangingPunct="0">
              <a:lnSpc>
                <a:spcPct val="120000"/>
              </a:lnSpc>
              <a:spcBef>
                <a:spcPct val="30000"/>
              </a:spcBef>
              <a:buClr>
                <a:schemeClr val="tx2"/>
              </a:buClr>
              <a:buFont typeface="Wingdings" pitchFamily="2" charset="2"/>
              <a:buChar char="ü"/>
              <a:defRPr/>
            </a:pPr>
            <a:r>
              <a:rPr lang="fr-FR" b="1" dirty="0" smtClean="0">
                <a:effectLst>
                  <a:outerShdw blurRad="38100" dist="38100" dir="2700000" algn="tl">
                    <a:srgbClr val="000000"/>
                  </a:outerShdw>
                </a:effectLst>
                <a:latin typeface="Century Gothic" pitchFamily="34" charset="0"/>
              </a:rPr>
              <a:t> La philosophie</a:t>
            </a:r>
            <a:r>
              <a:rPr lang="fr-FR" b="1" dirty="0">
                <a:effectLst>
                  <a:outerShdw blurRad="38100" dist="38100" dir="2700000" algn="tl">
                    <a:srgbClr val="000000"/>
                  </a:outerShdw>
                </a:effectLst>
                <a:latin typeface="Century Gothic" pitchFamily="34" charset="0"/>
              </a:rPr>
              <a:t>				    	2 h</a:t>
            </a:r>
          </a:p>
          <a:p>
            <a:pPr eaLnBrk="0" hangingPunct="0">
              <a:lnSpc>
                <a:spcPct val="120000"/>
              </a:lnSpc>
              <a:spcBef>
                <a:spcPct val="30000"/>
              </a:spcBef>
              <a:buClr>
                <a:schemeClr val="tx2"/>
              </a:buClr>
              <a:buFont typeface="Wingdings" pitchFamily="2" charset="2"/>
              <a:buChar char="ü"/>
              <a:defRPr/>
            </a:pPr>
            <a:r>
              <a:rPr lang="fr-FR" b="1" dirty="0">
                <a:effectLst>
                  <a:outerShdw blurRad="38100" dist="38100" dir="2700000" algn="tl">
                    <a:srgbClr val="000000"/>
                  </a:outerShdw>
                </a:effectLst>
                <a:latin typeface="Century Gothic" pitchFamily="34" charset="0"/>
              </a:rPr>
              <a:t> </a:t>
            </a:r>
            <a:r>
              <a:rPr lang="fr-FR" b="1" dirty="0" smtClean="0">
                <a:effectLst>
                  <a:outerShdw blurRad="38100" dist="38100" dir="2700000" algn="tl">
                    <a:srgbClr val="000000"/>
                  </a:outerShdw>
                </a:effectLst>
                <a:latin typeface="Century Gothic" pitchFamily="34" charset="0"/>
              </a:rPr>
              <a:t>L’histoire </a:t>
            </a:r>
            <a:r>
              <a:rPr lang="fr-FR" b="1" dirty="0">
                <a:effectLst>
                  <a:outerShdw blurRad="38100" dist="38100" dir="2700000" algn="tl">
                    <a:srgbClr val="000000"/>
                  </a:outerShdw>
                </a:effectLst>
                <a:latin typeface="Century Gothic" pitchFamily="34" charset="0"/>
              </a:rPr>
              <a:t>et </a:t>
            </a:r>
            <a:r>
              <a:rPr lang="fr-FR" b="1" dirty="0" smtClean="0">
                <a:effectLst>
                  <a:outerShdw blurRad="38100" dist="38100" dir="2700000" algn="tl">
                    <a:srgbClr val="000000"/>
                  </a:outerShdw>
                </a:effectLst>
                <a:latin typeface="Century Gothic" pitchFamily="34" charset="0"/>
              </a:rPr>
              <a:t>la géographie</a:t>
            </a:r>
            <a:r>
              <a:rPr lang="fr-FR" b="1" dirty="0">
                <a:effectLst>
                  <a:outerShdw blurRad="38100" dist="38100" dir="2700000" algn="tl">
                    <a:srgbClr val="000000"/>
                  </a:outerShdw>
                </a:effectLst>
                <a:latin typeface="Century Gothic" pitchFamily="34" charset="0"/>
              </a:rPr>
              <a:t>		    	</a:t>
            </a:r>
            <a:r>
              <a:rPr lang="fr-FR" b="1" dirty="0" smtClean="0">
                <a:effectLst>
                  <a:outerShdw blurRad="38100" dist="38100" dir="2700000" algn="tl">
                    <a:srgbClr val="000000"/>
                  </a:outerShdw>
                </a:effectLst>
                <a:latin typeface="Century Gothic" pitchFamily="34" charset="0"/>
              </a:rPr>
              <a:t>2 </a:t>
            </a:r>
            <a:r>
              <a:rPr lang="fr-FR" b="1" dirty="0">
                <a:effectLst>
                  <a:outerShdw blurRad="38100" dist="38100" dir="2700000" algn="tl">
                    <a:srgbClr val="000000"/>
                  </a:outerShdw>
                </a:effectLst>
                <a:latin typeface="Century Gothic" pitchFamily="34" charset="0"/>
              </a:rPr>
              <a:t>h</a:t>
            </a:r>
          </a:p>
          <a:p>
            <a:pPr eaLnBrk="0" hangingPunct="0">
              <a:lnSpc>
                <a:spcPct val="120000"/>
              </a:lnSpc>
              <a:spcBef>
                <a:spcPct val="30000"/>
              </a:spcBef>
              <a:buClr>
                <a:schemeClr val="tx2"/>
              </a:buClr>
              <a:buFont typeface="Wingdings" pitchFamily="2" charset="2"/>
              <a:buChar char="ü"/>
              <a:defRPr/>
            </a:pPr>
            <a:r>
              <a:rPr lang="fr-FR" b="1" dirty="0">
                <a:effectLst>
                  <a:outerShdw blurRad="38100" dist="38100" dir="2700000" algn="tl">
                    <a:srgbClr val="000000"/>
                  </a:outerShdw>
                </a:effectLst>
                <a:latin typeface="Century Gothic" pitchFamily="34" charset="0"/>
              </a:rPr>
              <a:t> </a:t>
            </a:r>
            <a:r>
              <a:rPr lang="fr-FR" b="1" dirty="0" smtClean="0">
                <a:effectLst>
                  <a:outerShdw blurRad="38100" dist="38100" dir="2700000" algn="tl">
                    <a:srgbClr val="000000"/>
                  </a:outerShdw>
                </a:effectLst>
                <a:latin typeface="Century Gothic" pitchFamily="34" charset="0"/>
              </a:rPr>
              <a:t>L’éducation </a:t>
            </a:r>
            <a:r>
              <a:rPr lang="fr-FR" b="1" dirty="0">
                <a:effectLst>
                  <a:outerShdw blurRad="38100" dist="38100" dir="2700000" algn="tl">
                    <a:srgbClr val="000000"/>
                  </a:outerShdw>
                </a:effectLst>
                <a:latin typeface="Century Gothic" pitchFamily="34" charset="0"/>
              </a:rPr>
              <a:t>physique et sportive	      </a:t>
            </a:r>
            <a:r>
              <a:rPr lang="fr-FR" b="1" dirty="0" smtClean="0">
                <a:effectLst>
                  <a:outerShdw blurRad="38100" dist="38100" dir="2700000" algn="tl">
                    <a:srgbClr val="000000"/>
                  </a:outerShdw>
                </a:effectLst>
                <a:latin typeface="Century Gothic" pitchFamily="34" charset="0"/>
              </a:rPr>
              <a:t>     2 </a:t>
            </a:r>
            <a:r>
              <a:rPr lang="fr-FR" b="1" dirty="0">
                <a:effectLst>
                  <a:outerShdw blurRad="38100" dist="38100" dir="2700000" algn="tl">
                    <a:srgbClr val="000000"/>
                  </a:outerShdw>
                </a:effectLst>
                <a:latin typeface="Century Gothic" pitchFamily="34" charset="0"/>
              </a:rPr>
              <a:t>h</a:t>
            </a:r>
          </a:p>
        </p:txBody>
      </p:sp>
      <p:sp>
        <p:nvSpPr>
          <p:cNvPr id="5" name="Rectangle 4"/>
          <p:cNvSpPr/>
          <p:nvPr/>
        </p:nvSpPr>
        <p:spPr>
          <a:xfrm>
            <a:off x="704528" y="260648"/>
            <a:ext cx="7560840" cy="1089529"/>
          </a:xfrm>
          <a:prstGeom prst="rect">
            <a:avLst/>
          </a:prstGeom>
        </p:spPr>
        <p:txBody>
          <a:bodyPr wrap="square">
            <a:spAutoFit/>
          </a:bodyPr>
          <a:lstStyle/>
          <a:p>
            <a:pPr eaLnBrk="0" hangingPunct="0">
              <a:lnSpc>
                <a:spcPct val="90000"/>
              </a:lnSpc>
              <a:defRPr/>
            </a:pPr>
            <a:r>
              <a:rPr lang="fr-FR" sz="3600" b="1" dirty="0" smtClean="0">
                <a:solidFill>
                  <a:schemeClr val="folHlink"/>
                </a:solidFill>
                <a:effectLst>
                  <a:outerShdw blurRad="38100" dist="38100" dir="2700000" algn="tl">
                    <a:srgbClr val="000000"/>
                  </a:outerShdw>
                </a:effectLst>
                <a:latin typeface="Century Gothic" pitchFamily="34" charset="0"/>
              </a:rPr>
              <a:t>Dans toutes les terminales STMG, vous étudierez : </a:t>
            </a:r>
            <a:endParaRPr lang="fr-FR" sz="3600" b="1" dirty="0">
              <a:solidFill>
                <a:schemeClr val="accent1"/>
              </a:solidFill>
              <a:effectLst>
                <a:outerShdw blurRad="38100" dist="38100" dir="2700000" algn="tl">
                  <a:srgbClr val="000000"/>
                </a:outerShdw>
              </a:effectLst>
              <a:latin typeface="ChromaSSK" pitchFamily="2" charset="0"/>
            </a:endParaRPr>
          </a:p>
        </p:txBody>
      </p:sp>
      <p:sp>
        <p:nvSpPr>
          <p:cNvPr id="6"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5"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295938">
                                            <p:txEl>
                                              <p:pRg st="0" end="0"/>
                                            </p:txEl>
                                          </p:spTgt>
                                        </p:tgtEl>
                                        <p:attrNameLst>
                                          <p:attrName>style.visibility</p:attrName>
                                        </p:attrNameLst>
                                      </p:cBhvr>
                                      <p:to>
                                        <p:strVal val="visible"/>
                                      </p:to>
                                    </p:set>
                                  </p:childTnLst>
                                </p:cTn>
                              </p:par>
                            </p:childTnLst>
                          </p:cTn>
                        </p:par>
                        <p:par>
                          <p:cTn id="14" fill="hold" nodeType="afterGroup">
                            <p:stCondLst>
                              <p:cond delay="1000"/>
                            </p:stCondLst>
                            <p:childTnLst>
                              <p:par>
                                <p:cTn id="15" presetID="1" presetClass="entr" presetSubtype="0" fill="hold" grpId="0" nodeType="afterEffect">
                                  <p:stCondLst>
                                    <p:cond delay="1000"/>
                                  </p:stCondLst>
                                  <p:childTnLst>
                                    <p:set>
                                      <p:cBhvr>
                                        <p:cTn id="16" dur="1" fill="hold">
                                          <p:stCondLst>
                                            <p:cond delay="499"/>
                                          </p:stCondLst>
                                        </p:cTn>
                                        <p:tgtEl>
                                          <p:spTgt spid="295938">
                                            <p:txEl>
                                              <p:pRg st="1" end="1"/>
                                            </p:txEl>
                                          </p:spTgt>
                                        </p:tgtEl>
                                        <p:attrNameLst>
                                          <p:attrName>style.visibility</p:attrName>
                                        </p:attrNameLst>
                                      </p:cBhvr>
                                      <p:to>
                                        <p:strVal val="visible"/>
                                      </p:to>
                                    </p:set>
                                  </p:childTnLst>
                                </p:cTn>
                              </p:par>
                            </p:childTnLst>
                          </p:cTn>
                        </p:par>
                        <p:par>
                          <p:cTn id="17" fill="hold" nodeType="afterGroup">
                            <p:stCondLst>
                              <p:cond delay="2500"/>
                            </p:stCondLst>
                            <p:childTnLst>
                              <p:par>
                                <p:cTn id="18" presetID="1" presetClass="entr" presetSubtype="0" fill="hold" grpId="0" nodeType="afterEffect">
                                  <p:stCondLst>
                                    <p:cond delay="1000"/>
                                  </p:stCondLst>
                                  <p:childTnLst>
                                    <p:set>
                                      <p:cBhvr>
                                        <p:cTn id="19" dur="1" fill="hold">
                                          <p:stCondLst>
                                            <p:cond delay="499"/>
                                          </p:stCondLst>
                                        </p:cTn>
                                        <p:tgtEl>
                                          <p:spTgt spid="295938">
                                            <p:txEl>
                                              <p:pRg st="2" end="2"/>
                                            </p:txEl>
                                          </p:spTgt>
                                        </p:tgtEl>
                                        <p:attrNameLst>
                                          <p:attrName>style.visibility</p:attrName>
                                        </p:attrNameLst>
                                      </p:cBhvr>
                                      <p:to>
                                        <p:strVal val="visible"/>
                                      </p:to>
                                    </p:set>
                                  </p:childTnLst>
                                </p:cTn>
                              </p:par>
                            </p:childTnLst>
                          </p:cTn>
                        </p:par>
                        <p:par>
                          <p:cTn id="20" fill="hold" nodeType="afterGroup">
                            <p:stCondLst>
                              <p:cond delay="4000"/>
                            </p:stCondLst>
                            <p:childTnLst>
                              <p:par>
                                <p:cTn id="21" presetID="1" presetClass="entr" presetSubtype="0" fill="hold" grpId="0" nodeType="afterEffect">
                                  <p:stCondLst>
                                    <p:cond delay="1000"/>
                                  </p:stCondLst>
                                  <p:childTnLst>
                                    <p:set>
                                      <p:cBhvr>
                                        <p:cTn id="22" dur="1" fill="hold">
                                          <p:stCondLst>
                                            <p:cond delay="499"/>
                                          </p:stCondLst>
                                        </p:cTn>
                                        <p:tgtEl>
                                          <p:spTgt spid="295938">
                                            <p:txEl>
                                              <p:pRg st="3" end="3"/>
                                            </p:txEl>
                                          </p:spTgt>
                                        </p:tgtEl>
                                        <p:attrNameLst>
                                          <p:attrName>style.visibility</p:attrName>
                                        </p:attrNameLst>
                                      </p:cBhvr>
                                      <p:to>
                                        <p:strVal val="visible"/>
                                      </p:to>
                                    </p:set>
                                  </p:childTnLst>
                                </p:cTn>
                              </p:par>
                            </p:childTnLst>
                          </p:cTn>
                        </p:par>
                        <p:par>
                          <p:cTn id="23" fill="hold" nodeType="afterGroup">
                            <p:stCondLst>
                              <p:cond delay="5500"/>
                            </p:stCondLst>
                            <p:childTnLst>
                              <p:par>
                                <p:cTn id="24" presetID="1" presetClass="entr" presetSubtype="0" fill="hold" grpId="0" nodeType="afterEffect">
                                  <p:stCondLst>
                                    <p:cond delay="1000"/>
                                  </p:stCondLst>
                                  <p:childTnLst>
                                    <p:set>
                                      <p:cBhvr>
                                        <p:cTn id="25" dur="1" fill="hold">
                                          <p:stCondLst>
                                            <p:cond delay="499"/>
                                          </p:stCondLst>
                                        </p:cTn>
                                        <p:tgtEl>
                                          <p:spTgt spid="295938">
                                            <p:txEl>
                                              <p:pRg st="4" end="4"/>
                                            </p:txEl>
                                          </p:spTgt>
                                        </p:tgtEl>
                                        <p:attrNameLst>
                                          <p:attrName>style.visibility</p:attrName>
                                        </p:attrNameLst>
                                      </p:cBhvr>
                                      <p:to>
                                        <p:strVal val="visible"/>
                                      </p:to>
                                    </p:set>
                                  </p:childTnLst>
                                </p:cTn>
                              </p:par>
                            </p:childTnLst>
                          </p:cTn>
                        </p:par>
                        <p:par>
                          <p:cTn id="26" fill="hold" nodeType="afterGroup">
                            <p:stCondLst>
                              <p:cond delay="7000"/>
                            </p:stCondLst>
                            <p:childTnLst>
                              <p:par>
                                <p:cTn id="27" presetID="1" presetClass="entr" presetSubtype="0" fill="hold" grpId="0" nodeType="afterEffect">
                                  <p:stCondLst>
                                    <p:cond delay="1000"/>
                                  </p:stCondLst>
                                  <p:childTnLst>
                                    <p:set>
                                      <p:cBhvr>
                                        <p:cTn id="28" dur="1" fill="hold">
                                          <p:stCondLst>
                                            <p:cond delay="499"/>
                                          </p:stCondLst>
                                        </p:cTn>
                                        <p:tgtEl>
                                          <p:spTgt spid="295938">
                                            <p:txEl>
                                              <p:pRg st="5" end="5"/>
                                            </p:txEl>
                                          </p:spTgt>
                                        </p:tgtEl>
                                        <p:attrNameLst>
                                          <p:attrName>style.visibility</p:attrName>
                                        </p:attrNameLst>
                                      </p:cBhvr>
                                      <p:to>
                                        <p:strVal val="visible"/>
                                      </p:to>
                                    </p:set>
                                  </p:childTnLst>
                                </p:cTn>
                              </p:par>
                            </p:childTnLst>
                          </p:cTn>
                        </p:par>
                        <p:par>
                          <p:cTn id="29" fill="hold" nodeType="afterGroup">
                            <p:stCondLst>
                              <p:cond delay="8500"/>
                            </p:stCondLst>
                            <p:childTnLst>
                              <p:par>
                                <p:cTn id="30" presetID="1" presetClass="entr" presetSubtype="0" fill="hold" grpId="0" nodeType="afterEffect">
                                  <p:stCondLst>
                                    <p:cond delay="1000"/>
                                  </p:stCondLst>
                                  <p:childTnLst>
                                    <p:set>
                                      <p:cBhvr>
                                        <p:cTn id="31" dur="1" fill="hold">
                                          <p:stCondLst>
                                            <p:cond delay="499"/>
                                          </p:stCondLst>
                                        </p:cTn>
                                        <p:tgtEl>
                                          <p:spTgt spid="29593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uiExpand="1" build="p" autoUpdateAnimBg="0" advAuto="100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344488" y="0"/>
            <a:ext cx="9288462" cy="1143000"/>
          </a:xfrm>
          <a:prstGeom prst="rect">
            <a:avLst/>
          </a:prstGeom>
          <a:noFill/>
          <a:ln>
            <a:noFill/>
          </a:ln>
          <a:effectLst/>
          <a:extLst>
            <a:ext uri="{909E8E84-426E-40DD-AFC4-6F175D3DCCD1}"/>
            <a:ext uri="{91240B29-F687-4F45-9708-019B960494DF}"/>
            <a:ext uri="{AF507438-7753-43E0-B8FC-AC1667EBCBE1}"/>
          </a:extLst>
        </p:spPr>
        <p:txBody>
          <a:bodyPr lIns="90488" tIns="44450" rIns="90488" bIns="44450" anchor="ctr"/>
          <a:lstStyle/>
          <a:p>
            <a:pPr algn="ctr" eaLnBrk="0" hangingPunct="0">
              <a:lnSpc>
                <a:spcPct val="90000"/>
              </a:lnSpc>
              <a:defRPr/>
            </a:pPr>
            <a:endParaRPr lang="en-US" sz="4000" b="1">
              <a:solidFill>
                <a:schemeClr val="tx2"/>
              </a:solidFill>
              <a:effectLst>
                <a:outerShdw blurRad="38100" dist="38100" dir="2700000" algn="tl">
                  <a:srgbClr val="000000"/>
                </a:outerShdw>
              </a:effectLst>
              <a:latin typeface="Century Gothic" pitchFamily="34" charset="0"/>
            </a:endParaRPr>
          </a:p>
        </p:txBody>
      </p:sp>
      <p:sp>
        <p:nvSpPr>
          <p:cNvPr id="35843" name="Rectangle 3"/>
          <p:cNvSpPr>
            <a:spLocks noChangeArrowheads="1"/>
          </p:cNvSpPr>
          <p:nvPr/>
        </p:nvSpPr>
        <p:spPr bwMode="auto">
          <a:xfrm>
            <a:off x="1946275" y="2324100"/>
            <a:ext cx="7162800" cy="4114800"/>
          </a:xfrm>
          <a:prstGeom prst="rect">
            <a:avLst/>
          </a:prstGeom>
          <a:noFill/>
          <a:ln w="12700">
            <a:noFill/>
            <a:miter lim="800000"/>
            <a:headEnd/>
            <a:tailEnd/>
          </a:ln>
        </p:spPr>
        <p:txBody>
          <a:bodyPr wrap="none" anchor="ctr"/>
          <a:lstStyle/>
          <a:p>
            <a:endParaRPr lang="fr-FR"/>
          </a:p>
        </p:txBody>
      </p:sp>
      <p:sp>
        <p:nvSpPr>
          <p:cNvPr id="35844" name="Rectangle 102"/>
          <p:cNvSpPr>
            <a:spLocks noChangeArrowheads="1"/>
          </p:cNvSpPr>
          <p:nvPr/>
        </p:nvSpPr>
        <p:spPr bwMode="auto">
          <a:xfrm>
            <a:off x="71438" y="836613"/>
            <a:ext cx="9561512" cy="623887"/>
          </a:xfrm>
          <a:prstGeom prst="rect">
            <a:avLst/>
          </a:prstGeom>
          <a:noFill/>
          <a:ln w="9525">
            <a:noFill/>
            <a:miter lim="800000"/>
            <a:headEnd/>
            <a:tailEnd/>
          </a:ln>
        </p:spPr>
        <p:txBody>
          <a:bodyPr/>
          <a:lstStyle/>
          <a:p>
            <a:pPr marL="342900" indent="-342900" eaLnBrk="0" hangingPunct="0">
              <a:lnSpc>
                <a:spcPct val="80000"/>
              </a:lnSpc>
              <a:spcBef>
                <a:spcPct val="20000"/>
              </a:spcBef>
            </a:pPr>
            <a:endParaRPr lang="en-US" sz="2800">
              <a:solidFill>
                <a:schemeClr val="tx2"/>
              </a:solidFill>
            </a:endParaRPr>
          </a:p>
        </p:txBody>
      </p:sp>
      <p:sp>
        <p:nvSpPr>
          <p:cNvPr id="77940" name="Rectangle 116"/>
          <p:cNvSpPr>
            <a:spLocks noGrp="1" noChangeArrowheads="1"/>
          </p:cNvSpPr>
          <p:nvPr>
            <p:ph type="body" sz="half" idx="1"/>
          </p:nvPr>
        </p:nvSpPr>
        <p:spPr>
          <a:xfrm>
            <a:off x="5241032" y="4191000"/>
            <a:ext cx="3674368" cy="2057400"/>
          </a:xfrm>
          <a:ln w="12700">
            <a:solidFill>
              <a:schemeClr val="folHlink"/>
            </a:solidFill>
          </a:ln>
        </p:spPr>
        <p:txBody>
          <a:bodyPr/>
          <a:lstStyle/>
          <a:p>
            <a:pPr eaLnBrk="1" hangingPunct="1">
              <a:lnSpc>
                <a:spcPct val="90000"/>
              </a:lnSpc>
              <a:spcBef>
                <a:spcPct val="50000"/>
              </a:spcBef>
              <a:buFontTx/>
              <a:buNone/>
            </a:pPr>
            <a:endParaRPr lang="fr-FR" sz="2400" b="1" dirty="0" smtClean="0">
              <a:solidFill>
                <a:schemeClr val="folHlink"/>
              </a:solidFill>
            </a:endParaRPr>
          </a:p>
          <a:p>
            <a:pPr algn="ctr" eaLnBrk="1" hangingPunct="1">
              <a:lnSpc>
                <a:spcPct val="90000"/>
              </a:lnSpc>
              <a:spcBef>
                <a:spcPct val="50000"/>
              </a:spcBef>
              <a:buFontTx/>
              <a:buNone/>
            </a:pPr>
            <a:r>
              <a:rPr lang="fr-FR" sz="2400" b="1" kern="1200" dirty="0" smtClean="0">
                <a:solidFill>
                  <a:schemeClr val="folHlink"/>
                </a:solidFill>
                <a:latin typeface="Century Gothic" pitchFamily="34" charset="0"/>
              </a:rPr>
              <a:t>Ressources humaines  et communication</a:t>
            </a:r>
          </a:p>
          <a:p>
            <a:pPr algn="ctr" eaLnBrk="1" hangingPunct="1">
              <a:lnSpc>
                <a:spcPct val="90000"/>
              </a:lnSpc>
              <a:spcBef>
                <a:spcPct val="50000"/>
              </a:spcBef>
              <a:buFontTx/>
              <a:buNone/>
            </a:pPr>
            <a:r>
              <a:rPr lang="fr-FR" sz="2800" b="1" kern="1200" dirty="0" smtClean="0">
                <a:latin typeface="Century Gothic" pitchFamily="34" charset="0"/>
              </a:rPr>
              <a:t>6 h</a:t>
            </a:r>
          </a:p>
          <a:p>
            <a:pPr>
              <a:lnSpc>
                <a:spcPct val="90000"/>
              </a:lnSpc>
            </a:pPr>
            <a:endParaRPr lang="fr-FR" sz="2800" dirty="0" smtClean="0"/>
          </a:p>
        </p:txBody>
      </p:sp>
      <p:sp>
        <p:nvSpPr>
          <p:cNvPr id="77942" name="Rectangle 118"/>
          <p:cNvSpPr>
            <a:spLocks noChangeArrowheads="1"/>
          </p:cNvSpPr>
          <p:nvPr/>
        </p:nvSpPr>
        <p:spPr bwMode="auto">
          <a:xfrm>
            <a:off x="344488" y="381000"/>
            <a:ext cx="9332912" cy="1200329"/>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a:spAutoFit/>
          </a:bodyPr>
          <a:lstStyle/>
          <a:p>
            <a:pPr>
              <a:defRPr/>
            </a:pPr>
            <a:r>
              <a:rPr lang="fr-FR" sz="3600" b="1" dirty="0" smtClean="0">
                <a:solidFill>
                  <a:schemeClr val="folHlink"/>
                </a:solidFill>
                <a:effectLst>
                  <a:outerShdw blurRad="38100" dist="38100" dir="2700000" algn="tl">
                    <a:srgbClr val="000000"/>
                  </a:outerShdw>
                </a:effectLst>
                <a:latin typeface="Century Gothic" pitchFamily="34" charset="0"/>
              </a:rPr>
              <a:t>En </a:t>
            </a:r>
            <a:r>
              <a:rPr lang="fr-FR" sz="3600" b="1" dirty="0">
                <a:solidFill>
                  <a:schemeClr val="folHlink"/>
                </a:solidFill>
                <a:effectLst>
                  <a:outerShdw blurRad="38100" dist="38100" dir="2700000" algn="tl">
                    <a:srgbClr val="000000"/>
                  </a:outerShdw>
                </a:effectLst>
                <a:latin typeface="Century Gothic" pitchFamily="34" charset="0"/>
              </a:rPr>
              <a:t>terminale STMG, vous choisirez un enseignement de </a:t>
            </a:r>
            <a:r>
              <a:rPr lang="fr-FR" sz="3600" b="1" dirty="0" smtClean="0">
                <a:solidFill>
                  <a:schemeClr val="folHlink"/>
                </a:solidFill>
                <a:effectLst>
                  <a:outerShdw blurRad="38100" dist="38100" dir="2700000" algn="tl">
                    <a:srgbClr val="000000"/>
                  </a:outerShdw>
                </a:effectLst>
                <a:latin typeface="Century Gothic" pitchFamily="34" charset="0"/>
              </a:rPr>
              <a:t>spécialité </a:t>
            </a:r>
            <a:endParaRPr lang="fr-FR" sz="3600" b="1" dirty="0">
              <a:solidFill>
                <a:schemeClr val="folHlink"/>
              </a:solidFill>
              <a:effectLst>
                <a:outerShdw blurRad="38100" dist="38100" dir="2700000" algn="tl">
                  <a:srgbClr val="000000"/>
                </a:outerShdw>
              </a:effectLst>
              <a:latin typeface="Century Gothic" pitchFamily="34" charset="0"/>
            </a:endParaRPr>
          </a:p>
        </p:txBody>
      </p:sp>
      <p:sp>
        <p:nvSpPr>
          <p:cNvPr id="77944" name="Rectangle 120"/>
          <p:cNvSpPr>
            <a:spLocks noChangeArrowheads="1"/>
          </p:cNvSpPr>
          <p:nvPr/>
        </p:nvSpPr>
        <p:spPr bwMode="auto">
          <a:xfrm>
            <a:off x="776536" y="4191000"/>
            <a:ext cx="3738314" cy="2057400"/>
          </a:xfrm>
          <a:prstGeom prst="rect">
            <a:avLst/>
          </a:prstGeom>
          <a:noFill/>
          <a:ln w="12700">
            <a:solidFill>
              <a:schemeClr val="folHlink"/>
            </a:solidFill>
            <a:miter lim="800000"/>
            <a:headEnd/>
            <a:tailEnd/>
          </a:ln>
        </p:spPr>
        <p:txBody>
          <a:bodyPr/>
          <a:lstStyle/>
          <a:p>
            <a:pPr marL="342900" indent="-342900" algn="ctr">
              <a:lnSpc>
                <a:spcPct val="90000"/>
              </a:lnSpc>
              <a:spcBef>
                <a:spcPct val="50000"/>
              </a:spcBef>
            </a:pPr>
            <a:endParaRPr lang="fr-FR" b="1" dirty="0">
              <a:solidFill>
                <a:schemeClr val="folHlink"/>
              </a:solidFill>
            </a:endParaRPr>
          </a:p>
          <a:p>
            <a:pPr marL="342900" indent="-342900" algn="ctr">
              <a:lnSpc>
                <a:spcPct val="90000"/>
              </a:lnSpc>
              <a:spcBef>
                <a:spcPts val="0"/>
              </a:spcBef>
            </a:pPr>
            <a:r>
              <a:rPr lang="fr-FR" b="1" dirty="0" smtClean="0">
                <a:solidFill>
                  <a:schemeClr val="folHlink"/>
                </a:solidFill>
                <a:latin typeface="Century Gothic" pitchFamily="34" charset="0"/>
              </a:rPr>
              <a:t>Systèmes d’information </a:t>
            </a:r>
          </a:p>
          <a:p>
            <a:pPr marL="342900" indent="-342900" algn="ctr">
              <a:lnSpc>
                <a:spcPct val="90000"/>
              </a:lnSpc>
              <a:spcBef>
                <a:spcPts val="0"/>
              </a:spcBef>
            </a:pPr>
            <a:r>
              <a:rPr lang="fr-FR" b="1" dirty="0" smtClean="0">
                <a:solidFill>
                  <a:schemeClr val="folHlink"/>
                </a:solidFill>
                <a:latin typeface="Century Gothic" pitchFamily="34" charset="0"/>
              </a:rPr>
              <a:t>de </a:t>
            </a:r>
            <a:r>
              <a:rPr lang="fr-FR" b="1" dirty="0">
                <a:solidFill>
                  <a:schemeClr val="folHlink"/>
                </a:solidFill>
                <a:latin typeface="Century Gothic" pitchFamily="34" charset="0"/>
              </a:rPr>
              <a:t>gestion</a:t>
            </a:r>
          </a:p>
          <a:p>
            <a:pPr marL="342900" indent="-342900" algn="ctr">
              <a:lnSpc>
                <a:spcPct val="90000"/>
              </a:lnSpc>
              <a:spcBef>
                <a:spcPct val="50000"/>
              </a:spcBef>
            </a:pPr>
            <a:r>
              <a:rPr lang="fr-FR" sz="2800" b="1" dirty="0">
                <a:latin typeface="Century Gothic" pitchFamily="34" charset="0"/>
              </a:rPr>
              <a:t>6 h</a:t>
            </a:r>
          </a:p>
          <a:p>
            <a:pPr marL="342900" indent="-342900" eaLnBrk="0" hangingPunct="0">
              <a:spcBef>
                <a:spcPct val="20000"/>
              </a:spcBef>
              <a:buFontTx/>
              <a:buChar char="•"/>
            </a:pPr>
            <a:endParaRPr lang="fr-FR" sz="2800" dirty="0"/>
          </a:p>
        </p:txBody>
      </p:sp>
      <p:sp>
        <p:nvSpPr>
          <p:cNvPr id="77945" name="Rectangle 121"/>
          <p:cNvSpPr>
            <a:spLocks noChangeArrowheads="1"/>
          </p:cNvSpPr>
          <p:nvPr/>
        </p:nvSpPr>
        <p:spPr bwMode="auto">
          <a:xfrm>
            <a:off x="776536" y="1905000"/>
            <a:ext cx="3738314" cy="2044700"/>
          </a:xfrm>
          <a:prstGeom prst="rect">
            <a:avLst/>
          </a:prstGeom>
          <a:noFill/>
          <a:ln w="12700">
            <a:solidFill>
              <a:schemeClr val="folHlink"/>
            </a:solidFill>
            <a:miter lim="800000"/>
            <a:headEnd/>
            <a:tailEnd/>
          </a:ln>
        </p:spPr>
        <p:txBody>
          <a:bodyPr/>
          <a:lstStyle/>
          <a:p>
            <a:pPr marL="342900" indent="-342900" algn="ctr">
              <a:lnSpc>
                <a:spcPct val="90000"/>
              </a:lnSpc>
            </a:pPr>
            <a:endParaRPr lang="fr-FR" b="1" dirty="0">
              <a:solidFill>
                <a:schemeClr val="folHlink"/>
              </a:solidFill>
            </a:endParaRPr>
          </a:p>
          <a:p>
            <a:pPr marL="342900" indent="-342900" algn="ctr">
              <a:lnSpc>
                <a:spcPct val="90000"/>
              </a:lnSpc>
              <a:spcBef>
                <a:spcPts val="0"/>
              </a:spcBef>
            </a:pPr>
            <a:r>
              <a:rPr lang="fr-FR" b="1" dirty="0">
                <a:solidFill>
                  <a:schemeClr val="folHlink"/>
                </a:solidFill>
                <a:latin typeface="Century Gothic" pitchFamily="34" charset="0"/>
              </a:rPr>
              <a:t>Gestion </a:t>
            </a:r>
          </a:p>
          <a:p>
            <a:pPr marL="342900" indent="-342900" algn="ctr">
              <a:lnSpc>
                <a:spcPct val="90000"/>
              </a:lnSpc>
              <a:spcBef>
                <a:spcPts val="0"/>
              </a:spcBef>
            </a:pPr>
            <a:r>
              <a:rPr lang="fr-FR" b="1" dirty="0">
                <a:solidFill>
                  <a:schemeClr val="folHlink"/>
                </a:solidFill>
                <a:latin typeface="Century Gothic" pitchFamily="34" charset="0"/>
              </a:rPr>
              <a:t>et finance</a:t>
            </a:r>
          </a:p>
          <a:p>
            <a:pPr marL="342900" indent="-342900" algn="ctr">
              <a:lnSpc>
                <a:spcPct val="90000"/>
              </a:lnSpc>
              <a:spcBef>
                <a:spcPct val="50000"/>
              </a:spcBef>
            </a:pPr>
            <a:r>
              <a:rPr lang="fr-FR" sz="2800" b="1" dirty="0">
                <a:latin typeface="Century Gothic" pitchFamily="34" charset="0"/>
              </a:rPr>
              <a:t>6 h</a:t>
            </a:r>
          </a:p>
          <a:p>
            <a:pPr marL="342900" indent="-342900" eaLnBrk="0" hangingPunct="0">
              <a:spcBef>
                <a:spcPct val="20000"/>
              </a:spcBef>
              <a:buFontTx/>
              <a:buChar char="•"/>
            </a:pPr>
            <a:endParaRPr lang="fr-FR" sz="2800" dirty="0"/>
          </a:p>
        </p:txBody>
      </p:sp>
      <p:sp>
        <p:nvSpPr>
          <p:cNvPr id="11" name="Rectangle 116"/>
          <p:cNvSpPr txBox="1">
            <a:spLocks noChangeArrowheads="1"/>
          </p:cNvSpPr>
          <p:nvPr/>
        </p:nvSpPr>
        <p:spPr>
          <a:xfrm>
            <a:off x="5241032" y="1892300"/>
            <a:ext cx="3674368" cy="2057400"/>
          </a:xfrm>
          <a:prstGeom prst="rect">
            <a:avLst/>
          </a:prstGeom>
          <a:ln w="12700">
            <a:solidFill>
              <a:schemeClr val="folHlink"/>
            </a:solidFill>
          </a:ln>
        </p:spPr>
        <p:txBody>
          <a:bodyPr vert="horz" lIns="91440" tIns="45720" rIns="91440" bIns="45720" rtlCol="0">
            <a:normAutofit/>
          </a:bodyPr>
          <a:lstStyle/>
          <a:p>
            <a:pPr marL="342900" marR="0" lvl="0" indent="-342900" algn="l" defTabSz="914400" rtl="0" eaLnBrk="1" fontAlgn="auto" latinLnBrk="0" hangingPunct="1">
              <a:lnSpc>
                <a:spcPct val="90000"/>
              </a:lnSpc>
              <a:spcBef>
                <a:spcPct val="50000"/>
              </a:spcBef>
              <a:spcAft>
                <a:spcPts val="0"/>
              </a:spcAft>
              <a:buClrTx/>
              <a:buSzTx/>
              <a:buFontTx/>
              <a:buNone/>
              <a:tabLst/>
              <a:defRPr/>
            </a:pPr>
            <a:endParaRPr kumimoji="0" lang="fr-FR" sz="2400" b="1" i="0" u="none" strike="noStrike" kern="1200" cap="none" spc="0" normalizeH="0" baseline="0" noProof="0" dirty="0" smtClean="0">
              <a:ln>
                <a:noFill/>
              </a:ln>
              <a:solidFill>
                <a:schemeClr val="folHlink"/>
              </a:solidFill>
              <a:effectLst/>
              <a:uLnTx/>
              <a:uFillTx/>
              <a:latin typeface="+mn-lt"/>
              <a:ea typeface="+mn-ea"/>
              <a:cs typeface="+mn-cs"/>
            </a:endParaRPr>
          </a:p>
          <a:p>
            <a:pPr marL="342900" marR="0" lvl="0" indent="-342900" algn="ctr" defTabSz="914400" rtl="0" eaLnBrk="1" fontAlgn="auto" latinLnBrk="0" hangingPunct="1">
              <a:lnSpc>
                <a:spcPct val="90000"/>
              </a:lnSpc>
              <a:spcBef>
                <a:spcPct val="50000"/>
              </a:spcBef>
              <a:spcAft>
                <a:spcPts val="0"/>
              </a:spcAft>
              <a:buClrTx/>
              <a:buSzTx/>
              <a:buFontTx/>
              <a:buNone/>
              <a:tabLst/>
              <a:defRPr/>
            </a:pPr>
            <a:r>
              <a:rPr kumimoji="0" lang="fr-FR" sz="2400" b="1" i="0" u="none" strike="noStrike" kern="1200" cap="none" spc="0" normalizeH="0" baseline="0" noProof="0" dirty="0" smtClean="0">
                <a:ln>
                  <a:noFill/>
                </a:ln>
                <a:solidFill>
                  <a:schemeClr val="folHlink"/>
                </a:solidFill>
                <a:effectLst/>
                <a:uLnTx/>
                <a:uFillTx/>
                <a:latin typeface="Century Gothic" pitchFamily="34" charset="0"/>
                <a:ea typeface="+mn-ea"/>
                <a:cs typeface="+mn-cs"/>
              </a:rPr>
              <a:t>Mercatique</a:t>
            </a:r>
          </a:p>
          <a:p>
            <a:pPr marL="342900" marR="0" lvl="0" indent="-342900" algn="ctr" defTabSz="914400" rtl="0" eaLnBrk="1" fontAlgn="auto" latinLnBrk="0" hangingPunct="1">
              <a:lnSpc>
                <a:spcPct val="90000"/>
              </a:lnSpc>
              <a:spcBef>
                <a:spcPct val="50000"/>
              </a:spcBef>
              <a:spcAft>
                <a:spcPts val="0"/>
              </a:spcAft>
              <a:buClrTx/>
              <a:buSzTx/>
              <a:buFontTx/>
              <a:buNone/>
              <a:tabLst/>
              <a:defRPr/>
            </a:pPr>
            <a:r>
              <a:rPr kumimoji="0" lang="fr-FR" sz="2800" b="1" i="0" u="none" strike="noStrike" kern="1200" cap="none" spc="0" normalizeH="0" baseline="0" noProof="0" dirty="0" smtClean="0">
                <a:ln>
                  <a:noFill/>
                </a:ln>
                <a:solidFill>
                  <a:schemeClr val="tx1"/>
                </a:solidFill>
                <a:effectLst/>
                <a:uLnTx/>
                <a:uFillTx/>
                <a:latin typeface="Century Gothic" pitchFamily="34" charset="0"/>
                <a:ea typeface="+mn-ea"/>
                <a:cs typeface="+mn-cs"/>
              </a:rPr>
              <a:t>6 h</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advClick="0" advTm="7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77942"/>
                                        </p:tgtEl>
                                        <p:attrNameLst>
                                          <p:attrName>style.visibility</p:attrName>
                                        </p:attrNameLst>
                                      </p:cBhvr>
                                      <p:to>
                                        <p:strVal val="visible"/>
                                      </p:to>
                                    </p:set>
                                    <p:anim calcmode="lin" valueType="num">
                                      <p:cBhvr>
                                        <p:cTn id="7" dur="1000" fill="hold"/>
                                        <p:tgtEl>
                                          <p:spTgt spid="77942"/>
                                        </p:tgtEl>
                                        <p:attrNameLst>
                                          <p:attrName>ppt_w</p:attrName>
                                        </p:attrNameLst>
                                      </p:cBhvr>
                                      <p:tavLst>
                                        <p:tav tm="0">
                                          <p:val>
                                            <p:fltVal val="0"/>
                                          </p:val>
                                        </p:tav>
                                        <p:tav tm="100000">
                                          <p:val>
                                            <p:strVal val="#ppt_w"/>
                                          </p:val>
                                        </p:tav>
                                      </p:tavLst>
                                    </p:anim>
                                    <p:anim calcmode="lin" valueType="num">
                                      <p:cBhvr>
                                        <p:cTn id="8" dur="1000" fill="hold"/>
                                        <p:tgtEl>
                                          <p:spTgt spid="77942"/>
                                        </p:tgtEl>
                                        <p:attrNameLst>
                                          <p:attrName>ppt_h</p:attrName>
                                        </p:attrNameLst>
                                      </p:cBhvr>
                                      <p:tavLst>
                                        <p:tav tm="0">
                                          <p:val>
                                            <p:fltVal val="0"/>
                                          </p:val>
                                        </p:tav>
                                        <p:tav tm="100000">
                                          <p:val>
                                            <p:strVal val="#ppt_h"/>
                                          </p:val>
                                        </p:tav>
                                      </p:tavLst>
                                    </p:anim>
                                    <p:anim calcmode="lin" valueType="num">
                                      <p:cBhvr>
                                        <p:cTn id="9" dur="1000" fill="hold"/>
                                        <p:tgtEl>
                                          <p:spTgt spid="7794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794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grpId="0" nodeType="afterEffect">
                                  <p:stCondLst>
                                    <p:cond delay="1000"/>
                                  </p:stCondLst>
                                  <p:childTnLst>
                                    <p:set>
                                      <p:cBhvr>
                                        <p:cTn id="13" dur="1" fill="hold">
                                          <p:stCondLst>
                                            <p:cond delay="0"/>
                                          </p:stCondLst>
                                        </p:cTn>
                                        <p:tgtEl>
                                          <p:spTgt spid="77945"/>
                                        </p:tgtEl>
                                        <p:attrNameLst>
                                          <p:attrName>style.visibility</p:attrName>
                                        </p:attrNameLst>
                                      </p:cBhvr>
                                      <p:to>
                                        <p:strVal val="visible"/>
                                      </p:to>
                                    </p:set>
                                    <p:anim calcmode="lin" valueType="num">
                                      <p:cBhvr additive="base">
                                        <p:cTn id="14" dur="500" fill="hold"/>
                                        <p:tgtEl>
                                          <p:spTgt spid="77945"/>
                                        </p:tgtEl>
                                        <p:attrNameLst>
                                          <p:attrName>ppt_x</p:attrName>
                                        </p:attrNameLst>
                                      </p:cBhvr>
                                      <p:tavLst>
                                        <p:tav tm="0">
                                          <p:val>
                                            <p:strVal val="1+#ppt_w/2"/>
                                          </p:val>
                                        </p:tav>
                                        <p:tav tm="100000">
                                          <p:val>
                                            <p:strVal val="#ppt_x"/>
                                          </p:val>
                                        </p:tav>
                                      </p:tavLst>
                                    </p:anim>
                                    <p:anim calcmode="lin" valueType="num">
                                      <p:cBhvr additive="base">
                                        <p:cTn id="15" dur="500" fill="hold"/>
                                        <p:tgtEl>
                                          <p:spTgt spid="77945"/>
                                        </p:tgtEl>
                                        <p:attrNameLst>
                                          <p:attrName>ppt_y</p:attrName>
                                        </p:attrNameLst>
                                      </p:cBhvr>
                                      <p:tavLst>
                                        <p:tav tm="0">
                                          <p:val>
                                            <p:strVal val="#ppt_y"/>
                                          </p:val>
                                        </p:tav>
                                        <p:tav tm="100000">
                                          <p:val>
                                            <p:strVal val="#ppt_y"/>
                                          </p:val>
                                        </p:tav>
                                      </p:tavLst>
                                    </p:anim>
                                  </p:childTnLst>
                                </p:cTn>
                              </p:par>
                            </p:childTnLst>
                          </p:cTn>
                        </p:par>
                        <p:par>
                          <p:cTn id="16" fill="hold">
                            <p:stCondLst>
                              <p:cond delay="2500"/>
                            </p:stCondLst>
                            <p:childTnLst>
                              <p:par>
                                <p:cTn id="17" presetID="2" presetClass="entr" presetSubtype="2" fill="hold" grpId="0" nodeType="afterEffect">
                                  <p:stCondLst>
                                    <p:cond delay="1000"/>
                                  </p:stCondLst>
                                  <p:childTnLst>
                                    <p:set>
                                      <p:cBhvr>
                                        <p:cTn id="18" dur="1" fill="hold">
                                          <p:stCondLst>
                                            <p:cond delay="0"/>
                                          </p:stCondLst>
                                        </p:cTn>
                                        <p:tgtEl>
                                          <p:spTgt spid="77944"/>
                                        </p:tgtEl>
                                        <p:attrNameLst>
                                          <p:attrName>style.visibility</p:attrName>
                                        </p:attrNameLst>
                                      </p:cBhvr>
                                      <p:to>
                                        <p:strVal val="visible"/>
                                      </p:to>
                                    </p:set>
                                    <p:anim calcmode="lin" valueType="num">
                                      <p:cBhvr additive="base">
                                        <p:cTn id="19" dur="500" fill="hold"/>
                                        <p:tgtEl>
                                          <p:spTgt spid="77944"/>
                                        </p:tgtEl>
                                        <p:attrNameLst>
                                          <p:attrName>ppt_x</p:attrName>
                                        </p:attrNameLst>
                                      </p:cBhvr>
                                      <p:tavLst>
                                        <p:tav tm="0">
                                          <p:val>
                                            <p:strVal val="1+#ppt_w/2"/>
                                          </p:val>
                                        </p:tav>
                                        <p:tav tm="100000">
                                          <p:val>
                                            <p:strVal val="#ppt_x"/>
                                          </p:val>
                                        </p:tav>
                                      </p:tavLst>
                                    </p:anim>
                                    <p:anim calcmode="lin" valueType="num">
                                      <p:cBhvr additive="base">
                                        <p:cTn id="20" dur="500" fill="hold"/>
                                        <p:tgtEl>
                                          <p:spTgt spid="77944"/>
                                        </p:tgtEl>
                                        <p:attrNameLst>
                                          <p:attrName>ppt_y</p:attrName>
                                        </p:attrNameLst>
                                      </p:cBhvr>
                                      <p:tavLst>
                                        <p:tav tm="0">
                                          <p:val>
                                            <p:strVal val="#ppt_y"/>
                                          </p:val>
                                        </p:tav>
                                        <p:tav tm="100000">
                                          <p:val>
                                            <p:strVal val="#ppt_y"/>
                                          </p:val>
                                        </p:tav>
                                      </p:tavLst>
                                    </p:anim>
                                  </p:childTnLst>
                                </p:cTn>
                              </p:par>
                            </p:childTnLst>
                          </p:cTn>
                        </p:par>
                        <p:par>
                          <p:cTn id="21" fill="hold">
                            <p:stCondLst>
                              <p:cond delay="4000"/>
                            </p:stCondLst>
                            <p:childTnLst>
                              <p:par>
                                <p:cTn id="22" presetID="2" presetClass="entr" presetSubtype="2" fill="hold" grpId="0" nodeType="afterEffect">
                                  <p:stCondLst>
                                    <p:cond delay="1000"/>
                                  </p:stCondLst>
                                  <p:childTnLst>
                                    <p:set>
                                      <p:cBhvr>
                                        <p:cTn id="23" dur="1" fill="hold">
                                          <p:stCondLst>
                                            <p:cond delay="0"/>
                                          </p:stCondLst>
                                        </p:cTn>
                                        <p:tgtEl>
                                          <p:spTgt spid="77940"/>
                                        </p:tgtEl>
                                        <p:attrNameLst>
                                          <p:attrName>style.visibility</p:attrName>
                                        </p:attrNameLst>
                                      </p:cBhvr>
                                      <p:to>
                                        <p:strVal val="visible"/>
                                      </p:to>
                                    </p:set>
                                    <p:anim calcmode="lin" valueType="num">
                                      <p:cBhvr additive="base">
                                        <p:cTn id="24" dur="500" fill="hold"/>
                                        <p:tgtEl>
                                          <p:spTgt spid="77940"/>
                                        </p:tgtEl>
                                        <p:attrNameLst>
                                          <p:attrName>ppt_x</p:attrName>
                                        </p:attrNameLst>
                                      </p:cBhvr>
                                      <p:tavLst>
                                        <p:tav tm="0">
                                          <p:val>
                                            <p:strVal val="1+#ppt_w/2"/>
                                          </p:val>
                                        </p:tav>
                                        <p:tav tm="100000">
                                          <p:val>
                                            <p:strVal val="#ppt_x"/>
                                          </p:val>
                                        </p:tav>
                                      </p:tavLst>
                                    </p:anim>
                                    <p:anim calcmode="lin" valueType="num">
                                      <p:cBhvr additive="base">
                                        <p:cTn id="25" dur="500" fill="hold"/>
                                        <p:tgtEl>
                                          <p:spTgt spid="77940"/>
                                        </p:tgtEl>
                                        <p:attrNameLst>
                                          <p:attrName>ppt_y</p:attrName>
                                        </p:attrNameLst>
                                      </p:cBhvr>
                                      <p:tavLst>
                                        <p:tav tm="0">
                                          <p:val>
                                            <p:strVal val="#ppt_y"/>
                                          </p:val>
                                        </p:tav>
                                        <p:tav tm="100000">
                                          <p:val>
                                            <p:strVal val="#ppt_y"/>
                                          </p:val>
                                        </p:tav>
                                      </p:tavLst>
                                    </p:anim>
                                  </p:childTnLst>
                                </p:cTn>
                              </p:par>
                            </p:childTnLst>
                          </p:cTn>
                        </p:par>
                        <p:par>
                          <p:cTn id="26" fill="hold">
                            <p:stCondLst>
                              <p:cond delay="5500"/>
                            </p:stCondLst>
                            <p:childTnLst>
                              <p:par>
                                <p:cTn id="27" presetID="2" presetClass="entr" presetSubtype="2" fill="hold" grpId="0" nodeType="afterEffect">
                                  <p:stCondLst>
                                    <p:cond delay="100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1+#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40" grpId="0" animBg="1" autoUpdateAnimBg="0"/>
      <p:bldP spid="77942" grpId="0"/>
      <p:bldP spid="77944" grpId="0" animBg="1" autoUpdateAnimBg="0"/>
      <p:bldP spid="77945" grpId="0" animBg="1" autoUpdateAnimBg="0"/>
      <p:bldP spid="11"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3" name="Rectangle 3"/>
          <p:cNvSpPr>
            <a:spLocks noChangeArrowheads="1"/>
          </p:cNvSpPr>
          <p:nvPr/>
        </p:nvSpPr>
        <p:spPr bwMode="auto">
          <a:xfrm>
            <a:off x="457200" y="2492896"/>
            <a:ext cx="9220200" cy="1295400"/>
          </a:xfrm>
          <a:prstGeom prst="rect">
            <a:avLst/>
          </a:prstGeom>
          <a:noFill/>
          <a:ln>
            <a:noFill/>
          </a:ln>
          <a:effectLst/>
          <a:extLst>
            <a:ext uri="{909E8E84-426E-40DD-AFC4-6F175D3DCCD1}"/>
            <a:ext uri="{91240B29-F687-4F45-9708-019B960494DF}"/>
            <a:ext uri="{AF507438-7753-43E0-B8FC-AC1667EBCBE1}"/>
          </a:extLst>
        </p:spPr>
        <p:txBody>
          <a:bodyPr lIns="90488" tIns="44450" rIns="90488" bIns="44450"/>
          <a:lstStyle/>
          <a:p>
            <a:pPr marL="188913" indent="-188913" algn="ctr" eaLnBrk="0" hangingPunct="0">
              <a:lnSpc>
                <a:spcPct val="150000"/>
              </a:lnSpc>
              <a:spcBef>
                <a:spcPct val="20000"/>
              </a:spcBef>
              <a:defRPr/>
            </a:pPr>
            <a:r>
              <a:rPr lang="fr-FR" sz="6000" dirty="0"/>
              <a:t> </a:t>
            </a:r>
            <a:r>
              <a:rPr lang="fr-FR" sz="4400" b="1" dirty="0">
                <a:solidFill>
                  <a:srgbClr val="FF9900"/>
                </a:solidFill>
                <a:effectLst>
                  <a:outerShdw blurRad="38100" dist="38100" dir="2700000" algn="tl">
                    <a:srgbClr val="000000"/>
                  </a:outerShdw>
                </a:effectLst>
                <a:latin typeface="Century Gothic" pitchFamily="34" charset="0"/>
              </a:rPr>
              <a:t>Réussir ses études supérieures</a:t>
            </a:r>
            <a:endParaRPr lang="fr-FR" sz="4400" dirty="0">
              <a:solidFill>
                <a:srgbClr val="FF9900"/>
              </a:solidFill>
              <a:latin typeface="Century Gothic" pitchFamily="34" charset="0"/>
            </a:endParaRPr>
          </a:p>
        </p:txBody>
      </p:sp>
      <p:sp>
        <p:nvSpPr>
          <p:cNvPr id="4"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296963">
                                            <p:txEl>
                                              <p:pRg st="0" end="0"/>
                                            </p:txEl>
                                          </p:spTgt>
                                        </p:tgtEl>
                                        <p:attrNameLst>
                                          <p:attrName>style.visibility</p:attrName>
                                        </p:attrNameLst>
                                      </p:cBhvr>
                                      <p:to>
                                        <p:strVal val="visible"/>
                                      </p:to>
                                    </p:set>
                                    <p:anim calcmode="lin" valueType="num">
                                      <p:cBhvr>
                                        <p:cTn id="7" dur="1000" fill="hold"/>
                                        <p:tgtEl>
                                          <p:spTgt spid="29696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9696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9696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696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8596" name="Rectangle 1028"/>
          <p:cNvSpPr>
            <a:spLocks noGrp="1" noChangeArrowheads="1"/>
          </p:cNvSpPr>
          <p:nvPr>
            <p:ph type="title"/>
          </p:nvPr>
        </p:nvSpPr>
        <p:spPr>
          <a:xfrm>
            <a:off x="742950" y="609600"/>
            <a:ext cx="8782050" cy="1143000"/>
          </a:xfrm>
          <a:extLst>
            <a:ext uri="{91240B29-F687-4F45-9708-019B960494DF}"/>
          </a:extLst>
        </p:spPr>
        <p:txBody>
          <a:bodyPr lIns="90488" tIns="44450" rIns="90488" bIns="44450"/>
          <a:lstStyle/>
          <a:p>
            <a:pPr>
              <a:lnSpc>
                <a:spcPct val="90000"/>
              </a:lnSpc>
              <a:defRPr/>
            </a:pPr>
            <a:r>
              <a:rPr lang="fr-FR" b="1" dirty="0" smtClean="0">
                <a:solidFill>
                  <a:srgbClr val="FF9900"/>
                </a:solidFill>
                <a:effectLst>
                  <a:outerShdw blurRad="38100" dist="38100" dir="2700000" algn="tl">
                    <a:srgbClr val="000000"/>
                  </a:outerShdw>
                </a:effectLst>
                <a:latin typeface="Century Gothic" pitchFamily="34" charset="0"/>
              </a:rPr>
              <a:t>Choisir S.T.M.G., c’est</a:t>
            </a:r>
            <a:endParaRPr lang="fr-FR" sz="6000" dirty="0" smtClean="0">
              <a:solidFill>
                <a:srgbClr val="FF9900"/>
              </a:solidFill>
              <a:latin typeface="ChromaSSK" pitchFamily="2" charset="0"/>
            </a:endParaRPr>
          </a:p>
        </p:txBody>
      </p:sp>
      <p:sp>
        <p:nvSpPr>
          <p:cNvPr id="238595" name="Rectangle 1027"/>
          <p:cNvSpPr>
            <a:spLocks noGrp="1" noChangeArrowheads="1"/>
          </p:cNvSpPr>
          <p:nvPr>
            <p:ph idx="1"/>
          </p:nvPr>
        </p:nvSpPr>
        <p:spPr>
          <a:xfrm>
            <a:off x="228600" y="3504903"/>
            <a:ext cx="9448800" cy="1220241"/>
          </a:xfrm>
          <a:extLst>
            <a:ext uri="{91240B29-F687-4F45-9708-019B960494DF}"/>
          </a:extLst>
        </p:spPr>
        <p:txBody>
          <a:bodyPr lIns="90488" tIns="44450" rIns="90488" bIns="44450">
            <a:normAutofit lnSpcReduction="10000"/>
          </a:bodyPr>
          <a:lstStyle/>
          <a:p>
            <a:pPr marL="536575" indent="-536575">
              <a:lnSpc>
                <a:spcPct val="150000"/>
              </a:lnSpc>
              <a:buFont typeface="Wingdings" pitchFamily="2" charset="2"/>
              <a:buChar char="ü"/>
              <a:defRPr/>
            </a:pPr>
            <a:r>
              <a:rPr lang="fr-FR" sz="2400" b="1" dirty="0" smtClean="0">
                <a:effectLst>
                  <a:outerShdw blurRad="38100" dist="38100" dir="2700000" algn="tl">
                    <a:srgbClr val="000000"/>
                  </a:outerShdw>
                </a:effectLst>
                <a:latin typeface="Century Gothic" pitchFamily="34" charset="0"/>
              </a:rPr>
              <a:t>Avoir de véritables </a:t>
            </a:r>
            <a:r>
              <a:rPr lang="fr-FR" sz="2400" b="1" dirty="0" smtClean="0">
                <a:solidFill>
                  <a:srgbClr val="FF9900"/>
                </a:solidFill>
                <a:effectLst>
                  <a:outerShdw blurRad="38100" dist="38100" dir="2700000" algn="tl">
                    <a:srgbClr val="000000"/>
                  </a:outerShdw>
                </a:effectLst>
                <a:latin typeface="Century Gothic" pitchFamily="34" charset="0"/>
              </a:rPr>
              <a:t>perspectives d’emplois</a:t>
            </a:r>
          </a:p>
          <a:p>
            <a:pPr marL="536575" indent="-536575">
              <a:lnSpc>
                <a:spcPct val="150000"/>
              </a:lnSpc>
              <a:buNone/>
              <a:defRPr/>
            </a:pPr>
            <a:r>
              <a:rPr lang="fr-FR" sz="2400" b="1" dirty="0" smtClean="0">
                <a:solidFill>
                  <a:srgbClr val="FFFF00"/>
                </a:solidFill>
                <a:effectLst>
                  <a:outerShdw blurRad="38100" dist="38100" dir="2700000" algn="tl">
                    <a:srgbClr val="000000"/>
                  </a:outerShdw>
                </a:effectLst>
                <a:latin typeface="Century Gothic" pitchFamily="34" charset="0"/>
              </a:rPr>
              <a:t>	 </a:t>
            </a:r>
            <a:r>
              <a:rPr lang="fr-FR" sz="2400" b="1" dirty="0" smtClean="0">
                <a:effectLst>
                  <a:outerShdw blurRad="38100" dist="38100" dir="2700000" algn="tl">
                    <a:srgbClr val="000000"/>
                  </a:outerShdw>
                </a:effectLst>
                <a:latin typeface="Century Gothic" pitchFamily="34" charset="0"/>
              </a:rPr>
              <a:t>(notamment dans le secteur tertiaire)</a:t>
            </a:r>
            <a:endParaRPr lang="fr-FR" sz="2400" dirty="0" smtClean="0">
              <a:latin typeface="Century Gothic" pitchFamily="34" charset="0"/>
            </a:endParaRPr>
          </a:p>
        </p:txBody>
      </p:sp>
      <p:sp>
        <p:nvSpPr>
          <p:cNvPr id="5" name="Rectangle 1027"/>
          <p:cNvSpPr txBox="1">
            <a:spLocks noChangeArrowheads="1"/>
          </p:cNvSpPr>
          <p:nvPr/>
        </p:nvSpPr>
        <p:spPr bwMode="auto">
          <a:xfrm>
            <a:off x="228600" y="1752600"/>
            <a:ext cx="9448800" cy="722313"/>
          </a:xfrm>
          <a:prstGeom prst="rect">
            <a:avLst/>
          </a:prstGeom>
          <a:noFill/>
          <a:ln w="9525">
            <a:noFill/>
            <a:miter lim="800000"/>
            <a:headEnd/>
            <a:tailEnd/>
          </a:ln>
          <a:extLst>
            <a:ext uri="{91240B29-F687-4F45-9708-019B960494DF}"/>
          </a:extLst>
        </p:spPr>
        <p:txBody>
          <a:bodyPr vert="horz" wrap="square" lIns="90488" tIns="44450" rIns="90488" bIns="44450" numCol="1" anchor="t" anchorCtr="0" compatLnSpc="1">
            <a:prstTxWarp prst="textNoShape">
              <a:avLst/>
            </a:prstTxWarp>
          </a:bodyPr>
          <a:lstStyle/>
          <a:p>
            <a:pPr marL="536575" marR="0" lvl="0" indent="-536575" algn="l" defTabSz="914400" rtl="0" eaLnBrk="0" fontAlgn="base" latinLnBrk="0" hangingPunct="0">
              <a:lnSpc>
                <a:spcPct val="150000"/>
              </a:lnSpc>
              <a:spcBef>
                <a:spcPct val="20000"/>
              </a:spcBef>
              <a:spcAft>
                <a:spcPct val="0"/>
              </a:spcAft>
              <a:buClrTx/>
              <a:buSzTx/>
              <a:buFont typeface="Wingdings" pitchFamily="2" charset="2"/>
              <a:buChar char="ü"/>
              <a:tabLst/>
              <a:defRPr/>
            </a:pPr>
            <a:r>
              <a:rPr kumimoji="0" lang="fr-FR" sz="24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entury Gothic" pitchFamily="34" charset="0"/>
                <a:ea typeface="+mn-ea"/>
                <a:cs typeface="+mn-cs"/>
              </a:rPr>
              <a:t>Suivre des études secondaires technologiques</a:t>
            </a:r>
          </a:p>
        </p:txBody>
      </p:sp>
      <p:sp>
        <p:nvSpPr>
          <p:cNvPr id="6" name="Rectangle 1027"/>
          <p:cNvSpPr txBox="1">
            <a:spLocks noChangeArrowheads="1"/>
          </p:cNvSpPr>
          <p:nvPr/>
        </p:nvSpPr>
        <p:spPr bwMode="auto">
          <a:xfrm>
            <a:off x="228600" y="2627313"/>
            <a:ext cx="9448800" cy="722313"/>
          </a:xfrm>
          <a:prstGeom prst="rect">
            <a:avLst/>
          </a:prstGeom>
          <a:noFill/>
          <a:ln w="9525">
            <a:noFill/>
            <a:miter lim="800000"/>
            <a:headEnd/>
            <a:tailEnd/>
          </a:ln>
          <a:extLst>
            <a:ext uri="{91240B29-F687-4F45-9708-019B960494DF}"/>
          </a:extLst>
        </p:spPr>
        <p:txBody>
          <a:bodyPr vert="horz" wrap="square" lIns="90488" tIns="44450" rIns="90488" bIns="44450" numCol="1" anchor="t" anchorCtr="0" compatLnSpc="1">
            <a:prstTxWarp prst="textNoShape">
              <a:avLst/>
            </a:prstTxWarp>
          </a:bodyPr>
          <a:lstStyle/>
          <a:p>
            <a:pPr marL="536575" indent="-536575">
              <a:lnSpc>
                <a:spcPct val="150000"/>
              </a:lnSpc>
              <a:buFont typeface="Wingdings" pitchFamily="2" charset="2"/>
              <a:buChar char="ü"/>
              <a:defRPr/>
            </a:pPr>
            <a:r>
              <a:rPr lang="fr-FR" b="1" dirty="0" smtClean="0">
                <a:effectLst>
                  <a:outerShdw blurRad="38100" dist="38100" dir="2700000" algn="tl">
                    <a:srgbClr val="000000"/>
                  </a:outerShdw>
                </a:effectLst>
                <a:latin typeface="Century Gothic" pitchFamily="34" charset="0"/>
              </a:rPr>
              <a:t>Réussir ses études supérieures à </a:t>
            </a:r>
            <a:r>
              <a:rPr lang="fr-FR" b="1" dirty="0" smtClean="0">
                <a:solidFill>
                  <a:srgbClr val="FF9900"/>
                </a:solidFill>
                <a:effectLst>
                  <a:outerShdw blurRad="38100" dist="38100" dir="2700000" algn="tl">
                    <a:srgbClr val="000000"/>
                  </a:outerShdw>
                </a:effectLst>
                <a:latin typeface="Century Gothic" pitchFamily="34" charset="0"/>
              </a:rPr>
              <a:t>Bac +2, +3 ou +5</a:t>
            </a:r>
          </a:p>
        </p:txBody>
      </p:sp>
      <p:sp>
        <p:nvSpPr>
          <p:cNvPr id="7"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38596"/>
                                        </p:tgtEl>
                                        <p:attrNameLst>
                                          <p:attrName>style.visibility</p:attrName>
                                        </p:attrNameLst>
                                      </p:cBhvr>
                                      <p:to>
                                        <p:strVal val="visible"/>
                                      </p:to>
                                    </p:set>
                                    <p:anim calcmode="lin" valueType="num">
                                      <p:cBhvr>
                                        <p:cTn id="7" dur="500" fill="hold"/>
                                        <p:tgtEl>
                                          <p:spTgt spid="238596"/>
                                        </p:tgtEl>
                                        <p:attrNameLst>
                                          <p:attrName>ppt_w</p:attrName>
                                        </p:attrNameLst>
                                      </p:cBhvr>
                                      <p:tavLst>
                                        <p:tav tm="0">
                                          <p:val>
                                            <p:fltVal val="0"/>
                                          </p:val>
                                        </p:tav>
                                        <p:tav tm="100000">
                                          <p:val>
                                            <p:strVal val="#ppt_w"/>
                                          </p:val>
                                        </p:tav>
                                      </p:tavLst>
                                    </p:anim>
                                    <p:anim calcmode="lin" valueType="num">
                                      <p:cBhvr>
                                        <p:cTn id="8" dur="500" fill="hold"/>
                                        <p:tgtEl>
                                          <p:spTgt spid="238596"/>
                                        </p:tgtEl>
                                        <p:attrNameLst>
                                          <p:attrName>ppt_h</p:attrName>
                                        </p:attrNameLst>
                                      </p:cBhvr>
                                      <p:tavLst>
                                        <p:tav tm="0">
                                          <p:val>
                                            <p:fltVal val="0"/>
                                          </p:val>
                                        </p:tav>
                                        <p:tav tm="100000">
                                          <p:val>
                                            <p:strVal val="#ppt_h"/>
                                          </p:val>
                                        </p:tav>
                                      </p:tavLst>
                                    </p:anim>
                                    <p:anim calcmode="lin" valueType="num">
                                      <p:cBhvr>
                                        <p:cTn id="9" dur="500" fill="hold"/>
                                        <p:tgtEl>
                                          <p:spTgt spid="238596"/>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23859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500"/>
                            </p:stCondLst>
                            <p:childTnLst>
                              <p:par>
                                <p:cTn id="12" presetID="2" presetClass="entr" presetSubtype="2"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0" fill="hold"/>
                                        <p:tgtEl>
                                          <p:spTgt spid="5"/>
                                        </p:tgtEl>
                                        <p:attrNameLst>
                                          <p:attrName>ppt_x</p:attrName>
                                        </p:attrNameLst>
                                      </p:cBhvr>
                                      <p:tavLst>
                                        <p:tav tm="0">
                                          <p:val>
                                            <p:strVal val="1+#ppt_w/2"/>
                                          </p:val>
                                        </p:tav>
                                        <p:tav tm="100000">
                                          <p:val>
                                            <p:strVal val="#ppt_x"/>
                                          </p:val>
                                        </p:tav>
                                      </p:tavLst>
                                    </p:anim>
                                    <p:anim calcmode="lin" valueType="num">
                                      <p:cBhvr additive="base">
                                        <p:cTn id="15" dur="5000" fill="hold"/>
                                        <p:tgtEl>
                                          <p:spTgt spid="5"/>
                                        </p:tgtEl>
                                        <p:attrNameLst>
                                          <p:attrName>ppt_y</p:attrName>
                                        </p:attrNameLst>
                                      </p:cBhvr>
                                      <p:tavLst>
                                        <p:tav tm="0">
                                          <p:val>
                                            <p:strVal val="#ppt_y"/>
                                          </p:val>
                                        </p:tav>
                                        <p:tav tm="100000">
                                          <p:val>
                                            <p:strVal val="#ppt_y"/>
                                          </p:val>
                                        </p:tav>
                                      </p:tavLst>
                                    </p:anim>
                                  </p:childTnLst>
                                </p:cTn>
                              </p:par>
                            </p:childTnLst>
                          </p:cTn>
                        </p:par>
                        <p:par>
                          <p:cTn id="16" fill="hold">
                            <p:stCondLst>
                              <p:cond delay="5500"/>
                            </p:stCondLst>
                            <p:childTnLst>
                              <p:par>
                                <p:cTn id="17" presetID="2" presetClass="entr" presetSubtype="2"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0" fill="hold"/>
                                        <p:tgtEl>
                                          <p:spTgt spid="6"/>
                                        </p:tgtEl>
                                        <p:attrNameLst>
                                          <p:attrName>ppt_x</p:attrName>
                                        </p:attrNameLst>
                                      </p:cBhvr>
                                      <p:tavLst>
                                        <p:tav tm="0">
                                          <p:val>
                                            <p:strVal val="1+#ppt_w/2"/>
                                          </p:val>
                                        </p:tav>
                                        <p:tav tm="100000">
                                          <p:val>
                                            <p:strVal val="#ppt_x"/>
                                          </p:val>
                                        </p:tav>
                                      </p:tavLst>
                                    </p:anim>
                                    <p:anim calcmode="lin" valueType="num">
                                      <p:cBhvr additive="base">
                                        <p:cTn id="20" dur="5000" fill="hold"/>
                                        <p:tgtEl>
                                          <p:spTgt spid="6"/>
                                        </p:tgtEl>
                                        <p:attrNameLst>
                                          <p:attrName>ppt_y</p:attrName>
                                        </p:attrNameLst>
                                      </p:cBhvr>
                                      <p:tavLst>
                                        <p:tav tm="0">
                                          <p:val>
                                            <p:strVal val="#ppt_y"/>
                                          </p:val>
                                        </p:tav>
                                        <p:tav tm="100000">
                                          <p:val>
                                            <p:strVal val="#ppt_y"/>
                                          </p:val>
                                        </p:tav>
                                      </p:tavLst>
                                    </p:anim>
                                  </p:childTnLst>
                                </p:cTn>
                              </p:par>
                            </p:childTnLst>
                          </p:cTn>
                        </p:par>
                        <p:par>
                          <p:cTn id="21" fill="hold">
                            <p:stCondLst>
                              <p:cond delay="10500"/>
                            </p:stCondLst>
                            <p:childTnLst>
                              <p:par>
                                <p:cTn id="22" presetID="2" presetClass="entr" presetSubtype="2" fill="hold" grpId="0" nodeType="afterEffect">
                                  <p:stCondLst>
                                    <p:cond delay="0"/>
                                  </p:stCondLst>
                                  <p:childTnLst>
                                    <p:set>
                                      <p:cBhvr>
                                        <p:cTn id="23" dur="1" fill="hold">
                                          <p:stCondLst>
                                            <p:cond delay="0"/>
                                          </p:stCondLst>
                                        </p:cTn>
                                        <p:tgtEl>
                                          <p:spTgt spid="238595">
                                            <p:txEl>
                                              <p:pRg st="0" end="0"/>
                                            </p:txEl>
                                          </p:spTgt>
                                        </p:tgtEl>
                                        <p:attrNameLst>
                                          <p:attrName>style.visibility</p:attrName>
                                        </p:attrNameLst>
                                      </p:cBhvr>
                                      <p:to>
                                        <p:strVal val="visible"/>
                                      </p:to>
                                    </p:set>
                                    <p:anim calcmode="lin" valueType="num">
                                      <p:cBhvr additive="base">
                                        <p:cTn id="24" dur="5000" fill="hold"/>
                                        <p:tgtEl>
                                          <p:spTgt spid="238595">
                                            <p:txEl>
                                              <p:pRg st="0" end="0"/>
                                            </p:txEl>
                                          </p:spTgt>
                                        </p:tgtEl>
                                        <p:attrNameLst>
                                          <p:attrName>ppt_x</p:attrName>
                                        </p:attrNameLst>
                                      </p:cBhvr>
                                      <p:tavLst>
                                        <p:tav tm="0">
                                          <p:val>
                                            <p:strVal val="1+#ppt_w/2"/>
                                          </p:val>
                                        </p:tav>
                                        <p:tav tm="100000">
                                          <p:val>
                                            <p:strVal val="#ppt_x"/>
                                          </p:val>
                                        </p:tav>
                                      </p:tavLst>
                                    </p:anim>
                                    <p:anim calcmode="lin" valueType="num">
                                      <p:cBhvr additive="base">
                                        <p:cTn id="25" dur="5000" fill="hold"/>
                                        <p:tgtEl>
                                          <p:spTgt spid="238595">
                                            <p:txEl>
                                              <p:pRg st="0" end="0"/>
                                            </p:txEl>
                                          </p:spTgt>
                                        </p:tgtEl>
                                        <p:attrNameLst>
                                          <p:attrName>ppt_y</p:attrName>
                                        </p:attrNameLst>
                                      </p:cBhvr>
                                      <p:tavLst>
                                        <p:tav tm="0">
                                          <p:val>
                                            <p:strVal val="#ppt_y"/>
                                          </p:val>
                                        </p:tav>
                                        <p:tav tm="100000">
                                          <p:val>
                                            <p:strVal val="#ppt_y"/>
                                          </p:val>
                                        </p:tav>
                                      </p:tavLst>
                                    </p:anim>
                                  </p:childTnLst>
                                </p:cTn>
                              </p:par>
                            </p:childTnLst>
                          </p:cTn>
                        </p:par>
                        <p:par>
                          <p:cTn id="26" fill="hold">
                            <p:stCondLst>
                              <p:cond delay="15500"/>
                            </p:stCondLst>
                            <p:childTnLst>
                              <p:par>
                                <p:cTn id="27" presetID="2" presetClass="entr" presetSubtype="2" fill="hold" grpId="0" nodeType="afterEffect">
                                  <p:stCondLst>
                                    <p:cond delay="0"/>
                                  </p:stCondLst>
                                  <p:childTnLst>
                                    <p:set>
                                      <p:cBhvr>
                                        <p:cTn id="28" dur="1" fill="hold">
                                          <p:stCondLst>
                                            <p:cond delay="0"/>
                                          </p:stCondLst>
                                        </p:cTn>
                                        <p:tgtEl>
                                          <p:spTgt spid="238595">
                                            <p:txEl>
                                              <p:pRg st="1" end="1"/>
                                            </p:txEl>
                                          </p:spTgt>
                                        </p:tgtEl>
                                        <p:attrNameLst>
                                          <p:attrName>style.visibility</p:attrName>
                                        </p:attrNameLst>
                                      </p:cBhvr>
                                      <p:to>
                                        <p:strVal val="visible"/>
                                      </p:to>
                                    </p:set>
                                    <p:anim calcmode="lin" valueType="num">
                                      <p:cBhvr additive="base">
                                        <p:cTn id="29" dur="5000" fill="hold"/>
                                        <p:tgtEl>
                                          <p:spTgt spid="238595">
                                            <p:txEl>
                                              <p:pRg st="1" end="1"/>
                                            </p:txEl>
                                          </p:spTgt>
                                        </p:tgtEl>
                                        <p:attrNameLst>
                                          <p:attrName>ppt_x</p:attrName>
                                        </p:attrNameLst>
                                      </p:cBhvr>
                                      <p:tavLst>
                                        <p:tav tm="0">
                                          <p:val>
                                            <p:strVal val="1+#ppt_w/2"/>
                                          </p:val>
                                        </p:tav>
                                        <p:tav tm="100000">
                                          <p:val>
                                            <p:strVal val="#ppt_x"/>
                                          </p:val>
                                        </p:tav>
                                      </p:tavLst>
                                    </p:anim>
                                    <p:anim calcmode="lin" valueType="num">
                                      <p:cBhvr additive="base">
                                        <p:cTn id="30" dur="5000" fill="hold"/>
                                        <p:tgtEl>
                                          <p:spTgt spid="2385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6" grpId="0"/>
      <p:bldP spid="238595" grpId="0" build="p"/>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52"/>
          <p:cNvGrpSpPr>
            <a:grpSpLocks/>
          </p:cNvGrpSpPr>
          <p:nvPr/>
        </p:nvGrpSpPr>
        <p:grpSpPr bwMode="auto">
          <a:xfrm>
            <a:off x="1481138" y="3573016"/>
            <a:ext cx="5638800" cy="1371600"/>
            <a:chOff x="3408" y="2064"/>
            <a:chExt cx="2400" cy="864"/>
          </a:xfrm>
          <a:solidFill>
            <a:srgbClr val="FFFF00"/>
          </a:solidFill>
        </p:grpSpPr>
        <p:sp>
          <p:nvSpPr>
            <p:cNvPr id="29713" name="AutoShape 1030"/>
            <p:cNvSpPr>
              <a:spLocks noChangeArrowheads="1"/>
            </p:cNvSpPr>
            <p:nvPr/>
          </p:nvSpPr>
          <p:spPr bwMode="auto">
            <a:xfrm rot="5400000" flipH="1" flipV="1">
              <a:off x="4479" y="1953"/>
              <a:ext cx="354" cy="576"/>
            </a:xfrm>
            <a:prstGeom prst="rightArrow">
              <a:avLst>
                <a:gd name="adj1" fmla="val 50000"/>
                <a:gd name="adj2" fmla="val 50014"/>
              </a:avLst>
            </a:prstGeom>
            <a:grpFill/>
            <a:ln w="12700">
              <a:noFill/>
              <a:miter lim="800000"/>
              <a:headEnd/>
              <a:tailEnd/>
            </a:ln>
            <a:effectLst>
              <a:outerShdw dist="89803" dir="2700000" algn="ctr" rotWithShape="0">
                <a:schemeClr val="bg2"/>
              </a:outerShdw>
            </a:effectLst>
          </p:spPr>
          <p:txBody>
            <a:bodyPr wrap="none" anchor="ctr"/>
            <a:lstStyle/>
            <a:p>
              <a:pPr>
                <a:defRPr/>
              </a:pPr>
              <a:endParaRPr lang="fr-FR"/>
            </a:p>
          </p:txBody>
        </p:sp>
        <p:sp>
          <p:nvSpPr>
            <p:cNvPr id="29714" name="Rectangle 1031"/>
            <p:cNvSpPr>
              <a:spLocks noChangeArrowheads="1"/>
            </p:cNvSpPr>
            <p:nvPr/>
          </p:nvSpPr>
          <p:spPr bwMode="auto">
            <a:xfrm>
              <a:off x="3408" y="2418"/>
              <a:ext cx="2400" cy="510"/>
            </a:xfrm>
            <a:prstGeom prst="rect">
              <a:avLst/>
            </a:prstGeom>
            <a:grp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fr-FR" sz="1800" b="1" dirty="0">
                  <a:solidFill>
                    <a:schemeClr val="bg2"/>
                  </a:solidFill>
                  <a:latin typeface="Century Gothic" pitchFamily="34" charset="0"/>
                </a:rPr>
                <a:t>PREMIÈRE STMG</a:t>
              </a:r>
            </a:p>
          </p:txBody>
        </p:sp>
      </p:grpSp>
      <p:grpSp>
        <p:nvGrpSpPr>
          <p:cNvPr id="3" name="Group 1048"/>
          <p:cNvGrpSpPr>
            <a:grpSpLocks/>
          </p:cNvGrpSpPr>
          <p:nvPr/>
        </p:nvGrpSpPr>
        <p:grpSpPr bwMode="auto">
          <a:xfrm>
            <a:off x="2579688" y="947738"/>
            <a:ext cx="1919287" cy="2308225"/>
            <a:chOff x="1782" y="902"/>
            <a:chExt cx="1209" cy="1210"/>
          </a:xfrm>
        </p:grpSpPr>
        <p:sp>
          <p:nvSpPr>
            <p:cNvPr id="29711" name="AutoShape 1038"/>
            <p:cNvSpPr>
              <a:spLocks noChangeArrowheads="1"/>
            </p:cNvSpPr>
            <p:nvPr/>
          </p:nvSpPr>
          <p:spPr bwMode="auto">
            <a:xfrm rot="5400000" flipH="1" flipV="1">
              <a:off x="2149" y="982"/>
              <a:ext cx="474" cy="315"/>
            </a:xfrm>
            <a:prstGeom prst="rightArrow">
              <a:avLst>
                <a:gd name="adj1" fmla="val 50000"/>
                <a:gd name="adj2" fmla="val 75259"/>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29712" name="Rectangle 1037"/>
            <p:cNvSpPr>
              <a:spLocks noChangeArrowheads="1"/>
            </p:cNvSpPr>
            <p:nvPr/>
          </p:nvSpPr>
          <p:spPr bwMode="auto">
            <a:xfrm>
              <a:off x="1782" y="1357"/>
              <a:ext cx="1209" cy="755"/>
            </a:xfrm>
            <a:prstGeom prst="rect">
              <a:avLst/>
            </a:prstGeom>
            <a:solidFill>
              <a:schemeClr val="folHlink"/>
            </a:solidFill>
            <a:ln w="12700">
              <a:noFill/>
              <a:miter lim="800000"/>
              <a:headEnd/>
              <a:tailEnd/>
            </a:ln>
            <a:effectLst>
              <a:outerShdw dist="89803" dir="2700000" algn="ctr" rotWithShape="0">
                <a:schemeClr val="bg2"/>
              </a:outerShdw>
            </a:effectLst>
          </p:spPr>
          <p:txBody>
            <a:bodyPr wrap="none" lIns="90488" tIns="44450" rIns="90488" bIns="44450"/>
            <a:lstStyle/>
            <a:p>
              <a:pPr algn="ctr" eaLnBrk="0" hangingPunct="0">
                <a:defRPr/>
              </a:pPr>
              <a:r>
                <a:rPr lang="fr-FR" sz="1800" b="1" dirty="0">
                  <a:solidFill>
                    <a:schemeClr val="accent2"/>
                  </a:solidFill>
                  <a:latin typeface="Century Gothic" pitchFamily="34" charset="0"/>
                </a:rPr>
                <a:t>Terminale</a:t>
              </a:r>
            </a:p>
            <a:p>
              <a:pPr algn="ctr" eaLnBrk="0" hangingPunct="0">
                <a:defRPr/>
              </a:pPr>
              <a:r>
                <a:rPr lang="fr-FR" sz="1800" b="1" dirty="0" smtClean="0">
                  <a:solidFill>
                    <a:schemeClr val="bg2"/>
                  </a:solidFill>
                  <a:latin typeface="Century Gothic" pitchFamily="34" charset="0"/>
                </a:rPr>
                <a:t>Systèmes </a:t>
              </a:r>
              <a:endParaRPr lang="fr-FR" sz="1800" b="1" dirty="0">
                <a:solidFill>
                  <a:schemeClr val="bg2"/>
                </a:solidFill>
                <a:latin typeface="Century Gothic" pitchFamily="34" charset="0"/>
              </a:endParaRPr>
            </a:p>
            <a:p>
              <a:pPr algn="ctr" eaLnBrk="0" hangingPunct="0">
                <a:defRPr/>
              </a:pPr>
              <a:r>
                <a:rPr lang="fr-FR" sz="1800" b="1" dirty="0" smtClean="0">
                  <a:solidFill>
                    <a:schemeClr val="bg2"/>
                  </a:solidFill>
                  <a:latin typeface="Century Gothic" pitchFamily="34" charset="0"/>
                </a:rPr>
                <a:t>d’Information</a:t>
              </a:r>
              <a:endParaRPr lang="fr-FR" sz="1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de </a:t>
              </a:r>
              <a:r>
                <a:rPr lang="fr-FR" sz="1800" b="1" dirty="0" smtClean="0">
                  <a:solidFill>
                    <a:schemeClr val="bg2"/>
                  </a:solidFill>
                  <a:latin typeface="Century Gothic" pitchFamily="34" charset="0"/>
                </a:rPr>
                <a:t>Gestion</a:t>
              </a:r>
              <a:endParaRPr lang="fr-FR" sz="1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(SIG)</a:t>
              </a:r>
            </a:p>
          </p:txBody>
        </p:sp>
      </p:grpSp>
      <p:grpSp>
        <p:nvGrpSpPr>
          <p:cNvPr id="4" name="Group 1053"/>
          <p:cNvGrpSpPr>
            <a:grpSpLocks/>
          </p:cNvGrpSpPr>
          <p:nvPr/>
        </p:nvGrpSpPr>
        <p:grpSpPr bwMode="auto">
          <a:xfrm>
            <a:off x="273050" y="908050"/>
            <a:ext cx="1917700" cy="2308225"/>
            <a:chOff x="96" y="816"/>
            <a:chExt cx="1208" cy="1210"/>
          </a:xfrm>
        </p:grpSpPr>
        <p:sp>
          <p:nvSpPr>
            <p:cNvPr id="29709" name="AutoShape 1041"/>
            <p:cNvSpPr>
              <a:spLocks noChangeArrowheads="1"/>
            </p:cNvSpPr>
            <p:nvPr/>
          </p:nvSpPr>
          <p:spPr bwMode="auto">
            <a:xfrm rot="5400000" flipH="1" flipV="1">
              <a:off x="463" y="896"/>
              <a:ext cx="474" cy="314"/>
            </a:xfrm>
            <a:prstGeom prst="rightArrow">
              <a:avLst>
                <a:gd name="adj1" fmla="val 50000"/>
                <a:gd name="adj2" fmla="val 75499"/>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29710" name="Rectangle 1040"/>
            <p:cNvSpPr>
              <a:spLocks noChangeArrowheads="1"/>
            </p:cNvSpPr>
            <p:nvPr/>
          </p:nvSpPr>
          <p:spPr bwMode="auto">
            <a:xfrm>
              <a:off x="96" y="1271"/>
              <a:ext cx="1208" cy="755"/>
            </a:xfrm>
            <a:prstGeom prst="rect">
              <a:avLst/>
            </a:prstGeom>
            <a:solidFill>
              <a:schemeClr val="folHlink"/>
            </a:solidFill>
            <a:ln w="12700">
              <a:noFill/>
              <a:miter lim="800000"/>
              <a:headEnd/>
              <a:tailEnd/>
            </a:ln>
            <a:effectLst>
              <a:outerShdw dist="89803" dir="2700000" algn="ctr" rotWithShape="0">
                <a:schemeClr val="bg2"/>
              </a:outerShdw>
            </a:effectLst>
          </p:spPr>
          <p:txBody>
            <a:bodyPr wrap="none" lIns="90488" tIns="44450" rIns="90488" bIns="44450"/>
            <a:lstStyle/>
            <a:p>
              <a:pPr algn="ctr" eaLnBrk="0" hangingPunct="0">
                <a:defRPr/>
              </a:pPr>
              <a:r>
                <a:rPr lang="fr-FR" sz="1800" b="1" dirty="0" smtClean="0">
                  <a:solidFill>
                    <a:schemeClr val="accent2"/>
                  </a:solidFill>
                  <a:latin typeface="Century Gothic" pitchFamily="34" charset="0"/>
                </a:rPr>
                <a:t>Terminale</a:t>
              </a:r>
              <a:endParaRPr lang="fr-FR" sz="1800" b="1" dirty="0">
                <a:solidFill>
                  <a:schemeClr val="accent2"/>
                </a:solidFill>
                <a:latin typeface="Century Gothic" pitchFamily="34" charset="0"/>
              </a:endParaRPr>
            </a:p>
            <a:p>
              <a:pPr algn="ctr" eaLnBrk="0" hangingPunct="0">
                <a:defRPr/>
              </a:pPr>
              <a:r>
                <a:rPr lang="fr-FR" sz="1800" b="1" dirty="0">
                  <a:solidFill>
                    <a:schemeClr val="bg2"/>
                  </a:solidFill>
                  <a:latin typeface="Century Gothic" pitchFamily="34" charset="0"/>
                </a:rPr>
                <a:t>Gestion</a:t>
              </a:r>
            </a:p>
            <a:p>
              <a:pPr algn="ctr" eaLnBrk="0" hangingPunct="0">
                <a:defRPr/>
              </a:pPr>
              <a:r>
                <a:rPr lang="fr-FR" sz="1800" b="1" dirty="0">
                  <a:solidFill>
                    <a:schemeClr val="bg2"/>
                  </a:solidFill>
                  <a:latin typeface="Century Gothic" pitchFamily="34" charset="0"/>
                </a:rPr>
                <a:t>et Finance </a:t>
              </a:r>
            </a:p>
            <a:p>
              <a:pPr algn="ctr" eaLnBrk="0" hangingPunct="0">
                <a:defRPr/>
              </a:pPr>
              <a:r>
                <a:rPr lang="fr-FR" sz="1800" b="1" dirty="0">
                  <a:solidFill>
                    <a:schemeClr val="bg2"/>
                  </a:solidFill>
                  <a:latin typeface="Century Gothic" pitchFamily="34" charset="0"/>
                </a:rPr>
                <a:t>(</a:t>
              </a:r>
              <a:r>
                <a:rPr lang="fr-FR" sz="1800" b="1" dirty="0" smtClean="0">
                  <a:solidFill>
                    <a:schemeClr val="bg2"/>
                  </a:solidFill>
                  <a:latin typeface="Century Gothic" pitchFamily="34" charset="0"/>
                </a:rPr>
                <a:t>GF)</a:t>
              </a:r>
              <a:endParaRPr lang="fr-FR" sz="1800" b="1" dirty="0">
                <a:solidFill>
                  <a:srgbClr val="4D4D4D"/>
                </a:solidFill>
                <a:latin typeface="Century Gothic" pitchFamily="34" charset="0"/>
              </a:endParaRPr>
            </a:p>
          </p:txBody>
        </p:sp>
      </p:grpSp>
      <p:grpSp>
        <p:nvGrpSpPr>
          <p:cNvPr id="5" name="Group 1049"/>
          <p:cNvGrpSpPr>
            <a:grpSpLocks/>
          </p:cNvGrpSpPr>
          <p:nvPr/>
        </p:nvGrpSpPr>
        <p:grpSpPr bwMode="auto">
          <a:xfrm>
            <a:off x="4999038" y="947738"/>
            <a:ext cx="1993900" cy="2338387"/>
            <a:chOff x="3312" y="918"/>
            <a:chExt cx="1256" cy="1181"/>
          </a:xfrm>
        </p:grpSpPr>
        <p:sp>
          <p:nvSpPr>
            <p:cNvPr id="29707" name="AutoShape 1044"/>
            <p:cNvSpPr>
              <a:spLocks noChangeArrowheads="1"/>
            </p:cNvSpPr>
            <p:nvPr/>
          </p:nvSpPr>
          <p:spPr bwMode="auto">
            <a:xfrm rot="5400000" flipH="1" flipV="1">
              <a:off x="3703" y="992"/>
              <a:ext cx="474" cy="326"/>
            </a:xfrm>
            <a:prstGeom prst="rightArrow">
              <a:avLst>
                <a:gd name="adj1" fmla="val 50000"/>
                <a:gd name="adj2" fmla="val 72720"/>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29708" name="Rectangle 1043"/>
            <p:cNvSpPr>
              <a:spLocks noChangeArrowheads="1"/>
            </p:cNvSpPr>
            <p:nvPr/>
          </p:nvSpPr>
          <p:spPr bwMode="auto">
            <a:xfrm>
              <a:off x="3312" y="1344"/>
              <a:ext cx="1256" cy="755"/>
            </a:xfrm>
            <a:prstGeom prst="rect">
              <a:avLst/>
            </a:prstGeom>
            <a:solidFill>
              <a:schemeClr val="folHlink"/>
            </a:solidFill>
            <a:ln w="12700">
              <a:noFill/>
              <a:miter lim="800000"/>
              <a:headEnd/>
              <a:tailEnd/>
            </a:ln>
            <a:effectLst>
              <a:outerShdw dist="89803" dir="2700000" algn="ctr" rotWithShape="0">
                <a:schemeClr val="bg2"/>
              </a:outerShdw>
            </a:effectLst>
          </p:spPr>
          <p:txBody>
            <a:bodyPr wrap="none" lIns="90488" tIns="44450" rIns="90488" bIns="44450"/>
            <a:lstStyle/>
            <a:p>
              <a:pPr algn="ctr" eaLnBrk="0" hangingPunct="0">
                <a:defRPr/>
              </a:pPr>
              <a:r>
                <a:rPr lang="fr-FR" sz="1800" b="1" dirty="0" smtClean="0">
                  <a:solidFill>
                    <a:schemeClr val="accent2"/>
                  </a:solidFill>
                  <a:latin typeface="Century Gothic" pitchFamily="34" charset="0"/>
                </a:rPr>
                <a:t>Terminale</a:t>
              </a:r>
              <a:r>
                <a:rPr lang="fr-FR" sz="1800" b="1" dirty="0" smtClean="0">
                  <a:solidFill>
                    <a:schemeClr val="bg2"/>
                  </a:solidFill>
                  <a:latin typeface="Century Gothic" pitchFamily="34" charset="0"/>
                </a:rPr>
                <a:t> </a:t>
              </a:r>
              <a:endParaRPr lang="fr-FR" sz="1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Mercatique</a:t>
              </a:r>
            </a:p>
            <a:p>
              <a:pPr algn="ctr" eaLnBrk="0" hangingPunct="0">
                <a:defRPr/>
              </a:pPr>
              <a:endParaRPr lang="fr-FR" sz="800" b="1" dirty="0">
                <a:solidFill>
                  <a:schemeClr val="bg2"/>
                </a:solidFill>
                <a:latin typeface="Century Gothic" pitchFamily="34" charset="0"/>
              </a:endParaRPr>
            </a:p>
            <a:p>
              <a:pPr algn="ctr" eaLnBrk="0" hangingPunct="0">
                <a:defRPr/>
              </a:pPr>
              <a:r>
                <a:rPr lang="fr-FR" sz="1800" b="1" dirty="0">
                  <a:solidFill>
                    <a:schemeClr val="bg2"/>
                  </a:solidFill>
                  <a:latin typeface="Century Gothic" pitchFamily="34" charset="0"/>
                </a:rPr>
                <a:t>(marketing)</a:t>
              </a:r>
            </a:p>
          </p:txBody>
        </p:sp>
      </p:grpSp>
      <p:grpSp>
        <p:nvGrpSpPr>
          <p:cNvPr id="6" name="Group 1050"/>
          <p:cNvGrpSpPr>
            <a:grpSpLocks/>
          </p:cNvGrpSpPr>
          <p:nvPr/>
        </p:nvGrpSpPr>
        <p:grpSpPr bwMode="auto">
          <a:xfrm>
            <a:off x="7313613" y="990600"/>
            <a:ext cx="2592387" cy="2292350"/>
            <a:chOff x="4775" y="864"/>
            <a:chExt cx="1633" cy="1194"/>
          </a:xfrm>
        </p:grpSpPr>
        <p:sp>
          <p:nvSpPr>
            <p:cNvPr id="29705" name="AutoShape 1047"/>
            <p:cNvSpPr>
              <a:spLocks noChangeArrowheads="1"/>
            </p:cNvSpPr>
            <p:nvPr/>
          </p:nvSpPr>
          <p:spPr bwMode="auto">
            <a:xfrm rot="5400000" flipH="1" flipV="1">
              <a:off x="5233" y="914"/>
              <a:ext cx="454" cy="353"/>
            </a:xfrm>
            <a:prstGeom prst="rightArrow">
              <a:avLst>
                <a:gd name="adj1" fmla="val 50000"/>
                <a:gd name="adj2" fmla="val 64324"/>
              </a:avLst>
            </a:prstGeom>
            <a:solidFill>
              <a:schemeClr val="folHlink"/>
            </a:solidFill>
            <a:ln w="12700">
              <a:noFill/>
              <a:miter lim="800000"/>
              <a:headEnd/>
              <a:tailEnd/>
            </a:ln>
            <a:effectLst>
              <a:outerShdw dist="89803" dir="2700000" algn="ctr" rotWithShape="0">
                <a:schemeClr val="bg2"/>
              </a:outerShdw>
            </a:effectLst>
          </p:spPr>
          <p:txBody>
            <a:bodyPr wrap="none"/>
            <a:lstStyle/>
            <a:p>
              <a:pPr>
                <a:defRPr/>
              </a:pPr>
              <a:endParaRPr lang="fr-FR"/>
            </a:p>
          </p:txBody>
        </p:sp>
        <p:sp>
          <p:nvSpPr>
            <p:cNvPr id="308246" name="Rectangle 1046"/>
            <p:cNvSpPr>
              <a:spLocks noChangeArrowheads="1"/>
            </p:cNvSpPr>
            <p:nvPr/>
          </p:nvSpPr>
          <p:spPr bwMode="auto">
            <a:xfrm>
              <a:off x="4775" y="1289"/>
              <a:ext cx="1633" cy="769"/>
            </a:xfrm>
            <a:prstGeom prst="rect">
              <a:avLst/>
            </a:prstGeom>
            <a:solidFill>
              <a:schemeClr val="folHlink"/>
            </a:solidFill>
            <a:ln>
              <a:noFill/>
            </a:ln>
            <a:effectLst>
              <a:outerShdw dist="89803" dir="2700000" algn="ctr" rotWithShape="0">
                <a:schemeClr val="bg2"/>
              </a:outerShdw>
            </a:effectLst>
            <a:extLst>
              <a:ext uri="{91240B29-F687-4F45-9708-019B960494DF}"/>
            </a:extLst>
          </p:spPr>
          <p:txBody>
            <a:bodyPr wrap="none" lIns="90488" tIns="44450" rIns="90488" bIns="44450"/>
            <a:lstStyle/>
            <a:p>
              <a:pPr algn="ctr">
                <a:defRPr/>
              </a:pPr>
              <a:r>
                <a:rPr lang="fr-FR" sz="1800" b="1" dirty="0" smtClean="0">
                  <a:solidFill>
                    <a:schemeClr val="accent2"/>
                  </a:solidFill>
                  <a:latin typeface="Century Gothic" pitchFamily="34" charset="0"/>
                </a:rPr>
                <a:t>Terminale </a:t>
              </a:r>
              <a:endParaRPr lang="fr-FR" sz="1800" b="1" dirty="0">
                <a:solidFill>
                  <a:schemeClr val="accent2"/>
                </a:solidFill>
                <a:latin typeface="Century Gothic" pitchFamily="34" charset="0"/>
              </a:endParaRPr>
            </a:p>
            <a:p>
              <a:pPr algn="ctr">
                <a:defRPr/>
              </a:pPr>
              <a:r>
                <a:rPr lang="fr-FR" sz="1800" b="1" dirty="0" smtClean="0">
                  <a:solidFill>
                    <a:schemeClr val="bg2"/>
                  </a:solidFill>
                  <a:latin typeface="Century Gothic" pitchFamily="34" charset="0"/>
                </a:rPr>
                <a:t>Ressources Humaines</a:t>
              </a:r>
              <a:endParaRPr lang="fr-FR" sz="1800" b="1" dirty="0">
                <a:solidFill>
                  <a:schemeClr val="bg2"/>
                </a:solidFill>
                <a:latin typeface="Century Gothic" pitchFamily="34" charset="0"/>
              </a:endParaRPr>
            </a:p>
            <a:p>
              <a:pPr algn="ctr">
                <a:defRPr/>
              </a:pPr>
              <a:r>
                <a:rPr lang="fr-FR" sz="1800" b="1" dirty="0">
                  <a:solidFill>
                    <a:schemeClr val="bg2"/>
                  </a:solidFill>
                  <a:latin typeface="Century Gothic" pitchFamily="34" charset="0"/>
                </a:rPr>
                <a:t>et </a:t>
              </a:r>
              <a:r>
                <a:rPr lang="fr-FR" sz="1800" b="1" dirty="0" smtClean="0">
                  <a:solidFill>
                    <a:schemeClr val="bg2"/>
                  </a:solidFill>
                  <a:latin typeface="Century Gothic" pitchFamily="34" charset="0"/>
                </a:rPr>
                <a:t>Communication</a:t>
              </a:r>
              <a:endParaRPr lang="fr-FR" sz="1800" b="1" dirty="0">
                <a:solidFill>
                  <a:schemeClr val="bg2"/>
                </a:solidFill>
                <a:latin typeface="Century Gothic" pitchFamily="34" charset="0"/>
              </a:endParaRPr>
            </a:p>
            <a:p>
              <a:pPr algn="ctr">
                <a:defRPr/>
              </a:pPr>
              <a:r>
                <a:rPr lang="fr-FR" sz="1800" b="1" dirty="0">
                  <a:solidFill>
                    <a:schemeClr val="bg2"/>
                  </a:solidFill>
                  <a:latin typeface="Century Gothic" pitchFamily="34" charset="0"/>
                </a:rPr>
                <a:t>(RHC)</a:t>
              </a:r>
              <a:endParaRPr lang="fr-FR" sz="1800" dirty="0">
                <a:solidFill>
                  <a:schemeClr val="bg2"/>
                </a:solidFill>
                <a:latin typeface="Century Gothic" pitchFamily="34" charset="0"/>
                <a:cs typeface="Arial" charset="0"/>
              </a:endParaRPr>
            </a:p>
          </p:txBody>
        </p:sp>
      </p:grpSp>
      <p:grpSp>
        <p:nvGrpSpPr>
          <p:cNvPr id="7" name="Group 1052"/>
          <p:cNvGrpSpPr>
            <a:grpSpLocks/>
          </p:cNvGrpSpPr>
          <p:nvPr/>
        </p:nvGrpSpPr>
        <p:grpSpPr bwMode="auto">
          <a:xfrm>
            <a:off x="1481138" y="4944616"/>
            <a:ext cx="5638800" cy="1371600"/>
            <a:chOff x="3408" y="2064"/>
            <a:chExt cx="2400" cy="864"/>
          </a:xfrm>
          <a:solidFill>
            <a:srgbClr val="FFFF00"/>
          </a:solidFill>
        </p:grpSpPr>
        <p:sp>
          <p:nvSpPr>
            <p:cNvPr id="23" name="AutoShape 1030"/>
            <p:cNvSpPr>
              <a:spLocks noChangeArrowheads="1"/>
            </p:cNvSpPr>
            <p:nvPr/>
          </p:nvSpPr>
          <p:spPr bwMode="auto">
            <a:xfrm rot="5400000" flipH="1" flipV="1">
              <a:off x="4479" y="1953"/>
              <a:ext cx="354" cy="576"/>
            </a:xfrm>
            <a:prstGeom prst="rightArrow">
              <a:avLst>
                <a:gd name="adj1" fmla="val 50000"/>
                <a:gd name="adj2" fmla="val 50014"/>
              </a:avLst>
            </a:prstGeom>
            <a:grpFill/>
            <a:ln w="12700">
              <a:noFill/>
              <a:miter lim="800000"/>
              <a:headEnd/>
              <a:tailEnd/>
            </a:ln>
            <a:effectLst>
              <a:outerShdw dist="89803" dir="2700000" algn="ctr" rotWithShape="0">
                <a:schemeClr val="bg2"/>
              </a:outerShdw>
            </a:effectLst>
          </p:spPr>
          <p:txBody>
            <a:bodyPr wrap="none" anchor="ctr"/>
            <a:lstStyle/>
            <a:p>
              <a:pPr>
                <a:defRPr/>
              </a:pPr>
              <a:endParaRPr lang="fr-FR">
                <a:solidFill>
                  <a:schemeClr val="bg2"/>
                </a:solidFill>
              </a:endParaRPr>
            </a:p>
          </p:txBody>
        </p:sp>
        <p:sp>
          <p:nvSpPr>
            <p:cNvPr id="24" name="Rectangle 1031"/>
            <p:cNvSpPr>
              <a:spLocks noChangeArrowheads="1"/>
            </p:cNvSpPr>
            <p:nvPr/>
          </p:nvSpPr>
          <p:spPr bwMode="auto">
            <a:xfrm>
              <a:off x="3408" y="2418"/>
              <a:ext cx="2400" cy="510"/>
            </a:xfrm>
            <a:prstGeom prst="rect">
              <a:avLst/>
            </a:prstGeom>
            <a:grp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fr-FR" sz="1800" b="1" dirty="0" smtClean="0">
                  <a:solidFill>
                    <a:schemeClr val="bg2"/>
                  </a:solidFill>
                  <a:latin typeface="Century Gothic" pitchFamily="34" charset="0"/>
                </a:rPr>
                <a:t>SECONDE  GENERALE </a:t>
              </a:r>
            </a:p>
            <a:p>
              <a:pPr algn="ctr" eaLnBrk="0" hangingPunct="0">
                <a:defRPr/>
              </a:pPr>
              <a:r>
                <a:rPr lang="fr-FR" sz="1800" b="1" dirty="0" smtClean="0">
                  <a:solidFill>
                    <a:schemeClr val="bg2"/>
                  </a:solidFill>
                  <a:latin typeface="Century Gothic" pitchFamily="34" charset="0"/>
                </a:rPr>
                <a:t>ou  lycée professionnel  avec </a:t>
              </a:r>
            </a:p>
            <a:p>
              <a:pPr algn="ctr" eaLnBrk="0" hangingPunct="0">
                <a:defRPr/>
              </a:pPr>
              <a:r>
                <a:rPr lang="fr-FR" sz="1800" b="1" dirty="0" smtClean="0">
                  <a:solidFill>
                    <a:schemeClr val="bg2"/>
                  </a:solidFill>
                  <a:latin typeface="Century Gothic" pitchFamily="34" charset="0"/>
                </a:rPr>
                <a:t>  2 langues vivantes</a:t>
              </a:r>
              <a:endParaRPr lang="fr-FR" sz="1800" b="1" dirty="0">
                <a:solidFill>
                  <a:schemeClr val="bg2"/>
                </a:solidFill>
                <a:latin typeface="Century Gothic" pitchFamily="34" charset="0"/>
              </a:endParaRPr>
            </a:p>
          </p:txBody>
        </p:sp>
      </p:grpSp>
      <p:sp>
        <p:nvSpPr>
          <p:cNvPr id="21" name="Text Box 23"/>
          <p:cNvSpPr txBox="1">
            <a:spLocks noChangeArrowheads="1"/>
          </p:cNvSpPr>
          <p:nvPr/>
        </p:nvSpPr>
        <p:spPr bwMode="auto">
          <a:xfrm>
            <a:off x="273050" y="317212"/>
            <a:ext cx="9421018" cy="584775"/>
          </a:xfrm>
          <a:prstGeom prst="rect">
            <a:avLst/>
          </a:prstGeom>
          <a:solidFill>
            <a:schemeClr val="folHlink"/>
          </a:solidFill>
          <a:ln w="12700">
            <a:noFill/>
            <a:miter lim="800000"/>
            <a:headEnd/>
            <a:tailEnd/>
          </a:ln>
          <a:effectLst>
            <a:outerShdw dist="107763" dir="2700000" algn="ctr" rotWithShape="0">
              <a:schemeClr val="bg2"/>
            </a:outerShdw>
          </a:effectLst>
        </p:spPr>
        <p:txBody>
          <a:bodyPr wrap="square">
            <a:spAutoFit/>
          </a:bodyPr>
          <a:lstStyle/>
          <a:p>
            <a:pPr algn="ctr" eaLnBrk="0" hangingPunct="0">
              <a:defRPr/>
            </a:pPr>
            <a:r>
              <a:rPr lang="fr-FR" sz="3200" b="1" dirty="0" smtClean="0">
                <a:solidFill>
                  <a:schemeClr val="bg2"/>
                </a:solidFill>
                <a:latin typeface="Century Gothic" pitchFamily="34" charset="0"/>
              </a:rPr>
              <a:t>BTS – DUT – CPGE – PARCOURS LMD</a:t>
            </a:r>
            <a:endParaRPr lang="fr-FR" sz="3200" b="1" dirty="0">
              <a:solidFill>
                <a:schemeClr val="bg2"/>
              </a:solidFill>
              <a:latin typeface="Century Gothic" pitchFamily="34" charset="0"/>
            </a:endParaRPr>
          </a:p>
        </p:txBody>
      </p:sp>
      <p:sp>
        <p:nvSpPr>
          <p:cNvPr id="22" name="Text Box 1030"/>
          <p:cNvSpPr txBox="1">
            <a:spLocks noChangeArrowheads="1"/>
          </p:cNvSpPr>
          <p:nvPr/>
        </p:nvSpPr>
        <p:spPr bwMode="auto">
          <a:xfrm>
            <a:off x="5089971"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1+#ppt_w/2"/>
                                          </p:val>
                                        </p:tav>
                                        <p:tav tm="100000">
                                          <p:val>
                                            <p:strVal val="#ppt_x"/>
                                          </p:val>
                                        </p:tav>
                                      </p:tavLst>
                                    </p:anim>
                                    <p:anim calcmode="lin" valueType="num">
                                      <p:cBhvr additive="base">
                                        <p:cTn id="23" dur="500" fill="hold"/>
                                        <p:tgtEl>
                                          <p:spTgt spid="3"/>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1+#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2" presetClass="entr" presetSubtype="1" fill="hold" grpId="0" nodeType="afterEffect">
                                  <p:stCondLst>
                                    <p:cond delay="1500"/>
                                  </p:stCondLst>
                                  <p:childTnLst>
                                    <p:set>
                                      <p:cBhvr>
                                        <p:cTn id="36" dur="1" fill="hold">
                                          <p:stCondLst>
                                            <p:cond delay="0"/>
                                          </p:stCondLst>
                                        </p:cTn>
                                        <p:tgtEl>
                                          <p:spTgt spid="21"/>
                                        </p:tgtEl>
                                        <p:attrNameLst>
                                          <p:attrName>style.visibility</p:attrName>
                                        </p:attrNameLst>
                                      </p:cBhvr>
                                      <p:to>
                                        <p:strVal val="visible"/>
                                      </p:to>
                                    </p:set>
                                    <p:animEffect transition="in" filter="wipe(up)">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2" name="Text Box 4"/>
          <p:cNvSpPr txBox="1">
            <a:spLocks noChangeArrowheads="1"/>
          </p:cNvSpPr>
          <p:nvPr/>
        </p:nvSpPr>
        <p:spPr bwMode="auto">
          <a:xfrm rot="-1028966">
            <a:off x="1901256" y="1847242"/>
            <a:ext cx="2866494" cy="1200329"/>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lgn="ctr">
              <a:spcBef>
                <a:spcPct val="50000"/>
              </a:spcBef>
              <a:defRPr/>
            </a:pPr>
            <a:r>
              <a:rPr lang="fr-FR" dirty="0" smtClean="0">
                <a:latin typeface="Century Gothic" pitchFamily="34" charset="0"/>
              </a:rPr>
              <a:t>Services Informatiques aux organisations</a:t>
            </a:r>
            <a:endParaRPr lang="fr-FR" dirty="0">
              <a:latin typeface="Century Gothic" pitchFamily="34" charset="0"/>
            </a:endParaRPr>
          </a:p>
        </p:txBody>
      </p:sp>
      <p:sp>
        <p:nvSpPr>
          <p:cNvPr id="263173" name="Text Box 5"/>
          <p:cNvSpPr txBox="1">
            <a:spLocks noChangeArrowheads="1"/>
          </p:cNvSpPr>
          <p:nvPr/>
        </p:nvSpPr>
        <p:spPr bwMode="auto">
          <a:xfrm rot="-3259278">
            <a:off x="-190500" y="1055044"/>
            <a:ext cx="1800225" cy="461665"/>
          </a:xfrm>
          <a:prstGeom prst="rect">
            <a:avLst/>
          </a:prstGeom>
          <a:noFill/>
          <a:ln w="12700">
            <a:noFill/>
            <a:miter lim="800000"/>
            <a:headEnd/>
            <a:tailEnd/>
          </a:ln>
          <a:effectLst>
            <a:outerShdw dist="107763" dir="2700000" algn="ctr" rotWithShape="0">
              <a:schemeClr val="bg2"/>
            </a:outerShdw>
          </a:effectLst>
        </p:spPr>
        <p:txBody>
          <a:bodyPr>
            <a:spAutoFit/>
          </a:bodyPr>
          <a:lstStyle/>
          <a:p>
            <a:pPr>
              <a:spcBef>
                <a:spcPct val="50000"/>
              </a:spcBef>
              <a:defRPr/>
            </a:pPr>
            <a:r>
              <a:rPr lang="fr-FR" dirty="0">
                <a:latin typeface="Century Gothic" pitchFamily="34" charset="0"/>
              </a:rPr>
              <a:t>Banque</a:t>
            </a:r>
          </a:p>
        </p:txBody>
      </p:sp>
      <p:sp>
        <p:nvSpPr>
          <p:cNvPr id="263174" name="Text Box 6"/>
          <p:cNvSpPr txBox="1">
            <a:spLocks noChangeArrowheads="1"/>
          </p:cNvSpPr>
          <p:nvPr/>
        </p:nvSpPr>
        <p:spPr bwMode="auto">
          <a:xfrm rot="223022">
            <a:off x="4670601" y="88633"/>
            <a:ext cx="2614405" cy="830997"/>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lgn="ctr">
              <a:spcBef>
                <a:spcPct val="50000"/>
              </a:spcBef>
              <a:defRPr/>
            </a:pPr>
            <a:r>
              <a:rPr lang="fr-FR" dirty="0">
                <a:latin typeface="Century Gothic" pitchFamily="34" charset="0"/>
              </a:rPr>
              <a:t>Hôtellerie - Restauration</a:t>
            </a:r>
          </a:p>
        </p:txBody>
      </p:sp>
      <p:sp>
        <p:nvSpPr>
          <p:cNvPr id="263175" name="Text Box 7"/>
          <p:cNvSpPr txBox="1">
            <a:spLocks noChangeArrowheads="1"/>
          </p:cNvSpPr>
          <p:nvPr/>
        </p:nvSpPr>
        <p:spPr bwMode="auto">
          <a:xfrm rot="1284834">
            <a:off x="7438619" y="403336"/>
            <a:ext cx="2306637" cy="1200329"/>
          </a:xfrm>
          <a:prstGeom prst="rect">
            <a:avLst/>
          </a:prstGeom>
          <a:noFill/>
          <a:ln w="12700">
            <a:noFill/>
            <a:miter lim="800000"/>
            <a:headEnd/>
            <a:tailEnd/>
          </a:ln>
          <a:effectLst>
            <a:outerShdw dist="107763" dir="2700000" algn="ctr" rotWithShape="0">
              <a:schemeClr val="bg2"/>
            </a:outerShdw>
          </a:effectLst>
        </p:spPr>
        <p:txBody>
          <a:bodyPr>
            <a:spAutoFit/>
          </a:bodyPr>
          <a:lstStyle/>
          <a:p>
            <a:pPr algn="ctr">
              <a:spcBef>
                <a:spcPct val="50000"/>
              </a:spcBef>
              <a:defRPr/>
            </a:pPr>
            <a:r>
              <a:rPr lang="fr-FR" b="1" dirty="0">
                <a:solidFill>
                  <a:schemeClr val="bg2">
                    <a:lumMod val="50000"/>
                  </a:schemeClr>
                </a:solidFill>
                <a:latin typeface="Century Gothic" pitchFamily="34" charset="0"/>
              </a:rPr>
              <a:t>Comptabilité et gestion des organisations</a:t>
            </a:r>
          </a:p>
        </p:txBody>
      </p:sp>
      <p:sp>
        <p:nvSpPr>
          <p:cNvPr id="263176" name="Text Box 8"/>
          <p:cNvSpPr txBox="1">
            <a:spLocks noChangeArrowheads="1"/>
          </p:cNvSpPr>
          <p:nvPr/>
        </p:nvSpPr>
        <p:spPr bwMode="auto">
          <a:xfrm rot="-827969">
            <a:off x="128588" y="3201988"/>
            <a:ext cx="2038350" cy="831850"/>
          </a:xfrm>
          <a:prstGeom prst="rect">
            <a:avLst/>
          </a:prstGeom>
          <a:noFill/>
          <a:ln w="12700">
            <a:noFill/>
            <a:miter lim="800000"/>
            <a:headEnd/>
            <a:tailEnd/>
          </a:ln>
          <a:effectLst>
            <a:outerShdw dist="107763" dir="2700000" algn="ctr" rotWithShape="0">
              <a:schemeClr val="bg2"/>
            </a:outerShdw>
          </a:effectLst>
        </p:spPr>
        <p:txBody>
          <a:bodyPr>
            <a:spAutoFit/>
          </a:bodyPr>
          <a:lstStyle/>
          <a:p>
            <a:pPr>
              <a:spcBef>
                <a:spcPct val="50000"/>
              </a:spcBef>
              <a:defRPr/>
            </a:pPr>
            <a:r>
              <a:rPr lang="fr-FR" dirty="0">
                <a:latin typeface="Century Gothic" pitchFamily="34" charset="0"/>
              </a:rPr>
              <a:t>Professions immobilières</a:t>
            </a:r>
          </a:p>
        </p:txBody>
      </p:sp>
      <p:sp>
        <p:nvSpPr>
          <p:cNvPr id="263177" name="Text Box 9"/>
          <p:cNvSpPr txBox="1">
            <a:spLocks noChangeArrowheads="1"/>
          </p:cNvSpPr>
          <p:nvPr/>
        </p:nvSpPr>
        <p:spPr bwMode="auto">
          <a:xfrm>
            <a:off x="5096991" y="2843339"/>
            <a:ext cx="1800225" cy="1200329"/>
          </a:xfrm>
          <a:prstGeom prst="rect">
            <a:avLst/>
          </a:prstGeom>
          <a:noFill/>
          <a:ln w="12700">
            <a:noFill/>
            <a:miter lim="800000"/>
            <a:headEnd/>
            <a:tailEnd/>
          </a:ln>
          <a:effectLst>
            <a:outerShdw dist="107763" dir="2700000" algn="ctr" rotWithShape="0">
              <a:schemeClr val="bg2"/>
            </a:outerShdw>
          </a:effectLst>
        </p:spPr>
        <p:txBody>
          <a:bodyPr>
            <a:spAutoFit/>
          </a:bodyPr>
          <a:lstStyle/>
          <a:p>
            <a:pPr>
              <a:spcBef>
                <a:spcPct val="50000"/>
              </a:spcBef>
              <a:defRPr/>
            </a:pPr>
            <a:r>
              <a:rPr lang="fr-FR" b="1" dirty="0">
                <a:solidFill>
                  <a:schemeClr val="bg2">
                    <a:lumMod val="50000"/>
                  </a:schemeClr>
                </a:solidFill>
                <a:latin typeface="Century Gothic" pitchFamily="34" charset="0"/>
              </a:rPr>
              <a:t>Assistant de gestion PME </a:t>
            </a:r>
            <a:r>
              <a:rPr lang="fr-FR" b="1" dirty="0" smtClean="0">
                <a:solidFill>
                  <a:schemeClr val="bg2">
                    <a:lumMod val="50000"/>
                  </a:schemeClr>
                </a:solidFill>
                <a:latin typeface="Century Gothic" pitchFamily="34" charset="0"/>
              </a:rPr>
              <a:t>-PMI</a:t>
            </a:r>
            <a:endParaRPr lang="fr-FR" b="1" dirty="0">
              <a:solidFill>
                <a:schemeClr val="bg2">
                  <a:lumMod val="50000"/>
                </a:schemeClr>
              </a:solidFill>
              <a:latin typeface="Century Gothic" pitchFamily="34" charset="0"/>
            </a:endParaRPr>
          </a:p>
        </p:txBody>
      </p:sp>
      <p:sp>
        <p:nvSpPr>
          <p:cNvPr id="263178" name="Text Box 10"/>
          <p:cNvSpPr txBox="1">
            <a:spLocks noChangeArrowheads="1"/>
          </p:cNvSpPr>
          <p:nvPr/>
        </p:nvSpPr>
        <p:spPr bwMode="auto">
          <a:xfrm rot="-1755058">
            <a:off x="337855" y="1752481"/>
            <a:ext cx="1997671"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latin typeface="Century Gothic" pitchFamily="34" charset="0"/>
              </a:rPr>
              <a:t>Assurances</a:t>
            </a:r>
          </a:p>
        </p:txBody>
      </p:sp>
      <p:sp>
        <p:nvSpPr>
          <p:cNvPr id="263179" name="Text Box 11"/>
          <p:cNvSpPr txBox="1">
            <a:spLocks noChangeArrowheads="1"/>
          </p:cNvSpPr>
          <p:nvPr/>
        </p:nvSpPr>
        <p:spPr bwMode="auto">
          <a:xfrm rot="739785">
            <a:off x="6956924" y="3266266"/>
            <a:ext cx="2516073" cy="830997"/>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b="1" dirty="0">
                <a:solidFill>
                  <a:schemeClr val="bg2">
                    <a:lumMod val="50000"/>
                  </a:schemeClr>
                </a:solidFill>
                <a:latin typeface="Century Gothic" pitchFamily="34" charset="0"/>
              </a:rPr>
              <a:t>Négociation et relation client</a:t>
            </a:r>
          </a:p>
        </p:txBody>
      </p:sp>
      <p:sp>
        <p:nvSpPr>
          <p:cNvPr id="263180" name="Text Box 12"/>
          <p:cNvSpPr txBox="1">
            <a:spLocks noChangeArrowheads="1"/>
          </p:cNvSpPr>
          <p:nvPr/>
        </p:nvSpPr>
        <p:spPr bwMode="auto">
          <a:xfrm rot="2021404">
            <a:off x="7056515" y="2010244"/>
            <a:ext cx="2705368"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lgn="ctr">
              <a:spcBef>
                <a:spcPct val="50000"/>
              </a:spcBef>
              <a:defRPr/>
            </a:pPr>
            <a:r>
              <a:rPr lang="fr-FR" b="1" dirty="0">
                <a:solidFill>
                  <a:schemeClr val="bg2">
                    <a:lumMod val="50000"/>
                  </a:schemeClr>
                </a:solidFill>
                <a:latin typeface="Century Gothic" pitchFamily="34" charset="0"/>
              </a:rPr>
              <a:t>Communication</a:t>
            </a:r>
            <a:r>
              <a:rPr lang="fr-FR" dirty="0">
                <a:latin typeface="Century Gothic" pitchFamily="34" charset="0"/>
              </a:rPr>
              <a:t> </a:t>
            </a:r>
          </a:p>
        </p:txBody>
      </p:sp>
      <p:sp>
        <p:nvSpPr>
          <p:cNvPr id="263181" name="Text Box 13"/>
          <p:cNvSpPr txBox="1">
            <a:spLocks noChangeArrowheads="1"/>
          </p:cNvSpPr>
          <p:nvPr/>
        </p:nvSpPr>
        <p:spPr bwMode="auto">
          <a:xfrm rot="1612570">
            <a:off x="7493943" y="5172021"/>
            <a:ext cx="2435393" cy="1200329"/>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b="1" dirty="0">
                <a:solidFill>
                  <a:schemeClr val="bg2">
                    <a:lumMod val="50000"/>
                  </a:schemeClr>
                </a:solidFill>
                <a:latin typeface="Century Gothic" pitchFamily="34" charset="0"/>
              </a:rPr>
              <a:t>Management des unités commerciales</a:t>
            </a:r>
          </a:p>
        </p:txBody>
      </p:sp>
      <p:sp>
        <p:nvSpPr>
          <p:cNvPr id="263182" name="Text Box 14"/>
          <p:cNvSpPr txBox="1">
            <a:spLocks noChangeArrowheads="1"/>
          </p:cNvSpPr>
          <p:nvPr/>
        </p:nvSpPr>
        <p:spPr bwMode="auto">
          <a:xfrm rot="1774983">
            <a:off x="5089585" y="1835139"/>
            <a:ext cx="2392718" cy="830997"/>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b="1" dirty="0">
                <a:solidFill>
                  <a:schemeClr val="bg2">
                    <a:lumMod val="50000"/>
                  </a:schemeClr>
                </a:solidFill>
                <a:latin typeface="Century Gothic" pitchFamily="34" charset="0"/>
              </a:rPr>
              <a:t>Commerce international</a:t>
            </a:r>
          </a:p>
        </p:txBody>
      </p:sp>
      <p:sp>
        <p:nvSpPr>
          <p:cNvPr id="263184" name="Text Box 16"/>
          <p:cNvSpPr txBox="1">
            <a:spLocks noChangeArrowheads="1"/>
          </p:cNvSpPr>
          <p:nvPr/>
        </p:nvSpPr>
        <p:spPr bwMode="auto">
          <a:xfrm rot="772996">
            <a:off x="2647603" y="3210558"/>
            <a:ext cx="2042940" cy="1938992"/>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smtClean="0">
                <a:latin typeface="Century Gothic" pitchFamily="34" charset="0"/>
              </a:rPr>
              <a:t>Services prestations </a:t>
            </a:r>
            <a:r>
              <a:rPr lang="fr-FR" dirty="0">
                <a:latin typeface="Century Gothic" pitchFamily="34" charset="0"/>
              </a:rPr>
              <a:t>des </a:t>
            </a:r>
            <a:r>
              <a:rPr lang="fr-FR" dirty="0" smtClean="0">
                <a:latin typeface="Century Gothic" pitchFamily="34" charset="0"/>
              </a:rPr>
              <a:t>secteurs </a:t>
            </a:r>
            <a:r>
              <a:rPr lang="fr-FR" dirty="0">
                <a:latin typeface="Century Gothic" pitchFamily="34" charset="0"/>
              </a:rPr>
              <a:t>sanitaire et social</a:t>
            </a:r>
          </a:p>
        </p:txBody>
      </p:sp>
      <p:sp>
        <p:nvSpPr>
          <p:cNvPr id="263185" name="Text Box 17"/>
          <p:cNvSpPr txBox="1">
            <a:spLocks noChangeArrowheads="1"/>
          </p:cNvSpPr>
          <p:nvPr/>
        </p:nvSpPr>
        <p:spPr bwMode="auto">
          <a:xfrm rot="20926197">
            <a:off x="5223821" y="4238802"/>
            <a:ext cx="2060959"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b="1" dirty="0" smtClean="0">
                <a:solidFill>
                  <a:schemeClr val="bg2">
                    <a:lumMod val="50000"/>
                  </a:schemeClr>
                </a:solidFill>
                <a:latin typeface="Century Gothic" pitchFamily="34" charset="0"/>
              </a:rPr>
              <a:t>Tourisme</a:t>
            </a:r>
            <a:endParaRPr lang="fr-FR" b="1" dirty="0">
              <a:solidFill>
                <a:schemeClr val="bg2">
                  <a:lumMod val="50000"/>
                </a:schemeClr>
              </a:solidFill>
              <a:latin typeface="Century Gothic" pitchFamily="34" charset="0"/>
            </a:endParaRPr>
          </a:p>
        </p:txBody>
      </p:sp>
      <p:sp>
        <p:nvSpPr>
          <p:cNvPr id="263187" name="Text Box 19"/>
          <p:cNvSpPr txBox="1">
            <a:spLocks noChangeArrowheads="1"/>
          </p:cNvSpPr>
          <p:nvPr/>
        </p:nvSpPr>
        <p:spPr bwMode="auto">
          <a:xfrm rot="2021404">
            <a:off x="2498451" y="5182305"/>
            <a:ext cx="2473325" cy="1200329"/>
          </a:xfrm>
          <a:prstGeom prst="rect">
            <a:avLst/>
          </a:prstGeom>
          <a:noFill/>
          <a:ln w="12700">
            <a:noFill/>
            <a:miter lim="800000"/>
            <a:headEnd/>
            <a:tailEnd/>
          </a:ln>
          <a:effectLst>
            <a:outerShdw dist="107763" dir="2700000" algn="ctr" rotWithShape="0">
              <a:schemeClr val="bg2"/>
            </a:outerShdw>
          </a:effectLst>
        </p:spPr>
        <p:txBody>
          <a:bodyPr>
            <a:spAutoFit/>
          </a:bodyPr>
          <a:lstStyle/>
          <a:p>
            <a:pPr algn="ctr">
              <a:spcBef>
                <a:spcPct val="50000"/>
              </a:spcBef>
              <a:defRPr/>
            </a:pPr>
            <a:r>
              <a:rPr lang="fr-FR" dirty="0">
                <a:latin typeface="Century Gothic" pitchFamily="34" charset="0"/>
              </a:rPr>
              <a:t>Transport et prestations logistiques</a:t>
            </a:r>
          </a:p>
        </p:txBody>
      </p:sp>
      <p:sp>
        <p:nvSpPr>
          <p:cNvPr id="263188" name="Text Box 20"/>
          <p:cNvSpPr txBox="1">
            <a:spLocks noChangeArrowheads="1"/>
          </p:cNvSpPr>
          <p:nvPr/>
        </p:nvSpPr>
        <p:spPr bwMode="auto">
          <a:xfrm rot="-723240">
            <a:off x="5110984" y="4793389"/>
            <a:ext cx="3103462"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b="1" dirty="0" smtClean="0">
                <a:solidFill>
                  <a:schemeClr val="bg2">
                    <a:lumMod val="50000"/>
                  </a:schemeClr>
                </a:solidFill>
                <a:latin typeface="Century Gothic" pitchFamily="34" charset="0"/>
              </a:rPr>
              <a:t>Assistant manager</a:t>
            </a:r>
            <a:endParaRPr lang="fr-FR" b="1" dirty="0">
              <a:solidFill>
                <a:schemeClr val="bg2">
                  <a:lumMod val="50000"/>
                </a:schemeClr>
              </a:solidFill>
              <a:latin typeface="Century Gothic" pitchFamily="34" charset="0"/>
            </a:endParaRPr>
          </a:p>
        </p:txBody>
      </p:sp>
      <p:sp>
        <p:nvSpPr>
          <p:cNvPr id="263189" name="Text Box 21"/>
          <p:cNvSpPr txBox="1">
            <a:spLocks noChangeArrowheads="1"/>
          </p:cNvSpPr>
          <p:nvPr/>
        </p:nvSpPr>
        <p:spPr bwMode="auto">
          <a:xfrm rot="-409520">
            <a:off x="101646" y="4461670"/>
            <a:ext cx="1800225" cy="457200"/>
          </a:xfrm>
          <a:prstGeom prst="rect">
            <a:avLst/>
          </a:prstGeom>
          <a:noFill/>
          <a:ln w="12700">
            <a:noFill/>
            <a:miter lim="800000"/>
            <a:headEnd/>
            <a:tailEnd/>
          </a:ln>
          <a:effectLst>
            <a:outerShdw dist="107763" dir="2700000" algn="ctr" rotWithShape="0">
              <a:schemeClr val="bg2"/>
            </a:outerShdw>
          </a:effectLst>
        </p:spPr>
        <p:txBody>
          <a:bodyPr>
            <a:spAutoFit/>
          </a:bodyPr>
          <a:lstStyle/>
          <a:p>
            <a:pPr>
              <a:spcBef>
                <a:spcPct val="50000"/>
              </a:spcBef>
              <a:defRPr/>
            </a:pPr>
            <a:r>
              <a:rPr lang="fr-FR" dirty="0" smtClean="0">
                <a:latin typeface="Century Gothic" pitchFamily="34" charset="0"/>
              </a:rPr>
              <a:t>Notariat</a:t>
            </a:r>
            <a:endParaRPr lang="fr-FR" dirty="0">
              <a:latin typeface="Century Gothic" pitchFamily="34" charset="0"/>
            </a:endParaRPr>
          </a:p>
        </p:txBody>
      </p:sp>
      <p:sp>
        <p:nvSpPr>
          <p:cNvPr id="263190" name="Rectangle 22"/>
          <p:cNvSpPr>
            <a:spLocks noChangeArrowheads="1"/>
          </p:cNvSpPr>
          <p:nvPr/>
        </p:nvSpPr>
        <p:spPr bwMode="auto">
          <a:xfrm>
            <a:off x="352425" y="4763"/>
            <a:ext cx="5697714" cy="1446550"/>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tabLst>
                <a:tab pos="2684463" algn="l"/>
              </a:tabLst>
              <a:defRPr/>
            </a:pPr>
            <a:r>
              <a:rPr lang="fr-FR" sz="4400" b="1" dirty="0">
                <a:solidFill>
                  <a:schemeClr val="folHlink"/>
                </a:solidFill>
                <a:cs typeface="Times New Roman" pitchFamily="18" charset="0"/>
              </a:rPr>
              <a:t>Les BTS</a:t>
            </a:r>
            <a:r>
              <a:rPr lang="fr-FR" sz="4400" b="1" dirty="0" smtClean="0">
                <a:solidFill>
                  <a:schemeClr val="folHlink"/>
                </a:solidFill>
                <a:cs typeface="Times New Roman" pitchFamily="18" charset="0"/>
              </a:rPr>
              <a:t>…</a:t>
            </a:r>
          </a:p>
          <a:p>
            <a:pPr>
              <a:tabLst>
                <a:tab pos="2424113" algn="l"/>
              </a:tabLst>
              <a:defRPr/>
            </a:pPr>
            <a:r>
              <a:rPr lang="fr-FR" sz="4400" b="1" dirty="0" smtClean="0">
                <a:solidFill>
                  <a:schemeClr val="folHlink"/>
                </a:solidFill>
                <a:cs typeface="Times New Roman" pitchFamily="18" charset="0"/>
              </a:rPr>
              <a:t>	…</a:t>
            </a:r>
            <a:r>
              <a:rPr lang="fr-FR" sz="4400" b="1" dirty="0">
                <a:solidFill>
                  <a:schemeClr val="folHlink"/>
                </a:solidFill>
                <a:cs typeface="Times New Roman" pitchFamily="18" charset="0"/>
              </a:rPr>
              <a:t>à BAC + 2</a:t>
            </a:r>
          </a:p>
        </p:txBody>
      </p:sp>
      <p:sp>
        <p:nvSpPr>
          <p:cNvPr id="21" name="Text Box 6"/>
          <p:cNvSpPr txBox="1">
            <a:spLocks noChangeArrowheads="1"/>
          </p:cNvSpPr>
          <p:nvPr/>
        </p:nvSpPr>
        <p:spPr bwMode="auto">
          <a:xfrm rot="1599998">
            <a:off x="125429" y="5472465"/>
            <a:ext cx="2668165" cy="830997"/>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lgn="ctr">
              <a:spcBef>
                <a:spcPct val="50000"/>
              </a:spcBef>
              <a:defRPr/>
            </a:pPr>
            <a:r>
              <a:rPr lang="fr-FR" dirty="0" smtClean="0">
                <a:latin typeface="Century Gothic" pitchFamily="34" charset="0"/>
              </a:rPr>
              <a:t>Technico-commercial</a:t>
            </a:r>
            <a:endParaRPr lang="fr-FR" dirty="0">
              <a:latin typeface="Century Gothic" pitchFamily="34" charset="0"/>
            </a:endParaRPr>
          </a:p>
        </p:txBody>
      </p:sp>
      <p:sp>
        <p:nvSpPr>
          <p:cNvPr id="22" name="Text Box 17"/>
          <p:cNvSpPr txBox="1">
            <a:spLocks noChangeArrowheads="1"/>
          </p:cNvSpPr>
          <p:nvPr/>
        </p:nvSpPr>
        <p:spPr bwMode="auto">
          <a:xfrm>
            <a:off x="5211282" y="6165205"/>
            <a:ext cx="3017156" cy="369332"/>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sz="1800" b="1" dirty="0" smtClean="0">
                <a:solidFill>
                  <a:schemeClr val="bg2">
                    <a:lumMod val="50000"/>
                  </a:schemeClr>
                </a:solidFill>
                <a:latin typeface="Century Gothic" pitchFamily="34" charset="0"/>
              </a:rPr>
              <a:t>BTS  au Lycée </a:t>
            </a:r>
            <a:r>
              <a:rPr lang="fr-FR" sz="1800" b="1" dirty="0" err="1" smtClean="0">
                <a:solidFill>
                  <a:schemeClr val="bg2">
                    <a:lumMod val="50000"/>
                  </a:schemeClr>
                </a:solidFill>
                <a:latin typeface="Century Gothic" pitchFamily="34" charset="0"/>
              </a:rPr>
              <a:t>Lapérouse</a:t>
            </a:r>
            <a:endParaRPr lang="fr-FR" sz="1800" b="1" dirty="0">
              <a:solidFill>
                <a:schemeClr val="bg2">
                  <a:lumMod val="50000"/>
                </a:schemeClr>
              </a:solidFill>
              <a:latin typeface="Century Gothic" pitchFamily="34" charset="0"/>
            </a:endParaRPr>
          </a:p>
        </p:txBody>
      </p:sp>
      <p:sp>
        <p:nvSpPr>
          <p:cNvPr id="23" name="Text Box 1030"/>
          <p:cNvSpPr txBox="1">
            <a:spLocks noChangeArrowheads="1"/>
          </p:cNvSpPr>
          <p:nvPr/>
        </p:nvSpPr>
        <p:spPr bwMode="auto">
          <a:xfrm>
            <a:off x="3419454"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5" presetClass="entr" presetSubtype="0" fill="hold" grpId="1" nodeType="afterEffect">
                                  <p:stCondLst>
                                    <p:cond delay="0"/>
                                  </p:stCondLst>
                                  <p:childTnLst>
                                    <p:set>
                                      <p:cBhvr>
                                        <p:cTn id="6" dur="1" fill="hold">
                                          <p:stCondLst>
                                            <p:cond delay="0"/>
                                          </p:stCondLst>
                                        </p:cTn>
                                        <p:tgtEl>
                                          <p:spTgt spid="263190">
                                            <p:txEl>
                                              <p:pRg st="0" end="0"/>
                                            </p:txEl>
                                          </p:spTgt>
                                        </p:tgtEl>
                                        <p:attrNameLst>
                                          <p:attrName>style.visibility</p:attrName>
                                        </p:attrNameLst>
                                      </p:cBhvr>
                                      <p:to>
                                        <p:strVal val="visible"/>
                                      </p:to>
                                    </p:set>
                                    <p:anim calcmode="lin" valueType="num">
                                      <p:cBhvr>
                                        <p:cTn id="7" dur="1000" fill="hold"/>
                                        <p:tgtEl>
                                          <p:spTgt spid="26319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6319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6319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6319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1" nodeType="afterEffect">
                                  <p:stCondLst>
                                    <p:cond delay="0"/>
                                  </p:stCondLst>
                                  <p:childTnLst>
                                    <p:set>
                                      <p:cBhvr>
                                        <p:cTn id="13" dur="1" fill="hold">
                                          <p:stCondLst>
                                            <p:cond delay="0"/>
                                          </p:stCondLst>
                                        </p:cTn>
                                        <p:tgtEl>
                                          <p:spTgt spid="263190">
                                            <p:txEl>
                                              <p:pRg st="1" end="1"/>
                                            </p:txEl>
                                          </p:spTgt>
                                        </p:tgtEl>
                                        <p:attrNameLst>
                                          <p:attrName>style.visibility</p:attrName>
                                        </p:attrNameLst>
                                      </p:cBhvr>
                                      <p:to>
                                        <p:strVal val="visible"/>
                                      </p:to>
                                    </p:set>
                                    <p:anim calcmode="lin" valueType="num">
                                      <p:cBhvr>
                                        <p:cTn id="14" dur="1000" fill="hold"/>
                                        <p:tgtEl>
                                          <p:spTgt spid="263190">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263190">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26319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6319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2" presetClass="entr" presetSubtype="9" fill="hold" grpId="0" nodeType="afterEffect">
                                  <p:stCondLst>
                                    <p:cond delay="0"/>
                                  </p:stCondLst>
                                  <p:childTnLst>
                                    <p:set>
                                      <p:cBhvr>
                                        <p:cTn id="20" dur="1" fill="hold">
                                          <p:stCondLst>
                                            <p:cond delay="0"/>
                                          </p:stCondLst>
                                        </p:cTn>
                                        <p:tgtEl>
                                          <p:spTgt spid="263172"/>
                                        </p:tgtEl>
                                        <p:attrNameLst>
                                          <p:attrName>style.visibility</p:attrName>
                                        </p:attrNameLst>
                                      </p:cBhvr>
                                      <p:to>
                                        <p:strVal val="visible"/>
                                      </p:to>
                                    </p:set>
                                    <p:anim calcmode="lin" valueType="num">
                                      <p:cBhvr additive="base">
                                        <p:cTn id="21" dur="500" fill="hold"/>
                                        <p:tgtEl>
                                          <p:spTgt spid="263172"/>
                                        </p:tgtEl>
                                        <p:attrNameLst>
                                          <p:attrName>ppt_x</p:attrName>
                                        </p:attrNameLst>
                                      </p:cBhvr>
                                      <p:tavLst>
                                        <p:tav tm="0">
                                          <p:val>
                                            <p:strVal val="0-#ppt_w/2"/>
                                          </p:val>
                                        </p:tav>
                                        <p:tav tm="100000">
                                          <p:val>
                                            <p:strVal val="#ppt_x"/>
                                          </p:val>
                                        </p:tav>
                                      </p:tavLst>
                                    </p:anim>
                                    <p:anim calcmode="lin" valueType="num">
                                      <p:cBhvr additive="base">
                                        <p:cTn id="22" dur="500" fill="hold"/>
                                        <p:tgtEl>
                                          <p:spTgt spid="263172"/>
                                        </p:tgtEl>
                                        <p:attrNameLst>
                                          <p:attrName>ppt_y</p:attrName>
                                        </p:attrNameLst>
                                      </p:cBhvr>
                                      <p:tavLst>
                                        <p:tav tm="0">
                                          <p:val>
                                            <p:strVal val="0-#ppt_h/2"/>
                                          </p:val>
                                        </p:tav>
                                        <p:tav tm="100000">
                                          <p:val>
                                            <p:strVal val="#ppt_y"/>
                                          </p:val>
                                        </p:tav>
                                      </p:tavLst>
                                    </p:anim>
                                  </p:childTnLst>
                                </p:cTn>
                              </p:par>
                            </p:childTnLst>
                          </p:cTn>
                        </p:par>
                        <p:par>
                          <p:cTn id="23" fill="hold">
                            <p:stCondLst>
                              <p:cond delay="2500"/>
                            </p:stCondLst>
                            <p:childTnLst>
                              <p:par>
                                <p:cTn id="24" presetID="2" presetClass="entr" presetSubtype="4" fill="hold" grpId="0" nodeType="afterEffect">
                                  <p:stCondLst>
                                    <p:cond delay="0"/>
                                  </p:stCondLst>
                                  <p:childTnLst>
                                    <p:set>
                                      <p:cBhvr>
                                        <p:cTn id="25" dur="1" fill="hold">
                                          <p:stCondLst>
                                            <p:cond delay="0"/>
                                          </p:stCondLst>
                                        </p:cTn>
                                        <p:tgtEl>
                                          <p:spTgt spid="263174"/>
                                        </p:tgtEl>
                                        <p:attrNameLst>
                                          <p:attrName>style.visibility</p:attrName>
                                        </p:attrNameLst>
                                      </p:cBhvr>
                                      <p:to>
                                        <p:strVal val="visible"/>
                                      </p:to>
                                    </p:set>
                                    <p:anim calcmode="lin" valueType="num">
                                      <p:cBhvr additive="base">
                                        <p:cTn id="26" dur="500" fill="hold"/>
                                        <p:tgtEl>
                                          <p:spTgt spid="263174"/>
                                        </p:tgtEl>
                                        <p:attrNameLst>
                                          <p:attrName>ppt_x</p:attrName>
                                        </p:attrNameLst>
                                      </p:cBhvr>
                                      <p:tavLst>
                                        <p:tav tm="0">
                                          <p:val>
                                            <p:strVal val="#ppt_x"/>
                                          </p:val>
                                        </p:tav>
                                        <p:tav tm="100000">
                                          <p:val>
                                            <p:strVal val="#ppt_x"/>
                                          </p:val>
                                        </p:tav>
                                      </p:tavLst>
                                    </p:anim>
                                    <p:anim calcmode="lin" valueType="num">
                                      <p:cBhvr additive="base">
                                        <p:cTn id="27" dur="500" fill="hold"/>
                                        <p:tgtEl>
                                          <p:spTgt spid="263174"/>
                                        </p:tgtEl>
                                        <p:attrNameLst>
                                          <p:attrName>ppt_y</p:attrName>
                                        </p:attrNameLst>
                                      </p:cBhvr>
                                      <p:tavLst>
                                        <p:tav tm="0">
                                          <p:val>
                                            <p:strVal val="1+#ppt_h/2"/>
                                          </p:val>
                                        </p:tav>
                                        <p:tav tm="100000">
                                          <p:val>
                                            <p:strVal val="#ppt_y"/>
                                          </p:val>
                                        </p:tav>
                                      </p:tavLst>
                                    </p:anim>
                                  </p:childTnLst>
                                </p:cTn>
                              </p:par>
                            </p:childTnLst>
                          </p:cTn>
                        </p:par>
                        <p:par>
                          <p:cTn id="28" fill="hold">
                            <p:stCondLst>
                              <p:cond delay="3000"/>
                            </p:stCondLst>
                            <p:childTnLst>
                              <p:par>
                                <p:cTn id="29" presetID="2" presetClass="entr" presetSubtype="8" fill="hold" grpId="0" nodeType="afterEffect">
                                  <p:stCondLst>
                                    <p:cond delay="0"/>
                                  </p:stCondLst>
                                  <p:childTnLst>
                                    <p:set>
                                      <p:cBhvr>
                                        <p:cTn id="30" dur="1" fill="hold">
                                          <p:stCondLst>
                                            <p:cond delay="0"/>
                                          </p:stCondLst>
                                        </p:cTn>
                                        <p:tgtEl>
                                          <p:spTgt spid="263175"/>
                                        </p:tgtEl>
                                        <p:attrNameLst>
                                          <p:attrName>style.visibility</p:attrName>
                                        </p:attrNameLst>
                                      </p:cBhvr>
                                      <p:to>
                                        <p:strVal val="visible"/>
                                      </p:to>
                                    </p:set>
                                    <p:anim calcmode="lin" valueType="num">
                                      <p:cBhvr additive="base">
                                        <p:cTn id="31" dur="500" fill="hold"/>
                                        <p:tgtEl>
                                          <p:spTgt spid="263175"/>
                                        </p:tgtEl>
                                        <p:attrNameLst>
                                          <p:attrName>ppt_x</p:attrName>
                                        </p:attrNameLst>
                                      </p:cBhvr>
                                      <p:tavLst>
                                        <p:tav tm="0">
                                          <p:val>
                                            <p:strVal val="0-#ppt_w/2"/>
                                          </p:val>
                                        </p:tav>
                                        <p:tav tm="100000">
                                          <p:val>
                                            <p:strVal val="#ppt_x"/>
                                          </p:val>
                                        </p:tav>
                                      </p:tavLst>
                                    </p:anim>
                                    <p:anim calcmode="lin" valueType="num">
                                      <p:cBhvr additive="base">
                                        <p:cTn id="32" dur="500" fill="hold"/>
                                        <p:tgtEl>
                                          <p:spTgt spid="263175"/>
                                        </p:tgtEl>
                                        <p:attrNameLst>
                                          <p:attrName>ppt_y</p:attrName>
                                        </p:attrNameLst>
                                      </p:cBhvr>
                                      <p:tavLst>
                                        <p:tav tm="0">
                                          <p:val>
                                            <p:strVal val="#ppt_y"/>
                                          </p:val>
                                        </p:tav>
                                        <p:tav tm="100000">
                                          <p:val>
                                            <p:strVal val="#ppt_y"/>
                                          </p:val>
                                        </p:tav>
                                      </p:tavLst>
                                    </p:anim>
                                  </p:childTnLst>
                                </p:cTn>
                              </p:par>
                            </p:childTnLst>
                          </p:cTn>
                        </p:par>
                        <p:par>
                          <p:cTn id="33" fill="hold">
                            <p:stCondLst>
                              <p:cond delay="3500"/>
                            </p:stCondLst>
                            <p:childTnLst>
                              <p:par>
                                <p:cTn id="34" presetID="2" presetClass="entr" presetSubtype="12" fill="hold" grpId="0" nodeType="afterEffect">
                                  <p:stCondLst>
                                    <p:cond delay="0"/>
                                  </p:stCondLst>
                                  <p:childTnLst>
                                    <p:set>
                                      <p:cBhvr>
                                        <p:cTn id="35" dur="1" fill="hold">
                                          <p:stCondLst>
                                            <p:cond delay="0"/>
                                          </p:stCondLst>
                                        </p:cTn>
                                        <p:tgtEl>
                                          <p:spTgt spid="263176"/>
                                        </p:tgtEl>
                                        <p:attrNameLst>
                                          <p:attrName>style.visibility</p:attrName>
                                        </p:attrNameLst>
                                      </p:cBhvr>
                                      <p:to>
                                        <p:strVal val="visible"/>
                                      </p:to>
                                    </p:set>
                                    <p:anim calcmode="lin" valueType="num">
                                      <p:cBhvr additive="base">
                                        <p:cTn id="36" dur="500" fill="hold"/>
                                        <p:tgtEl>
                                          <p:spTgt spid="263176"/>
                                        </p:tgtEl>
                                        <p:attrNameLst>
                                          <p:attrName>ppt_x</p:attrName>
                                        </p:attrNameLst>
                                      </p:cBhvr>
                                      <p:tavLst>
                                        <p:tav tm="0">
                                          <p:val>
                                            <p:strVal val="0-#ppt_w/2"/>
                                          </p:val>
                                        </p:tav>
                                        <p:tav tm="100000">
                                          <p:val>
                                            <p:strVal val="#ppt_x"/>
                                          </p:val>
                                        </p:tav>
                                      </p:tavLst>
                                    </p:anim>
                                    <p:anim calcmode="lin" valueType="num">
                                      <p:cBhvr additive="base">
                                        <p:cTn id="37" dur="500" fill="hold"/>
                                        <p:tgtEl>
                                          <p:spTgt spid="263176"/>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1" fill="hold" grpId="0" nodeType="afterEffect">
                                  <p:stCondLst>
                                    <p:cond delay="0"/>
                                  </p:stCondLst>
                                  <p:childTnLst>
                                    <p:set>
                                      <p:cBhvr>
                                        <p:cTn id="40" dur="1" fill="hold">
                                          <p:stCondLst>
                                            <p:cond delay="0"/>
                                          </p:stCondLst>
                                        </p:cTn>
                                        <p:tgtEl>
                                          <p:spTgt spid="263177"/>
                                        </p:tgtEl>
                                        <p:attrNameLst>
                                          <p:attrName>style.visibility</p:attrName>
                                        </p:attrNameLst>
                                      </p:cBhvr>
                                      <p:to>
                                        <p:strVal val="visible"/>
                                      </p:to>
                                    </p:set>
                                    <p:anim calcmode="lin" valueType="num">
                                      <p:cBhvr additive="base">
                                        <p:cTn id="41" dur="500" fill="hold"/>
                                        <p:tgtEl>
                                          <p:spTgt spid="263177"/>
                                        </p:tgtEl>
                                        <p:attrNameLst>
                                          <p:attrName>ppt_x</p:attrName>
                                        </p:attrNameLst>
                                      </p:cBhvr>
                                      <p:tavLst>
                                        <p:tav tm="0">
                                          <p:val>
                                            <p:strVal val="#ppt_x"/>
                                          </p:val>
                                        </p:tav>
                                        <p:tav tm="100000">
                                          <p:val>
                                            <p:strVal val="#ppt_x"/>
                                          </p:val>
                                        </p:tav>
                                      </p:tavLst>
                                    </p:anim>
                                    <p:anim calcmode="lin" valueType="num">
                                      <p:cBhvr additive="base">
                                        <p:cTn id="42" dur="500" fill="hold"/>
                                        <p:tgtEl>
                                          <p:spTgt spid="263177"/>
                                        </p:tgtEl>
                                        <p:attrNameLst>
                                          <p:attrName>ppt_y</p:attrName>
                                        </p:attrNameLst>
                                      </p:cBhvr>
                                      <p:tavLst>
                                        <p:tav tm="0">
                                          <p:val>
                                            <p:strVal val="0-#ppt_h/2"/>
                                          </p:val>
                                        </p:tav>
                                        <p:tav tm="100000">
                                          <p:val>
                                            <p:strVal val="#ppt_y"/>
                                          </p:val>
                                        </p:tav>
                                      </p:tavLst>
                                    </p:anim>
                                  </p:childTnLst>
                                </p:cTn>
                              </p:par>
                            </p:childTnLst>
                          </p:cTn>
                        </p:par>
                        <p:par>
                          <p:cTn id="43" fill="hold">
                            <p:stCondLst>
                              <p:cond delay="4500"/>
                            </p:stCondLst>
                            <p:childTnLst>
                              <p:par>
                                <p:cTn id="44" presetID="2" presetClass="entr" presetSubtype="6" fill="hold" grpId="0" nodeType="afterEffect">
                                  <p:stCondLst>
                                    <p:cond delay="0"/>
                                  </p:stCondLst>
                                  <p:childTnLst>
                                    <p:set>
                                      <p:cBhvr>
                                        <p:cTn id="45" dur="1" fill="hold">
                                          <p:stCondLst>
                                            <p:cond delay="0"/>
                                          </p:stCondLst>
                                        </p:cTn>
                                        <p:tgtEl>
                                          <p:spTgt spid="263178"/>
                                        </p:tgtEl>
                                        <p:attrNameLst>
                                          <p:attrName>style.visibility</p:attrName>
                                        </p:attrNameLst>
                                      </p:cBhvr>
                                      <p:to>
                                        <p:strVal val="visible"/>
                                      </p:to>
                                    </p:set>
                                    <p:anim calcmode="lin" valueType="num">
                                      <p:cBhvr additive="base">
                                        <p:cTn id="46" dur="500" fill="hold"/>
                                        <p:tgtEl>
                                          <p:spTgt spid="263178"/>
                                        </p:tgtEl>
                                        <p:attrNameLst>
                                          <p:attrName>ppt_x</p:attrName>
                                        </p:attrNameLst>
                                      </p:cBhvr>
                                      <p:tavLst>
                                        <p:tav tm="0">
                                          <p:val>
                                            <p:strVal val="1+#ppt_w/2"/>
                                          </p:val>
                                        </p:tav>
                                        <p:tav tm="100000">
                                          <p:val>
                                            <p:strVal val="#ppt_x"/>
                                          </p:val>
                                        </p:tav>
                                      </p:tavLst>
                                    </p:anim>
                                    <p:anim calcmode="lin" valueType="num">
                                      <p:cBhvr additive="base">
                                        <p:cTn id="47" dur="500" fill="hold"/>
                                        <p:tgtEl>
                                          <p:spTgt spid="263178"/>
                                        </p:tgtEl>
                                        <p:attrNameLst>
                                          <p:attrName>ppt_y</p:attrName>
                                        </p:attrNameLst>
                                      </p:cBhvr>
                                      <p:tavLst>
                                        <p:tav tm="0">
                                          <p:val>
                                            <p:strVal val="1+#ppt_h/2"/>
                                          </p:val>
                                        </p:tav>
                                        <p:tav tm="100000">
                                          <p:val>
                                            <p:strVal val="#ppt_y"/>
                                          </p:val>
                                        </p:tav>
                                      </p:tavLst>
                                    </p:anim>
                                  </p:childTnLst>
                                </p:cTn>
                              </p:par>
                            </p:childTnLst>
                          </p:cTn>
                        </p:par>
                        <p:par>
                          <p:cTn id="48" fill="hold">
                            <p:stCondLst>
                              <p:cond delay="5000"/>
                            </p:stCondLst>
                            <p:childTnLst>
                              <p:par>
                                <p:cTn id="49" presetID="2" presetClass="entr" presetSubtype="2" fill="hold" grpId="0" nodeType="afterEffect">
                                  <p:stCondLst>
                                    <p:cond delay="0"/>
                                  </p:stCondLst>
                                  <p:childTnLst>
                                    <p:set>
                                      <p:cBhvr>
                                        <p:cTn id="50" dur="1" fill="hold">
                                          <p:stCondLst>
                                            <p:cond delay="0"/>
                                          </p:stCondLst>
                                        </p:cTn>
                                        <p:tgtEl>
                                          <p:spTgt spid="263179"/>
                                        </p:tgtEl>
                                        <p:attrNameLst>
                                          <p:attrName>style.visibility</p:attrName>
                                        </p:attrNameLst>
                                      </p:cBhvr>
                                      <p:to>
                                        <p:strVal val="visible"/>
                                      </p:to>
                                    </p:set>
                                    <p:anim calcmode="lin" valueType="num">
                                      <p:cBhvr additive="base">
                                        <p:cTn id="51" dur="500" fill="hold"/>
                                        <p:tgtEl>
                                          <p:spTgt spid="263179"/>
                                        </p:tgtEl>
                                        <p:attrNameLst>
                                          <p:attrName>ppt_x</p:attrName>
                                        </p:attrNameLst>
                                      </p:cBhvr>
                                      <p:tavLst>
                                        <p:tav tm="0">
                                          <p:val>
                                            <p:strVal val="1+#ppt_w/2"/>
                                          </p:val>
                                        </p:tav>
                                        <p:tav tm="100000">
                                          <p:val>
                                            <p:strVal val="#ppt_x"/>
                                          </p:val>
                                        </p:tav>
                                      </p:tavLst>
                                    </p:anim>
                                    <p:anim calcmode="lin" valueType="num">
                                      <p:cBhvr additive="base">
                                        <p:cTn id="52" dur="500" fill="hold"/>
                                        <p:tgtEl>
                                          <p:spTgt spid="263179"/>
                                        </p:tgtEl>
                                        <p:attrNameLst>
                                          <p:attrName>ppt_y</p:attrName>
                                        </p:attrNameLst>
                                      </p:cBhvr>
                                      <p:tavLst>
                                        <p:tav tm="0">
                                          <p:val>
                                            <p:strVal val="#ppt_y"/>
                                          </p:val>
                                        </p:tav>
                                        <p:tav tm="100000">
                                          <p:val>
                                            <p:strVal val="#ppt_y"/>
                                          </p:val>
                                        </p:tav>
                                      </p:tavLst>
                                    </p:anim>
                                  </p:childTnLst>
                                </p:cTn>
                              </p:par>
                            </p:childTnLst>
                          </p:cTn>
                        </p:par>
                        <p:par>
                          <p:cTn id="53" fill="hold">
                            <p:stCondLst>
                              <p:cond delay="5500"/>
                            </p:stCondLst>
                            <p:childTnLst>
                              <p:par>
                                <p:cTn id="54" presetID="2" presetClass="entr" presetSubtype="3" fill="hold" grpId="0" nodeType="afterEffect">
                                  <p:stCondLst>
                                    <p:cond delay="0"/>
                                  </p:stCondLst>
                                  <p:childTnLst>
                                    <p:set>
                                      <p:cBhvr>
                                        <p:cTn id="55" dur="1" fill="hold">
                                          <p:stCondLst>
                                            <p:cond delay="0"/>
                                          </p:stCondLst>
                                        </p:cTn>
                                        <p:tgtEl>
                                          <p:spTgt spid="263180"/>
                                        </p:tgtEl>
                                        <p:attrNameLst>
                                          <p:attrName>style.visibility</p:attrName>
                                        </p:attrNameLst>
                                      </p:cBhvr>
                                      <p:to>
                                        <p:strVal val="visible"/>
                                      </p:to>
                                    </p:set>
                                    <p:anim calcmode="lin" valueType="num">
                                      <p:cBhvr additive="base">
                                        <p:cTn id="56" dur="500" fill="hold"/>
                                        <p:tgtEl>
                                          <p:spTgt spid="263180"/>
                                        </p:tgtEl>
                                        <p:attrNameLst>
                                          <p:attrName>ppt_x</p:attrName>
                                        </p:attrNameLst>
                                      </p:cBhvr>
                                      <p:tavLst>
                                        <p:tav tm="0">
                                          <p:val>
                                            <p:strVal val="1+#ppt_w/2"/>
                                          </p:val>
                                        </p:tav>
                                        <p:tav tm="100000">
                                          <p:val>
                                            <p:strVal val="#ppt_x"/>
                                          </p:val>
                                        </p:tav>
                                      </p:tavLst>
                                    </p:anim>
                                    <p:anim calcmode="lin" valueType="num">
                                      <p:cBhvr additive="base">
                                        <p:cTn id="57" dur="500" fill="hold"/>
                                        <p:tgtEl>
                                          <p:spTgt spid="263180"/>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2" presetClass="entr" presetSubtype="12" fill="hold" grpId="0" nodeType="afterEffect">
                                  <p:stCondLst>
                                    <p:cond delay="0"/>
                                  </p:stCondLst>
                                  <p:childTnLst>
                                    <p:set>
                                      <p:cBhvr>
                                        <p:cTn id="60" dur="1" fill="hold">
                                          <p:stCondLst>
                                            <p:cond delay="0"/>
                                          </p:stCondLst>
                                        </p:cTn>
                                        <p:tgtEl>
                                          <p:spTgt spid="263181"/>
                                        </p:tgtEl>
                                        <p:attrNameLst>
                                          <p:attrName>style.visibility</p:attrName>
                                        </p:attrNameLst>
                                      </p:cBhvr>
                                      <p:to>
                                        <p:strVal val="visible"/>
                                      </p:to>
                                    </p:set>
                                    <p:anim calcmode="lin" valueType="num">
                                      <p:cBhvr additive="base">
                                        <p:cTn id="61" dur="500" fill="hold"/>
                                        <p:tgtEl>
                                          <p:spTgt spid="263181"/>
                                        </p:tgtEl>
                                        <p:attrNameLst>
                                          <p:attrName>ppt_x</p:attrName>
                                        </p:attrNameLst>
                                      </p:cBhvr>
                                      <p:tavLst>
                                        <p:tav tm="0">
                                          <p:val>
                                            <p:strVal val="0-#ppt_w/2"/>
                                          </p:val>
                                        </p:tav>
                                        <p:tav tm="100000">
                                          <p:val>
                                            <p:strVal val="#ppt_x"/>
                                          </p:val>
                                        </p:tav>
                                      </p:tavLst>
                                    </p:anim>
                                    <p:anim calcmode="lin" valueType="num">
                                      <p:cBhvr additive="base">
                                        <p:cTn id="62" dur="500" fill="hold"/>
                                        <p:tgtEl>
                                          <p:spTgt spid="263181"/>
                                        </p:tgtEl>
                                        <p:attrNameLst>
                                          <p:attrName>ppt_y</p:attrName>
                                        </p:attrNameLst>
                                      </p:cBhvr>
                                      <p:tavLst>
                                        <p:tav tm="0">
                                          <p:val>
                                            <p:strVal val="1+#ppt_h/2"/>
                                          </p:val>
                                        </p:tav>
                                        <p:tav tm="100000">
                                          <p:val>
                                            <p:strVal val="#ppt_y"/>
                                          </p:val>
                                        </p:tav>
                                      </p:tavLst>
                                    </p:anim>
                                  </p:childTnLst>
                                </p:cTn>
                              </p:par>
                            </p:childTnLst>
                          </p:cTn>
                        </p:par>
                        <p:par>
                          <p:cTn id="63" fill="hold">
                            <p:stCondLst>
                              <p:cond delay="6500"/>
                            </p:stCondLst>
                            <p:childTnLst>
                              <p:par>
                                <p:cTn id="64" presetID="2" presetClass="entr" presetSubtype="3" fill="hold" grpId="0" nodeType="afterEffect">
                                  <p:stCondLst>
                                    <p:cond delay="0"/>
                                  </p:stCondLst>
                                  <p:childTnLst>
                                    <p:set>
                                      <p:cBhvr>
                                        <p:cTn id="65" dur="1" fill="hold">
                                          <p:stCondLst>
                                            <p:cond delay="0"/>
                                          </p:stCondLst>
                                        </p:cTn>
                                        <p:tgtEl>
                                          <p:spTgt spid="263182"/>
                                        </p:tgtEl>
                                        <p:attrNameLst>
                                          <p:attrName>style.visibility</p:attrName>
                                        </p:attrNameLst>
                                      </p:cBhvr>
                                      <p:to>
                                        <p:strVal val="visible"/>
                                      </p:to>
                                    </p:set>
                                    <p:anim calcmode="lin" valueType="num">
                                      <p:cBhvr additive="base">
                                        <p:cTn id="66" dur="500" fill="hold"/>
                                        <p:tgtEl>
                                          <p:spTgt spid="263182"/>
                                        </p:tgtEl>
                                        <p:attrNameLst>
                                          <p:attrName>ppt_x</p:attrName>
                                        </p:attrNameLst>
                                      </p:cBhvr>
                                      <p:tavLst>
                                        <p:tav tm="0">
                                          <p:val>
                                            <p:strVal val="1+#ppt_w/2"/>
                                          </p:val>
                                        </p:tav>
                                        <p:tav tm="100000">
                                          <p:val>
                                            <p:strVal val="#ppt_x"/>
                                          </p:val>
                                        </p:tav>
                                      </p:tavLst>
                                    </p:anim>
                                    <p:anim calcmode="lin" valueType="num">
                                      <p:cBhvr additive="base">
                                        <p:cTn id="67" dur="500" fill="hold"/>
                                        <p:tgtEl>
                                          <p:spTgt spid="263182"/>
                                        </p:tgtEl>
                                        <p:attrNameLst>
                                          <p:attrName>ppt_y</p:attrName>
                                        </p:attrNameLst>
                                      </p:cBhvr>
                                      <p:tavLst>
                                        <p:tav tm="0">
                                          <p:val>
                                            <p:strVal val="0-#ppt_h/2"/>
                                          </p:val>
                                        </p:tav>
                                        <p:tav tm="100000">
                                          <p:val>
                                            <p:strVal val="#ppt_y"/>
                                          </p:val>
                                        </p:tav>
                                      </p:tavLst>
                                    </p:anim>
                                  </p:childTnLst>
                                </p:cTn>
                              </p:par>
                            </p:childTnLst>
                          </p:cTn>
                        </p:par>
                        <p:par>
                          <p:cTn id="68" fill="hold">
                            <p:stCondLst>
                              <p:cond delay="7000"/>
                            </p:stCondLst>
                            <p:childTnLst>
                              <p:par>
                                <p:cTn id="69" presetID="2" presetClass="entr" presetSubtype="4" fill="hold" grpId="0" nodeType="afterEffect">
                                  <p:stCondLst>
                                    <p:cond delay="0"/>
                                  </p:stCondLst>
                                  <p:childTnLst>
                                    <p:set>
                                      <p:cBhvr>
                                        <p:cTn id="70" dur="1" fill="hold">
                                          <p:stCondLst>
                                            <p:cond delay="0"/>
                                          </p:stCondLst>
                                        </p:cTn>
                                        <p:tgtEl>
                                          <p:spTgt spid="263184"/>
                                        </p:tgtEl>
                                        <p:attrNameLst>
                                          <p:attrName>style.visibility</p:attrName>
                                        </p:attrNameLst>
                                      </p:cBhvr>
                                      <p:to>
                                        <p:strVal val="visible"/>
                                      </p:to>
                                    </p:set>
                                    <p:anim calcmode="lin" valueType="num">
                                      <p:cBhvr additive="base">
                                        <p:cTn id="71" dur="500" fill="hold"/>
                                        <p:tgtEl>
                                          <p:spTgt spid="263184"/>
                                        </p:tgtEl>
                                        <p:attrNameLst>
                                          <p:attrName>ppt_x</p:attrName>
                                        </p:attrNameLst>
                                      </p:cBhvr>
                                      <p:tavLst>
                                        <p:tav tm="0">
                                          <p:val>
                                            <p:strVal val="#ppt_x"/>
                                          </p:val>
                                        </p:tav>
                                        <p:tav tm="100000">
                                          <p:val>
                                            <p:strVal val="#ppt_x"/>
                                          </p:val>
                                        </p:tav>
                                      </p:tavLst>
                                    </p:anim>
                                    <p:anim calcmode="lin" valueType="num">
                                      <p:cBhvr additive="base">
                                        <p:cTn id="72" dur="500" fill="hold"/>
                                        <p:tgtEl>
                                          <p:spTgt spid="263184"/>
                                        </p:tgtEl>
                                        <p:attrNameLst>
                                          <p:attrName>ppt_y</p:attrName>
                                        </p:attrNameLst>
                                      </p:cBhvr>
                                      <p:tavLst>
                                        <p:tav tm="0">
                                          <p:val>
                                            <p:strVal val="1+#ppt_h/2"/>
                                          </p:val>
                                        </p:tav>
                                        <p:tav tm="100000">
                                          <p:val>
                                            <p:strVal val="#ppt_y"/>
                                          </p:val>
                                        </p:tav>
                                      </p:tavLst>
                                    </p:anim>
                                  </p:childTnLst>
                                </p:cTn>
                              </p:par>
                            </p:childTnLst>
                          </p:cTn>
                        </p:par>
                        <p:par>
                          <p:cTn id="73" fill="hold">
                            <p:stCondLst>
                              <p:cond delay="7500"/>
                            </p:stCondLst>
                            <p:childTnLst>
                              <p:par>
                                <p:cTn id="74" presetID="2" presetClass="entr" presetSubtype="8" fill="hold" grpId="0" nodeType="afterEffect">
                                  <p:stCondLst>
                                    <p:cond delay="0"/>
                                  </p:stCondLst>
                                  <p:childTnLst>
                                    <p:set>
                                      <p:cBhvr>
                                        <p:cTn id="75" dur="1" fill="hold">
                                          <p:stCondLst>
                                            <p:cond delay="0"/>
                                          </p:stCondLst>
                                        </p:cTn>
                                        <p:tgtEl>
                                          <p:spTgt spid="263185"/>
                                        </p:tgtEl>
                                        <p:attrNameLst>
                                          <p:attrName>style.visibility</p:attrName>
                                        </p:attrNameLst>
                                      </p:cBhvr>
                                      <p:to>
                                        <p:strVal val="visible"/>
                                      </p:to>
                                    </p:set>
                                    <p:anim calcmode="lin" valueType="num">
                                      <p:cBhvr additive="base">
                                        <p:cTn id="76" dur="500" fill="hold"/>
                                        <p:tgtEl>
                                          <p:spTgt spid="263185"/>
                                        </p:tgtEl>
                                        <p:attrNameLst>
                                          <p:attrName>ppt_x</p:attrName>
                                        </p:attrNameLst>
                                      </p:cBhvr>
                                      <p:tavLst>
                                        <p:tav tm="0">
                                          <p:val>
                                            <p:strVal val="0-#ppt_w/2"/>
                                          </p:val>
                                        </p:tav>
                                        <p:tav tm="100000">
                                          <p:val>
                                            <p:strVal val="#ppt_x"/>
                                          </p:val>
                                        </p:tav>
                                      </p:tavLst>
                                    </p:anim>
                                    <p:anim calcmode="lin" valueType="num">
                                      <p:cBhvr additive="base">
                                        <p:cTn id="77" dur="500" fill="hold"/>
                                        <p:tgtEl>
                                          <p:spTgt spid="263185"/>
                                        </p:tgtEl>
                                        <p:attrNameLst>
                                          <p:attrName>ppt_y</p:attrName>
                                        </p:attrNameLst>
                                      </p:cBhvr>
                                      <p:tavLst>
                                        <p:tav tm="0">
                                          <p:val>
                                            <p:strVal val="#ppt_y"/>
                                          </p:val>
                                        </p:tav>
                                        <p:tav tm="100000">
                                          <p:val>
                                            <p:strVal val="#ppt_y"/>
                                          </p:val>
                                        </p:tav>
                                      </p:tavLst>
                                    </p:anim>
                                  </p:childTnLst>
                                </p:cTn>
                              </p:par>
                            </p:childTnLst>
                          </p:cTn>
                        </p:par>
                        <p:par>
                          <p:cTn id="78" fill="hold">
                            <p:stCondLst>
                              <p:cond delay="8000"/>
                            </p:stCondLst>
                            <p:childTnLst>
                              <p:par>
                                <p:cTn id="79" presetID="2" presetClass="entr" presetSubtype="9" fill="hold" grpId="0" nodeType="afterEffect">
                                  <p:stCondLst>
                                    <p:cond delay="0"/>
                                  </p:stCondLst>
                                  <p:childTnLst>
                                    <p:set>
                                      <p:cBhvr>
                                        <p:cTn id="80" dur="1" fill="hold">
                                          <p:stCondLst>
                                            <p:cond delay="0"/>
                                          </p:stCondLst>
                                        </p:cTn>
                                        <p:tgtEl>
                                          <p:spTgt spid="263187"/>
                                        </p:tgtEl>
                                        <p:attrNameLst>
                                          <p:attrName>style.visibility</p:attrName>
                                        </p:attrNameLst>
                                      </p:cBhvr>
                                      <p:to>
                                        <p:strVal val="visible"/>
                                      </p:to>
                                    </p:set>
                                    <p:anim calcmode="lin" valueType="num">
                                      <p:cBhvr additive="base">
                                        <p:cTn id="81" dur="500" fill="hold"/>
                                        <p:tgtEl>
                                          <p:spTgt spid="263187"/>
                                        </p:tgtEl>
                                        <p:attrNameLst>
                                          <p:attrName>ppt_x</p:attrName>
                                        </p:attrNameLst>
                                      </p:cBhvr>
                                      <p:tavLst>
                                        <p:tav tm="0">
                                          <p:val>
                                            <p:strVal val="0-#ppt_w/2"/>
                                          </p:val>
                                        </p:tav>
                                        <p:tav tm="100000">
                                          <p:val>
                                            <p:strVal val="#ppt_x"/>
                                          </p:val>
                                        </p:tav>
                                      </p:tavLst>
                                    </p:anim>
                                    <p:anim calcmode="lin" valueType="num">
                                      <p:cBhvr additive="base">
                                        <p:cTn id="82" dur="500" fill="hold"/>
                                        <p:tgtEl>
                                          <p:spTgt spid="263187"/>
                                        </p:tgtEl>
                                        <p:attrNameLst>
                                          <p:attrName>ppt_y</p:attrName>
                                        </p:attrNameLst>
                                      </p:cBhvr>
                                      <p:tavLst>
                                        <p:tav tm="0">
                                          <p:val>
                                            <p:strVal val="0-#ppt_h/2"/>
                                          </p:val>
                                        </p:tav>
                                        <p:tav tm="100000">
                                          <p:val>
                                            <p:strVal val="#ppt_y"/>
                                          </p:val>
                                        </p:tav>
                                      </p:tavLst>
                                    </p:anim>
                                  </p:childTnLst>
                                </p:cTn>
                              </p:par>
                            </p:childTnLst>
                          </p:cTn>
                        </p:par>
                        <p:par>
                          <p:cTn id="83" fill="hold">
                            <p:stCondLst>
                              <p:cond delay="8500"/>
                            </p:stCondLst>
                            <p:childTnLst>
                              <p:par>
                                <p:cTn id="84" presetID="2" presetClass="entr" presetSubtype="6" fill="hold" grpId="0" nodeType="afterEffect">
                                  <p:stCondLst>
                                    <p:cond delay="0"/>
                                  </p:stCondLst>
                                  <p:childTnLst>
                                    <p:set>
                                      <p:cBhvr>
                                        <p:cTn id="85" dur="1" fill="hold">
                                          <p:stCondLst>
                                            <p:cond delay="0"/>
                                          </p:stCondLst>
                                        </p:cTn>
                                        <p:tgtEl>
                                          <p:spTgt spid="263188"/>
                                        </p:tgtEl>
                                        <p:attrNameLst>
                                          <p:attrName>style.visibility</p:attrName>
                                        </p:attrNameLst>
                                      </p:cBhvr>
                                      <p:to>
                                        <p:strVal val="visible"/>
                                      </p:to>
                                    </p:set>
                                    <p:anim calcmode="lin" valueType="num">
                                      <p:cBhvr additive="base">
                                        <p:cTn id="86" dur="500" fill="hold"/>
                                        <p:tgtEl>
                                          <p:spTgt spid="263188"/>
                                        </p:tgtEl>
                                        <p:attrNameLst>
                                          <p:attrName>ppt_x</p:attrName>
                                        </p:attrNameLst>
                                      </p:cBhvr>
                                      <p:tavLst>
                                        <p:tav tm="0">
                                          <p:val>
                                            <p:strVal val="1+#ppt_w/2"/>
                                          </p:val>
                                        </p:tav>
                                        <p:tav tm="100000">
                                          <p:val>
                                            <p:strVal val="#ppt_x"/>
                                          </p:val>
                                        </p:tav>
                                      </p:tavLst>
                                    </p:anim>
                                    <p:anim calcmode="lin" valueType="num">
                                      <p:cBhvr additive="base">
                                        <p:cTn id="87" dur="500" fill="hold"/>
                                        <p:tgtEl>
                                          <p:spTgt spid="263188"/>
                                        </p:tgtEl>
                                        <p:attrNameLst>
                                          <p:attrName>ppt_y</p:attrName>
                                        </p:attrNameLst>
                                      </p:cBhvr>
                                      <p:tavLst>
                                        <p:tav tm="0">
                                          <p:val>
                                            <p:strVal val="1+#ppt_h/2"/>
                                          </p:val>
                                        </p:tav>
                                        <p:tav tm="100000">
                                          <p:val>
                                            <p:strVal val="#ppt_y"/>
                                          </p:val>
                                        </p:tav>
                                      </p:tavLst>
                                    </p:anim>
                                  </p:childTnLst>
                                </p:cTn>
                              </p:par>
                            </p:childTnLst>
                          </p:cTn>
                        </p:par>
                        <p:par>
                          <p:cTn id="88" fill="hold">
                            <p:stCondLst>
                              <p:cond delay="9000"/>
                            </p:stCondLst>
                            <p:childTnLst>
                              <p:par>
                                <p:cTn id="89" presetID="2" presetClass="entr" presetSubtype="3" fill="hold" grpId="0" nodeType="afterEffect">
                                  <p:stCondLst>
                                    <p:cond delay="0"/>
                                  </p:stCondLst>
                                  <p:childTnLst>
                                    <p:set>
                                      <p:cBhvr>
                                        <p:cTn id="90" dur="1" fill="hold">
                                          <p:stCondLst>
                                            <p:cond delay="0"/>
                                          </p:stCondLst>
                                        </p:cTn>
                                        <p:tgtEl>
                                          <p:spTgt spid="263189"/>
                                        </p:tgtEl>
                                        <p:attrNameLst>
                                          <p:attrName>style.visibility</p:attrName>
                                        </p:attrNameLst>
                                      </p:cBhvr>
                                      <p:to>
                                        <p:strVal val="visible"/>
                                      </p:to>
                                    </p:set>
                                    <p:anim calcmode="lin" valueType="num">
                                      <p:cBhvr additive="base">
                                        <p:cTn id="91" dur="500" fill="hold"/>
                                        <p:tgtEl>
                                          <p:spTgt spid="263189"/>
                                        </p:tgtEl>
                                        <p:attrNameLst>
                                          <p:attrName>ppt_x</p:attrName>
                                        </p:attrNameLst>
                                      </p:cBhvr>
                                      <p:tavLst>
                                        <p:tav tm="0">
                                          <p:val>
                                            <p:strVal val="1+#ppt_w/2"/>
                                          </p:val>
                                        </p:tav>
                                        <p:tav tm="100000">
                                          <p:val>
                                            <p:strVal val="#ppt_x"/>
                                          </p:val>
                                        </p:tav>
                                      </p:tavLst>
                                    </p:anim>
                                    <p:anim calcmode="lin" valueType="num">
                                      <p:cBhvr additive="base">
                                        <p:cTn id="92" dur="500" fill="hold"/>
                                        <p:tgtEl>
                                          <p:spTgt spid="263189"/>
                                        </p:tgtEl>
                                        <p:attrNameLst>
                                          <p:attrName>ppt_y</p:attrName>
                                        </p:attrNameLst>
                                      </p:cBhvr>
                                      <p:tavLst>
                                        <p:tav tm="0">
                                          <p:val>
                                            <p:strVal val="0-#ppt_h/2"/>
                                          </p:val>
                                        </p:tav>
                                        <p:tav tm="100000">
                                          <p:val>
                                            <p:strVal val="#ppt_y"/>
                                          </p:val>
                                        </p:tav>
                                      </p:tavLst>
                                    </p:anim>
                                  </p:childTnLst>
                                </p:cTn>
                              </p:par>
                            </p:childTnLst>
                          </p:cTn>
                        </p:par>
                        <p:par>
                          <p:cTn id="93" fill="hold">
                            <p:stCondLst>
                              <p:cond delay="9500"/>
                            </p:stCondLst>
                            <p:childTnLst>
                              <p:par>
                                <p:cTn id="94" presetID="2" presetClass="entr" presetSubtype="6" fill="hold" nodeType="afterEffect">
                                  <p:stCondLst>
                                    <p:cond delay="0"/>
                                  </p:stCondLst>
                                  <p:childTnLst>
                                    <p:set>
                                      <p:cBhvr>
                                        <p:cTn id="95" dur="1" fill="hold">
                                          <p:stCondLst>
                                            <p:cond delay="0"/>
                                          </p:stCondLst>
                                        </p:cTn>
                                        <p:tgtEl>
                                          <p:spTgt spid="263173">
                                            <p:txEl>
                                              <p:pRg st="0" end="0"/>
                                            </p:txEl>
                                          </p:spTgt>
                                        </p:tgtEl>
                                        <p:attrNameLst>
                                          <p:attrName>style.visibility</p:attrName>
                                        </p:attrNameLst>
                                      </p:cBhvr>
                                      <p:to>
                                        <p:strVal val="visible"/>
                                      </p:to>
                                    </p:set>
                                    <p:anim calcmode="lin" valueType="num">
                                      <p:cBhvr additive="base">
                                        <p:cTn id="96" dur="500" fill="hold"/>
                                        <p:tgtEl>
                                          <p:spTgt spid="263173">
                                            <p:txEl>
                                              <p:pRg st="0" end="0"/>
                                            </p:txEl>
                                          </p:spTgt>
                                        </p:tgtEl>
                                        <p:attrNameLst>
                                          <p:attrName>ppt_x</p:attrName>
                                        </p:attrNameLst>
                                      </p:cBhvr>
                                      <p:tavLst>
                                        <p:tav tm="0">
                                          <p:val>
                                            <p:strVal val="1+#ppt_w/2"/>
                                          </p:val>
                                        </p:tav>
                                        <p:tav tm="100000">
                                          <p:val>
                                            <p:strVal val="#ppt_x"/>
                                          </p:val>
                                        </p:tav>
                                      </p:tavLst>
                                    </p:anim>
                                    <p:anim calcmode="lin" valueType="num">
                                      <p:cBhvr additive="base">
                                        <p:cTn id="97" dur="500" fill="hold"/>
                                        <p:tgtEl>
                                          <p:spTgt spid="263173">
                                            <p:txEl>
                                              <p:pRg st="0" end="0"/>
                                            </p:txEl>
                                          </p:spTgt>
                                        </p:tgtEl>
                                        <p:attrNameLst>
                                          <p:attrName>ppt_y</p:attrName>
                                        </p:attrNameLst>
                                      </p:cBhvr>
                                      <p:tavLst>
                                        <p:tav tm="0">
                                          <p:val>
                                            <p:strVal val="1+#ppt_h/2"/>
                                          </p:val>
                                        </p:tav>
                                        <p:tav tm="100000">
                                          <p:val>
                                            <p:strVal val="#ppt_y"/>
                                          </p:val>
                                        </p:tav>
                                      </p:tavLst>
                                    </p:anim>
                                  </p:childTnLst>
                                </p:cTn>
                              </p:par>
                            </p:childTnLst>
                          </p:cTn>
                        </p:par>
                        <p:par>
                          <p:cTn id="98" fill="hold">
                            <p:stCondLst>
                              <p:cond delay="10000"/>
                            </p:stCondLst>
                            <p:childTnLst>
                              <p:par>
                                <p:cTn id="99" presetID="2" presetClass="entr" presetSubtype="4" fill="hold" grpId="0" nodeType="afterEffect">
                                  <p:stCondLst>
                                    <p:cond delay="0"/>
                                  </p:stCondLst>
                                  <p:childTnLst>
                                    <p:set>
                                      <p:cBhvr>
                                        <p:cTn id="100" dur="1" fill="hold">
                                          <p:stCondLst>
                                            <p:cond delay="0"/>
                                          </p:stCondLst>
                                        </p:cTn>
                                        <p:tgtEl>
                                          <p:spTgt spid="21"/>
                                        </p:tgtEl>
                                        <p:attrNameLst>
                                          <p:attrName>style.visibility</p:attrName>
                                        </p:attrNameLst>
                                      </p:cBhvr>
                                      <p:to>
                                        <p:strVal val="visible"/>
                                      </p:to>
                                    </p:set>
                                    <p:anim calcmode="lin" valueType="num">
                                      <p:cBhvr additive="base">
                                        <p:cTn id="101" dur="500" fill="hold"/>
                                        <p:tgtEl>
                                          <p:spTgt spid="21"/>
                                        </p:tgtEl>
                                        <p:attrNameLst>
                                          <p:attrName>ppt_x</p:attrName>
                                        </p:attrNameLst>
                                      </p:cBhvr>
                                      <p:tavLst>
                                        <p:tav tm="0">
                                          <p:val>
                                            <p:strVal val="#ppt_x"/>
                                          </p:val>
                                        </p:tav>
                                        <p:tav tm="100000">
                                          <p:val>
                                            <p:strVal val="#ppt_x"/>
                                          </p:val>
                                        </p:tav>
                                      </p:tavLst>
                                    </p:anim>
                                    <p:anim calcmode="lin" valueType="num">
                                      <p:cBhvr additive="base">
                                        <p:cTn id="102" dur="500" fill="hold"/>
                                        <p:tgtEl>
                                          <p:spTgt spid="21"/>
                                        </p:tgtEl>
                                        <p:attrNameLst>
                                          <p:attrName>ppt_y</p:attrName>
                                        </p:attrNameLst>
                                      </p:cBhvr>
                                      <p:tavLst>
                                        <p:tav tm="0">
                                          <p:val>
                                            <p:strVal val="1+#ppt_h/2"/>
                                          </p:val>
                                        </p:tav>
                                        <p:tav tm="100000">
                                          <p:val>
                                            <p:strVal val="#ppt_y"/>
                                          </p:val>
                                        </p:tav>
                                      </p:tavLst>
                                    </p:anim>
                                  </p:childTnLst>
                                </p:cTn>
                              </p:par>
                            </p:childTnLst>
                          </p:cTn>
                        </p:par>
                        <p:par>
                          <p:cTn id="103" fill="hold">
                            <p:stCondLst>
                              <p:cond delay="10500"/>
                            </p:stCondLst>
                            <p:childTnLst>
                              <p:par>
                                <p:cTn id="104" presetID="2" presetClass="entr" presetSubtype="8" fill="hold" grpId="0" nodeType="afterEffect">
                                  <p:stCondLst>
                                    <p:cond delay="0"/>
                                  </p:stCondLst>
                                  <p:childTnLst>
                                    <p:set>
                                      <p:cBhvr>
                                        <p:cTn id="105" dur="1" fill="hold">
                                          <p:stCondLst>
                                            <p:cond delay="0"/>
                                          </p:stCondLst>
                                        </p:cTn>
                                        <p:tgtEl>
                                          <p:spTgt spid="22"/>
                                        </p:tgtEl>
                                        <p:attrNameLst>
                                          <p:attrName>style.visibility</p:attrName>
                                        </p:attrNameLst>
                                      </p:cBhvr>
                                      <p:to>
                                        <p:strVal val="visible"/>
                                      </p:to>
                                    </p:set>
                                    <p:anim calcmode="lin" valueType="num">
                                      <p:cBhvr additive="base">
                                        <p:cTn id="106" dur="500" fill="hold"/>
                                        <p:tgtEl>
                                          <p:spTgt spid="22"/>
                                        </p:tgtEl>
                                        <p:attrNameLst>
                                          <p:attrName>ppt_x</p:attrName>
                                        </p:attrNameLst>
                                      </p:cBhvr>
                                      <p:tavLst>
                                        <p:tav tm="0">
                                          <p:val>
                                            <p:strVal val="0-#ppt_w/2"/>
                                          </p:val>
                                        </p:tav>
                                        <p:tav tm="100000">
                                          <p:val>
                                            <p:strVal val="#ppt_x"/>
                                          </p:val>
                                        </p:tav>
                                      </p:tavLst>
                                    </p:anim>
                                    <p:anim calcmode="lin" valueType="num">
                                      <p:cBhvr additive="base">
                                        <p:cTn id="107"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2" grpId="0"/>
      <p:bldP spid="263174" grpId="0"/>
      <p:bldP spid="263175" grpId="0"/>
      <p:bldP spid="263176" grpId="0"/>
      <p:bldP spid="263177" grpId="0"/>
      <p:bldP spid="263178" grpId="0"/>
      <p:bldP spid="263179" grpId="0"/>
      <p:bldP spid="263180" grpId="0"/>
      <p:bldP spid="263181" grpId="0"/>
      <p:bldP spid="263182" grpId="0"/>
      <p:bldP spid="263184" grpId="0"/>
      <p:bldP spid="263185" grpId="0"/>
      <p:bldP spid="263187" grpId="0"/>
      <p:bldP spid="263188" grpId="0"/>
      <p:bldP spid="263189" grpId="0"/>
      <p:bldP spid="263190" grpId="1" uiExpand="1" build="allAtOnce"/>
      <p:bldP spid="21"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9" name="Rectangle 7"/>
          <p:cNvSpPr>
            <a:spLocks noChangeArrowheads="1"/>
          </p:cNvSpPr>
          <p:nvPr/>
        </p:nvSpPr>
        <p:spPr bwMode="auto">
          <a:xfrm rot="1280390">
            <a:off x="4230758" y="5455460"/>
            <a:ext cx="2939851" cy="855712"/>
          </a:xfrm>
          <a:prstGeom prst="rect">
            <a:avLst/>
          </a:prstGeom>
          <a:noFill/>
          <a:ln w="9525">
            <a:noFill/>
            <a:miter lim="800000"/>
            <a:headEnd/>
            <a:tailEnd/>
          </a:ln>
        </p:spPr>
        <p:txBody>
          <a:bodyPr/>
          <a:lstStyle/>
          <a:p>
            <a:pPr marL="342900" indent="-342900" eaLnBrk="0" hangingPunct="0">
              <a:lnSpc>
                <a:spcPct val="90000"/>
              </a:lnSpc>
              <a:spcBef>
                <a:spcPct val="20000"/>
              </a:spcBef>
            </a:pPr>
            <a:r>
              <a:rPr lang="fr-FR" dirty="0" smtClean="0">
                <a:latin typeface="Century Gothic" pitchFamily="34" charset="0"/>
              </a:rPr>
              <a:t>Gestion </a:t>
            </a:r>
            <a:r>
              <a:rPr lang="fr-FR" dirty="0">
                <a:latin typeface="Century Gothic" pitchFamily="34" charset="0"/>
              </a:rPr>
              <a:t>logistique</a:t>
            </a:r>
          </a:p>
          <a:p>
            <a:pPr marL="342900" indent="-342900" eaLnBrk="0" hangingPunct="0">
              <a:lnSpc>
                <a:spcPct val="90000"/>
              </a:lnSpc>
              <a:spcBef>
                <a:spcPct val="20000"/>
              </a:spcBef>
            </a:pPr>
            <a:r>
              <a:rPr lang="fr-FR" dirty="0">
                <a:latin typeface="Century Gothic" pitchFamily="34" charset="0"/>
              </a:rPr>
              <a:t>et transport</a:t>
            </a:r>
          </a:p>
        </p:txBody>
      </p:sp>
      <p:sp>
        <p:nvSpPr>
          <p:cNvPr id="264200" name="Rectangle 8"/>
          <p:cNvSpPr>
            <a:spLocks noChangeArrowheads="1"/>
          </p:cNvSpPr>
          <p:nvPr/>
        </p:nvSpPr>
        <p:spPr bwMode="auto">
          <a:xfrm rot="19942393">
            <a:off x="3242116" y="3047461"/>
            <a:ext cx="3197328" cy="1527501"/>
          </a:xfrm>
          <a:prstGeom prst="rect">
            <a:avLst/>
          </a:prstGeom>
          <a:noFill/>
          <a:ln w="9525">
            <a:noFill/>
            <a:miter lim="800000"/>
            <a:headEnd/>
            <a:tailEnd/>
          </a:ln>
        </p:spPr>
        <p:txBody>
          <a:bodyPr/>
          <a:lstStyle/>
          <a:p>
            <a:pPr marL="342900" indent="-342900" eaLnBrk="0" hangingPunct="0">
              <a:lnSpc>
                <a:spcPct val="90000"/>
              </a:lnSpc>
              <a:spcBef>
                <a:spcPct val="20000"/>
              </a:spcBef>
            </a:pPr>
            <a:r>
              <a:rPr lang="fr-FR" dirty="0" smtClean="0">
                <a:latin typeface="Century Gothic" pitchFamily="34" charset="0"/>
              </a:rPr>
              <a:t>Gestion </a:t>
            </a:r>
            <a:r>
              <a:rPr lang="fr-FR" dirty="0">
                <a:latin typeface="Century Gothic" pitchFamily="34" charset="0"/>
              </a:rPr>
              <a:t>des</a:t>
            </a:r>
          </a:p>
          <a:p>
            <a:pPr marL="342900" indent="-342900" eaLnBrk="0" hangingPunct="0">
              <a:lnSpc>
                <a:spcPct val="90000"/>
              </a:lnSpc>
              <a:spcBef>
                <a:spcPct val="20000"/>
              </a:spcBef>
            </a:pPr>
            <a:r>
              <a:rPr lang="fr-FR" dirty="0">
                <a:latin typeface="Century Gothic" pitchFamily="34" charset="0"/>
              </a:rPr>
              <a:t>entreprises et</a:t>
            </a:r>
          </a:p>
          <a:p>
            <a:pPr indent="20638" eaLnBrk="0" hangingPunct="0">
              <a:lnSpc>
                <a:spcPct val="90000"/>
              </a:lnSpc>
              <a:spcBef>
                <a:spcPct val="20000"/>
              </a:spcBef>
            </a:pPr>
            <a:r>
              <a:rPr lang="fr-FR" dirty="0">
                <a:latin typeface="Century Gothic" pitchFamily="34" charset="0"/>
              </a:rPr>
              <a:t>Des </a:t>
            </a:r>
            <a:r>
              <a:rPr lang="fr-FR" dirty="0" smtClean="0">
                <a:latin typeface="Century Gothic" pitchFamily="34" charset="0"/>
              </a:rPr>
              <a:t>administrations avec 3 spécialités</a:t>
            </a:r>
            <a:endParaRPr lang="fr-FR" dirty="0">
              <a:latin typeface="Century Gothic" pitchFamily="34" charset="0"/>
            </a:endParaRPr>
          </a:p>
        </p:txBody>
      </p:sp>
      <p:sp>
        <p:nvSpPr>
          <p:cNvPr id="264201" name="Rectangle 9"/>
          <p:cNvSpPr>
            <a:spLocks noChangeArrowheads="1"/>
          </p:cNvSpPr>
          <p:nvPr/>
        </p:nvSpPr>
        <p:spPr bwMode="auto">
          <a:xfrm rot="1817167">
            <a:off x="263520" y="3256180"/>
            <a:ext cx="2981909" cy="1010770"/>
          </a:xfrm>
          <a:prstGeom prst="rect">
            <a:avLst/>
          </a:prstGeom>
          <a:noFill/>
          <a:ln w="9525">
            <a:noFill/>
            <a:miter lim="800000"/>
            <a:headEnd/>
            <a:tailEnd/>
          </a:ln>
        </p:spPr>
        <p:txBody>
          <a:bodyPr/>
          <a:lstStyle/>
          <a:p>
            <a:pPr marL="342900" indent="-342900" eaLnBrk="0" hangingPunct="0">
              <a:lnSpc>
                <a:spcPct val="90000"/>
              </a:lnSpc>
              <a:spcBef>
                <a:spcPct val="20000"/>
              </a:spcBef>
            </a:pPr>
            <a:r>
              <a:rPr lang="fr-FR" dirty="0" smtClean="0">
                <a:latin typeface="Century Gothic" pitchFamily="34" charset="0"/>
              </a:rPr>
              <a:t>Techniques </a:t>
            </a:r>
            <a:r>
              <a:rPr lang="fr-FR" dirty="0">
                <a:latin typeface="Century Gothic" pitchFamily="34" charset="0"/>
              </a:rPr>
              <a:t>de</a:t>
            </a:r>
          </a:p>
          <a:p>
            <a:pPr marL="342900" indent="-342900" eaLnBrk="0" hangingPunct="0">
              <a:lnSpc>
                <a:spcPct val="90000"/>
              </a:lnSpc>
              <a:spcBef>
                <a:spcPct val="20000"/>
              </a:spcBef>
            </a:pPr>
            <a:r>
              <a:rPr lang="fr-FR" dirty="0">
                <a:latin typeface="Century Gothic" pitchFamily="34" charset="0"/>
              </a:rPr>
              <a:t>commercialisation</a:t>
            </a:r>
          </a:p>
        </p:txBody>
      </p:sp>
      <p:sp>
        <p:nvSpPr>
          <p:cNvPr id="264202" name="Rectangle 10"/>
          <p:cNvSpPr>
            <a:spLocks noChangeArrowheads="1"/>
          </p:cNvSpPr>
          <p:nvPr/>
        </p:nvSpPr>
        <p:spPr bwMode="auto">
          <a:xfrm rot="-1389099">
            <a:off x="6156131" y="1140932"/>
            <a:ext cx="2727647" cy="1442189"/>
          </a:xfrm>
          <a:prstGeom prst="rect">
            <a:avLst/>
          </a:prstGeom>
          <a:noFill/>
          <a:ln w="9525">
            <a:noFill/>
            <a:miter lim="800000"/>
            <a:headEnd/>
            <a:tailEnd/>
          </a:ln>
        </p:spPr>
        <p:txBody>
          <a:bodyPr/>
          <a:lstStyle/>
          <a:p>
            <a:pPr marL="342900" indent="-342900" eaLnBrk="0" hangingPunct="0">
              <a:lnSpc>
                <a:spcPct val="90000"/>
              </a:lnSpc>
              <a:spcBef>
                <a:spcPct val="20000"/>
              </a:spcBef>
            </a:pPr>
            <a:r>
              <a:rPr lang="fr-FR" dirty="0" smtClean="0">
                <a:latin typeface="Century Gothic" pitchFamily="34" charset="0"/>
              </a:rPr>
              <a:t>Gestion</a:t>
            </a:r>
            <a:endParaRPr lang="fr-FR" dirty="0">
              <a:latin typeface="Century Gothic" pitchFamily="34" charset="0"/>
            </a:endParaRPr>
          </a:p>
          <a:p>
            <a:pPr marL="342900" indent="-342900" eaLnBrk="0" hangingPunct="0">
              <a:lnSpc>
                <a:spcPct val="90000"/>
              </a:lnSpc>
              <a:spcBef>
                <a:spcPct val="20000"/>
              </a:spcBef>
            </a:pPr>
            <a:r>
              <a:rPr lang="fr-FR" dirty="0">
                <a:latin typeface="Century Gothic" pitchFamily="34" charset="0"/>
              </a:rPr>
              <a:t>administrative et</a:t>
            </a:r>
          </a:p>
          <a:p>
            <a:pPr marL="342900" indent="-342900" eaLnBrk="0" hangingPunct="0">
              <a:lnSpc>
                <a:spcPct val="90000"/>
              </a:lnSpc>
              <a:spcBef>
                <a:spcPct val="20000"/>
              </a:spcBef>
            </a:pPr>
            <a:r>
              <a:rPr lang="fr-FR" dirty="0">
                <a:latin typeface="Century Gothic" pitchFamily="34" charset="0"/>
              </a:rPr>
              <a:t>commerciale</a:t>
            </a:r>
          </a:p>
        </p:txBody>
      </p:sp>
      <p:sp>
        <p:nvSpPr>
          <p:cNvPr id="264203" name="Rectangle 11"/>
          <p:cNvSpPr>
            <a:spLocks noChangeArrowheads="1"/>
          </p:cNvSpPr>
          <p:nvPr/>
        </p:nvSpPr>
        <p:spPr bwMode="auto">
          <a:xfrm>
            <a:off x="352425" y="4763"/>
            <a:ext cx="5348259" cy="1446550"/>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tabLst>
                <a:tab pos="2684463" algn="l"/>
              </a:tabLst>
              <a:defRPr/>
            </a:pPr>
            <a:r>
              <a:rPr lang="fr-FR" sz="4400" b="1" dirty="0">
                <a:solidFill>
                  <a:schemeClr val="folHlink"/>
                </a:solidFill>
                <a:latin typeface="Century Gothic" pitchFamily="34" charset="0"/>
                <a:cs typeface="Times New Roman" pitchFamily="18" charset="0"/>
              </a:rPr>
              <a:t>Les </a:t>
            </a:r>
            <a:r>
              <a:rPr lang="fr-FR" sz="4400" b="1" dirty="0" smtClean="0">
                <a:solidFill>
                  <a:schemeClr val="folHlink"/>
                </a:solidFill>
                <a:latin typeface="Century Gothic" pitchFamily="34" charset="0"/>
                <a:cs typeface="Times New Roman" pitchFamily="18" charset="0"/>
              </a:rPr>
              <a:t>DUT…</a:t>
            </a:r>
            <a:endParaRPr lang="fr-FR" sz="4400" b="1" dirty="0">
              <a:solidFill>
                <a:schemeClr val="folHlink"/>
              </a:solidFill>
              <a:latin typeface="Century Gothic" pitchFamily="34" charset="0"/>
              <a:cs typeface="Times New Roman" pitchFamily="18" charset="0"/>
            </a:endParaRPr>
          </a:p>
          <a:p>
            <a:pPr>
              <a:tabLst>
                <a:tab pos="2424113" algn="l"/>
              </a:tabLst>
              <a:defRPr/>
            </a:pPr>
            <a:r>
              <a:rPr lang="fr-FR" sz="4400" b="1" dirty="0">
                <a:solidFill>
                  <a:schemeClr val="folHlink"/>
                </a:solidFill>
                <a:latin typeface="Century Gothic" pitchFamily="34" charset="0"/>
                <a:cs typeface="Times New Roman" pitchFamily="18" charset="0"/>
              </a:rPr>
              <a:t>	</a:t>
            </a:r>
            <a:r>
              <a:rPr lang="fr-FR" sz="4400" b="1" dirty="0" smtClean="0">
                <a:solidFill>
                  <a:schemeClr val="folHlink"/>
                </a:solidFill>
                <a:latin typeface="Century Gothic" pitchFamily="34" charset="0"/>
                <a:cs typeface="Times New Roman" pitchFamily="18" charset="0"/>
              </a:rPr>
              <a:t>…</a:t>
            </a:r>
            <a:r>
              <a:rPr lang="fr-FR" sz="4400" b="1" dirty="0">
                <a:solidFill>
                  <a:schemeClr val="folHlink"/>
                </a:solidFill>
                <a:latin typeface="Century Gothic" pitchFamily="34" charset="0"/>
                <a:cs typeface="Times New Roman" pitchFamily="18" charset="0"/>
              </a:rPr>
              <a:t>BAC + 2</a:t>
            </a:r>
          </a:p>
        </p:txBody>
      </p:sp>
      <p:sp>
        <p:nvSpPr>
          <p:cNvPr id="264206" name="Rectangle 14"/>
          <p:cNvSpPr>
            <a:spLocks noChangeArrowheads="1"/>
          </p:cNvSpPr>
          <p:nvPr/>
        </p:nvSpPr>
        <p:spPr bwMode="auto">
          <a:xfrm rot="-929834">
            <a:off x="300025" y="1414925"/>
            <a:ext cx="1900789" cy="916522"/>
          </a:xfrm>
          <a:prstGeom prst="rect">
            <a:avLst/>
          </a:prstGeom>
          <a:noFill/>
          <a:ln w="9525">
            <a:noFill/>
            <a:miter lim="800000"/>
            <a:headEnd/>
            <a:tailEnd/>
          </a:ln>
        </p:spPr>
        <p:txBody>
          <a:bodyPr/>
          <a:lstStyle/>
          <a:p>
            <a:pPr marL="342900" indent="-342900" eaLnBrk="0" hangingPunct="0">
              <a:lnSpc>
                <a:spcPct val="90000"/>
              </a:lnSpc>
              <a:spcBef>
                <a:spcPct val="20000"/>
              </a:spcBef>
            </a:pPr>
            <a:r>
              <a:rPr lang="fr-FR" dirty="0" smtClean="0">
                <a:latin typeface="Century Gothic" pitchFamily="34" charset="0"/>
              </a:rPr>
              <a:t>Carrières</a:t>
            </a:r>
            <a:endParaRPr lang="fr-FR" dirty="0">
              <a:latin typeface="Century Gothic" pitchFamily="34" charset="0"/>
            </a:endParaRPr>
          </a:p>
          <a:p>
            <a:pPr marL="342900" indent="-342900" eaLnBrk="0" hangingPunct="0">
              <a:lnSpc>
                <a:spcPct val="90000"/>
              </a:lnSpc>
              <a:spcBef>
                <a:spcPct val="20000"/>
              </a:spcBef>
            </a:pPr>
            <a:r>
              <a:rPr lang="fr-FR" dirty="0">
                <a:latin typeface="Century Gothic" pitchFamily="34" charset="0"/>
              </a:rPr>
              <a:t>juridiques</a:t>
            </a:r>
          </a:p>
        </p:txBody>
      </p:sp>
      <p:sp>
        <p:nvSpPr>
          <p:cNvPr id="264207" name="Rectangle 15"/>
          <p:cNvSpPr>
            <a:spLocks noChangeArrowheads="1"/>
          </p:cNvSpPr>
          <p:nvPr/>
        </p:nvSpPr>
        <p:spPr bwMode="auto">
          <a:xfrm>
            <a:off x="3070226" y="1600200"/>
            <a:ext cx="2878603" cy="1461059"/>
          </a:xfrm>
          <a:prstGeom prst="rect">
            <a:avLst/>
          </a:prstGeom>
          <a:noFill/>
          <a:ln w="9525">
            <a:noFill/>
            <a:miter lim="800000"/>
            <a:headEnd/>
            <a:tailEnd/>
          </a:ln>
        </p:spPr>
        <p:txBody>
          <a:bodyPr/>
          <a:lstStyle/>
          <a:p>
            <a:pPr eaLnBrk="0" hangingPunct="0">
              <a:lnSpc>
                <a:spcPct val="90000"/>
              </a:lnSpc>
              <a:spcBef>
                <a:spcPct val="20000"/>
              </a:spcBef>
            </a:pPr>
            <a:r>
              <a:rPr lang="fr-FR" dirty="0" smtClean="0">
                <a:latin typeface="Century Gothic" pitchFamily="34" charset="0"/>
              </a:rPr>
              <a:t>Information </a:t>
            </a:r>
            <a:r>
              <a:rPr lang="fr-FR" dirty="0">
                <a:latin typeface="Century Gothic" pitchFamily="34" charset="0"/>
              </a:rPr>
              <a:t>et </a:t>
            </a:r>
            <a:r>
              <a:rPr lang="fr-FR" dirty="0" smtClean="0">
                <a:latin typeface="Century Gothic" pitchFamily="34" charset="0"/>
              </a:rPr>
              <a:t>Communication avec 3 spécialités</a:t>
            </a:r>
            <a:endParaRPr lang="fr-FR" dirty="0">
              <a:latin typeface="Century Gothic" pitchFamily="34" charset="0"/>
            </a:endParaRPr>
          </a:p>
        </p:txBody>
      </p:sp>
      <p:sp>
        <p:nvSpPr>
          <p:cNvPr id="10" name="Rectangle 7"/>
          <p:cNvSpPr>
            <a:spLocks noChangeArrowheads="1"/>
          </p:cNvSpPr>
          <p:nvPr/>
        </p:nvSpPr>
        <p:spPr bwMode="auto">
          <a:xfrm>
            <a:off x="212133" y="5229200"/>
            <a:ext cx="2364603" cy="504056"/>
          </a:xfrm>
          <a:prstGeom prst="rect">
            <a:avLst/>
          </a:prstGeom>
          <a:noFill/>
          <a:ln w="9525">
            <a:noFill/>
            <a:miter lim="800000"/>
            <a:headEnd/>
            <a:tailEnd/>
          </a:ln>
        </p:spPr>
        <p:txBody>
          <a:bodyPr/>
          <a:lstStyle/>
          <a:p>
            <a:pPr marL="342900" indent="-342900" eaLnBrk="0" hangingPunct="0">
              <a:lnSpc>
                <a:spcPct val="90000"/>
              </a:lnSpc>
              <a:spcBef>
                <a:spcPct val="20000"/>
              </a:spcBef>
            </a:pPr>
            <a:r>
              <a:rPr lang="fr-FR" dirty="0" smtClean="0">
                <a:latin typeface="Century Gothic" pitchFamily="34" charset="0"/>
              </a:rPr>
              <a:t>Informatique</a:t>
            </a:r>
            <a:endParaRPr lang="fr-FR" dirty="0">
              <a:latin typeface="Century Gothic" pitchFamily="34" charset="0"/>
            </a:endParaRPr>
          </a:p>
        </p:txBody>
      </p:sp>
      <p:sp>
        <p:nvSpPr>
          <p:cNvPr id="11" name="Rectangle 7"/>
          <p:cNvSpPr>
            <a:spLocks noChangeArrowheads="1"/>
          </p:cNvSpPr>
          <p:nvPr/>
        </p:nvSpPr>
        <p:spPr bwMode="auto">
          <a:xfrm>
            <a:off x="6150954" y="3552139"/>
            <a:ext cx="3549878" cy="1889210"/>
          </a:xfrm>
          <a:prstGeom prst="rect">
            <a:avLst/>
          </a:prstGeom>
          <a:noFill/>
          <a:ln w="9525">
            <a:noFill/>
            <a:miter lim="800000"/>
            <a:headEnd/>
            <a:tailEnd/>
          </a:ln>
        </p:spPr>
        <p:txBody>
          <a:bodyPr/>
          <a:lstStyle/>
          <a:p>
            <a:pPr indent="20638" eaLnBrk="0" hangingPunct="0">
              <a:lnSpc>
                <a:spcPct val="90000"/>
              </a:lnSpc>
              <a:spcBef>
                <a:spcPct val="20000"/>
              </a:spcBef>
            </a:pPr>
            <a:r>
              <a:rPr lang="fr-FR" dirty="0" smtClean="0">
                <a:latin typeface="Century Gothic" pitchFamily="34" charset="0"/>
              </a:rPr>
              <a:t>Qualité, logistique industrielle et organisation option organisation et gestion de la qualité</a:t>
            </a:r>
            <a:endParaRPr lang="fr-FR" dirty="0">
              <a:latin typeface="Century Gothic" pitchFamily="34" charset="0"/>
            </a:endParaRPr>
          </a:p>
        </p:txBody>
      </p:sp>
      <p:sp>
        <p:nvSpPr>
          <p:cNvPr id="12" name="Text Box 17"/>
          <p:cNvSpPr txBox="1">
            <a:spLocks noChangeArrowheads="1"/>
          </p:cNvSpPr>
          <p:nvPr/>
        </p:nvSpPr>
        <p:spPr bwMode="auto">
          <a:xfrm>
            <a:off x="352425" y="6355077"/>
            <a:ext cx="2717800" cy="400110"/>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sz="2000" b="1" dirty="0" smtClean="0">
                <a:latin typeface="Century Gothic" pitchFamily="34" charset="0"/>
              </a:rPr>
              <a:t>En Métropole</a:t>
            </a:r>
            <a:endParaRPr lang="fr-FR" sz="2000" b="1" dirty="0">
              <a:latin typeface="Century Gothic" pitchFamily="34" charset="0"/>
            </a:endParaRPr>
          </a:p>
        </p:txBody>
      </p:sp>
      <p:sp>
        <p:nvSpPr>
          <p:cNvPr id="13" name="Text Box 1030"/>
          <p:cNvSpPr txBox="1">
            <a:spLocks noChangeArrowheads="1"/>
          </p:cNvSpPr>
          <p:nvPr/>
        </p:nvSpPr>
        <p:spPr bwMode="auto">
          <a:xfrm>
            <a:off x="5097016" y="6248400"/>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64203"/>
                                        </p:tgtEl>
                                        <p:attrNameLst>
                                          <p:attrName>style.visibility</p:attrName>
                                        </p:attrNameLst>
                                      </p:cBhvr>
                                      <p:to>
                                        <p:strVal val="visible"/>
                                      </p:to>
                                    </p:set>
                                    <p:anim calcmode="lin" valueType="num">
                                      <p:cBhvr>
                                        <p:cTn id="7" dur="1000" fill="hold"/>
                                        <p:tgtEl>
                                          <p:spTgt spid="264203"/>
                                        </p:tgtEl>
                                        <p:attrNameLst>
                                          <p:attrName>ppt_w</p:attrName>
                                        </p:attrNameLst>
                                      </p:cBhvr>
                                      <p:tavLst>
                                        <p:tav tm="0">
                                          <p:val>
                                            <p:fltVal val="0"/>
                                          </p:val>
                                        </p:tav>
                                        <p:tav tm="100000">
                                          <p:val>
                                            <p:strVal val="#ppt_w"/>
                                          </p:val>
                                        </p:tav>
                                      </p:tavLst>
                                    </p:anim>
                                    <p:anim calcmode="lin" valueType="num">
                                      <p:cBhvr>
                                        <p:cTn id="8" dur="1000" fill="hold"/>
                                        <p:tgtEl>
                                          <p:spTgt spid="264203"/>
                                        </p:tgtEl>
                                        <p:attrNameLst>
                                          <p:attrName>ppt_h</p:attrName>
                                        </p:attrNameLst>
                                      </p:cBhvr>
                                      <p:tavLst>
                                        <p:tav tm="0">
                                          <p:val>
                                            <p:fltVal val="0"/>
                                          </p:val>
                                        </p:tav>
                                        <p:tav tm="100000">
                                          <p:val>
                                            <p:strVal val="#ppt_h"/>
                                          </p:val>
                                        </p:tav>
                                      </p:tavLst>
                                    </p:anim>
                                    <p:anim calcmode="lin" valueType="num">
                                      <p:cBhvr>
                                        <p:cTn id="9" dur="1000" fill="hold"/>
                                        <p:tgtEl>
                                          <p:spTgt spid="26420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6420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264202"/>
                                        </p:tgtEl>
                                        <p:attrNameLst>
                                          <p:attrName>style.visibility</p:attrName>
                                        </p:attrNameLst>
                                      </p:cBhvr>
                                      <p:to>
                                        <p:strVal val="visible"/>
                                      </p:to>
                                    </p:set>
                                    <p:anim calcmode="lin" valueType="num">
                                      <p:cBhvr additive="base">
                                        <p:cTn id="14" dur="500" fill="hold"/>
                                        <p:tgtEl>
                                          <p:spTgt spid="264202"/>
                                        </p:tgtEl>
                                        <p:attrNameLst>
                                          <p:attrName>ppt_x</p:attrName>
                                        </p:attrNameLst>
                                      </p:cBhvr>
                                      <p:tavLst>
                                        <p:tav tm="0">
                                          <p:val>
                                            <p:strVal val="#ppt_x"/>
                                          </p:val>
                                        </p:tav>
                                        <p:tav tm="100000">
                                          <p:val>
                                            <p:strVal val="#ppt_x"/>
                                          </p:val>
                                        </p:tav>
                                      </p:tavLst>
                                    </p:anim>
                                    <p:anim calcmode="lin" valueType="num">
                                      <p:cBhvr additive="base">
                                        <p:cTn id="15" dur="500" fill="hold"/>
                                        <p:tgtEl>
                                          <p:spTgt spid="264202"/>
                                        </p:tgtEl>
                                        <p:attrNameLst>
                                          <p:attrName>ppt_y</p:attrName>
                                        </p:attrNameLst>
                                      </p:cBhvr>
                                      <p:tavLst>
                                        <p:tav tm="0">
                                          <p:val>
                                            <p:strVal val="1+#ppt_h/2"/>
                                          </p:val>
                                        </p:tav>
                                        <p:tav tm="100000">
                                          <p:val>
                                            <p:strVal val="#ppt_y"/>
                                          </p:val>
                                        </p:tav>
                                      </p:tavLst>
                                    </p:anim>
                                  </p:childTnLst>
                                </p:cTn>
                              </p:par>
                            </p:childTnLst>
                          </p:cTn>
                        </p:par>
                        <p:par>
                          <p:cTn id="16" fill="hold">
                            <p:stCondLst>
                              <p:cond delay="1500"/>
                            </p:stCondLst>
                            <p:childTnLst>
                              <p:par>
                                <p:cTn id="17" presetID="2" presetClass="entr" presetSubtype="6" fill="hold" grpId="0" nodeType="afterEffect">
                                  <p:stCondLst>
                                    <p:cond delay="0"/>
                                  </p:stCondLst>
                                  <p:childTnLst>
                                    <p:set>
                                      <p:cBhvr>
                                        <p:cTn id="18" dur="1" fill="hold">
                                          <p:stCondLst>
                                            <p:cond delay="0"/>
                                          </p:stCondLst>
                                        </p:cTn>
                                        <p:tgtEl>
                                          <p:spTgt spid="264206"/>
                                        </p:tgtEl>
                                        <p:attrNameLst>
                                          <p:attrName>style.visibility</p:attrName>
                                        </p:attrNameLst>
                                      </p:cBhvr>
                                      <p:to>
                                        <p:strVal val="visible"/>
                                      </p:to>
                                    </p:set>
                                    <p:anim calcmode="lin" valueType="num">
                                      <p:cBhvr additive="base">
                                        <p:cTn id="19" dur="500" fill="hold"/>
                                        <p:tgtEl>
                                          <p:spTgt spid="264206"/>
                                        </p:tgtEl>
                                        <p:attrNameLst>
                                          <p:attrName>ppt_x</p:attrName>
                                        </p:attrNameLst>
                                      </p:cBhvr>
                                      <p:tavLst>
                                        <p:tav tm="0">
                                          <p:val>
                                            <p:strVal val="1+#ppt_w/2"/>
                                          </p:val>
                                        </p:tav>
                                        <p:tav tm="100000">
                                          <p:val>
                                            <p:strVal val="#ppt_x"/>
                                          </p:val>
                                        </p:tav>
                                      </p:tavLst>
                                    </p:anim>
                                    <p:anim calcmode="lin" valueType="num">
                                      <p:cBhvr additive="base">
                                        <p:cTn id="20" dur="500" fill="hold"/>
                                        <p:tgtEl>
                                          <p:spTgt spid="264206"/>
                                        </p:tgtEl>
                                        <p:attrNameLst>
                                          <p:attrName>ppt_y</p:attrName>
                                        </p:attrNameLst>
                                      </p:cBhvr>
                                      <p:tavLst>
                                        <p:tav tm="0">
                                          <p:val>
                                            <p:strVal val="1+#ppt_h/2"/>
                                          </p:val>
                                        </p:tav>
                                        <p:tav tm="100000">
                                          <p:val>
                                            <p:strVal val="#ppt_y"/>
                                          </p:val>
                                        </p:tav>
                                      </p:tavLst>
                                    </p:anim>
                                  </p:childTnLst>
                                </p:cTn>
                              </p:par>
                            </p:childTnLst>
                          </p:cTn>
                        </p:par>
                        <p:par>
                          <p:cTn id="21" fill="hold">
                            <p:stCondLst>
                              <p:cond delay="2000"/>
                            </p:stCondLst>
                            <p:childTnLst>
                              <p:par>
                                <p:cTn id="22" presetID="2" presetClass="entr" presetSubtype="9" fill="hold" grpId="0" nodeType="afterEffect">
                                  <p:stCondLst>
                                    <p:cond delay="0"/>
                                  </p:stCondLst>
                                  <p:childTnLst>
                                    <p:set>
                                      <p:cBhvr>
                                        <p:cTn id="23" dur="1" fill="hold">
                                          <p:stCondLst>
                                            <p:cond delay="0"/>
                                          </p:stCondLst>
                                        </p:cTn>
                                        <p:tgtEl>
                                          <p:spTgt spid="264199"/>
                                        </p:tgtEl>
                                        <p:attrNameLst>
                                          <p:attrName>style.visibility</p:attrName>
                                        </p:attrNameLst>
                                      </p:cBhvr>
                                      <p:to>
                                        <p:strVal val="visible"/>
                                      </p:to>
                                    </p:set>
                                    <p:anim calcmode="lin" valueType="num">
                                      <p:cBhvr additive="base">
                                        <p:cTn id="24" dur="500" fill="hold"/>
                                        <p:tgtEl>
                                          <p:spTgt spid="264199"/>
                                        </p:tgtEl>
                                        <p:attrNameLst>
                                          <p:attrName>ppt_x</p:attrName>
                                        </p:attrNameLst>
                                      </p:cBhvr>
                                      <p:tavLst>
                                        <p:tav tm="0">
                                          <p:val>
                                            <p:strVal val="0-#ppt_w/2"/>
                                          </p:val>
                                        </p:tav>
                                        <p:tav tm="100000">
                                          <p:val>
                                            <p:strVal val="#ppt_x"/>
                                          </p:val>
                                        </p:tav>
                                      </p:tavLst>
                                    </p:anim>
                                    <p:anim calcmode="lin" valueType="num">
                                      <p:cBhvr additive="base">
                                        <p:cTn id="25" dur="500" fill="hold"/>
                                        <p:tgtEl>
                                          <p:spTgt spid="264199"/>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 presetClass="entr" presetSubtype="9" fill="hold" grpId="0" nodeType="afterEffect">
                                  <p:stCondLst>
                                    <p:cond delay="0"/>
                                  </p:stCondLst>
                                  <p:childTnLst>
                                    <p:set>
                                      <p:cBhvr>
                                        <p:cTn id="28" dur="1" fill="hold">
                                          <p:stCondLst>
                                            <p:cond delay="0"/>
                                          </p:stCondLst>
                                        </p:cTn>
                                        <p:tgtEl>
                                          <p:spTgt spid="264207"/>
                                        </p:tgtEl>
                                        <p:attrNameLst>
                                          <p:attrName>style.visibility</p:attrName>
                                        </p:attrNameLst>
                                      </p:cBhvr>
                                      <p:to>
                                        <p:strVal val="visible"/>
                                      </p:to>
                                    </p:set>
                                    <p:anim calcmode="lin" valueType="num">
                                      <p:cBhvr additive="base">
                                        <p:cTn id="29" dur="500" fill="hold"/>
                                        <p:tgtEl>
                                          <p:spTgt spid="264207"/>
                                        </p:tgtEl>
                                        <p:attrNameLst>
                                          <p:attrName>ppt_x</p:attrName>
                                        </p:attrNameLst>
                                      </p:cBhvr>
                                      <p:tavLst>
                                        <p:tav tm="0">
                                          <p:val>
                                            <p:strVal val="0-#ppt_w/2"/>
                                          </p:val>
                                        </p:tav>
                                        <p:tav tm="100000">
                                          <p:val>
                                            <p:strVal val="#ppt_x"/>
                                          </p:val>
                                        </p:tav>
                                      </p:tavLst>
                                    </p:anim>
                                    <p:anim calcmode="lin" valueType="num">
                                      <p:cBhvr additive="base">
                                        <p:cTn id="30" dur="500" fill="hold"/>
                                        <p:tgtEl>
                                          <p:spTgt spid="264207"/>
                                        </p:tgtEl>
                                        <p:attrNameLst>
                                          <p:attrName>ppt_y</p:attrName>
                                        </p:attrNameLst>
                                      </p:cBhvr>
                                      <p:tavLst>
                                        <p:tav tm="0">
                                          <p:val>
                                            <p:strVal val="0-#ppt_h/2"/>
                                          </p:val>
                                        </p:tav>
                                        <p:tav tm="100000">
                                          <p:val>
                                            <p:strVal val="#ppt_y"/>
                                          </p:val>
                                        </p:tav>
                                      </p:tavLst>
                                    </p:anim>
                                  </p:childTnLst>
                                </p:cTn>
                              </p:par>
                            </p:childTnLst>
                          </p:cTn>
                        </p:par>
                        <p:par>
                          <p:cTn id="31" fill="hold">
                            <p:stCondLst>
                              <p:cond delay="3000"/>
                            </p:stCondLst>
                            <p:childTnLst>
                              <p:par>
                                <p:cTn id="32" presetID="2" presetClass="entr" presetSubtype="12" fill="hold" grpId="0" nodeType="afterEffect">
                                  <p:stCondLst>
                                    <p:cond delay="0"/>
                                  </p:stCondLst>
                                  <p:childTnLst>
                                    <p:set>
                                      <p:cBhvr>
                                        <p:cTn id="33" dur="1" fill="hold">
                                          <p:stCondLst>
                                            <p:cond delay="0"/>
                                          </p:stCondLst>
                                        </p:cTn>
                                        <p:tgtEl>
                                          <p:spTgt spid="264200"/>
                                        </p:tgtEl>
                                        <p:attrNameLst>
                                          <p:attrName>style.visibility</p:attrName>
                                        </p:attrNameLst>
                                      </p:cBhvr>
                                      <p:to>
                                        <p:strVal val="visible"/>
                                      </p:to>
                                    </p:set>
                                    <p:anim calcmode="lin" valueType="num">
                                      <p:cBhvr additive="base">
                                        <p:cTn id="34" dur="500" fill="hold"/>
                                        <p:tgtEl>
                                          <p:spTgt spid="264200"/>
                                        </p:tgtEl>
                                        <p:attrNameLst>
                                          <p:attrName>ppt_x</p:attrName>
                                        </p:attrNameLst>
                                      </p:cBhvr>
                                      <p:tavLst>
                                        <p:tav tm="0">
                                          <p:val>
                                            <p:strVal val="0-#ppt_w/2"/>
                                          </p:val>
                                        </p:tav>
                                        <p:tav tm="100000">
                                          <p:val>
                                            <p:strVal val="#ppt_x"/>
                                          </p:val>
                                        </p:tav>
                                      </p:tavLst>
                                    </p:anim>
                                    <p:anim calcmode="lin" valueType="num">
                                      <p:cBhvr additive="base">
                                        <p:cTn id="35" dur="500" fill="hold"/>
                                        <p:tgtEl>
                                          <p:spTgt spid="264200"/>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9" fill="hold" grpId="0" nodeType="afterEffect">
                                  <p:stCondLst>
                                    <p:cond delay="0"/>
                                  </p:stCondLst>
                                  <p:childTnLst>
                                    <p:set>
                                      <p:cBhvr>
                                        <p:cTn id="38" dur="1" fill="hold">
                                          <p:stCondLst>
                                            <p:cond delay="0"/>
                                          </p:stCondLst>
                                        </p:cTn>
                                        <p:tgtEl>
                                          <p:spTgt spid="264201"/>
                                        </p:tgtEl>
                                        <p:attrNameLst>
                                          <p:attrName>style.visibility</p:attrName>
                                        </p:attrNameLst>
                                      </p:cBhvr>
                                      <p:to>
                                        <p:strVal val="visible"/>
                                      </p:to>
                                    </p:set>
                                    <p:anim calcmode="lin" valueType="num">
                                      <p:cBhvr additive="base">
                                        <p:cTn id="39" dur="500" fill="hold"/>
                                        <p:tgtEl>
                                          <p:spTgt spid="264201"/>
                                        </p:tgtEl>
                                        <p:attrNameLst>
                                          <p:attrName>ppt_x</p:attrName>
                                        </p:attrNameLst>
                                      </p:cBhvr>
                                      <p:tavLst>
                                        <p:tav tm="0">
                                          <p:val>
                                            <p:strVal val="0-#ppt_w/2"/>
                                          </p:val>
                                        </p:tav>
                                        <p:tav tm="100000">
                                          <p:val>
                                            <p:strVal val="#ppt_x"/>
                                          </p:val>
                                        </p:tav>
                                      </p:tavLst>
                                    </p:anim>
                                    <p:anim calcmode="lin" valueType="num">
                                      <p:cBhvr additive="base">
                                        <p:cTn id="40" dur="500" fill="hold"/>
                                        <p:tgtEl>
                                          <p:spTgt spid="264201"/>
                                        </p:tgtEl>
                                        <p:attrNameLst>
                                          <p:attrName>ppt_y</p:attrName>
                                        </p:attrNameLst>
                                      </p:cBhvr>
                                      <p:tavLst>
                                        <p:tav tm="0">
                                          <p:val>
                                            <p:strVal val="0-#ppt_h/2"/>
                                          </p:val>
                                        </p:tav>
                                        <p:tav tm="100000">
                                          <p:val>
                                            <p:strVal val="#ppt_y"/>
                                          </p:val>
                                        </p:tav>
                                      </p:tavLst>
                                    </p:anim>
                                  </p:childTnLst>
                                </p:cTn>
                              </p:par>
                            </p:childTnLst>
                          </p:cTn>
                        </p:par>
                        <p:par>
                          <p:cTn id="41" fill="hold">
                            <p:stCondLst>
                              <p:cond delay="4000"/>
                            </p:stCondLst>
                            <p:childTnLst>
                              <p:par>
                                <p:cTn id="42" presetID="2" presetClass="entr" presetSubtype="9"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500" fill="hold"/>
                                        <p:tgtEl>
                                          <p:spTgt spid="10"/>
                                        </p:tgtEl>
                                        <p:attrNameLst>
                                          <p:attrName>ppt_x</p:attrName>
                                        </p:attrNameLst>
                                      </p:cBhvr>
                                      <p:tavLst>
                                        <p:tav tm="0">
                                          <p:val>
                                            <p:strVal val="0-#ppt_w/2"/>
                                          </p:val>
                                        </p:tav>
                                        <p:tav tm="100000">
                                          <p:val>
                                            <p:strVal val="#ppt_x"/>
                                          </p:val>
                                        </p:tav>
                                      </p:tavLst>
                                    </p:anim>
                                    <p:anim calcmode="lin" valueType="num">
                                      <p:cBhvr additive="base">
                                        <p:cTn id="45" dur="500" fill="hold"/>
                                        <p:tgtEl>
                                          <p:spTgt spid="10"/>
                                        </p:tgtEl>
                                        <p:attrNameLst>
                                          <p:attrName>ppt_y</p:attrName>
                                        </p:attrNameLst>
                                      </p:cBhvr>
                                      <p:tavLst>
                                        <p:tav tm="0">
                                          <p:val>
                                            <p:strVal val="0-#ppt_h/2"/>
                                          </p:val>
                                        </p:tav>
                                        <p:tav tm="100000">
                                          <p:val>
                                            <p:strVal val="#ppt_y"/>
                                          </p:val>
                                        </p:tav>
                                      </p:tavLst>
                                    </p:anim>
                                  </p:childTnLst>
                                </p:cTn>
                              </p:par>
                            </p:childTnLst>
                          </p:cTn>
                        </p:par>
                        <p:par>
                          <p:cTn id="46" fill="hold">
                            <p:stCondLst>
                              <p:cond delay="4500"/>
                            </p:stCondLst>
                            <p:childTnLst>
                              <p:par>
                                <p:cTn id="47" presetID="2" presetClass="entr" presetSubtype="9"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0-#ppt_w/2"/>
                                          </p:val>
                                        </p:tav>
                                        <p:tav tm="100000">
                                          <p:val>
                                            <p:strVal val="#ppt_x"/>
                                          </p:val>
                                        </p:tav>
                                      </p:tavLst>
                                    </p:anim>
                                    <p:anim calcmode="lin" valueType="num">
                                      <p:cBhvr additive="base">
                                        <p:cTn id="50" dur="500" fill="hold"/>
                                        <p:tgtEl>
                                          <p:spTgt spid="11"/>
                                        </p:tgtEl>
                                        <p:attrNameLst>
                                          <p:attrName>ppt_y</p:attrName>
                                        </p:attrNameLst>
                                      </p:cBhvr>
                                      <p:tavLst>
                                        <p:tav tm="0">
                                          <p:val>
                                            <p:strVal val="0-#ppt_h/2"/>
                                          </p:val>
                                        </p:tav>
                                        <p:tav tm="100000">
                                          <p:val>
                                            <p:strVal val="#ppt_y"/>
                                          </p:val>
                                        </p:tav>
                                      </p:tavLst>
                                    </p:anim>
                                  </p:childTnLst>
                                </p:cTn>
                              </p:par>
                            </p:childTnLst>
                          </p:cTn>
                        </p:par>
                        <p:par>
                          <p:cTn id="51" fill="hold">
                            <p:stCondLst>
                              <p:cond delay="5000"/>
                            </p:stCondLst>
                            <p:childTnLst>
                              <p:par>
                                <p:cTn id="52" presetID="2" presetClass="entr" presetSubtype="8"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0-#ppt_w/2"/>
                                          </p:val>
                                        </p:tav>
                                        <p:tav tm="100000">
                                          <p:val>
                                            <p:strVal val="#ppt_x"/>
                                          </p:val>
                                        </p:tav>
                                      </p:tavLst>
                                    </p:anim>
                                    <p:anim calcmode="lin" valueType="num">
                                      <p:cBhvr additive="base">
                                        <p:cTn id="55"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9" grpId="0" autoUpdateAnimBg="0"/>
      <p:bldP spid="264200" grpId="0" autoUpdateAnimBg="0"/>
      <p:bldP spid="264201" grpId="0" autoUpdateAnimBg="0"/>
      <p:bldP spid="264202" grpId="0" autoUpdateAnimBg="0"/>
      <p:bldP spid="264203" grpId="0"/>
      <p:bldP spid="264206" grpId="0" autoUpdateAnimBg="0"/>
      <p:bldP spid="264207" grpId="0" autoUpdateAnimBg="0"/>
      <p:bldP spid="10" grpId="0" autoUpdateAnimBg="0"/>
      <p:bldP spid="11" grpId="0" autoUpdateAnimBg="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21" name="Rectangle 5"/>
          <p:cNvSpPr>
            <a:spLocks noChangeArrowheads="1"/>
          </p:cNvSpPr>
          <p:nvPr/>
        </p:nvSpPr>
        <p:spPr bwMode="auto">
          <a:xfrm>
            <a:off x="344488" y="404813"/>
            <a:ext cx="9561512" cy="1143000"/>
          </a:xfrm>
          <a:prstGeom prst="rect">
            <a:avLst/>
          </a:prstGeom>
          <a:noFill/>
          <a:ln w="9525">
            <a:noFill/>
            <a:miter lim="800000"/>
            <a:headEnd/>
            <a:tailEnd/>
          </a:ln>
        </p:spPr>
        <p:txBody>
          <a:bodyPr anchor="ctr"/>
          <a:lstStyle/>
          <a:p>
            <a:pPr indent="4763" eaLnBrk="0" hangingPunct="0">
              <a:buClr>
                <a:schemeClr val="tx2"/>
              </a:buClr>
              <a:buSzPct val="75000"/>
              <a:tabLst>
                <a:tab pos="3048000" algn="l"/>
              </a:tabLst>
            </a:pPr>
            <a:r>
              <a:rPr lang="fr-FR" sz="4000" b="1" dirty="0">
                <a:solidFill>
                  <a:srgbClr val="FF9900"/>
                </a:solidFill>
                <a:latin typeface="Century Gothic" pitchFamily="34" charset="0"/>
              </a:rPr>
              <a:t>La filière expertise comptable </a:t>
            </a:r>
            <a:r>
              <a:rPr lang="fr-FR" sz="4000" b="1" dirty="0" smtClean="0">
                <a:solidFill>
                  <a:srgbClr val="FF9900"/>
                </a:solidFill>
                <a:latin typeface="Century Gothic" pitchFamily="34" charset="0"/>
              </a:rPr>
              <a:t>:</a:t>
            </a:r>
          </a:p>
        </p:txBody>
      </p:sp>
      <p:sp>
        <p:nvSpPr>
          <p:cNvPr id="41990" name="Text Box 7"/>
          <p:cNvSpPr txBox="1">
            <a:spLocks noChangeArrowheads="1"/>
          </p:cNvSpPr>
          <p:nvPr/>
        </p:nvSpPr>
        <p:spPr bwMode="auto">
          <a:xfrm>
            <a:off x="0" y="1268760"/>
            <a:ext cx="9906000" cy="2459135"/>
          </a:xfrm>
          <a:prstGeom prst="rect">
            <a:avLst/>
          </a:prstGeom>
          <a:noFill/>
          <a:ln w="12700">
            <a:noFill/>
            <a:miter lim="800000"/>
            <a:headEnd/>
            <a:tailEnd/>
          </a:ln>
          <a:effectLst>
            <a:outerShdw dist="107763" dir="2700000" algn="ctr" rotWithShape="0">
              <a:schemeClr val="bg2"/>
            </a:outerShdw>
          </a:effectLst>
        </p:spPr>
        <p:txBody>
          <a:bodyPr wrap="square" bIns="0">
            <a:spAutoFit/>
          </a:bodyPr>
          <a:lstStyle/>
          <a:p>
            <a:pPr eaLnBrk="0" hangingPunct="0">
              <a:spcBef>
                <a:spcPct val="20000"/>
              </a:spcBef>
              <a:buClr>
                <a:schemeClr val="tx2"/>
              </a:buClr>
              <a:buSzPct val="75000"/>
              <a:buFont typeface="Wingdings" pitchFamily="2" charset="2"/>
              <a:buChar char="ü"/>
              <a:defRPr/>
            </a:pPr>
            <a:r>
              <a:rPr lang="fr-FR" sz="2800" b="1" dirty="0">
                <a:latin typeface="Century Gothic" pitchFamily="34" charset="0"/>
              </a:rPr>
              <a:t>DCG </a:t>
            </a:r>
            <a:r>
              <a:rPr lang="fr-FR" sz="2800" b="1" dirty="0" smtClean="0">
                <a:latin typeface="Century Gothic" pitchFamily="34" charset="0"/>
              </a:rPr>
              <a:t>Diplôme de Comptabilité et de Gestion  (bac+3) – Lycée du Grand Nouméa </a:t>
            </a:r>
          </a:p>
          <a:p>
            <a:pPr eaLnBrk="0" hangingPunct="0">
              <a:spcBef>
                <a:spcPct val="20000"/>
              </a:spcBef>
              <a:buClr>
                <a:schemeClr val="tx2"/>
              </a:buClr>
              <a:buSzPct val="75000"/>
              <a:buFont typeface="Wingdings" pitchFamily="2" charset="2"/>
              <a:buChar char="ü"/>
              <a:defRPr/>
            </a:pPr>
            <a:r>
              <a:rPr lang="fr-FR" sz="2800" b="1" dirty="0" smtClean="0">
                <a:latin typeface="Century Gothic" pitchFamily="34" charset="0"/>
              </a:rPr>
              <a:t>DSCG Diplôme Supérieur de Comptabilité </a:t>
            </a:r>
          </a:p>
          <a:p>
            <a:pPr eaLnBrk="0" hangingPunct="0">
              <a:spcBef>
                <a:spcPct val="20000"/>
              </a:spcBef>
              <a:buClr>
                <a:schemeClr val="tx2"/>
              </a:buClr>
              <a:buSzPct val="75000"/>
              <a:defRPr/>
            </a:pPr>
            <a:r>
              <a:rPr lang="fr-FR" sz="2800" b="1" dirty="0" smtClean="0">
                <a:latin typeface="Century Gothic" pitchFamily="34" charset="0"/>
              </a:rPr>
              <a:t>  et de Gestion (bac+5)</a:t>
            </a:r>
          </a:p>
          <a:p>
            <a:pPr eaLnBrk="0" hangingPunct="0">
              <a:spcBef>
                <a:spcPct val="20000"/>
              </a:spcBef>
              <a:buClr>
                <a:schemeClr val="tx2"/>
              </a:buClr>
              <a:buSzPct val="75000"/>
              <a:buFont typeface="Wingdings" pitchFamily="2" charset="2"/>
              <a:buChar char="ü"/>
              <a:defRPr/>
            </a:pPr>
            <a:r>
              <a:rPr lang="fr-FR" sz="2800" b="1" dirty="0" smtClean="0">
                <a:latin typeface="Century Gothic" pitchFamily="34" charset="0"/>
              </a:rPr>
              <a:t>DEC Diplôme d’expert comptable (Bac +8)</a:t>
            </a:r>
          </a:p>
        </p:txBody>
      </p:sp>
      <p:sp>
        <p:nvSpPr>
          <p:cNvPr id="8" name="Rectangle 5"/>
          <p:cNvSpPr>
            <a:spLocks noChangeArrowheads="1"/>
          </p:cNvSpPr>
          <p:nvPr/>
        </p:nvSpPr>
        <p:spPr bwMode="auto">
          <a:xfrm>
            <a:off x="90042" y="3933056"/>
            <a:ext cx="9815958" cy="1935485"/>
          </a:xfrm>
          <a:prstGeom prst="rect">
            <a:avLst/>
          </a:prstGeom>
          <a:noFill/>
          <a:ln w="9525">
            <a:noFill/>
            <a:miter lim="800000"/>
            <a:headEnd/>
            <a:tailEnd/>
          </a:ln>
        </p:spPr>
        <p:txBody>
          <a:bodyPr anchor="ctr"/>
          <a:lstStyle/>
          <a:p>
            <a:pPr indent="4763">
              <a:buClr>
                <a:schemeClr val="tx2"/>
              </a:buClr>
              <a:buSzPct val="75000"/>
              <a:tabLst>
                <a:tab pos="3048000" algn="l"/>
              </a:tabLst>
            </a:pPr>
            <a:r>
              <a:rPr lang="fr-FR" sz="4000" b="1" dirty="0" smtClean="0">
                <a:solidFill>
                  <a:srgbClr val="FF9900"/>
                </a:solidFill>
                <a:latin typeface="Century Gothic" pitchFamily="34" charset="0"/>
              </a:rPr>
              <a:t>La Classe Préparatoire aux</a:t>
            </a:r>
          </a:p>
          <a:p>
            <a:pPr indent="4763">
              <a:buClr>
                <a:schemeClr val="tx2"/>
              </a:buClr>
              <a:buSzPct val="75000"/>
              <a:tabLst>
                <a:tab pos="3048000" algn="l"/>
              </a:tabLst>
            </a:pPr>
            <a:r>
              <a:rPr lang="fr-FR" sz="4000" b="1" dirty="0" smtClean="0">
                <a:solidFill>
                  <a:srgbClr val="FF9900"/>
                </a:solidFill>
                <a:latin typeface="Century Gothic" pitchFamily="34" charset="0"/>
              </a:rPr>
              <a:t>Grandes Écoles (CPGE) économique et commerciale option technologique</a:t>
            </a:r>
          </a:p>
          <a:p>
            <a:pPr indent="4763">
              <a:buClr>
                <a:schemeClr val="tx2"/>
              </a:buClr>
              <a:buSzPct val="75000"/>
              <a:tabLst>
                <a:tab pos="3048000" algn="l"/>
              </a:tabLst>
            </a:pPr>
            <a:r>
              <a:rPr lang="fr-FR" sz="4000" b="1" dirty="0" smtClean="0">
                <a:solidFill>
                  <a:srgbClr val="FF9900"/>
                </a:solidFill>
                <a:latin typeface="Century Gothic" pitchFamily="34" charset="0"/>
              </a:rPr>
              <a:t>E.C.T. – Lycée du Grand Nouméa</a:t>
            </a:r>
          </a:p>
        </p:txBody>
      </p:sp>
      <p:sp>
        <p:nvSpPr>
          <p:cNvPr id="6" name="Text Box 1030"/>
          <p:cNvSpPr txBox="1">
            <a:spLocks noChangeArrowheads="1"/>
          </p:cNvSpPr>
          <p:nvPr/>
        </p:nvSpPr>
        <p:spPr bwMode="auto">
          <a:xfrm>
            <a:off x="5097016" y="6248400"/>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5" presetClass="entr" presetSubtype="0" fill="hold" grpId="1" nodeType="afterEffect">
                                  <p:stCondLst>
                                    <p:cond delay="0"/>
                                  </p:stCondLst>
                                  <p:childTnLst>
                                    <p:set>
                                      <p:cBhvr>
                                        <p:cTn id="6" dur="1" fill="hold">
                                          <p:stCondLst>
                                            <p:cond delay="0"/>
                                          </p:stCondLst>
                                        </p:cTn>
                                        <p:tgtEl>
                                          <p:spTgt spid="265221"/>
                                        </p:tgtEl>
                                        <p:attrNameLst>
                                          <p:attrName>style.visibility</p:attrName>
                                        </p:attrNameLst>
                                      </p:cBhvr>
                                      <p:to>
                                        <p:strVal val="visible"/>
                                      </p:to>
                                    </p:set>
                                    <p:anim calcmode="lin" valueType="num">
                                      <p:cBhvr>
                                        <p:cTn id="7" dur="1000" fill="hold"/>
                                        <p:tgtEl>
                                          <p:spTgt spid="265221"/>
                                        </p:tgtEl>
                                        <p:attrNameLst>
                                          <p:attrName>ppt_w</p:attrName>
                                        </p:attrNameLst>
                                      </p:cBhvr>
                                      <p:tavLst>
                                        <p:tav tm="0">
                                          <p:val>
                                            <p:fltVal val="0"/>
                                          </p:val>
                                        </p:tav>
                                        <p:tav tm="100000">
                                          <p:val>
                                            <p:strVal val="#ppt_w"/>
                                          </p:val>
                                        </p:tav>
                                      </p:tavLst>
                                    </p:anim>
                                    <p:anim calcmode="lin" valueType="num">
                                      <p:cBhvr>
                                        <p:cTn id="8" dur="1000" fill="hold"/>
                                        <p:tgtEl>
                                          <p:spTgt spid="265221"/>
                                        </p:tgtEl>
                                        <p:attrNameLst>
                                          <p:attrName>ppt_h</p:attrName>
                                        </p:attrNameLst>
                                      </p:cBhvr>
                                      <p:tavLst>
                                        <p:tav tm="0">
                                          <p:val>
                                            <p:fltVal val="0"/>
                                          </p:val>
                                        </p:tav>
                                        <p:tav tm="100000">
                                          <p:val>
                                            <p:strVal val="#ppt_h"/>
                                          </p:val>
                                        </p:tav>
                                      </p:tavLst>
                                    </p:anim>
                                    <p:anim calcmode="lin" valueType="num">
                                      <p:cBhvr>
                                        <p:cTn id="9" dur="1000" fill="hold"/>
                                        <p:tgtEl>
                                          <p:spTgt spid="26522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65221"/>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41990">
                                            <p:txEl>
                                              <p:pRg st="0" end="0"/>
                                            </p:txEl>
                                          </p:spTgt>
                                        </p:tgtEl>
                                        <p:attrNameLst>
                                          <p:attrName>style.visibility</p:attrName>
                                        </p:attrNameLst>
                                      </p:cBhvr>
                                      <p:to>
                                        <p:strVal val="visible"/>
                                      </p:to>
                                    </p:set>
                                    <p:anim calcmode="lin" valueType="num">
                                      <p:cBhvr additive="base">
                                        <p:cTn id="14" dur="5000" fill="hold"/>
                                        <p:tgtEl>
                                          <p:spTgt spid="41990">
                                            <p:txEl>
                                              <p:pRg st="0" end="0"/>
                                            </p:txEl>
                                          </p:spTgt>
                                        </p:tgtEl>
                                        <p:attrNameLst>
                                          <p:attrName>ppt_x</p:attrName>
                                        </p:attrNameLst>
                                      </p:cBhvr>
                                      <p:tavLst>
                                        <p:tav tm="0">
                                          <p:val>
                                            <p:strVal val="1+#ppt_w/2"/>
                                          </p:val>
                                        </p:tav>
                                        <p:tav tm="100000">
                                          <p:val>
                                            <p:strVal val="#ppt_x"/>
                                          </p:val>
                                        </p:tav>
                                      </p:tavLst>
                                    </p:anim>
                                    <p:anim calcmode="lin" valueType="num">
                                      <p:cBhvr additive="base">
                                        <p:cTn id="15" dur="5000" fill="hold"/>
                                        <p:tgtEl>
                                          <p:spTgt spid="41990">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6000"/>
                            </p:stCondLst>
                            <p:childTnLst>
                              <p:par>
                                <p:cTn id="17" presetID="2" presetClass="entr" presetSubtype="2" fill="hold" nodeType="afterEffect">
                                  <p:stCondLst>
                                    <p:cond delay="0"/>
                                  </p:stCondLst>
                                  <p:childTnLst>
                                    <p:set>
                                      <p:cBhvr>
                                        <p:cTn id="18" dur="1" fill="hold">
                                          <p:stCondLst>
                                            <p:cond delay="0"/>
                                          </p:stCondLst>
                                        </p:cTn>
                                        <p:tgtEl>
                                          <p:spTgt spid="41990">
                                            <p:txEl>
                                              <p:pRg st="1" end="1"/>
                                            </p:txEl>
                                          </p:spTgt>
                                        </p:tgtEl>
                                        <p:attrNameLst>
                                          <p:attrName>style.visibility</p:attrName>
                                        </p:attrNameLst>
                                      </p:cBhvr>
                                      <p:to>
                                        <p:strVal val="visible"/>
                                      </p:to>
                                    </p:set>
                                    <p:anim calcmode="lin" valueType="num">
                                      <p:cBhvr additive="base">
                                        <p:cTn id="19" dur="5000" fill="hold"/>
                                        <p:tgtEl>
                                          <p:spTgt spid="41990">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41990">
                                            <p:txEl>
                                              <p:pRg st="1" end="1"/>
                                            </p:txEl>
                                          </p:spTgt>
                                        </p:tgtEl>
                                        <p:attrNameLst>
                                          <p:attrName>ppt_y</p:attrName>
                                        </p:attrNameLst>
                                      </p:cBhvr>
                                      <p:tavLst>
                                        <p:tav tm="0">
                                          <p:val>
                                            <p:strVal val="#ppt_y"/>
                                          </p:val>
                                        </p:tav>
                                        <p:tav tm="100000">
                                          <p:val>
                                            <p:strVal val="#ppt_y"/>
                                          </p:val>
                                        </p:tav>
                                      </p:tavLst>
                                    </p:anim>
                                  </p:childTnLst>
                                </p:cTn>
                              </p:par>
                            </p:childTnLst>
                          </p:cTn>
                        </p:par>
                        <p:par>
                          <p:cTn id="21" fill="hold">
                            <p:stCondLst>
                              <p:cond delay="11000"/>
                            </p:stCondLst>
                            <p:childTnLst>
                              <p:par>
                                <p:cTn id="22" presetID="2" presetClass="entr" presetSubtype="2" fill="hold" nodeType="afterEffect">
                                  <p:stCondLst>
                                    <p:cond delay="0"/>
                                  </p:stCondLst>
                                  <p:childTnLst>
                                    <p:set>
                                      <p:cBhvr>
                                        <p:cTn id="23" dur="1" fill="hold">
                                          <p:stCondLst>
                                            <p:cond delay="0"/>
                                          </p:stCondLst>
                                        </p:cTn>
                                        <p:tgtEl>
                                          <p:spTgt spid="41990">
                                            <p:txEl>
                                              <p:pRg st="2" end="2"/>
                                            </p:txEl>
                                          </p:spTgt>
                                        </p:tgtEl>
                                        <p:attrNameLst>
                                          <p:attrName>style.visibility</p:attrName>
                                        </p:attrNameLst>
                                      </p:cBhvr>
                                      <p:to>
                                        <p:strVal val="visible"/>
                                      </p:to>
                                    </p:set>
                                    <p:anim calcmode="lin" valueType="num">
                                      <p:cBhvr additive="base">
                                        <p:cTn id="24" dur="5000" fill="hold"/>
                                        <p:tgtEl>
                                          <p:spTgt spid="41990">
                                            <p:txEl>
                                              <p:pRg st="2" end="2"/>
                                            </p:txEl>
                                          </p:spTgt>
                                        </p:tgtEl>
                                        <p:attrNameLst>
                                          <p:attrName>ppt_x</p:attrName>
                                        </p:attrNameLst>
                                      </p:cBhvr>
                                      <p:tavLst>
                                        <p:tav tm="0">
                                          <p:val>
                                            <p:strVal val="1+#ppt_w/2"/>
                                          </p:val>
                                        </p:tav>
                                        <p:tav tm="100000">
                                          <p:val>
                                            <p:strVal val="#ppt_x"/>
                                          </p:val>
                                        </p:tav>
                                      </p:tavLst>
                                    </p:anim>
                                    <p:anim calcmode="lin" valueType="num">
                                      <p:cBhvr additive="base">
                                        <p:cTn id="25" dur="5000" fill="hold"/>
                                        <p:tgtEl>
                                          <p:spTgt spid="41990">
                                            <p:txEl>
                                              <p:pRg st="2" end="2"/>
                                            </p:txEl>
                                          </p:spTgt>
                                        </p:tgtEl>
                                        <p:attrNameLst>
                                          <p:attrName>ppt_y</p:attrName>
                                        </p:attrNameLst>
                                      </p:cBhvr>
                                      <p:tavLst>
                                        <p:tav tm="0">
                                          <p:val>
                                            <p:strVal val="#ppt_y"/>
                                          </p:val>
                                        </p:tav>
                                        <p:tav tm="100000">
                                          <p:val>
                                            <p:strVal val="#ppt_y"/>
                                          </p:val>
                                        </p:tav>
                                      </p:tavLst>
                                    </p:anim>
                                  </p:childTnLst>
                                </p:cTn>
                              </p:par>
                            </p:childTnLst>
                          </p:cTn>
                        </p:par>
                        <p:par>
                          <p:cTn id="26" fill="hold">
                            <p:stCondLst>
                              <p:cond delay="16000"/>
                            </p:stCondLst>
                            <p:childTnLst>
                              <p:par>
                                <p:cTn id="27" presetID="2" presetClass="entr" presetSubtype="2" fill="hold" nodeType="afterEffect">
                                  <p:stCondLst>
                                    <p:cond delay="0"/>
                                  </p:stCondLst>
                                  <p:childTnLst>
                                    <p:set>
                                      <p:cBhvr>
                                        <p:cTn id="28" dur="1" fill="hold">
                                          <p:stCondLst>
                                            <p:cond delay="0"/>
                                          </p:stCondLst>
                                        </p:cTn>
                                        <p:tgtEl>
                                          <p:spTgt spid="41990">
                                            <p:txEl>
                                              <p:pRg st="3" end="3"/>
                                            </p:txEl>
                                          </p:spTgt>
                                        </p:tgtEl>
                                        <p:attrNameLst>
                                          <p:attrName>style.visibility</p:attrName>
                                        </p:attrNameLst>
                                      </p:cBhvr>
                                      <p:to>
                                        <p:strVal val="visible"/>
                                      </p:to>
                                    </p:set>
                                    <p:anim calcmode="lin" valueType="num">
                                      <p:cBhvr additive="base">
                                        <p:cTn id="29" dur="5000" fill="hold"/>
                                        <p:tgtEl>
                                          <p:spTgt spid="41990">
                                            <p:txEl>
                                              <p:pRg st="3" end="3"/>
                                            </p:txEl>
                                          </p:spTgt>
                                        </p:tgtEl>
                                        <p:attrNameLst>
                                          <p:attrName>ppt_x</p:attrName>
                                        </p:attrNameLst>
                                      </p:cBhvr>
                                      <p:tavLst>
                                        <p:tav tm="0">
                                          <p:val>
                                            <p:strVal val="1+#ppt_w/2"/>
                                          </p:val>
                                        </p:tav>
                                        <p:tav tm="100000">
                                          <p:val>
                                            <p:strVal val="#ppt_x"/>
                                          </p:val>
                                        </p:tav>
                                      </p:tavLst>
                                    </p:anim>
                                    <p:anim calcmode="lin" valueType="num">
                                      <p:cBhvr additive="base">
                                        <p:cTn id="30" dur="5000" fill="hold"/>
                                        <p:tgtEl>
                                          <p:spTgt spid="41990">
                                            <p:txEl>
                                              <p:pRg st="3" end="3"/>
                                            </p:txEl>
                                          </p:spTgt>
                                        </p:tgtEl>
                                        <p:attrNameLst>
                                          <p:attrName>ppt_y</p:attrName>
                                        </p:attrNameLst>
                                      </p:cBhvr>
                                      <p:tavLst>
                                        <p:tav tm="0">
                                          <p:val>
                                            <p:strVal val="#ppt_y"/>
                                          </p:val>
                                        </p:tav>
                                        <p:tav tm="100000">
                                          <p:val>
                                            <p:strVal val="#ppt_y"/>
                                          </p:val>
                                        </p:tav>
                                      </p:tavLst>
                                    </p:anim>
                                  </p:childTnLst>
                                </p:cTn>
                              </p:par>
                            </p:childTnLst>
                          </p:cTn>
                        </p:par>
                        <p:par>
                          <p:cTn id="31" fill="hold">
                            <p:stCondLst>
                              <p:cond delay="21000"/>
                            </p:stCondLst>
                            <p:childTnLst>
                              <p:par>
                                <p:cTn id="32" presetID="2" presetClass="entr" presetSubtype="4" fill="hold" grpId="1"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3000" fill="hold"/>
                                        <p:tgtEl>
                                          <p:spTgt spid="8"/>
                                        </p:tgtEl>
                                        <p:attrNameLst>
                                          <p:attrName>ppt_x</p:attrName>
                                        </p:attrNameLst>
                                      </p:cBhvr>
                                      <p:tavLst>
                                        <p:tav tm="0">
                                          <p:val>
                                            <p:strVal val="#ppt_x"/>
                                          </p:val>
                                        </p:tav>
                                        <p:tav tm="100000">
                                          <p:val>
                                            <p:strVal val="#ppt_x"/>
                                          </p:val>
                                        </p:tav>
                                      </p:tavLst>
                                    </p:anim>
                                    <p:anim calcmode="lin" valueType="num">
                                      <p:cBhvr additive="base">
                                        <p:cTn id="35" dur="3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21" grpId="1"/>
      <p:bldP spid="8"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oneTexte 1"/>
          <p:cNvSpPr txBox="1">
            <a:spLocks noChangeArrowheads="1"/>
          </p:cNvSpPr>
          <p:nvPr/>
        </p:nvSpPr>
        <p:spPr bwMode="auto">
          <a:xfrm>
            <a:off x="0" y="0"/>
            <a:ext cx="9906000" cy="1200329"/>
          </a:xfrm>
          <a:prstGeom prst="rect">
            <a:avLst/>
          </a:prstGeom>
          <a:noFill/>
          <a:ln w="9525">
            <a:noFill/>
            <a:miter lim="800000"/>
            <a:headEnd/>
            <a:tailEnd/>
          </a:ln>
        </p:spPr>
        <p:txBody>
          <a:bodyPr>
            <a:spAutoFit/>
          </a:bodyPr>
          <a:lstStyle/>
          <a:p>
            <a:r>
              <a:rPr lang="fr-FR" sz="3600" b="1" dirty="0" smtClean="0">
                <a:solidFill>
                  <a:srgbClr val="FF9900"/>
                </a:solidFill>
                <a:latin typeface="Century Gothic" pitchFamily="34" charset="0"/>
              </a:rPr>
              <a:t>L’université : licences générales , </a:t>
            </a:r>
            <a:r>
              <a:rPr lang="fr-FR" sz="3600" b="1" dirty="0">
                <a:solidFill>
                  <a:srgbClr val="FF9900"/>
                </a:solidFill>
                <a:latin typeface="Century Gothic" pitchFamily="34" charset="0"/>
              </a:rPr>
              <a:t>licences professionnelles </a:t>
            </a:r>
            <a:r>
              <a:rPr lang="fr-FR" sz="3600" b="1" dirty="0" smtClean="0">
                <a:solidFill>
                  <a:srgbClr val="FF9900"/>
                </a:solidFill>
                <a:latin typeface="Century Gothic" pitchFamily="34" charset="0"/>
              </a:rPr>
              <a:t>puis masters </a:t>
            </a:r>
            <a:r>
              <a:rPr lang="fr-FR" sz="3600" b="1" dirty="0">
                <a:solidFill>
                  <a:srgbClr val="FF9900"/>
                </a:solidFill>
                <a:latin typeface="Century Gothic" pitchFamily="34" charset="0"/>
              </a:rPr>
              <a:t>M1 et M2</a:t>
            </a:r>
          </a:p>
        </p:txBody>
      </p:sp>
      <p:sp>
        <p:nvSpPr>
          <p:cNvPr id="44038" name="ZoneTexte 5"/>
          <p:cNvSpPr txBox="1">
            <a:spLocks noChangeArrowheads="1"/>
          </p:cNvSpPr>
          <p:nvPr/>
        </p:nvSpPr>
        <p:spPr bwMode="auto">
          <a:xfrm rot="18639722">
            <a:off x="-223563" y="2594574"/>
            <a:ext cx="5010009" cy="1938992"/>
          </a:xfrm>
          <a:prstGeom prst="rect">
            <a:avLst/>
          </a:prstGeom>
          <a:noFill/>
          <a:ln w="9525">
            <a:noFill/>
            <a:miter lim="800000"/>
            <a:headEnd/>
            <a:tailEnd/>
          </a:ln>
        </p:spPr>
        <p:txBody>
          <a:bodyPr wrap="square">
            <a:spAutoFit/>
          </a:bodyPr>
          <a:lstStyle/>
          <a:p>
            <a:r>
              <a:rPr lang="fr-FR" dirty="0" smtClean="0">
                <a:latin typeface="Century Gothic" pitchFamily="34" charset="0"/>
              </a:rPr>
              <a:t>Licences générales en droit, économie et gestion, information et communication, informatique, AES ou sciences sociales…</a:t>
            </a:r>
            <a:endParaRPr lang="fr-FR" dirty="0">
              <a:latin typeface="Century Gothic" pitchFamily="34" charset="0"/>
            </a:endParaRPr>
          </a:p>
        </p:txBody>
      </p:sp>
      <p:sp>
        <p:nvSpPr>
          <p:cNvPr id="44043" name="ZoneTexte 10"/>
          <p:cNvSpPr txBox="1">
            <a:spLocks noChangeArrowheads="1"/>
          </p:cNvSpPr>
          <p:nvPr/>
        </p:nvSpPr>
        <p:spPr bwMode="auto">
          <a:xfrm>
            <a:off x="3184104" y="4157008"/>
            <a:ext cx="6264696" cy="1938992"/>
          </a:xfrm>
          <a:prstGeom prst="rect">
            <a:avLst/>
          </a:prstGeom>
          <a:noFill/>
          <a:ln w="9525">
            <a:noFill/>
            <a:miter lim="800000"/>
            <a:headEnd/>
            <a:tailEnd/>
          </a:ln>
        </p:spPr>
        <p:txBody>
          <a:bodyPr wrap="square">
            <a:spAutoFit/>
          </a:bodyPr>
          <a:lstStyle/>
          <a:p>
            <a:r>
              <a:rPr lang="fr-FR" dirty="0" smtClean="0">
                <a:latin typeface="Century Gothic" pitchFamily="34" charset="0"/>
              </a:rPr>
              <a:t>Licences professionnelles  spécialisées en  </a:t>
            </a:r>
            <a:r>
              <a:rPr lang="fr-FR" dirty="0">
                <a:latin typeface="Century Gothic" pitchFamily="34" charset="0"/>
              </a:rPr>
              <a:t>assurance, </a:t>
            </a:r>
            <a:r>
              <a:rPr lang="fr-FR" dirty="0" smtClean="0">
                <a:latin typeface="Century Gothic" pitchFamily="34" charset="0"/>
              </a:rPr>
              <a:t>banque, droit, finance, commerce, informatique, management, logistique, comptabilité et gestion  ou  ressources humaines …</a:t>
            </a:r>
            <a:endParaRPr lang="fr-FR" dirty="0">
              <a:latin typeface="Century Gothic" pitchFamily="34" charset="0"/>
            </a:endParaRPr>
          </a:p>
        </p:txBody>
      </p:sp>
      <p:sp>
        <p:nvSpPr>
          <p:cNvPr id="14" name="Text Box 4"/>
          <p:cNvSpPr txBox="1">
            <a:spLocks noChangeArrowheads="1"/>
          </p:cNvSpPr>
          <p:nvPr/>
        </p:nvSpPr>
        <p:spPr bwMode="auto">
          <a:xfrm>
            <a:off x="4649120" y="1412776"/>
            <a:ext cx="4929175" cy="2262158"/>
          </a:xfrm>
          <a:prstGeom prst="rect">
            <a:avLst/>
          </a:prstGeom>
          <a:noFill/>
          <a:ln w="12700">
            <a:noFill/>
            <a:miter lim="800000"/>
            <a:headEnd/>
            <a:tailEnd/>
          </a:ln>
          <a:effectLst>
            <a:outerShdw dist="107763" dir="2700000" algn="ctr" rotWithShape="0">
              <a:schemeClr val="bg2"/>
            </a:outerShdw>
          </a:effectLst>
        </p:spPr>
        <p:txBody>
          <a:bodyPr wrap="square" bIns="0">
            <a:spAutoFit/>
          </a:bodyPr>
          <a:lstStyle/>
          <a:p>
            <a:pPr>
              <a:spcBef>
                <a:spcPct val="50000"/>
              </a:spcBef>
              <a:defRPr/>
            </a:pPr>
            <a:r>
              <a:rPr lang="fr-FR" b="1" dirty="0" smtClean="0">
                <a:latin typeface="Century Gothic" pitchFamily="34" charset="0"/>
              </a:rPr>
              <a:t>Parcours sécurisé : Après </a:t>
            </a:r>
            <a:r>
              <a:rPr lang="fr-FR" b="1" dirty="0">
                <a:latin typeface="Century Gothic" pitchFamily="34" charset="0"/>
              </a:rPr>
              <a:t>un BTS ou un </a:t>
            </a:r>
            <a:r>
              <a:rPr lang="fr-FR" b="1" dirty="0" smtClean="0">
                <a:latin typeface="Century Gothic" pitchFamily="34" charset="0"/>
              </a:rPr>
              <a:t>DUT </a:t>
            </a:r>
            <a:r>
              <a:rPr lang="fr-FR" b="1" dirty="0" smtClean="0">
                <a:latin typeface="Century Gothic" pitchFamily="34" charset="0"/>
                <a:hlinkClick r:id="rId2"/>
              </a:rPr>
              <a:t>possibilité de poursuivre en licence générale, en licence professionnelle</a:t>
            </a:r>
            <a:r>
              <a:rPr lang="fr-FR" b="1" dirty="0" smtClean="0">
                <a:latin typeface="Century Gothic" pitchFamily="34" charset="0"/>
              </a:rPr>
              <a:t> ou </a:t>
            </a:r>
            <a:r>
              <a:rPr lang="fr-FR" b="1" dirty="0" smtClean="0">
                <a:latin typeface="Century Gothic" pitchFamily="34" charset="0"/>
                <a:hlinkClick r:id="rId3"/>
              </a:rPr>
              <a:t>en institut universitaire professionnalisé (IUP)</a:t>
            </a:r>
            <a:endParaRPr lang="fr-FR" b="1" dirty="0">
              <a:latin typeface="Century Gothic" pitchFamily="34" charset="0"/>
            </a:endParaRPr>
          </a:p>
        </p:txBody>
      </p:sp>
      <p:sp>
        <p:nvSpPr>
          <p:cNvPr id="7"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p:cTn id="7" dur="1000" fill="hold"/>
                                        <p:tgtEl>
                                          <p:spTgt spid="44034"/>
                                        </p:tgtEl>
                                        <p:attrNameLst>
                                          <p:attrName>ppt_w</p:attrName>
                                        </p:attrNameLst>
                                      </p:cBhvr>
                                      <p:tavLst>
                                        <p:tav tm="0">
                                          <p:val>
                                            <p:fltVal val="0"/>
                                          </p:val>
                                        </p:tav>
                                        <p:tav tm="100000">
                                          <p:val>
                                            <p:strVal val="#ppt_w"/>
                                          </p:val>
                                        </p:tav>
                                      </p:tavLst>
                                    </p:anim>
                                    <p:anim calcmode="lin" valueType="num">
                                      <p:cBhvr>
                                        <p:cTn id="8" dur="1000" fill="hold"/>
                                        <p:tgtEl>
                                          <p:spTgt spid="44034"/>
                                        </p:tgtEl>
                                        <p:attrNameLst>
                                          <p:attrName>ppt_h</p:attrName>
                                        </p:attrNameLst>
                                      </p:cBhvr>
                                      <p:tavLst>
                                        <p:tav tm="0">
                                          <p:val>
                                            <p:fltVal val="0"/>
                                          </p:val>
                                        </p:tav>
                                        <p:tav tm="100000">
                                          <p:val>
                                            <p:strVal val="#ppt_h"/>
                                          </p:val>
                                        </p:tav>
                                      </p:tavLst>
                                    </p:anim>
                                    <p:anim calcmode="lin" valueType="num">
                                      <p:cBhvr>
                                        <p:cTn id="9" dur="1000" fill="hold"/>
                                        <p:tgtEl>
                                          <p:spTgt spid="4403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403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additive="base">
                                        <p:cTn id="14" dur="500" fill="hold"/>
                                        <p:tgtEl>
                                          <p:spTgt spid="14"/>
                                        </p:tgtEl>
                                        <p:attrNameLst>
                                          <p:attrName>ppt_x</p:attrName>
                                        </p:attrNameLst>
                                      </p:cBhvr>
                                      <p:tavLst>
                                        <p:tav tm="0">
                                          <p:val>
                                            <p:strVal val="#ppt_x"/>
                                          </p:val>
                                        </p:tav>
                                        <p:tav tm="100000">
                                          <p:val>
                                            <p:strVal val="#ppt_x"/>
                                          </p:val>
                                        </p:tav>
                                      </p:tavLst>
                                    </p:anim>
                                    <p:anim calcmode="lin" valueType="num">
                                      <p:cBhvr additive="base">
                                        <p:cTn id="15" dur="500" fill="hold"/>
                                        <p:tgtEl>
                                          <p:spTgt spid="14"/>
                                        </p:tgtEl>
                                        <p:attrNameLst>
                                          <p:attrName>ppt_y</p:attrName>
                                        </p:attrNameLst>
                                      </p:cBhvr>
                                      <p:tavLst>
                                        <p:tav tm="0">
                                          <p:val>
                                            <p:strVal val="1+#ppt_h/2"/>
                                          </p:val>
                                        </p:tav>
                                        <p:tav tm="100000">
                                          <p:val>
                                            <p:strVal val="#ppt_y"/>
                                          </p:val>
                                        </p:tav>
                                      </p:tavLst>
                                    </p:anim>
                                  </p:childTnLst>
                                </p:cTn>
                              </p:par>
                            </p:childTnLst>
                          </p:cTn>
                        </p:par>
                        <p:par>
                          <p:cTn id="16" fill="hold">
                            <p:stCondLst>
                              <p:cond delay="1500"/>
                            </p:stCondLst>
                            <p:childTnLst>
                              <p:par>
                                <p:cTn id="17" presetID="2" presetClass="entr" presetSubtype="3" fill="hold" grpId="0" nodeType="afterEffect">
                                  <p:stCondLst>
                                    <p:cond delay="0"/>
                                  </p:stCondLst>
                                  <p:childTnLst>
                                    <p:set>
                                      <p:cBhvr>
                                        <p:cTn id="18" dur="1" fill="hold">
                                          <p:stCondLst>
                                            <p:cond delay="0"/>
                                          </p:stCondLst>
                                        </p:cTn>
                                        <p:tgtEl>
                                          <p:spTgt spid="44038"/>
                                        </p:tgtEl>
                                        <p:attrNameLst>
                                          <p:attrName>style.visibility</p:attrName>
                                        </p:attrNameLst>
                                      </p:cBhvr>
                                      <p:to>
                                        <p:strVal val="visible"/>
                                      </p:to>
                                    </p:set>
                                    <p:anim calcmode="lin" valueType="num">
                                      <p:cBhvr additive="base">
                                        <p:cTn id="19" dur="3000" fill="hold"/>
                                        <p:tgtEl>
                                          <p:spTgt spid="44038"/>
                                        </p:tgtEl>
                                        <p:attrNameLst>
                                          <p:attrName>ppt_x</p:attrName>
                                        </p:attrNameLst>
                                      </p:cBhvr>
                                      <p:tavLst>
                                        <p:tav tm="0">
                                          <p:val>
                                            <p:strVal val="1+#ppt_w/2"/>
                                          </p:val>
                                        </p:tav>
                                        <p:tav tm="100000">
                                          <p:val>
                                            <p:strVal val="#ppt_x"/>
                                          </p:val>
                                        </p:tav>
                                      </p:tavLst>
                                    </p:anim>
                                    <p:anim calcmode="lin" valueType="num">
                                      <p:cBhvr additive="base">
                                        <p:cTn id="20" dur="3000" fill="hold"/>
                                        <p:tgtEl>
                                          <p:spTgt spid="44038"/>
                                        </p:tgtEl>
                                        <p:attrNameLst>
                                          <p:attrName>ppt_y</p:attrName>
                                        </p:attrNameLst>
                                      </p:cBhvr>
                                      <p:tavLst>
                                        <p:tav tm="0">
                                          <p:val>
                                            <p:strVal val="0-#ppt_h/2"/>
                                          </p:val>
                                        </p:tav>
                                        <p:tav tm="100000">
                                          <p:val>
                                            <p:strVal val="#ppt_y"/>
                                          </p:val>
                                        </p:tav>
                                      </p:tavLst>
                                    </p:anim>
                                  </p:childTnLst>
                                </p:cTn>
                              </p:par>
                            </p:childTnLst>
                          </p:cTn>
                        </p:par>
                        <p:par>
                          <p:cTn id="21" fill="hold">
                            <p:stCondLst>
                              <p:cond delay="4500"/>
                            </p:stCondLst>
                            <p:childTnLst>
                              <p:par>
                                <p:cTn id="22" presetID="2" presetClass="entr" presetSubtype="3" fill="hold" grpId="0" nodeType="afterEffect">
                                  <p:stCondLst>
                                    <p:cond delay="0"/>
                                  </p:stCondLst>
                                  <p:childTnLst>
                                    <p:set>
                                      <p:cBhvr>
                                        <p:cTn id="23" dur="1" fill="hold">
                                          <p:stCondLst>
                                            <p:cond delay="0"/>
                                          </p:stCondLst>
                                        </p:cTn>
                                        <p:tgtEl>
                                          <p:spTgt spid="44043"/>
                                        </p:tgtEl>
                                        <p:attrNameLst>
                                          <p:attrName>style.visibility</p:attrName>
                                        </p:attrNameLst>
                                      </p:cBhvr>
                                      <p:to>
                                        <p:strVal val="visible"/>
                                      </p:to>
                                    </p:set>
                                    <p:anim calcmode="lin" valueType="num">
                                      <p:cBhvr additive="base">
                                        <p:cTn id="24" dur="3000" fill="hold"/>
                                        <p:tgtEl>
                                          <p:spTgt spid="44043"/>
                                        </p:tgtEl>
                                        <p:attrNameLst>
                                          <p:attrName>ppt_x</p:attrName>
                                        </p:attrNameLst>
                                      </p:cBhvr>
                                      <p:tavLst>
                                        <p:tav tm="0">
                                          <p:val>
                                            <p:strVal val="1+#ppt_w/2"/>
                                          </p:val>
                                        </p:tav>
                                        <p:tav tm="100000">
                                          <p:val>
                                            <p:strVal val="#ppt_x"/>
                                          </p:val>
                                        </p:tav>
                                      </p:tavLst>
                                    </p:anim>
                                    <p:anim calcmode="lin" valueType="num">
                                      <p:cBhvr additive="base">
                                        <p:cTn id="25" dur="3000" fill="hold"/>
                                        <p:tgtEl>
                                          <p:spTgt spid="4404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8" grpId="0"/>
      <p:bldP spid="44043"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7" name="Rectangle 3"/>
          <p:cNvSpPr>
            <a:spLocks noChangeArrowheads="1"/>
          </p:cNvSpPr>
          <p:nvPr/>
        </p:nvSpPr>
        <p:spPr bwMode="auto">
          <a:xfrm>
            <a:off x="488950" y="1772816"/>
            <a:ext cx="8807450" cy="3096344"/>
          </a:xfrm>
          <a:prstGeom prst="rect">
            <a:avLst/>
          </a:prstGeom>
          <a:noFill/>
          <a:ln>
            <a:noFill/>
          </a:ln>
          <a:effectLst/>
          <a:extLst>
            <a:ext uri="{909E8E84-426E-40DD-AFC4-6F175D3DCCD1}"/>
            <a:ext uri="{91240B29-F687-4F45-9708-019B960494DF}"/>
            <a:ext uri="{AF507438-7753-43E0-B8FC-AC1667EBCBE1}"/>
          </a:extLst>
        </p:spPr>
        <p:txBody>
          <a:bodyPr lIns="90488" tIns="44450" rIns="90488" bIns="44450"/>
          <a:lstStyle/>
          <a:p>
            <a:pPr marL="14288" indent="-14288" algn="ctr" eaLnBrk="0" hangingPunct="0">
              <a:spcBef>
                <a:spcPts val="0"/>
              </a:spcBef>
              <a:defRPr/>
            </a:pPr>
            <a:r>
              <a:rPr lang="fr-FR" sz="4400" b="1" dirty="0" smtClean="0">
                <a:solidFill>
                  <a:srgbClr val="FF9900"/>
                </a:solidFill>
                <a:effectLst>
                  <a:outerShdw blurRad="38100" dist="38100" dir="2700000" algn="tl">
                    <a:srgbClr val="000000"/>
                  </a:outerShdw>
                </a:effectLst>
                <a:latin typeface="Century Gothic" pitchFamily="34" charset="0"/>
              </a:rPr>
              <a:t>Avoir de </a:t>
            </a:r>
            <a:r>
              <a:rPr lang="fr-FR" sz="4400" b="1" dirty="0">
                <a:solidFill>
                  <a:srgbClr val="FF9900"/>
                </a:solidFill>
                <a:effectLst>
                  <a:outerShdw blurRad="38100" dist="38100" dir="2700000" algn="tl">
                    <a:srgbClr val="000000"/>
                  </a:outerShdw>
                </a:effectLst>
                <a:latin typeface="Century Gothic" pitchFamily="34" charset="0"/>
              </a:rPr>
              <a:t>véritables perspectives </a:t>
            </a:r>
            <a:r>
              <a:rPr lang="fr-FR" sz="4400" b="1" dirty="0" smtClean="0">
                <a:solidFill>
                  <a:srgbClr val="FF9900"/>
                </a:solidFill>
                <a:effectLst>
                  <a:outerShdw blurRad="38100" dist="38100" dir="2700000" algn="tl">
                    <a:srgbClr val="000000"/>
                  </a:outerShdw>
                </a:effectLst>
                <a:latin typeface="Century Gothic" pitchFamily="34" charset="0"/>
              </a:rPr>
              <a:t>d’emplois </a:t>
            </a:r>
          </a:p>
          <a:p>
            <a:pPr marL="14288" indent="-14288" algn="ctr" eaLnBrk="0" hangingPunct="0">
              <a:spcBef>
                <a:spcPts val="0"/>
              </a:spcBef>
              <a:defRPr/>
            </a:pPr>
            <a:r>
              <a:rPr lang="fr-FR" sz="4400" b="1" dirty="0" smtClean="0">
                <a:solidFill>
                  <a:srgbClr val="FF9900"/>
                </a:solidFill>
                <a:effectLst>
                  <a:outerShdw blurRad="38100" dist="38100" dir="2700000" algn="tl">
                    <a:srgbClr val="000000"/>
                  </a:outerShdw>
                </a:effectLst>
                <a:latin typeface="Century Gothic" pitchFamily="34" charset="0"/>
              </a:rPr>
              <a:t>après </a:t>
            </a:r>
            <a:r>
              <a:rPr lang="fr-FR" sz="4400" b="1" dirty="0">
                <a:solidFill>
                  <a:srgbClr val="FF9900"/>
                </a:solidFill>
                <a:effectLst>
                  <a:outerShdw blurRad="38100" dist="38100" dir="2700000" algn="tl">
                    <a:srgbClr val="000000"/>
                  </a:outerShdw>
                </a:effectLst>
                <a:latin typeface="Century Gothic" pitchFamily="34" charset="0"/>
              </a:rPr>
              <a:t>des études </a:t>
            </a:r>
            <a:r>
              <a:rPr lang="fr-FR" sz="4400" b="1" dirty="0" smtClean="0">
                <a:solidFill>
                  <a:srgbClr val="FF9900"/>
                </a:solidFill>
                <a:effectLst>
                  <a:outerShdw blurRad="38100" dist="38100" dir="2700000" algn="tl">
                    <a:srgbClr val="000000"/>
                  </a:outerShdw>
                </a:effectLst>
                <a:latin typeface="Century Gothic" pitchFamily="34" charset="0"/>
              </a:rPr>
              <a:t>post-bac 	courtes ou longues</a:t>
            </a:r>
            <a:endParaRPr lang="fr-FR" sz="4400" b="1" dirty="0">
              <a:solidFill>
                <a:srgbClr val="FF9900"/>
              </a:solidFill>
              <a:effectLst>
                <a:outerShdw blurRad="38100" dist="38100" dir="2700000" algn="tl">
                  <a:srgbClr val="000000"/>
                </a:outerShdw>
              </a:effectLst>
              <a:latin typeface="Century Gothic" pitchFamily="34" charset="0"/>
            </a:endParaRPr>
          </a:p>
          <a:p>
            <a:pPr marL="188913" indent="-188913" algn="ctr" eaLnBrk="0" hangingPunct="0">
              <a:lnSpc>
                <a:spcPct val="150000"/>
              </a:lnSpc>
              <a:spcBef>
                <a:spcPct val="20000"/>
              </a:spcBef>
              <a:defRPr/>
            </a:pPr>
            <a:endParaRPr lang="fr-FR" sz="4800" dirty="0">
              <a:latin typeface="ChromaSSK" pitchFamily="2" charset="0"/>
            </a:endParaRPr>
          </a:p>
        </p:txBody>
      </p:sp>
      <p:sp>
        <p:nvSpPr>
          <p:cNvPr id="4"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97987"/>
                                        </p:tgtEl>
                                        <p:attrNameLst>
                                          <p:attrName>style.visibility</p:attrName>
                                        </p:attrNameLst>
                                      </p:cBhvr>
                                      <p:to>
                                        <p:strVal val="visible"/>
                                      </p:to>
                                    </p:set>
                                    <p:anim calcmode="lin" valueType="num">
                                      <p:cBhvr>
                                        <p:cTn id="7" dur="1000" fill="hold"/>
                                        <p:tgtEl>
                                          <p:spTgt spid="297987"/>
                                        </p:tgtEl>
                                        <p:attrNameLst>
                                          <p:attrName>ppt_w</p:attrName>
                                        </p:attrNameLst>
                                      </p:cBhvr>
                                      <p:tavLst>
                                        <p:tav tm="0">
                                          <p:val>
                                            <p:fltVal val="0"/>
                                          </p:val>
                                        </p:tav>
                                        <p:tav tm="100000">
                                          <p:val>
                                            <p:strVal val="#ppt_w"/>
                                          </p:val>
                                        </p:tav>
                                      </p:tavLst>
                                    </p:anim>
                                    <p:anim calcmode="lin" valueType="num">
                                      <p:cBhvr>
                                        <p:cTn id="8" dur="1000" fill="hold"/>
                                        <p:tgtEl>
                                          <p:spTgt spid="297987"/>
                                        </p:tgtEl>
                                        <p:attrNameLst>
                                          <p:attrName>ppt_h</p:attrName>
                                        </p:attrNameLst>
                                      </p:cBhvr>
                                      <p:tavLst>
                                        <p:tav tm="0">
                                          <p:val>
                                            <p:fltVal val="0"/>
                                          </p:val>
                                        </p:tav>
                                        <p:tav tm="100000">
                                          <p:val>
                                            <p:strVal val="#ppt_h"/>
                                          </p:val>
                                        </p:tav>
                                      </p:tavLst>
                                    </p:anim>
                                    <p:anim calcmode="lin" valueType="num">
                                      <p:cBhvr>
                                        <p:cTn id="9" dur="1000" fill="hold"/>
                                        <p:tgtEl>
                                          <p:spTgt spid="29798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798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re 1"/>
          <p:cNvSpPr>
            <a:spLocks noGrp="1"/>
          </p:cNvSpPr>
          <p:nvPr>
            <p:ph type="title"/>
          </p:nvPr>
        </p:nvSpPr>
        <p:spPr>
          <a:xfrm>
            <a:off x="728663" y="-100013"/>
            <a:ext cx="8420100" cy="6496348"/>
          </a:xfrm>
        </p:spPr>
        <p:txBody>
          <a:bodyPr>
            <a:noAutofit/>
          </a:bodyPr>
          <a:lstStyle/>
          <a:p>
            <a:r>
              <a:rPr lang="fr-FR" sz="1200" dirty="0" smtClean="0"/>
              <a:t/>
            </a:r>
            <a:br>
              <a:rPr lang="fr-FR" sz="1200" dirty="0" smtClean="0"/>
            </a:br>
            <a:r>
              <a:rPr lang="fr-FR" sz="1200" dirty="0" smtClean="0"/>
              <a:t/>
            </a:r>
            <a:br>
              <a:rPr lang="fr-FR" sz="1200" dirty="0" smtClean="0"/>
            </a:br>
            <a:r>
              <a:rPr lang="fr-FR" sz="1200" dirty="0" smtClean="0"/>
              <a:t/>
            </a:r>
            <a:br>
              <a:rPr lang="fr-FR" sz="1200" dirty="0" smtClean="0"/>
            </a:br>
            <a:r>
              <a:rPr lang="fr-FR" sz="1200" dirty="0" smtClean="0"/>
              <a:t>Source : </a:t>
            </a:r>
            <a:r>
              <a:rPr lang="fr-FR" sz="1200" i="1" dirty="0" smtClean="0"/>
              <a:t>Observatoire de l’Emploi, des Qualifications, des Salaires et de la Formation. </a:t>
            </a:r>
            <a:br>
              <a:rPr lang="fr-FR" sz="1200" i="1" dirty="0" smtClean="0"/>
            </a:br>
            <a:r>
              <a:rPr lang="fr-FR" sz="1200" i="1" dirty="0" smtClean="0"/>
              <a:t>Institut de Développement des Compétences – Edition 2012</a:t>
            </a:r>
            <a:r>
              <a:rPr lang="fr-FR" sz="1200" dirty="0" smtClean="0"/>
              <a:t/>
            </a:r>
            <a:br>
              <a:rPr lang="fr-FR" sz="1200" dirty="0" smtClean="0"/>
            </a:br>
            <a:r>
              <a:rPr lang="fr-FR" sz="1200" dirty="0" smtClean="0"/>
              <a:t> </a:t>
            </a:r>
            <a:br>
              <a:rPr lang="fr-FR" sz="1200" dirty="0" smtClean="0"/>
            </a:br>
            <a:r>
              <a:rPr lang="fr-FR" sz="1200" b="1" dirty="0" smtClean="0"/>
              <a:t>Thème : LES METIERS PORTEURS en NOUVELLE CALEDONIE</a:t>
            </a:r>
            <a:br>
              <a:rPr lang="fr-FR" sz="1200" b="1" dirty="0" smtClean="0"/>
            </a:br>
            <a:r>
              <a:rPr lang="fr-FR" sz="1200" b="1" dirty="0" smtClean="0"/>
              <a:t> </a:t>
            </a:r>
            <a:r>
              <a:rPr lang="fr-FR" sz="1200" dirty="0" smtClean="0"/>
              <a:t/>
            </a:r>
            <a:br>
              <a:rPr lang="fr-FR" sz="1200" dirty="0" smtClean="0"/>
            </a:br>
            <a:r>
              <a:rPr lang="fr-FR" sz="1000" b="1" u="sng" dirty="0" smtClean="0"/>
              <a:t>Définition des métiers porteurs: </a:t>
            </a:r>
            <a:r>
              <a:rPr lang="fr-FR" sz="1000" b="1" dirty="0" smtClean="0"/>
              <a:t/>
            </a:r>
            <a:br>
              <a:rPr lang="fr-FR" sz="1000" b="1" dirty="0" smtClean="0"/>
            </a:br>
            <a:r>
              <a:rPr lang="fr-FR" sz="1000" dirty="0" smtClean="0"/>
              <a:t>Ce sont des emplois pour lesquels il y a de réels besoins en main d’œuvre. Pour déterminer si le métier est porteur, on observe la relation entre offre et demande.</a:t>
            </a:r>
            <a:r>
              <a:rPr lang="fr-FR" sz="1200" dirty="0" smtClean="0"/>
              <a:t/>
            </a:r>
            <a:br>
              <a:rPr lang="fr-FR" sz="1200" dirty="0" smtClean="0"/>
            </a:br>
            <a:r>
              <a:rPr lang="fr-FR" sz="1200" dirty="0" smtClean="0"/>
              <a:t/>
            </a:r>
            <a:br>
              <a:rPr lang="fr-FR" sz="1200" dirty="0" smtClean="0"/>
            </a:br>
            <a:r>
              <a:rPr lang="fr-FR" sz="1200" b="1" dirty="0" smtClean="0"/>
              <a:t>Domaines professionnels à emplois potentiels :</a:t>
            </a:r>
            <a:r>
              <a:rPr lang="fr-FR" sz="1200" dirty="0" smtClean="0"/>
              <a:t/>
            </a:r>
            <a:br>
              <a:rPr lang="fr-FR" sz="1200" dirty="0" smtClean="0"/>
            </a:br>
            <a:r>
              <a:rPr lang="fr-FR" sz="1200" dirty="0" smtClean="0"/>
              <a:t>Banque, Assurance et immobilier</a:t>
            </a:r>
            <a:br>
              <a:rPr lang="fr-FR" sz="1200" dirty="0" smtClean="0"/>
            </a:br>
            <a:r>
              <a:rPr lang="fr-FR" sz="1200" dirty="0" smtClean="0"/>
              <a:t>Tourisme, Loisirs et animation</a:t>
            </a:r>
            <a:br>
              <a:rPr lang="fr-FR" sz="1200" dirty="0" smtClean="0"/>
            </a:br>
            <a:r>
              <a:rPr lang="fr-FR" sz="1200" dirty="0" smtClean="0"/>
              <a:t>Commerce, vente et grande Distribution</a:t>
            </a:r>
            <a:br>
              <a:rPr lang="fr-FR" sz="1200" dirty="0" smtClean="0"/>
            </a:br>
            <a:r>
              <a:rPr lang="fr-FR" sz="1200" dirty="0" smtClean="0"/>
              <a:t>Transport et Logistique</a:t>
            </a:r>
            <a:br>
              <a:rPr lang="fr-FR" sz="1200" dirty="0" smtClean="0"/>
            </a:br>
            <a:r>
              <a:rPr lang="fr-FR" sz="1200" dirty="0" smtClean="0"/>
              <a:t>Communication</a:t>
            </a:r>
            <a:br>
              <a:rPr lang="fr-FR" sz="1200" dirty="0" smtClean="0"/>
            </a:br>
            <a:r>
              <a:rPr lang="fr-FR" sz="1200" dirty="0" smtClean="0"/>
              <a:t/>
            </a:r>
            <a:br>
              <a:rPr lang="fr-FR" sz="1200" dirty="0" smtClean="0"/>
            </a:br>
            <a:r>
              <a:rPr lang="fr-FR" sz="1200" b="1" dirty="0" smtClean="0">
                <a:effectLst>
                  <a:outerShdw blurRad="38100" dist="38100" dir="2700000" algn="tl">
                    <a:srgbClr val="000000">
                      <a:alpha val="43137"/>
                    </a:srgbClr>
                  </a:outerShdw>
                </a:effectLst>
              </a:rPr>
              <a:t>Métiers </a:t>
            </a:r>
            <a:r>
              <a:rPr lang="fr-FR" sz="1200" b="1" dirty="0" smtClean="0">
                <a:effectLst>
                  <a:outerShdw blurRad="38100" dist="38100" dir="2700000" algn="tl">
                    <a:srgbClr val="000000">
                      <a:alpha val="43137"/>
                    </a:srgbClr>
                  </a:outerShdw>
                </a:effectLst>
              </a:rPr>
              <a:t>porteurs ++ :</a:t>
            </a:r>
            <a:r>
              <a:rPr lang="fr-FR" sz="1200" b="1" dirty="0" smtClean="0"/>
              <a:t/>
            </a:r>
            <a:br>
              <a:rPr lang="fr-FR" sz="1200" b="1" dirty="0" smtClean="0"/>
            </a:br>
            <a:r>
              <a:rPr lang="fr-FR" sz="1200" b="1" dirty="0" smtClean="0"/>
              <a:t>Audit et contrôle comptables et financiers</a:t>
            </a:r>
            <a:br>
              <a:rPr lang="fr-FR" sz="1200" b="1" dirty="0" smtClean="0"/>
            </a:br>
            <a:r>
              <a:rPr lang="fr-FR" sz="1200" b="1" dirty="0" smtClean="0"/>
              <a:t>Développement des ressources humaines.</a:t>
            </a:r>
            <a:br>
              <a:rPr lang="fr-FR" sz="1200" b="1" dirty="0" smtClean="0"/>
            </a:br>
            <a:r>
              <a:rPr lang="fr-FR" sz="1200" dirty="0" smtClean="0"/>
              <a:t/>
            </a:r>
            <a:br>
              <a:rPr lang="fr-FR" sz="1200" dirty="0" smtClean="0"/>
            </a:br>
            <a:r>
              <a:rPr lang="fr-FR" sz="1200" b="1" dirty="0" smtClean="0">
                <a:effectLst>
                  <a:outerShdw blurRad="38100" dist="38100" dir="2700000" algn="tl">
                    <a:srgbClr val="000000">
                      <a:alpha val="43137"/>
                    </a:srgbClr>
                  </a:outerShdw>
                </a:effectLst>
              </a:rPr>
              <a:t>Métiers porteurs +++ :</a:t>
            </a:r>
            <a:r>
              <a:rPr lang="fr-FR" sz="1200" b="1" dirty="0" smtClean="0"/>
              <a:t/>
            </a:r>
            <a:br>
              <a:rPr lang="fr-FR" sz="1200" b="1" dirty="0" smtClean="0"/>
            </a:br>
            <a:r>
              <a:rPr lang="fr-FR" sz="1200" b="1" dirty="0" smtClean="0"/>
              <a:t>Relation commerciale en vente de véhicules</a:t>
            </a:r>
            <a:br>
              <a:rPr lang="fr-FR" sz="1200" b="1" dirty="0" smtClean="0"/>
            </a:br>
            <a:r>
              <a:rPr lang="fr-FR" sz="1200" b="1" dirty="0" smtClean="0"/>
              <a:t>Management et ingénierie gestion industrielle et logistique</a:t>
            </a:r>
            <a:br>
              <a:rPr lang="fr-FR" sz="1200" b="1" dirty="0" smtClean="0"/>
            </a:br>
            <a:r>
              <a:rPr lang="fr-FR" sz="1200" b="1" dirty="0" smtClean="0"/>
              <a:t/>
            </a:r>
            <a:br>
              <a:rPr lang="fr-FR" sz="1200" b="1" dirty="0" smtClean="0"/>
            </a:br>
            <a:r>
              <a:rPr lang="fr-FR" sz="1200" b="1" dirty="0" smtClean="0">
                <a:effectLst>
                  <a:outerShdw blurRad="38100" dist="38100" dir="2700000" algn="tl">
                    <a:srgbClr val="000000">
                      <a:alpha val="43137"/>
                    </a:srgbClr>
                  </a:outerShdw>
                </a:effectLst>
              </a:rPr>
              <a:t>Métiers porteurs niveau Bac et plus : </a:t>
            </a:r>
            <a:r>
              <a:rPr lang="fr-FR" sz="1200" b="1" dirty="0" smtClean="0"/>
              <a:t/>
            </a:r>
            <a:br>
              <a:rPr lang="fr-FR" sz="1200" b="1" dirty="0" smtClean="0"/>
            </a:br>
            <a:r>
              <a:rPr lang="fr-FR" sz="1200" b="1" dirty="0" smtClean="0"/>
              <a:t>Contrôle de gestion</a:t>
            </a:r>
            <a:br>
              <a:rPr lang="fr-FR" sz="1200" b="1" dirty="0" smtClean="0"/>
            </a:br>
            <a:r>
              <a:rPr lang="fr-FR" sz="1200" b="1" dirty="0" smtClean="0"/>
              <a:t>Direction administrative et financière</a:t>
            </a:r>
            <a:br>
              <a:rPr lang="fr-FR" sz="1200" b="1" dirty="0" smtClean="0"/>
            </a:br>
            <a:r>
              <a:rPr lang="fr-FR" sz="1200" b="1" dirty="0" smtClean="0"/>
              <a:t>Gestion des opérations de circulation internationale des marchandises</a:t>
            </a:r>
            <a:br>
              <a:rPr lang="fr-FR" sz="1200" b="1" dirty="0" smtClean="0"/>
            </a:br>
            <a:r>
              <a:rPr lang="fr-FR" sz="1200" b="1" dirty="0" smtClean="0"/>
              <a:t>Management de groupe ou de service comptable</a:t>
            </a:r>
            <a:br>
              <a:rPr lang="fr-FR" sz="1200" b="1" dirty="0" smtClean="0"/>
            </a:br>
            <a:r>
              <a:rPr lang="fr-FR" sz="1200" b="1" dirty="0" smtClean="0"/>
              <a:t>Management de magasin de détail</a:t>
            </a:r>
            <a:br>
              <a:rPr lang="fr-FR" sz="1200" b="1" dirty="0" smtClean="0"/>
            </a:br>
            <a:r>
              <a:rPr lang="fr-FR" sz="1200" b="1" dirty="0" smtClean="0"/>
              <a:t>Management des ressources humaines</a:t>
            </a:r>
            <a:br>
              <a:rPr lang="fr-FR" sz="1200" b="1" dirty="0" smtClean="0"/>
            </a:br>
            <a:r>
              <a:rPr lang="fr-FR" sz="1200" b="1" dirty="0" smtClean="0"/>
              <a:t>Relation commerciale en vente de véhicules</a:t>
            </a:r>
            <a:br>
              <a:rPr lang="fr-FR" sz="1200" b="1" dirty="0" smtClean="0"/>
            </a:br>
            <a:r>
              <a:rPr lang="fr-FR" sz="1200" b="1" dirty="0" smtClean="0"/>
              <a:t>Relation technico-commerciale</a:t>
            </a:r>
            <a:br>
              <a:rPr lang="fr-FR" sz="1200" b="1" dirty="0" smtClean="0"/>
            </a:br>
            <a:r>
              <a:rPr lang="fr-FR" sz="1200" b="1" dirty="0" smtClean="0"/>
              <a:t>Transaction immobilière</a:t>
            </a:r>
            <a:r>
              <a:rPr lang="fr-FR" sz="3600" dirty="0" smtClean="0"/>
              <a:t/>
            </a:r>
            <a:br>
              <a:rPr lang="fr-FR" sz="3600" dirty="0" smtClean="0"/>
            </a:br>
            <a:endParaRPr lang="fr-FR" sz="3600" dirty="0" smtClean="0"/>
          </a:p>
        </p:txBody>
      </p:sp>
      <p:sp>
        <p:nvSpPr>
          <p:cNvPr id="13"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60" name="Text Box 8"/>
          <p:cNvSpPr txBox="1">
            <a:spLocks noChangeArrowheads="1"/>
          </p:cNvSpPr>
          <p:nvPr/>
        </p:nvSpPr>
        <p:spPr bwMode="auto">
          <a:xfrm>
            <a:off x="200025" y="260350"/>
            <a:ext cx="9705975" cy="8710077"/>
          </a:xfrm>
          <a:prstGeom prst="rect">
            <a:avLst/>
          </a:prstGeom>
          <a:noFill/>
          <a:ln w="12700">
            <a:noFill/>
            <a:miter lim="800000"/>
            <a:headEnd/>
            <a:tailEnd/>
          </a:ln>
          <a:effectLst>
            <a:outerShdw dist="107763" dir="2700000" algn="ctr" rotWithShape="0">
              <a:schemeClr val="bg2"/>
            </a:outerShdw>
          </a:effectLst>
        </p:spPr>
        <p:txBody>
          <a:bodyPr>
            <a:spAutoFit/>
          </a:bodyPr>
          <a:lstStyle/>
          <a:p>
            <a:pPr algn="ctr">
              <a:spcBef>
                <a:spcPct val="50000"/>
              </a:spcBef>
              <a:defRPr/>
            </a:pPr>
            <a:endParaRPr lang="fr-FR" sz="4400" dirty="0">
              <a:solidFill>
                <a:schemeClr val="tx2"/>
              </a:solidFill>
            </a:endParaRPr>
          </a:p>
          <a:p>
            <a:pPr algn="ctr">
              <a:spcBef>
                <a:spcPct val="50000"/>
              </a:spcBef>
              <a:defRPr/>
            </a:pPr>
            <a:endParaRPr lang="fr-FR" sz="8000" dirty="0">
              <a:solidFill>
                <a:schemeClr val="tx2"/>
              </a:solidFill>
            </a:endParaRPr>
          </a:p>
          <a:p>
            <a:pPr algn="ctr">
              <a:spcBef>
                <a:spcPct val="50000"/>
              </a:spcBef>
              <a:defRPr/>
            </a:pPr>
            <a:endParaRPr lang="fr-FR" sz="4800" dirty="0">
              <a:solidFill>
                <a:schemeClr val="folHlink"/>
              </a:solidFill>
              <a:latin typeface="Arial" charset="0"/>
              <a:cs typeface="Arial" charset="0"/>
            </a:endParaRPr>
          </a:p>
          <a:p>
            <a:pPr algn="ctr">
              <a:spcBef>
                <a:spcPct val="50000"/>
              </a:spcBef>
              <a:defRPr/>
            </a:pPr>
            <a:r>
              <a:rPr lang="fr-FR" sz="4800" dirty="0" smtClean="0">
                <a:solidFill>
                  <a:schemeClr val="folHlink"/>
                </a:solidFill>
                <a:latin typeface="Century Gothic" pitchFamily="34" charset="0"/>
                <a:cs typeface="Arial" charset="0"/>
              </a:rPr>
              <a:t>ouvert </a:t>
            </a:r>
            <a:r>
              <a:rPr lang="fr-FR" sz="4800" dirty="0">
                <a:solidFill>
                  <a:schemeClr val="folHlink"/>
                </a:solidFill>
                <a:latin typeface="Century Gothic" pitchFamily="34" charset="0"/>
                <a:cs typeface="Arial" charset="0"/>
              </a:rPr>
              <a:t>sur l'avenir</a:t>
            </a:r>
            <a:r>
              <a:rPr lang="fr-FR" sz="4800" dirty="0">
                <a:solidFill>
                  <a:schemeClr val="folHlink"/>
                </a:solidFill>
                <a:latin typeface="Century Gothic" pitchFamily="34" charset="0"/>
              </a:rPr>
              <a:t> </a:t>
            </a:r>
          </a:p>
          <a:p>
            <a:pPr>
              <a:spcBef>
                <a:spcPct val="50000"/>
              </a:spcBef>
              <a:defRPr/>
            </a:pPr>
            <a:endParaRPr lang="fr-FR" sz="4400" dirty="0">
              <a:solidFill>
                <a:schemeClr val="tx2"/>
              </a:solidFill>
            </a:endParaRPr>
          </a:p>
          <a:p>
            <a:pPr>
              <a:spcBef>
                <a:spcPct val="50000"/>
              </a:spcBef>
              <a:defRPr/>
            </a:pPr>
            <a:endParaRPr lang="fr-FR" sz="4400" dirty="0">
              <a:solidFill>
                <a:schemeClr val="tx2"/>
              </a:solidFill>
            </a:endParaRPr>
          </a:p>
          <a:p>
            <a:pPr>
              <a:spcBef>
                <a:spcPct val="50000"/>
              </a:spcBef>
              <a:defRPr/>
            </a:pPr>
            <a:endParaRPr lang="fr-FR" sz="4000" dirty="0">
              <a:solidFill>
                <a:schemeClr val="tx2"/>
              </a:solidFill>
            </a:endParaRPr>
          </a:p>
          <a:p>
            <a:pPr>
              <a:spcBef>
                <a:spcPct val="50000"/>
              </a:spcBef>
              <a:defRPr/>
            </a:pPr>
            <a:endParaRPr lang="fr-FR" sz="4000" dirty="0">
              <a:solidFill>
                <a:schemeClr val="tx2"/>
              </a:solidFill>
            </a:endParaRPr>
          </a:p>
        </p:txBody>
      </p:sp>
      <p:sp>
        <p:nvSpPr>
          <p:cNvPr id="253964" name="WordArt 12"/>
          <p:cNvSpPr>
            <a:spLocks noChangeArrowheads="1" noChangeShapeType="1" noTextEdit="1"/>
          </p:cNvSpPr>
          <p:nvPr/>
        </p:nvSpPr>
        <p:spPr bwMode="auto">
          <a:xfrm>
            <a:off x="2514600" y="762000"/>
            <a:ext cx="4094163" cy="2971800"/>
          </a:xfrm>
          <a:prstGeom prst="rect">
            <a:avLst/>
          </a:prstGeom>
        </p:spPr>
        <p:txBody>
          <a:bodyPr wrap="none" fromWordArt="1">
            <a:prstTxWarp prst="textSlantUp">
              <a:avLst>
                <a:gd name="adj" fmla="val 55556"/>
              </a:avLst>
            </a:prstTxWarp>
          </a:bodyPr>
          <a:lstStyle/>
          <a:p>
            <a:pPr algn="ctr"/>
            <a:r>
              <a:rPr lang="fr-FR" sz="3600" kern="10" dirty="0">
                <a:ln w="9525">
                  <a:solidFill>
                    <a:srgbClr val="000000"/>
                  </a:solidFill>
                  <a:round/>
                  <a:headEnd/>
                  <a:tailEnd/>
                </a:ln>
                <a:solidFill>
                  <a:schemeClr val="folHlink"/>
                </a:solidFill>
                <a:latin typeface="Century Gothic" pitchFamily="34" charset="0"/>
              </a:rPr>
              <a:t>BAC STMG</a:t>
            </a:r>
          </a:p>
        </p:txBody>
      </p:sp>
      <p:sp>
        <p:nvSpPr>
          <p:cNvPr id="5" name="Text Box 1030"/>
          <p:cNvSpPr txBox="1">
            <a:spLocks noChangeArrowheads="1"/>
          </p:cNvSpPr>
          <p:nvPr/>
        </p:nvSpPr>
        <p:spPr bwMode="auto">
          <a:xfrm>
            <a:off x="5097016" y="6248400"/>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53964"/>
                                        </p:tgtEl>
                                        <p:attrNameLst>
                                          <p:attrName>style.visibility</p:attrName>
                                        </p:attrNameLst>
                                      </p:cBhvr>
                                      <p:to>
                                        <p:strVal val="visible"/>
                                      </p:to>
                                    </p:set>
                                    <p:anim calcmode="lin" valueType="num">
                                      <p:cBhvr>
                                        <p:cTn id="7" dur="500" fill="hold"/>
                                        <p:tgtEl>
                                          <p:spTgt spid="253964"/>
                                        </p:tgtEl>
                                        <p:attrNameLst>
                                          <p:attrName>ppt_w</p:attrName>
                                        </p:attrNameLst>
                                      </p:cBhvr>
                                      <p:tavLst>
                                        <p:tav tm="0">
                                          <p:val>
                                            <p:fltVal val="0"/>
                                          </p:val>
                                        </p:tav>
                                        <p:tav tm="100000">
                                          <p:val>
                                            <p:strVal val="#ppt_w"/>
                                          </p:val>
                                        </p:tav>
                                      </p:tavLst>
                                    </p:anim>
                                    <p:anim calcmode="lin" valueType="num">
                                      <p:cBhvr>
                                        <p:cTn id="8" dur="500" fill="hold"/>
                                        <p:tgtEl>
                                          <p:spTgt spid="253964"/>
                                        </p:tgtEl>
                                        <p:attrNameLst>
                                          <p:attrName>ppt_h</p:attrName>
                                        </p:attrNameLst>
                                      </p:cBhvr>
                                      <p:tavLst>
                                        <p:tav tm="0">
                                          <p:val>
                                            <p:fltVal val="0"/>
                                          </p:val>
                                        </p:tav>
                                        <p:tav tm="100000">
                                          <p:val>
                                            <p:strVal val="#ppt_h"/>
                                          </p:val>
                                        </p:tav>
                                      </p:tavLst>
                                    </p:anim>
                                    <p:anim calcmode="lin" valueType="num">
                                      <p:cBhvr>
                                        <p:cTn id="9" dur="500" fill="hold"/>
                                        <p:tgtEl>
                                          <p:spTgt spid="253964"/>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25396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500"/>
                            </p:stCondLst>
                            <p:childTnLst>
                              <p:par>
                                <p:cTn id="12" presetID="2" presetClass="entr" presetSubtype="4" fill="hold" nodeType="afterEffect">
                                  <p:stCondLst>
                                    <p:cond delay="0"/>
                                  </p:stCondLst>
                                  <p:childTnLst>
                                    <p:set>
                                      <p:cBhvr>
                                        <p:cTn id="13" dur="1" fill="hold">
                                          <p:stCondLst>
                                            <p:cond delay="0"/>
                                          </p:stCondLst>
                                        </p:cTn>
                                        <p:tgtEl>
                                          <p:spTgt spid="253960">
                                            <p:txEl>
                                              <p:pRg st="3" end="3"/>
                                            </p:txEl>
                                          </p:spTgt>
                                        </p:tgtEl>
                                        <p:attrNameLst>
                                          <p:attrName>style.visibility</p:attrName>
                                        </p:attrNameLst>
                                      </p:cBhvr>
                                      <p:to>
                                        <p:strVal val="visible"/>
                                      </p:to>
                                    </p:set>
                                    <p:anim calcmode="lin" valueType="num">
                                      <p:cBhvr additive="base">
                                        <p:cTn id="14" dur="500" fill="hold"/>
                                        <p:tgtEl>
                                          <p:spTgt spid="253960">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5396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6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5"/>
          <p:cNvSpPr>
            <a:spLocks noGrp="1" noChangeArrowheads="1"/>
          </p:cNvSpPr>
          <p:nvPr>
            <p:ph type="title"/>
          </p:nvPr>
        </p:nvSpPr>
        <p:spPr/>
        <p:txBody>
          <a:bodyPr>
            <a:normAutofit fontScale="90000"/>
          </a:bodyPr>
          <a:lstStyle/>
          <a:p>
            <a:r>
              <a:rPr lang="fr-FR" smtClean="0"/>
              <a:t/>
            </a:r>
            <a:br>
              <a:rPr lang="fr-FR" smtClean="0"/>
            </a:br>
            <a:endParaRPr lang="fr-FR" smtClean="0"/>
          </a:p>
        </p:txBody>
      </p:sp>
      <p:sp>
        <p:nvSpPr>
          <p:cNvPr id="232451" name="Rectangle 3"/>
          <p:cNvSpPr>
            <a:spLocks noGrp="1" noChangeArrowheads="1"/>
          </p:cNvSpPr>
          <p:nvPr>
            <p:ph idx="1"/>
          </p:nvPr>
        </p:nvSpPr>
        <p:spPr>
          <a:xfrm>
            <a:off x="457200" y="2743200"/>
            <a:ext cx="9220200" cy="1295400"/>
          </a:xfrm>
          <a:extLst>
            <a:ext uri="{91240B29-F687-4F45-9708-019B960494DF}"/>
          </a:extLst>
        </p:spPr>
        <p:txBody>
          <a:bodyPr lIns="90488" tIns="44450" rIns="90488" bIns="44450"/>
          <a:lstStyle/>
          <a:p>
            <a:pPr marL="188913" indent="-188913" algn="ctr">
              <a:lnSpc>
                <a:spcPct val="150000"/>
              </a:lnSpc>
              <a:buFontTx/>
              <a:buNone/>
              <a:defRPr/>
            </a:pPr>
            <a:r>
              <a:rPr lang="fr-FR" sz="4400" dirty="0" smtClean="0">
                <a:latin typeface="Century Gothic" pitchFamily="34" charset="0"/>
              </a:rPr>
              <a:t> </a:t>
            </a:r>
            <a:r>
              <a:rPr lang="fr-FR" sz="4400" b="1" dirty="0" smtClean="0">
                <a:solidFill>
                  <a:srgbClr val="FF9900"/>
                </a:solidFill>
                <a:effectLst>
                  <a:outerShdw blurRad="38100" dist="38100" dir="2700000" algn="tl">
                    <a:srgbClr val="000000"/>
                  </a:outerShdw>
                </a:effectLst>
                <a:latin typeface="Century Gothic" pitchFamily="34" charset="0"/>
              </a:rPr>
              <a:t>Suivre des études secondaires</a:t>
            </a:r>
            <a:endParaRPr lang="fr-FR" sz="4400" dirty="0" smtClean="0">
              <a:solidFill>
                <a:srgbClr val="FF9900"/>
              </a:solidFill>
              <a:latin typeface="Century Gothic" pitchFamily="34" charset="0"/>
            </a:endParaRPr>
          </a:p>
        </p:txBody>
      </p:sp>
      <p:sp>
        <p:nvSpPr>
          <p:cNvPr id="5"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 calcmode="lin" valueType="num">
                                      <p:cBhvr>
                                        <p:cTn id="7" dur="500" fill="hold"/>
                                        <p:tgtEl>
                                          <p:spTgt spid="2324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3245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3245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23245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87" name="WordArt 11"/>
          <p:cNvSpPr>
            <a:spLocks noChangeArrowheads="1" noChangeShapeType="1" noTextEdit="1"/>
          </p:cNvSpPr>
          <p:nvPr/>
        </p:nvSpPr>
        <p:spPr bwMode="auto">
          <a:xfrm>
            <a:off x="3924300" y="571500"/>
            <a:ext cx="1546225" cy="2928938"/>
          </a:xfrm>
          <a:prstGeom prst="rect">
            <a:avLst/>
          </a:prstGeom>
        </p:spPr>
        <p:txBody>
          <a:bodyPr wrap="none" fromWordArt="1">
            <a:prstTxWarp prst="textPlain">
              <a:avLst>
                <a:gd name="adj" fmla="val 50000"/>
              </a:avLst>
            </a:prstTxWarp>
          </a:bodyPr>
          <a:lstStyle/>
          <a:p>
            <a:pPr algn="ctr"/>
            <a:r>
              <a:rPr lang="fr-FR" sz="3600" kern="10" dirty="0">
                <a:ln w="9525">
                  <a:noFill/>
                  <a:round/>
                  <a:headEnd/>
                  <a:tailEnd/>
                </a:ln>
                <a:effectLst>
                  <a:outerShdw dist="45791" dir="2021404" algn="ctr" rotWithShape="0">
                    <a:srgbClr val="C0C0C0"/>
                  </a:outerShdw>
                </a:effectLst>
                <a:latin typeface="Times New Roman"/>
                <a:cs typeface="Times New Roman"/>
              </a:rPr>
              <a:t>?</a:t>
            </a:r>
          </a:p>
        </p:txBody>
      </p:sp>
      <p:sp>
        <p:nvSpPr>
          <p:cNvPr id="18436" name="Rectangle avec flèche vers le haut 2"/>
          <p:cNvSpPr>
            <a:spLocks noChangeArrowheads="1"/>
          </p:cNvSpPr>
          <p:nvPr/>
        </p:nvSpPr>
        <p:spPr bwMode="auto">
          <a:xfrm>
            <a:off x="560512" y="3662363"/>
            <a:ext cx="8496943" cy="2573337"/>
          </a:xfrm>
          <a:prstGeom prst="upArrowCallout">
            <a:avLst>
              <a:gd name="adj1" fmla="val 25003"/>
              <a:gd name="adj2" fmla="val 45314"/>
              <a:gd name="adj3" fmla="val 25000"/>
              <a:gd name="adj4" fmla="val 64977"/>
            </a:avLst>
          </a:prstGeom>
          <a:solidFill>
            <a:schemeClr val="folHlink"/>
          </a:solidFill>
          <a:ln w="12700" algn="ctr">
            <a:noFill/>
            <a:round/>
            <a:headEnd/>
            <a:tailEnd/>
          </a:ln>
          <a:effectLst>
            <a:outerShdw dist="107763" dir="2700000" algn="ctr" rotWithShape="0">
              <a:schemeClr val="bg2"/>
            </a:outerShdw>
          </a:effectLst>
        </p:spPr>
        <p:txBody>
          <a:bodyPr wrap="none" bIns="0" anchor="ctr"/>
          <a:lstStyle/>
          <a:p>
            <a:pPr algn="ctr" eaLnBrk="0" hangingPunct="0">
              <a:defRPr/>
            </a:pPr>
            <a:r>
              <a:rPr lang="fr-FR" b="1" dirty="0" smtClean="0">
                <a:solidFill>
                  <a:srgbClr val="000000"/>
                </a:solidFill>
                <a:latin typeface="Century Gothic" pitchFamily="34" charset="0"/>
              </a:rPr>
              <a:t>SECONDE GENERALE </a:t>
            </a:r>
            <a:r>
              <a:rPr lang="fr-FR" b="1" dirty="0">
                <a:solidFill>
                  <a:srgbClr val="000000"/>
                </a:solidFill>
                <a:latin typeface="Century Gothic" pitchFamily="34" charset="0"/>
              </a:rPr>
              <a:t/>
            </a:r>
            <a:br>
              <a:rPr lang="fr-FR" b="1" dirty="0">
                <a:solidFill>
                  <a:srgbClr val="000000"/>
                </a:solidFill>
                <a:latin typeface="Century Gothic" pitchFamily="34" charset="0"/>
              </a:rPr>
            </a:br>
            <a:r>
              <a:rPr lang="fr-FR" b="1" dirty="0" smtClean="0">
                <a:solidFill>
                  <a:srgbClr val="000000"/>
                </a:solidFill>
                <a:latin typeface="Century Gothic" pitchFamily="34" charset="0"/>
              </a:rPr>
              <a:t> (quels que soient les enseignements d’exploration)</a:t>
            </a:r>
            <a:endParaRPr lang="fr-FR" dirty="0" smtClean="0">
              <a:latin typeface="Century Gothic" pitchFamily="34" charset="0"/>
            </a:endParaRPr>
          </a:p>
          <a:p>
            <a:pPr algn="ctr" eaLnBrk="0" hangingPunct="0">
              <a:defRPr/>
            </a:pPr>
            <a:r>
              <a:rPr lang="fr-FR" b="1" dirty="0" smtClean="0">
                <a:solidFill>
                  <a:srgbClr val="000000"/>
                </a:solidFill>
                <a:latin typeface="Century Gothic" pitchFamily="34" charset="0"/>
              </a:rPr>
              <a:t>ou lycée professionnel avec </a:t>
            </a:r>
            <a:r>
              <a:rPr lang="fr-FR" b="1" dirty="0">
                <a:solidFill>
                  <a:srgbClr val="000000"/>
                </a:solidFill>
                <a:latin typeface="Century Gothic" pitchFamily="34" charset="0"/>
              </a:rPr>
              <a:t>2 langues vivantes </a:t>
            </a:r>
          </a:p>
        </p:txBody>
      </p:sp>
      <p:sp>
        <p:nvSpPr>
          <p:cNvPr id="5"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2000"/>
                                  </p:stCondLst>
                                  <p:childTnLst>
                                    <p:set>
                                      <p:cBhvr>
                                        <p:cTn id="6" dur="1" fill="hold">
                                          <p:stCondLst>
                                            <p:cond delay="0"/>
                                          </p:stCondLst>
                                        </p:cTn>
                                        <p:tgtEl>
                                          <p:spTgt spid="306187"/>
                                        </p:tgtEl>
                                        <p:attrNameLst>
                                          <p:attrName>style.visibility</p:attrName>
                                        </p:attrNameLst>
                                      </p:cBhvr>
                                      <p:to>
                                        <p:strVal val="visible"/>
                                      </p:to>
                                    </p:set>
                                    <p:anim calcmode="lin" valueType="num">
                                      <p:cBhvr additive="base">
                                        <p:cTn id="7" dur="500" fill="hold"/>
                                        <p:tgtEl>
                                          <p:spTgt spid="306187"/>
                                        </p:tgtEl>
                                        <p:attrNameLst>
                                          <p:attrName>ppt_x</p:attrName>
                                        </p:attrNameLst>
                                      </p:cBhvr>
                                      <p:tavLst>
                                        <p:tav tm="0">
                                          <p:val>
                                            <p:strVal val="1+#ppt_w/2"/>
                                          </p:val>
                                        </p:tav>
                                        <p:tav tm="100000">
                                          <p:val>
                                            <p:strVal val="#ppt_x"/>
                                          </p:val>
                                        </p:tav>
                                      </p:tavLst>
                                    </p:anim>
                                    <p:anim calcmode="lin" valueType="num">
                                      <p:cBhvr additive="base">
                                        <p:cTn id="8" dur="500" fill="hold"/>
                                        <p:tgtEl>
                                          <p:spTgt spid="30618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6"/>
                                        </p:tgtEl>
                                        <p:attrNameLst>
                                          <p:attrName>style.visibility</p:attrName>
                                        </p:attrNameLst>
                                      </p:cBhvr>
                                      <p:to>
                                        <p:strVal val="visible"/>
                                      </p:to>
                                    </p:set>
                                    <p:anim calcmode="lin" valueType="num">
                                      <p:cBhvr additive="base">
                                        <p:cTn id="13" dur="500" fill="hold"/>
                                        <p:tgtEl>
                                          <p:spTgt spid="18436"/>
                                        </p:tgtEl>
                                        <p:attrNameLst>
                                          <p:attrName>ppt_x</p:attrName>
                                        </p:attrNameLst>
                                      </p:cBhvr>
                                      <p:tavLst>
                                        <p:tav tm="0">
                                          <p:val>
                                            <p:strVal val="#ppt_x"/>
                                          </p:val>
                                        </p:tav>
                                        <p:tav tm="100000">
                                          <p:val>
                                            <p:strVal val="#ppt_x"/>
                                          </p:val>
                                        </p:tav>
                                      </p:tavLst>
                                    </p:anim>
                                    <p:anim calcmode="lin" valueType="num">
                                      <p:cBhvr additive="base">
                                        <p:cTn id="14" dur="500" fill="hold"/>
                                        <p:tgtEl>
                                          <p:spTgt spid="184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7" grpId="0" animBg="1"/>
      <p:bldP spid="1843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41" name="Rectangle 9"/>
          <p:cNvSpPr>
            <a:spLocks noChangeArrowheads="1"/>
          </p:cNvSpPr>
          <p:nvPr/>
        </p:nvSpPr>
        <p:spPr bwMode="auto">
          <a:xfrm>
            <a:off x="560388" y="206375"/>
            <a:ext cx="9067800" cy="1278410"/>
          </a:xfrm>
          <a:prstGeom prst="rect">
            <a:avLst/>
          </a:prstGeom>
          <a:noFill/>
          <a:ln w="12700">
            <a:noFill/>
            <a:miter lim="800000"/>
            <a:headEnd/>
            <a:tailEnd/>
          </a:ln>
        </p:spPr>
        <p:txBody>
          <a:bodyPr lIns="90488" tIns="44450" rIns="90488" bIns="44450"/>
          <a:lstStyle/>
          <a:p>
            <a:pPr marL="342900" indent="-342900" eaLnBrk="0" hangingPunct="0">
              <a:spcBef>
                <a:spcPct val="20000"/>
              </a:spcBef>
              <a:buFont typeface="Wingdings" pitchFamily="2" charset="2"/>
              <a:buChar char="ü"/>
            </a:pPr>
            <a:r>
              <a:rPr lang="fr-FR" sz="2800" dirty="0">
                <a:latin typeface="Century Gothic" pitchFamily="34" charset="0"/>
              </a:rPr>
              <a:t>Le monde des </a:t>
            </a:r>
            <a:r>
              <a:rPr lang="fr-FR" sz="2800" b="1" dirty="0" smtClean="0">
                <a:solidFill>
                  <a:schemeClr val="folHlink"/>
                </a:solidFill>
                <a:latin typeface="Century Gothic" pitchFamily="34" charset="0"/>
              </a:rPr>
              <a:t>organisations</a:t>
            </a:r>
            <a:r>
              <a:rPr lang="fr-FR" sz="2800" b="1" dirty="0" smtClean="0">
                <a:latin typeface="Century Gothic" pitchFamily="34" charset="0"/>
              </a:rPr>
              <a:t> </a:t>
            </a:r>
            <a:r>
              <a:rPr lang="fr-FR" sz="2800" dirty="0">
                <a:latin typeface="Century Gothic" pitchFamily="34" charset="0"/>
              </a:rPr>
              <a:t>vous </a:t>
            </a:r>
            <a:r>
              <a:rPr lang="fr-FR" sz="2800" dirty="0" smtClean="0">
                <a:latin typeface="Century Gothic" pitchFamily="34" charset="0"/>
              </a:rPr>
              <a:t>attire : entreprises, associations, syndicats, administration, collectivités territoriales…,</a:t>
            </a:r>
            <a:endParaRPr lang="fr-FR" sz="2800" dirty="0">
              <a:latin typeface="Century Gothic" pitchFamily="34" charset="0"/>
            </a:endParaRPr>
          </a:p>
          <a:p>
            <a:pPr marL="342900" indent="-342900" eaLnBrk="0" hangingPunct="0">
              <a:spcBef>
                <a:spcPct val="20000"/>
              </a:spcBef>
              <a:buFont typeface="Wingdings" pitchFamily="2" charset="2"/>
              <a:buChar char="ü"/>
            </a:pPr>
            <a:r>
              <a:rPr lang="fr-FR" sz="2800" dirty="0">
                <a:latin typeface="Century Gothic" pitchFamily="34" charset="0"/>
              </a:rPr>
              <a:t>Les questions de </a:t>
            </a:r>
            <a:r>
              <a:rPr lang="fr-FR" sz="2800" b="1" dirty="0">
                <a:solidFill>
                  <a:schemeClr val="folHlink"/>
                </a:solidFill>
                <a:latin typeface="Century Gothic" pitchFamily="34" charset="0"/>
              </a:rPr>
              <a:t>droit</a:t>
            </a:r>
            <a:r>
              <a:rPr lang="fr-FR" sz="2800" b="1" dirty="0">
                <a:latin typeface="Century Gothic" pitchFamily="34" charset="0"/>
              </a:rPr>
              <a:t> </a:t>
            </a:r>
            <a:r>
              <a:rPr lang="fr-FR" sz="2800" dirty="0">
                <a:latin typeface="Century Gothic" pitchFamily="34" charset="0"/>
              </a:rPr>
              <a:t>vous concernent… </a:t>
            </a:r>
            <a:r>
              <a:rPr lang="fr-FR" sz="2800" dirty="0" smtClean="0">
                <a:latin typeface="Century Gothic" pitchFamily="34" charset="0"/>
              </a:rPr>
              <a:t>,</a:t>
            </a:r>
            <a:endParaRPr lang="fr-FR" sz="2800" dirty="0">
              <a:latin typeface="Century Gothic" pitchFamily="34" charset="0"/>
            </a:endParaRPr>
          </a:p>
          <a:p>
            <a:pPr marL="342900" indent="-342900" eaLnBrk="0" hangingPunct="0">
              <a:spcBef>
                <a:spcPct val="20000"/>
              </a:spcBef>
              <a:buFont typeface="Wingdings" pitchFamily="2" charset="2"/>
              <a:buChar char="ü"/>
            </a:pPr>
            <a:r>
              <a:rPr lang="fr-FR" sz="2800" dirty="0">
                <a:latin typeface="Century Gothic" pitchFamily="34" charset="0"/>
              </a:rPr>
              <a:t>Les </a:t>
            </a:r>
            <a:r>
              <a:rPr lang="fr-FR" sz="2800" dirty="0" smtClean="0">
                <a:latin typeface="Century Gothic" pitchFamily="34" charset="0"/>
              </a:rPr>
              <a:t>mécanismes </a:t>
            </a:r>
            <a:r>
              <a:rPr lang="fr-FR" sz="2800" b="1" dirty="0" smtClean="0">
                <a:solidFill>
                  <a:srgbClr val="FF9900"/>
                </a:solidFill>
                <a:latin typeface="Century Gothic" pitchFamily="34" charset="0"/>
              </a:rPr>
              <a:t>économiques</a:t>
            </a:r>
            <a:r>
              <a:rPr lang="fr-FR" sz="2800" dirty="0" smtClean="0">
                <a:solidFill>
                  <a:srgbClr val="FF9900"/>
                </a:solidFill>
                <a:latin typeface="Century Gothic" pitchFamily="34" charset="0"/>
              </a:rPr>
              <a:t> </a:t>
            </a:r>
            <a:r>
              <a:rPr lang="fr-FR" sz="2800" dirty="0" smtClean="0">
                <a:latin typeface="Century Gothic" pitchFamily="34" charset="0"/>
              </a:rPr>
              <a:t>vous </a:t>
            </a:r>
            <a:r>
              <a:rPr lang="fr-FR" sz="2800" dirty="0">
                <a:latin typeface="Century Gothic" pitchFamily="34" charset="0"/>
              </a:rPr>
              <a:t>intéressent</a:t>
            </a:r>
            <a:r>
              <a:rPr lang="fr-FR" sz="2800" dirty="0" smtClean="0">
                <a:latin typeface="Century Gothic" pitchFamily="34" charset="0"/>
              </a:rPr>
              <a:t>…,</a:t>
            </a:r>
            <a:endParaRPr lang="fr-FR" sz="2800" dirty="0">
              <a:latin typeface="Century Gothic" pitchFamily="34" charset="0"/>
            </a:endParaRPr>
          </a:p>
          <a:p>
            <a:pPr marL="342900" indent="-342900" eaLnBrk="0" hangingPunct="0">
              <a:spcBef>
                <a:spcPct val="20000"/>
              </a:spcBef>
              <a:buFont typeface="Wingdings" pitchFamily="2" charset="2"/>
              <a:buChar char="ü"/>
            </a:pPr>
            <a:r>
              <a:rPr lang="fr-FR" sz="2800" dirty="0">
                <a:latin typeface="Century Gothic" pitchFamily="34" charset="0"/>
              </a:rPr>
              <a:t>Les </a:t>
            </a:r>
            <a:r>
              <a:rPr lang="fr-FR" sz="2800" b="1" dirty="0">
                <a:solidFill>
                  <a:schemeClr val="folHlink"/>
                </a:solidFill>
                <a:latin typeface="Century Gothic" pitchFamily="34" charset="0"/>
              </a:rPr>
              <a:t>technologies de l'information</a:t>
            </a:r>
            <a:r>
              <a:rPr lang="fr-FR" sz="2800" b="1" dirty="0">
                <a:latin typeface="Century Gothic" pitchFamily="34" charset="0"/>
              </a:rPr>
              <a:t> </a:t>
            </a:r>
            <a:r>
              <a:rPr lang="fr-FR" sz="2800" dirty="0">
                <a:latin typeface="Century Gothic" pitchFamily="34" charset="0"/>
              </a:rPr>
              <a:t>et </a:t>
            </a:r>
            <a:r>
              <a:rPr lang="fr-FR" sz="2800" b="1" dirty="0">
                <a:solidFill>
                  <a:srgbClr val="FF9900"/>
                </a:solidFill>
                <a:latin typeface="Century Gothic" pitchFamily="34" charset="0"/>
              </a:rPr>
              <a:t>de la communication</a:t>
            </a:r>
            <a:r>
              <a:rPr lang="fr-FR" sz="2800" dirty="0">
                <a:solidFill>
                  <a:srgbClr val="FF9900"/>
                </a:solidFill>
                <a:latin typeface="Century Gothic" pitchFamily="34" charset="0"/>
              </a:rPr>
              <a:t> </a:t>
            </a:r>
            <a:r>
              <a:rPr lang="fr-FR" sz="2800" dirty="0">
                <a:latin typeface="Century Gothic" pitchFamily="34" charset="0"/>
              </a:rPr>
              <a:t>vous </a:t>
            </a:r>
            <a:r>
              <a:rPr lang="fr-FR" sz="2800" dirty="0" smtClean="0">
                <a:latin typeface="Century Gothic" pitchFamily="34" charset="0"/>
              </a:rPr>
              <a:t>motivent…,</a:t>
            </a:r>
            <a:endParaRPr lang="fr-FR" sz="2800" dirty="0">
              <a:latin typeface="Century Gothic" pitchFamily="34" charset="0"/>
            </a:endParaRPr>
          </a:p>
          <a:p>
            <a:pPr marL="342900" indent="-342900" eaLnBrk="0" hangingPunct="0">
              <a:spcBef>
                <a:spcPct val="20000"/>
              </a:spcBef>
              <a:buFont typeface="Wingdings" pitchFamily="2" charset="2"/>
              <a:buChar char="ü"/>
            </a:pPr>
            <a:r>
              <a:rPr lang="fr-FR" sz="2800" dirty="0">
                <a:latin typeface="Century Gothic" pitchFamily="34" charset="0"/>
              </a:rPr>
              <a:t>Vous voulez vous initier au </a:t>
            </a:r>
            <a:r>
              <a:rPr lang="fr-FR" sz="2800" b="1" dirty="0">
                <a:solidFill>
                  <a:schemeClr val="folHlink"/>
                </a:solidFill>
                <a:latin typeface="Century Gothic" pitchFamily="34" charset="0"/>
              </a:rPr>
              <a:t>management des </a:t>
            </a:r>
            <a:r>
              <a:rPr lang="fr-FR" sz="2800" b="1" dirty="0" smtClean="0">
                <a:solidFill>
                  <a:schemeClr val="folHlink"/>
                </a:solidFill>
                <a:latin typeface="Century Gothic" pitchFamily="34" charset="0"/>
              </a:rPr>
              <a:t>organisations,</a:t>
            </a:r>
            <a:r>
              <a:rPr lang="fr-FR" sz="3200" dirty="0">
                <a:solidFill>
                  <a:srgbClr val="99CCFF"/>
                </a:solidFill>
                <a:latin typeface="Century Gothic" pitchFamily="34" charset="0"/>
              </a:rPr>
              <a:t/>
            </a:r>
            <a:br>
              <a:rPr lang="fr-FR" sz="3200" dirty="0">
                <a:solidFill>
                  <a:srgbClr val="99CCFF"/>
                </a:solidFill>
                <a:latin typeface="Century Gothic" pitchFamily="34" charset="0"/>
              </a:rPr>
            </a:br>
            <a:endParaRPr lang="fr-FR" sz="1600" dirty="0">
              <a:solidFill>
                <a:srgbClr val="99CCFF"/>
              </a:solidFill>
              <a:latin typeface="Century Gothic" pitchFamily="34" charset="0"/>
            </a:endParaRPr>
          </a:p>
          <a:p>
            <a:pPr marL="342900" indent="-342900" eaLnBrk="0" hangingPunct="0">
              <a:spcBef>
                <a:spcPct val="10000"/>
              </a:spcBef>
              <a:buFont typeface="Wingdings" pitchFamily="2" charset="2"/>
              <a:buNone/>
            </a:pPr>
            <a:r>
              <a:rPr lang="fr-FR" sz="4400" b="1" dirty="0" smtClean="0">
                <a:solidFill>
                  <a:schemeClr val="folHlink"/>
                </a:solidFill>
                <a:latin typeface="Century Gothic" pitchFamily="34" charset="0"/>
              </a:rPr>
              <a:t>Choisissez</a:t>
            </a:r>
            <a:endParaRPr lang="fr-FR" sz="4400" b="1" dirty="0">
              <a:solidFill>
                <a:schemeClr val="folHlink"/>
              </a:solidFill>
              <a:latin typeface="Century Gothic" pitchFamily="34" charset="0"/>
            </a:endParaRPr>
          </a:p>
          <a:p>
            <a:pPr marL="342900" indent="-342900" eaLnBrk="0" hangingPunct="0">
              <a:spcBef>
                <a:spcPct val="10000"/>
              </a:spcBef>
              <a:buFont typeface="Wingdings" pitchFamily="2" charset="2"/>
              <a:buNone/>
            </a:pPr>
            <a:r>
              <a:rPr lang="fr-FR" sz="4400" b="1" dirty="0">
                <a:solidFill>
                  <a:schemeClr val="folHlink"/>
                </a:solidFill>
              </a:rPr>
              <a:t>				</a:t>
            </a:r>
            <a:r>
              <a:rPr lang="fr-FR" sz="4400" b="1" dirty="0" smtClean="0">
                <a:solidFill>
                  <a:schemeClr val="folHlink"/>
                </a:solidFill>
                <a:latin typeface="Century Gothic" pitchFamily="34" charset="0"/>
              </a:rPr>
              <a:t>la  </a:t>
            </a:r>
            <a:r>
              <a:rPr lang="fr-FR" sz="4400" b="1" dirty="0">
                <a:solidFill>
                  <a:schemeClr val="folHlink"/>
                </a:solidFill>
                <a:latin typeface="Century Gothic" pitchFamily="34" charset="0"/>
              </a:rPr>
              <a:t>première </a:t>
            </a:r>
            <a:r>
              <a:rPr lang="fr-FR" sz="4400" b="1" dirty="0" smtClean="0">
                <a:solidFill>
                  <a:schemeClr val="folHlink"/>
                </a:solidFill>
                <a:latin typeface="Century Gothic" pitchFamily="34" charset="0"/>
              </a:rPr>
              <a:t>STMG</a:t>
            </a:r>
            <a:endParaRPr lang="fr-FR" sz="4400" b="1" dirty="0">
              <a:solidFill>
                <a:schemeClr val="folHlink"/>
              </a:solidFill>
              <a:latin typeface="Century Gothic" pitchFamily="34" charset="0"/>
            </a:endParaRPr>
          </a:p>
        </p:txBody>
      </p:sp>
      <p:sp>
        <p:nvSpPr>
          <p:cNvPr id="19459" name="Rectangle 10"/>
          <p:cNvSpPr>
            <a:spLocks noChangeArrowheads="1"/>
          </p:cNvSpPr>
          <p:nvPr/>
        </p:nvSpPr>
        <p:spPr bwMode="auto">
          <a:xfrm>
            <a:off x="838200" y="3319463"/>
            <a:ext cx="9067800" cy="1576387"/>
          </a:xfrm>
          <a:prstGeom prst="rect">
            <a:avLst/>
          </a:prstGeom>
          <a:noFill/>
          <a:ln w="12700">
            <a:noFill/>
            <a:miter lim="800000"/>
            <a:headEnd/>
            <a:tailEnd/>
          </a:ln>
        </p:spPr>
        <p:txBody>
          <a:bodyPr lIns="90488" tIns="44450" rIns="90488" bIns="44450"/>
          <a:lstStyle/>
          <a:p>
            <a:pPr marL="342900" indent="-342900" eaLnBrk="0" hangingPunct="0">
              <a:lnSpc>
                <a:spcPct val="90000"/>
              </a:lnSpc>
              <a:spcBef>
                <a:spcPct val="20000"/>
              </a:spcBef>
              <a:buFontTx/>
              <a:buChar char="•"/>
            </a:pPr>
            <a:endParaRPr lang="en-US" sz="1400">
              <a:latin typeface="ChromaSSK" pitchFamily="2" charset="0"/>
            </a:endParaRPr>
          </a:p>
        </p:txBody>
      </p:sp>
      <p:sp>
        <p:nvSpPr>
          <p:cNvPr id="5"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8441">
                                            <p:txEl>
                                              <p:pRg st="0" end="0"/>
                                            </p:txEl>
                                          </p:spTgt>
                                        </p:tgtEl>
                                        <p:attrNameLst>
                                          <p:attrName>style.visibility</p:attrName>
                                        </p:attrNameLst>
                                      </p:cBhvr>
                                      <p:to>
                                        <p:strVal val="visible"/>
                                      </p:to>
                                    </p:set>
                                    <p:anim calcmode="lin" valueType="num">
                                      <p:cBhvr additive="base">
                                        <p:cTn id="7" dur="5000" fill="hold"/>
                                        <p:tgtEl>
                                          <p:spTgt spid="18441">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18441">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0"/>
                            </p:stCondLst>
                            <p:childTnLst>
                              <p:par>
                                <p:cTn id="10" presetID="2" presetClass="entr" presetSubtype="2" fill="hold" nodeType="afterEffect">
                                  <p:stCondLst>
                                    <p:cond delay="0"/>
                                  </p:stCondLst>
                                  <p:childTnLst>
                                    <p:set>
                                      <p:cBhvr>
                                        <p:cTn id="11" dur="1" fill="hold">
                                          <p:stCondLst>
                                            <p:cond delay="0"/>
                                          </p:stCondLst>
                                        </p:cTn>
                                        <p:tgtEl>
                                          <p:spTgt spid="18441">
                                            <p:txEl>
                                              <p:pRg st="1" end="1"/>
                                            </p:txEl>
                                          </p:spTgt>
                                        </p:tgtEl>
                                        <p:attrNameLst>
                                          <p:attrName>style.visibility</p:attrName>
                                        </p:attrNameLst>
                                      </p:cBhvr>
                                      <p:to>
                                        <p:strVal val="visible"/>
                                      </p:to>
                                    </p:set>
                                    <p:anim calcmode="lin" valueType="num">
                                      <p:cBhvr additive="base">
                                        <p:cTn id="12" dur="5000" fill="hold"/>
                                        <p:tgtEl>
                                          <p:spTgt spid="18441">
                                            <p:txEl>
                                              <p:pRg st="1" end="1"/>
                                            </p:txEl>
                                          </p:spTgt>
                                        </p:tgtEl>
                                        <p:attrNameLst>
                                          <p:attrName>ppt_x</p:attrName>
                                        </p:attrNameLst>
                                      </p:cBhvr>
                                      <p:tavLst>
                                        <p:tav tm="0">
                                          <p:val>
                                            <p:strVal val="1+#ppt_w/2"/>
                                          </p:val>
                                        </p:tav>
                                        <p:tav tm="100000">
                                          <p:val>
                                            <p:strVal val="#ppt_x"/>
                                          </p:val>
                                        </p:tav>
                                      </p:tavLst>
                                    </p:anim>
                                    <p:anim calcmode="lin" valueType="num">
                                      <p:cBhvr additive="base">
                                        <p:cTn id="13" dur="5000" fill="hold"/>
                                        <p:tgtEl>
                                          <p:spTgt spid="18441">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0"/>
                            </p:stCondLst>
                            <p:childTnLst>
                              <p:par>
                                <p:cTn id="15" presetID="2" presetClass="entr" presetSubtype="2" fill="hold" nodeType="afterEffect">
                                  <p:stCondLst>
                                    <p:cond delay="0"/>
                                  </p:stCondLst>
                                  <p:childTnLst>
                                    <p:set>
                                      <p:cBhvr>
                                        <p:cTn id="16" dur="1" fill="hold">
                                          <p:stCondLst>
                                            <p:cond delay="0"/>
                                          </p:stCondLst>
                                        </p:cTn>
                                        <p:tgtEl>
                                          <p:spTgt spid="18441">
                                            <p:txEl>
                                              <p:pRg st="2" end="2"/>
                                            </p:txEl>
                                          </p:spTgt>
                                        </p:tgtEl>
                                        <p:attrNameLst>
                                          <p:attrName>style.visibility</p:attrName>
                                        </p:attrNameLst>
                                      </p:cBhvr>
                                      <p:to>
                                        <p:strVal val="visible"/>
                                      </p:to>
                                    </p:set>
                                    <p:anim calcmode="lin" valueType="num">
                                      <p:cBhvr additive="base">
                                        <p:cTn id="17" dur="5000" fill="hold"/>
                                        <p:tgtEl>
                                          <p:spTgt spid="18441">
                                            <p:txEl>
                                              <p:pRg st="2" end="2"/>
                                            </p:txEl>
                                          </p:spTgt>
                                        </p:tgtEl>
                                        <p:attrNameLst>
                                          <p:attrName>ppt_x</p:attrName>
                                        </p:attrNameLst>
                                      </p:cBhvr>
                                      <p:tavLst>
                                        <p:tav tm="0">
                                          <p:val>
                                            <p:strVal val="1+#ppt_w/2"/>
                                          </p:val>
                                        </p:tav>
                                        <p:tav tm="100000">
                                          <p:val>
                                            <p:strVal val="#ppt_x"/>
                                          </p:val>
                                        </p:tav>
                                      </p:tavLst>
                                    </p:anim>
                                    <p:anim calcmode="lin" valueType="num">
                                      <p:cBhvr additive="base">
                                        <p:cTn id="18" dur="5000" fill="hold"/>
                                        <p:tgtEl>
                                          <p:spTgt spid="18441">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0"/>
                            </p:stCondLst>
                            <p:childTnLst>
                              <p:par>
                                <p:cTn id="20" presetID="2" presetClass="entr" presetSubtype="2" fill="hold" nodeType="afterEffect">
                                  <p:stCondLst>
                                    <p:cond delay="0"/>
                                  </p:stCondLst>
                                  <p:childTnLst>
                                    <p:set>
                                      <p:cBhvr>
                                        <p:cTn id="21" dur="1" fill="hold">
                                          <p:stCondLst>
                                            <p:cond delay="0"/>
                                          </p:stCondLst>
                                        </p:cTn>
                                        <p:tgtEl>
                                          <p:spTgt spid="18441">
                                            <p:txEl>
                                              <p:pRg st="3" end="3"/>
                                            </p:txEl>
                                          </p:spTgt>
                                        </p:tgtEl>
                                        <p:attrNameLst>
                                          <p:attrName>style.visibility</p:attrName>
                                        </p:attrNameLst>
                                      </p:cBhvr>
                                      <p:to>
                                        <p:strVal val="visible"/>
                                      </p:to>
                                    </p:set>
                                    <p:anim calcmode="lin" valueType="num">
                                      <p:cBhvr additive="base">
                                        <p:cTn id="22" dur="5000" fill="hold"/>
                                        <p:tgtEl>
                                          <p:spTgt spid="18441">
                                            <p:txEl>
                                              <p:pRg st="3" end="3"/>
                                            </p:txEl>
                                          </p:spTgt>
                                        </p:tgtEl>
                                        <p:attrNameLst>
                                          <p:attrName>ppt_x</p:attrName>
                                        </p:attrNameLst>
                                      </p:cBhvr>
                                      <p:tavLst>
                                        <p:tav tm="0">
                                          <p:val>
                                            <p:strVal val="1+#ppt_w/2"/>
                                          </p:val>
                                        </p:tav>
                                        <p:tav tm="100000">
                                          <p:val>
                                            <p:strVal val="#ppt_x"/>
                                          </p:val>
                                        </p:tav>
                                      </p:tavLst>
                                    </p:anim>
                                    <p:anim calcmode="lin" valueType="num">
                                      <p:cBhvr additive="base">
                                        <p:cTn id="23" dur="5000" fill="hold"/>
                                        <p:tgtEl>
                                          <p:spTgt spid="18441">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0"/>
                            </p:stCondLst>
                            <p:childTnLst>
                              <p:par>
                                <p:cTn id="25" presetID="2" presetClass="entr" presetSubtype="2" fill="hold" nodeType="afterEffect">
                                  <p:stCondLst>
                                    <p:cond delay="0"/>
                                  </p:stCondLst>
                                  <p:childTnLst>
                                    <p:set>
                                      <p:cBhvr>
                                        <p:cTn id="26" dur="1" fill="hold">
                                          <p:stCondLst>
                                            <p:cond delay="0"/>
                                          </p:stCondLst>
                                        </p:cTn>
                                        <p:tgtEl>
                                          <p:spTgt spid="18441">
                                            <p:txEl>
                                              <p:pRg st="4" end="4"/>
                                            </p:txEl>
                                          </p:spTgt>
                                        </p:tgtEl>
                                        <p:attrNameLst>
                                          <p:attrName>style.visibility</p:attrName>
                                        </p:attrNameLst>
                                      </p:cBhvr>
                                      <p:to>
                                        <p:strVal val="visible"/>
                                      </p:to>
                                    </p:set>
                                    <p:anim calcmode="lin" valueType="num">
                                      <p:cBhvr additive="base">
                                        <p:cTn id="27" dur="5000" fill="hold"/>
                                        <p:tgtEl>
                                          <p:spTgt spid="18441">
                                            <p:txEl>
                                              <p:pRg st="4" end="4"/>
                                            </p:txEl>
                                          </p:spTgt>
                                        </p:tgtEl>
                                        <p:attrNameLst>
                                          <p:attrName>ppt_x</p:attrName>
                                        </p:attrNameLst>
                                      </p:cBhvr>
                                      <p:tavLst>
                                        <p:tav tm="0">
                                          <p:val>
                                            <p:strVal val="1+#ppt_w/2"/>
                                          </p:val>
                                        </p:tav>
                                        <p:tav tm="100000">
                                          <p:val>
                                            <p:strVal val="#ppt_x"/>
                                          </p:val>
                                        </p:tav>
                                      </p:tavLst>
                                    </p:anim>
                                    <p:anim calcmode="lin" valueType="num">
                                      <p:cBhvr additive="base">
                                        <p:cTn id="28" dur="5000" fill="hold"/>
                                        <p:tgtEl>
                                          <p:spTgt spid="18441">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0"/>
                            </p:stCondLst>
                            <p:childTnLst>
                              <p:par>
                                <p:cTn id="30" presetID="2" presetClass="entr" presetSubtype="4" fill="hold" nodeType="afterEffect">
                                  <p:stCondLst>
                                    <p:cond delay="0"/>
                                  </p:stCondLst>
                                  <p:childTnLst>
                                    <p:set>
                                      <p:cBhvr>
                                        <p:cTn id="31" dur="1" fill="hold">
                                          <p:stCondLst>
                                            <p:cond delay="0"/>
                                          </p:stCondLst>
                                        </p:cTn>
                                        <p:tgtEl>
                                          <p:spTgt spid="18441">
                                            <p:txEl>
                                              <p:pRg st="5" end="5"/>
                                            </p:txEl>
                                          </p:spTgt>
                                        </p:tgtEl>
                                        <p:attrNameLst>
                                          <p:attrName>style.visibility</p:attrName>
                                        </p:attrNameLst>
                                      </p:cBhvr>
                                      <p:to>
                                        <p:strVal val="visible"/>
                                      </p:to>
                                    </p:set>
                                    <p:anim calcmode="lin" valueType="num">
                                      <p:cBhvr additive="base">
                                        <p:cTn id="32" dur="500" fill="hold"/>
                                        <p:tgtEl>
                                          <p:spTgt spid="18441">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8441">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8441">
                                            <p:txEl>
                                              <p:pRg st="6" end="6"/>
                                            </p:txEl>
                                          </p:spTgt>
                                        </p:tgtEl>
                                        <p:attrNameLst>
                                          <p:attrName>style.visibility</p:attrName>
                                        </p:attrNameLst>
                                      </p:cBhvr>
                                      <p:to>
                                        <p:strVal val="visible"/>
                                      </p:to>
                                    </p:set>
                                    <p:anim calcmode="lin" valueType="num">
                                      <p:cBhvr additive="base">
                                        <p:cTn id="36" dur="500" fill="hold"/>
                                        <p:tgtEl>
                                          <p:spTgt spid="18441">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844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normAutofit fontScale="90000"/>
          </a:bodyPr>
          <a:lstStyle/>
          <a:p>
            <a:r>
              <a:rPr lang="fr-FR" sz="6600" dirty="0" smtClean="0">
                <a:solidFill>
                  <a:srgbClr val="FF9900"/>
                </a:solidFill>
                <a:latin typeface="Century Gothic" pitchFamily="34" charset="0"/>
              </a:rPr>
              <a:t>La première </a:t>
            </a:r>
            <a:r>
              <a:rPr lang="fr-FR" sz="6600" b="1" dirty="0" smtClean="0">
                <a:solidFill>
                  <a:srgbClr val="FF9900"/>
                </a:solidFill>
                <a:latin typeface="Century Gothic" pitchFamily="34" charset="0"/>
              </a:rPr>
              <a:t>S.T.M.G.</a:t>
            </a:r>
          </a:p>
        </p:txBody>
      </p:sp>
      <p:sp>
        <p:nvSpPr>
          <p:cNvPr id="4"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ppt_w</p:attrName>
                                        </p:attrNameLst>
                                      </p:cBhvr>
                                      <p:tavLst>
                                        <p:tav tm="0">
                                          <p:val>
                                            <p:fltVal val="0"/>
                                          </p:val>
                                        </p:tav>
                                        <p:tav tm="100000">
                                          <p:val>
                                            <p:strVal val="#ppt_w"/>
                                          </p:val>
                                        </p:tav>
                                      </p:tavLst>
                                    </p:anim>
                                    <p:anim calcmode="lin" valueType="num">
                                      <p:cBhvr>
                                        <p:cTn id="8" dur="1000" fill="hold"/>
                                        <p:tgtEl>
                                          <p:spTgt spid="20482"/>
                                        </p:tgtEl>
                                        <p:attrNameLst>
                                          <p:attrName>ppt_h</p:attrName>
                                        </p:attrNameLst>
                                      </p:cBhvr>
                                      <p:tavLst>
                                        <p:tav tm="0">
                                          <p:val>
                                            <p:fltVal val="0"/>
                                          </p:val>
                                        </p:tav>
                                        <p:tav tm="100000">
                                          <p:val>
                                            <p:strVal val="#ppt_h"/>
                                          </p:val>
                                        </p:tav>
                                      </p:tavLst>
                                    </p:anim>
                                    <p:anim calcmode="lin" valueType="num">
                                      <p:cBhvr>
                                        <p:cTn id="9" dur="1000" fill="hold"/>
                                        <p:tgtEl>
                                          <p:spTgt spid="2048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48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ChangeArrowheads="1"/>
          </p:cNvSpPr>
          <p:nvPr/>
        </p:nvSpPr>
        <p:spPr bwMode="auto">
          <a:xfrm>
            <a:off x="1136650" y="2564904"/>
            <a:ext cx="8352854" cy="3507903"/>
          </a:xfrm>
          <a:prstGeom prst="rect">
            <a:avLst/>
          </a:prstGeom>
          <a:noFill/>
          <a:ln>
            <a:noFill/>
          </a:ln>
          <a:effectLst/>
          <a:extLst>
            <a:ext uri="{909E8E84-426E-40DD-AFC4-6F175D3DCCD1}"/>
            <a:ext uri="{91240B29-F687-4F45-9708-019B960494DF}"/>
            <a:ext uri="{AF507438-7753-43E0-B8FC-AC1667EBCBE1}"/>
          </a:extLst>
        </p:spPr>
        <p:txBody>
          <a:bodyPr lIns="90488" tIns="44450" rIns="90488" bIns="44450"/>
          <a:lstStyle/>
          <a:p>
            <a:pPr eaLnBrk="0" hangingPunct="0">
              <a:lnSpc>
                <a:spcPct val="120000"/>
              </a:lnSpc>
              <a:spcBef>
                <a:spcPct val="30000"/>
              </a:spcBef>
              <a:buClr>
                <a:schemeClr val="tx2"/>
              </a:buClr>
              <a:buFont typeface="Wingdings" pitchFamily="2" charset="2"/>
              <a:buChar char="ü"/>
              <a:tabLst>
                <a:tab pos="6719888" algn="r"/>
              </a:tabLst>
              <a:defRPr/>
            </a:pPr>
            <a:r>
              <a:rPr lang="fr-FR" sz="2800" b="1" dirty="0">
                <a:effectLst>
                  <a:outerShdw blurRad="38100" dist="38100" dir="2700000" algn="tl">
                    <a:srgbClr val="000000"/>
                  </a:outerShdw>
                </a:effectLst>
                <a:latin typeface="Century Gothic" pitchFamily="34" charset="0"/>
              </a:rPr>
              <a:t>deux </a:t>
            </a:r>
            <a:r>
              <a:rPr lang="fr-FR" sz="2800" b="1" dirty="0" smtClean="0">
                <a:effectLst>
                  <a:outerShdw blurRad="38100" dist="38100" dir="2700000" algn="tl">
                    <a:srgbClr val="000000"/>
                  </a:outerShdw>
                </a:effectLst>
                <a:latin typeface="Century Gothic" pitchFamily="34" charset="0"/>
              </a:rPr>
              <a:t>Langues </a:t>
            </a:r>
            <a:r>
              <a:rPr lang="fr-FR" sz="2800" b="1" dirty="0">
                <a:effectLst>
                  <a:outerShdw blurRad="38100" dist="38100" dir="2700000" algn="tl">
                    <a:srgbClr val="000000"/>
                  </a:outerShdw>
                </a:effectLst>
                <a:latin typeface="Century Gothic" pitchFamily="34" charset="0"/>
              </a:rPr>
              <a:t>V</a:t>
            </a:r>
            <a:r>
              <a:rPr lang="fr-FR" sz="2800" b="1" dirty="0" smtClean="0">
                <a:effectLst>
                  <a:outerShdw blurRad="38100" dist="38100" dir="2700000" algn="tl">
                    <a:srgbClr val="000000"/>
                  </a:outerShdw>
                </a:effectLst>
                <a:latin typeface="Century Gothic" pitchFamily="34" charset="0"/>
              </a:rPr>
              <a:t>ivantes </a:t>
            </a:r>
            <a:r>
              <a:rPr lang="fr-FR" sz="2800" b="1" dirty="0">
                <a:effectLst>
                  <a:outerShdw blurRad="38100" dist="38100" dir="2700000" algn="tl">
                    <a:srgbClr val="000000"/>
                  </a:outerShdw>
                </a:effectLst>
                <a:latin typeface="Century Gothic" pitchFamily="34" charset="0"/>
              </a:rPr>
              <a:t>E</a:t>
            </a:r>
            <a:r>
              <a:rPr lang="fr-FR" sz="2800" b="1" dirty="0" smtClean="0">
                <a:effectLst>
                  <a:outerShdw blurRad="38100" dist="38100" dir="2700000" algn="tl">
                    <a:srgbClr val="000000"/>
                  </a:outerShdw>
                </a:effectLst>
                <a:latin typeface="Century Gothic" pitchFamily="34" charset="0"/>
              </a:rPr>
              <a:t>trangères</a:t>
            </a:r>
            <a:r>
              <a:rPr lang="fr-FR" sz="2800" b="1" dirty="0">
                <a:effectLst>
                  <a:outerShdw blurRad="38100" dist="38100" dir="2700000" algn="tl">
                    <a:srgbClr val="000000"/>
                  </a:outerShdw>
                </a:effectLst>
                <a:latin typeface="Century Gothic" pitchFamily="34" charset="0"/>
              </a:rPr>
              <a:t>	</a:t>
            </a:r>
            <a:r>
              <a:rPr lang="fr-FR" sz="2800" b="1" dirty="0" smtClean="0">
                <a:effectLst>
                  <a:outerShdw blurRad="38100" dist="38100" dir="2700000" algn="tl">
                    <a:srgbClr val="000000"/>
                  </a:outerShdw>
                </a:effectLst>
                <a:latin typeface="Century Gothic" pitchFamily="34" charset="0"/>
              </a:rPr>
              <a:t>      4 </a:t>
            </a:r>
            <a:r>
              <a:rPr lang="fr-FR" sz="2800" b="1" dirty="0">
                <a:effectLst>
                  <a:outerShdw blurRad="38100" dist="38100" dir="2700000" algn="tl">
                    <a:srgbClr val="000000"/>
                  </a:outerShdw>
                </a:effectLst>
                <a:latin typeface="Century Gothic" pitchFamily="34" charset="0"/>
              </a:rPr>
              <a:t>h 30</a:t>
            </a:r>
          </a:p>
          <a:p>
            <a:pPr eaLnBrk="0" hangingPunct="0">
              <a:lnSpc>
                <a:spcPct val="120000"/>
              </a:lnSpc>
              <a:spcBef>
                <a:spcPct val="30000"/>
              </a:spcBef>
              <a:buClr>
                <a:schemeClr val="tx2"/>
              </a:buClr>
              <a:buFont typeface="Wingdings" pitchFamily="2" charset="2"/>
              <a:buChar char="ü"/>
              <a:tabLst>
                <a:tab pos="7170738" algn="r"/>
              </a:tabLst>
              <a:defRPr/>
            </a:pPr>
            <a:r>
              <a:rPr lang="fr-FR" sz="2800" b="1" dirty="0">
                <a:effectLst>
                  <a:outerShdw blurRad="38100" dist="38100" dir="2700000" algn="tl">
                    <a:srgbClr val="000000"/>
                  </a:outerShdw>
                </a:effectLst>
                <a:latin typeface="Century Gothic" pitchFamily="34" charset="0"/>
              </a:rPr>
              <a:t> </a:t>
            </a:r>
            <a:r>
              <a:rPr lang="fr-FR" sz="2800" b="1" dirty="0" smtClean="0">
                <a:effectLst>
                  <a:outerShdw blurRad="38100" dist="38100" dir="2700000" algn="tl">
                    <a:srgbClr val="000000"/>
                  </a:outerShdw>
                </a:effectLst>
                <a:latin typeface="Century Gothic" pitchFamily="34" charset="0"/>
              </a:rPr>
              <a:t>Français</a:t>
            </a:r>
            <a:r>
              <a:rPr lang="fr-FR" sz="2800" b="1" dirty="0">
                <a:effectLst>
                  <a:outerShdw blurRad="38100" dist="38100" dir="2700000" algn="tl">
                    <a:srgbClr val="000000"/>
                  </a:outerShdw>
                </a:effectLst>
                <a:latin typeface="Century Gothic" pitchFamily="34" charset="0"/>
              </a:rPr>
              <a:t>	</a:t>
            </a:r>
            <a:r>
              <a:rPr lang="fr-FR" sz="2800" b="1" dirty="0" smtClean="0">
                <a:effectLst>
                  <a:outerShdw blurRad="38100" dist="38100" dir="2700000" algn="tl">
                    <a:srgbClr val="000000"/>
                  </a:outerShdw>
                </a:effectLst>
                <a:latin typeface="Century Gothic" pitchFamily="34" charset="0"/>
              </a:rPr>
              <a:t>                                       3 h</a:t>
            </a:r>
          </a:p>
          <a:p>
            <a:pPr eaLnBrk="0" hangingPunct="0">
              <a:lnSpc>
                <a:spcPct val="120000"/>
              </a:lnSpc>
              <a:spcBef>
                <a:spcPct val="30000"/>
              </a:spcBef>
              <a:buClr>
                <a:schemeClr val="tx2"/>
              </a:buClr>
              <a:buFont typeface="Wingdings" pitchFamily="2" charset="2"/>
              <a:buChar char="ü"/>
              <a:tabLst>
                <a:tab pos="7170738" algn="r"/>
              </a:tabLst>
              <a:defRPr/>
            </a:pPr>
            <a:r>
              <a:rPr lang="fr-FR" sz="2800" b="1" dirty="0" smtClean="0">
                <a:effectLst>
                  <a:outerShdw blurRad="38100" dist="38100" dir="2700000" algn="tl">
                    <a:srgbClr val="000000"/>
                  </a:outerShdw>
                </a:effectLst>
                <a:latin typeface="Century Gothic" pitchFamily="34" charset="0"/>
              </a:rPr>
              <a:t> Mathématiques	3 h</a:t>
            </a:r>
          </a:p>
          <a:p>
            <a:pPr eaLnBrk="0" hangingPunct="0">
              <a:lnSpc>
                <a:spcPct val="120000"/>
              </a:lnSpc>
              <a:spcBef>
                <a:spcPct val="30000"/>
              </a:spcBef>
              <a:buClr>
                <a:schemeClr val="tx2"/>
              </a:buClr>
              <a:buFont typeface="Wingdings" pitchFamily="2" charset="2"/>
              <a:buChar char="ü"/>
              <a:tabLst>
                <a:tab pos="7170738" algn="r"/>
              </a:tabLst>
              <a:defRPr/>
            </a:pPr>
            <a:r>
              <a:rPr lang="fr-FR" sz="2800" b="1" dirty="0" smtClean="0">
                <a:effectLst>
                  <a:outerShdw blurRad="38100" dist="38100" dir="2700000" algn="tl">
                    <a:srgbClr val="000000"/>
                  </a:outerShdw>
                </a:effectLst>
                <a:latin typeface="Century Gothic" pitchFamily="34" charset="0"/>
              </a:rPr>
              <a:t> </a:t>
            </a:r>
            <a:r>
              <a:rPr lang="fr-FR" sz="2800" b="1" dirty="0">
                <a:effectLst>
                  <a:outerShdw blurRad="38100" dist="38100" dir="2700000" algn="tl">
                    <a:srgbClr val="000000"/>
                  </a:outerShdw>
                </a:effectLst>
                <a:latin typeface="Century Gothic" pitchFamily="34" charset="0"/>
              </a:rPr>
              <a:t>H</a:t>
            </a:r>
            <a:r>
              <a:rPr lang="fr-FR" sz="2800" b="1" dirty="0" smtClean="0">
                <a:effectLst>
                  <a:outerShdw blurRad="38100" dist="38100" dir="2700000" algn="tl">
                    <a:srgbClr val="000000"/>
                  </a:outerShdw>
                </a:effectLst>
                <a:latin typeface="Century Gothic" pitchFamily="34" charset="0"/>
              </a:rPr>
              <a:t>istoire </a:t>
            </a:r>
            <a:r>
              <a:rPr lang="fr-FR" sz="2800" b="1" dirty="0">
                <a:effectLst>
                  <a:outerShdw blurRad="38100" dist="38100" dir="2700000" algn="tl">
                    <a:srgbClr val="000000"/>
                  </a:outerShdw>
                </a:effectLst>
                <a:latin typeface="Century Gothic" pitchFamily="34" charset="0"/>
              </a:rPr>
              <a:t>et </a:t>
            </a:r>
            <a:r>
              <a:rPr lang="fr-FR" sz="2800" b="1" dirty="0" smtClean="0">
                <a:effectLst>
                  <a:outerShdw blurRad="38100" dist="38100" dir="2700000" algn="tl">
                    <a:srgbClr val="000000"/>
                  </a:outerShdw>
                </a:effectLst>
                <a:latin typeface="Century Gothic" pitchFamily="34" charset="0"/>
              </a:rPr>
              <a:t>Géographie</a:t>
            </a:r>
            <a:r>
              <a:rPr lang="fr-FR" sz="2800" b="1" dirty="0">
                <a:effectLst>
                  <a:outerShdw blurRad="38100" dist="38100" dir="2700000" algn="tl">
                    <a:srgbClr val="000000"/>
                  </a:outerShdw>
                </a:effectLst>
                <a:latin typeface="Century Gothic" pitchFamily="34" charset="0"/>
              </a:rPr>
              <a:t>	2 h</a:t>
            </a:r>
          </a:p>
          <a:p>
            <a:pPr eaLnBrk="0" hangingPunct="0">
              <a:lnSpc>
                <a:spcPct val="120000"/>
              </a:lnSpc>
              <a:spcBef>
                <a:spcPct val="30000"/>
              </a:spcBef>
              <a:buClr>
                <a:schemeClr val="tx2"/>
              </a:buClr>
              <a:buFont typeface="Wingdings" pitchFamily="2" charset="2"/>
              <a:buChar char="ü"/>
              <a:tabLst>
                <a:tab pos="7170738" algn="r"/>
              </a:tabLst>
              <a:defRPr/>
            </a:pPr>
            <a:r>
              <a:rPr lang="fr-FR" sz="2800" b="1" dirty="0">
                <a:effectLst>
                  <a:outerShdw blurRad="38100" dist="38100" dir="2700000" algn="tl">
                    <a:srgbClr val="000000"/>
                  </a:outerShdw>
                </a:effectLst>
                <a:latin typeface="Century Gothic" pitchFamily="34" charset="0"/>
              </a:rPr>
              <a:t> </a:t>
            </a:r>
            <a:r>
              <a:rPr lang="fr-FR" sz="2800" b="1" dirty="0" smtClean="0">
                <a:effectLst>
                  <a:outerShdw blurRad="38100" dist="38100" dir="2700000" algn="tl">
                    <a:srgbClr val="000000"/>
                  </a:outerShdw>
                </a:effectLst>
                <a:latin typeface="Century Gothic" pitchFamily="34" charset="0"/>
              </a:rPr>
              <a:t>Education </a:t>
            </a:r>
            <a:r>
              <a:rPr lang="fr-FR" sz="2800" b="1" dirty="0">
                <a:effectLst>
                  <a:outerShdw blurRad="38100" dist="38100" dir="2700000" algn="tl">
                    <a:srgbClr val="000000"/>
                  </a:outerShdw>
                </a:effectLst>
                <a:latin typeface="Century Gothic" pitchFamily="34" charset="0"/>
              </a:rPr>
              <a:t>P</a:t>
            </a:r>
            <a:r>
              <a:rPr lang="fr-FR" sz="2800" b="1" dirty="0" smtClean="0">
                <a:effectLst>
                  <a:outerShdw blurRad="38100" dist="38100" dir="2700000" algn="tl">
                    <a:srgbClr val="000000"/>
                  </a:outerShdw>
                </a:effectLst>
                <a:latin typeface="Century Gothic" pitchFamily="34" charset="0"/>
              </a:rPr>
              <a:t>hysique </a:t>
            </a:r>
            <a:r>
              <a:rPr lang="fr-FR" sz="2800" b="1" dirty="0">
                <a:effectLst>
                  <a:outerShdw blurRad="38100" dist="38100" dir="2700000" algn="tl">
                    <a:srgbClr val="000000"/>
                  </a:outerShdw>
                </a:effectLst>
                <a:latin typeface="Century Gothic" pitchFamily="34" charset="0"/>
              </a:rPr>
              <a:t>et </a:t>
            </a:r>
            <a:r>
              <a:rPr lang="fr-FR" sz="2800" b="1" dirty="0" smtClean="0">
                <a:effectLst>
                  <a:outerShdw blurRad="38100" dist="38100" dir="2700000" algn="tl">
                    <a:srgbClr val="000000"/>
                  </a:outerShdw>
                </a:effectLst>
                <a:latin typeface="Century Gothic" pitchFamily="34" charset="0"/>
              </a:rPr>
              <a:t>Sportive</a:t>
            </a:r>
            <a:r>
              <a:rPr lang="fr-FR" sz="2800" b="1" dirty="0">
                <a:effectLst>
                  <a:outerShdw blurRad="38100" dist="38100" dir="2700000" algn="tl">
                    <a:srgbClr val="000000"/>
                  </a:outerShdw>
                </a:effectLst>
                <a:latin typeface="Century Gothic" pitchFamily="34" charset="0"/>
              </a:rPr>
              <a:t>	2 h</a:t>
            </a:r>
          </a:p>
        </p:txBody>
      </p:sp>
      <p:sp>
        <p:nvSpPr>
          <p:cNvPr id="249859" name="Rectangle 3"/>
          <p:cNvSpPr>
            <a:spLocks noChangeArrowheads="1"/>
          </p:cNvSpPr>
          <p:nvPr/>
        </p:nvSpPr>
        <p:spPr bwMode="auto">
          <a:xfrm>
            <a:off x="533400" y="404664"/>
            <a:ext cx="9144000" cy="1200150"/>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a:spAutoFit/>
          </a:bodyPr>
          <a:lstStyle/>
          <a:p>
            <a:pPr>
              <a:defRPr/>
            </a:pPr>
            <a:r>
              <a:rPr lang="fr-FR" sz="3600" b="1" dirty="0">
                <a:solidFill>
                  <a:schemeClr val="folHlink"/>
                </a:solidFill>
                <a:effectLst>
                  <a:outerShdw blurRad="38100" dist="38100" dir="2700000" algn="tl">
                    <a:srgbClr val="000000"/>
                  </a:outerShdw>
                </a:effectLst>
                <a:latin typeface="Century Gothic" pitchFamily="34" charset="0"/>
              </a:rPr>
              <a:t>En 1ère STMG , vous poursuivrez </a:t>
            </a:r>
            <a:r>
              <a:rPr lang="fr-FR" sz="3600" b="1" dirty="0">
                <a:solidFill>
                  <a:srgbClr val="FF9900"/>
                </a:solidFill>
                <a:effectLst>
                  <a:outerShdw blurRad="38100" dist="38100" dir="2700000" algn="tl">
                    <a:srgbClr val="000000"/>
                  </a:outerShdw>
                </a:effectLst>
                <a:latin typeface="Century Gothic" pitchFamily="34" charset="0"/>
              </a:rPr>
              <a:t>l’enseignement général </a:t>
            </a:r>
            <a:r>
              <a:rPr lang="fr-FR" sz="3600" b="1" dirty="0">
                <a:solidFill>
                  <a:schemeClr val="folHlink"/>
                </a:solidFill>
                <a:effectLst>
                  <a:outerShdw blurRad="38100" dist="38100" dir="2700000" algn="tl">
                    <a:srgbClr val="000000"/>
                  </a:outerShdw>
                </a:effectLst>
                <a:latin typeface="Century Gothic" pitchFamily="34" charset="0"/>
              </a:rPr>
              <a:t>: </a:t>
            </a:r>
          </a:p>
        </p:txBody>
      </p:sp>
      <p:sp>
        <p:nvSpPr>
          <p:cNvPr id="5"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49859"/>
                                        </p:tgtEl>
                                        <p:attrNameLst>
                                          <p:attrName>style.visibility</p:attrName>
                                        </p:attrNameLst>
                                      </p:cBhvr>
                                      <p:to>
                                        <p:strVal val="visible"/>
                                      </p:to>
                                    </p:set>
                                    <p:anim calcmode="lin" valueType="num">
                                      <p:cBhvr>
                                        <p:cTn id="7" dur="1000" fill="hold"/>
                                        <p:tgtEl>
                                          <p:spTgt spid="249859"/>
                                        </p:tgtEl>
                                        <p:attrNameLst>
                                          <p:attrName>ppt_w</p:attrName>
                                        </p:attrNameLst>
                                      </p:cBhvr>
                                      <p:tavLst>
                                        <p:tav tm="0">
                                          <p:val>
                                            <p:fltVal val="0"/>
                                          </p:val>
                                        </p:tav>
                                        <p:tav tm="100000">
                                          <p:val>
                                            <p:strVal val="#ppt_w"/>
                                          </p:val>
                                        </p:tav>
                                      </p:tavLst>
                                    </p:anim>
                                    <p:anim calcmode="lin" valueType="num">
                                      <p:cBhvr>
                                        <p:cTn id="8" dur="1000" fill="hold"/>
                                        <p:tgtEl>
                                          <p:spTgt spid="249859"/>
                                        </p:tgtEl>
                                        <p:attrNameLst>
                                          <p:attrName>ppt_h</p:attrName>
                                        </p:attrNameLst>
                                      </p:cBhvr>
                                      <p:tavLst>
                                        <p:tav tm="0">
                                          <p:val>
                                            <p:fltVal val="0"/>
                                          </p:val>
                                        </p:tav>
                                        <p:tav tm="100000">
                                          <p:val>
                                            <p:strVal val="#ppt_h"/>
                                          </p:val>
                                        </p:tav>
                                      </p:tavLst>
                                    </p:anim>
                                    <p:anim calcmode="lin" valueType="num">
                                      <p:cBhvr>
                                        <p:cTn id="9" dur="1000" fill="hold"/>
                                        <p:tgtEl>
                                          <p:spTgt spid="24985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985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249858">
                                            <p:txEl>
                                              <p:pRg st="0" end="0"/>
                                            </p:txEl>
                                          </p:spTgt>
                                        </p:tgtEl>
                                        <p:attrNameLst>
                                          <p:attrName>style.visibility</p:attrName>
                                        </p:attrNameLst>
                                      </p:cBhvr>
                                      <p:to>
                                        <p:strVal val="visible"/>
                                      </p:to>
                                    </p:set>
                                    <p:anim calcmode="lin" valueType="num">
                                      <p:cBhvr additive="base">
                                        <p:cTn id="14" dur="5000" fill="hold"/>
                                        <p:tgtEl>
                                          <p:spTgt spid="249858">
                                            <p:txEl>
                                              <p:pRg st="0" end="0"/>
                                            </p:txEl>
                                          </p:spTgt>
                                        </p:tgtEl>
                                        <p:attrNameLst>
                                          <p:attrName>ppt_x</p:attrName>
                                        </p:attrNameLst>
                                      </p:cBhvr>
                                      <p:tavLst>
                                        <p:tav tm="0">
                                          <p:val>
                                            <p:strVal val="1+#ppt_w/2"/>
                                          </p:val>
                                        </p:tav>
                                        <p:tav tm="100000">
                                          <p:val>
                                            <p:strVal val="#ppt_x"/>
                                          </p:val>
                                        </p:tav>
                                      </p:tavLst>
                                    </p:anim>
                                    <p:anim calcmode="lin" valueType="num">
                                      <p:cBhvr additive="base">
                                        <p:cTn id="15" dur="5000" fill="hold"/>
                                        <p:tgtEl>
                                          <p:spTgt spid="249858">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6000"/>
                            </p:stCondLst>
                            <p:childTnLst>
                              <p:par>
                                <p:cTn id="17" presetID="2" presetClass="entr" presetSubtype="2" fill="hold" nodeType="afterEffect">
                                  <p:stCondLst>
                                    <p:cond delay="0"/>
                                  </p:stCondLst>
                                  <p:childTnLst>
                                    <p:set>
                                      <p:cBhvr>
                                        <p:cTn id="18" dur="1" fill="hold">
                                          <p:stCondLst>
                                            <p:cond delay="0"/>
                                          </p:stCondLst>
                                        </p:cTn>
                                        <p:tgtEl>
                                          <p:spTgt spid="249858">
                                            <p:txEl>
                                              <p:pRg st="1" end="1"/>
                                            </p:txEl>
                                          </p:spTgt>
                                        </p:tgtEl>
                                        <p:attrNameLst>
                                          <p:attrName>style.visibility</p:attrName>
                                        </p:attrNameLst>
                                      </p:cBhvr>
                                      <p:to>
                                        <p:strVal val="visible"/>
                                      </p:to>
                                    </p:set>
                                    <p:anim calcmode="lin" valueType="num">
                                      <p:cBhvr additive="base">
                                        <p:cTn id="19" dur="5000" fill="hold"/>
                                        <p:tgtEl>
                                          <p:spTgt spid="249858">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249858">
                                            <p:txEl>
                                              <p:pRg st="1" end="1"/>
                                            </p:txEl>
                                          </p:spTgt>
                                        </p:tgtEl>
                                        <p:attrNameLst>
                                          <p:attrName>ppt_y</p:attrName>
                                        </p:attrNameLst>
                                      </p:cBhvr>
                                      <p:tavLst>
                                        <p:tav tm="0">
                                          <p:val>
                                            <p:strVal val="#ppt_y"/>
                                          </p:val>
                                        </p:tav>
                                        <p:tav tm="100000">
                                          <p:val>
                                            <p:strVal val="#ppt_y"/>
                                          </p:val>
                                        </p:tav>
                                      </p:tavLst>
                                    </p:anim>
                                  </p:childTnLst>
                                </p:cTn>
                              </p:par>
                            </p:childTnLst>
                          </p:cTn>
                        </p:par>
                        <p:par>
                          <p:cTn id="21" fill="hold">
                            <p:stCondLst>
                              <p:cond delay="11000"/>
                            </p:stCondLst>
                            <p:childTnLst>
                              <p:par>
                                <p:cTn id="22" presetID="2" presetClass="entr" presetSubtype="2" fill="hold" nodeType="afterEffect">
                                  <p:stCondLst>
                                    <p:cond delay="0"/>
                                  </p:stCondLst>
                                  <p:childTnLst>
                                    <p:set>
                                      <p:cBhvr>
                                        <p:cTn id="23" dur="1" fill="hold">
                                          <p:stCondLst>
                                            <p:cond delay="0"/>
                                          </p:stCondLst>
                                        </p:cTn>
                                        <p:tgtEl>
                                          <p:spTgt spid="249858">
                                            <p:txEl>
                                              <p:pRg st="2" end="2"/>
                                            </p:txEl>
                                          </p:spTgt>
                                        </p:tgtEl>
                                        <p:attrNameLst>
                                          <p:attrName>style.visibility</p:attrName>
                                        </p:attrNameLst>
                                      </p:cBhvr>
                                      <p:to>
                                        <p:strVal val="visible"/>
                                      </p:to>
                                    </p:set>
                                    <p:anim calcmode="lin" valueType="num">
                                      <p:cBhvr additive="base">
                                        <p:cTn id="24" dur="5000" fill="hold"/>
                                        <p:tgtEl>
                                          <p:spTgt spid="249858">
                                            <p:txEl>
                                              <p:pRg st="2" end="2"/>
                                            </p:txEl>
                                          </p:spTgt>
                                        </p:tgtEl>
                                        <p:attrNameLst>
                                          <p:attrName>ppt_x</p:attrName>
                                        </p:attrNameLst>
                                      </p:cBhvr>
                                      <p:tavLst>
                                        <p:tav tm="0">
                                          <p:val>
                                            <p:strVal val="1+#ppt_w/2"/>
                                          </p:val>
                                        </p:tav>
                                        <p:tav tm="100000">
                                          <p:val>
                                            <p:strVal val="#ppt_x"/>
                                          </p:val>
                                        </p:tav>
                                      </p:tavLst>
                                    </p:anim>
                                    <p:anim calcmode="lin" valueType="num">
                                      <p:cBhvr additive="base">
                                        <p:cTn id="25" dur="5000" fill="hold"/>
                                        <p:tgtEl>
                                          <p:spTgt spid="249858">
                                            <p:txEl>
                                              <p:pRg st="2" end="2"/>
                                            </p:txEl>
                                          </p:spTgt>
                                        </p:tgtEl>
                                        <p:attrNameLst>
                                          <p:attrName>ppt_y</p:attrName>
                                        </p:attrNameLst>
                                      </p:cBhvr>
                                      <p:tavLst>
                                        <p:tav tm="0">
                                          <p:val>
                                            <p:strVal val="#ppt_y"/>
                                          </p:val>
                                        </p:tav>
                                        <p:tav tm="100000">
                                          <p:val>
                                            <p:strVal val="#ppt_y"/>
                                          </p:val>
                                        </p:tav>
                                      </p:tavLst>
                                    </p:anim>
                                  </p:childTnLst>
                                </p:cTn>
                              </p:par>
                            </p:childTnLst>
                          </p:cTn>
                        </p:par>
                        <p:par>
                          <p:cTn id="26" fill="hold">
                            <p:stCondLst>
                              <p:cond delay="16000"/>
                            </p:stCondLst>
                            <p:childTnLst>
                              <p:par>
                                <p:cTn id="27" presetID="2" presetClass="entr" presetSubtype="2" fill="hold" nodeType="afterEffect">
                                  <p:stCondLst>
                                    <p:cond delay="0"/>
                                  </p:stCondLst>
                                  <p:childTnLst>
                                    <p:set>
                                      <p:cBhvr>
                                        <p:cTn id="28" dur="1" fill="hold">
                                          <p:stCondLst>
                                            <p:cond delay="0"/>
                                          </p:stCondLst>
                                        </p:cTn>
                                        <p:tgtEl>
                                          <p:spTgt spid="249858">
                                            <p:txEl>
                                              <p:pRg st="3" end="3"/>
                                            </p:txEl>
                                          </p:spTgt>
                                        </p:tgtEl>
                                        <p:attrNameLst>
                                          <p:attrName>style.visibility</p:attrName>
                                        </p:attrNameLst>
                                      </p:cBhvr>
                                      <p:to>
                                        <p:strVal val="visible"/>
                                      </p:to>
                                    </p:set>
                                    <p:anim calcmode="lin" valueType="num">
                                      <p:cBhvr additive="base">
                                        <p:cTn id="29" dur="5000" fill="hold"/>
                                        <p:tgtEl>
                                          <p:spTgt spid="249858">
                                            <p:txEl>
                                              <p:pRg st="3" end="3"/>
                                            </p:txEl>
                                          </p:spTgt>
                                        </p:tgtEl>
                                        <p:attrNameLst>
                                          <p:attrName>ppt_x</p:attrName>
                                        </p:attrNameLst>
                                      </p:cBhvr>
                                      <p:tavLst>
                                        <p:tav tm="0">
                                          <p:val>
                                            <p:strVal val="1+#ppt_w/2"/>
                                          </p:val>
                                        </p:tav>
                                        <p:tav tm="100000">
                                          <p:val>
                                            <p:strVal val="#ppt_x"/>
                                          </p:val>
                                        </p:tav>
                                      </p:tavLst>
                                    </p:anim>
                                    <p:anim calcmode="lin" valueType="num">
                                      <p:cBhvr additive="base">
                                        <p:cTn id="30" dur="5000" fill="hold"/>
                                        <p:tgtEl>
                                          <p:spTgt spid="249858">
                                            <p:txEl>
                                              <p:pRg st="3" end="3"/>
                                            </p:txEl>
                                          </p:spTgt>
                                        </p:tgtEl>
                                        <p:attrNameLst>
                                          <p:attrName>ppt_y</p:attrName>
                                        </p:attrNameLst>
                                      </p:cBhvr>
                                      <p:tavLst>
                                        <p:tav tm="0">
                                          <p:val>
                                            <p:strVal val="#ppt_y"/>
                                          </p:val>
                                        </p:tav>
                                        <p:tav tm="100000">
                                          <p:val>
                                            <p:strVal val="#ppt_y"/>
                                          </p:val>
                                        </p:tav>
                                      </p:tavLst>
                                    </p:anim>
                                  </p:childTnLst>
                                </p:cTn>
                              </p:par>
                            </p:childTnLst>
                          </p:cTn>
                        </p:par>
                        <p:par>
                          <p:cTn id="31" fill="hold">
                            <p:stCondLst>
                              <p:cond delay="21000"/>
                            </p:stCondLst>
                            <p:childTnLst>
                              <p:par>
                                <p:cTn id="32" presetID="2" presetClass="entr" presetSubtype="2" fill="hold" nodeType="afterEffect">
                                  <p:stCondLst>
                                    <p:cond delay="0"/>
                                  </p:stCondLst>
                                  <p:childTnLst>
                                    <p:set>
                                      <p:cBhvr>
                                        <p:cTn id="33" dur="1" fill="hold">
                                          <p:stCondLst>
                                            <p:cond delay="0"/>
                                          </p:stCondLst>
                                        </p:cTn>
                                        <p:tgtEl>
                                          <p:spTgt spid="249858">
                                            <p:txEl>
                                              <p:pRg st="4" end="4"/>
                                            </p:txEl>
                                          </p:spTgt>
                                        </p:tgtEl>
                                        <p:attrNameLst>
                                          <p:attrName>style.visibility</p:attrName>
                                        </p:attrNameLst>
                                      </p:cBhvr>
                                      <p:to>
                                        <p:strVal val="visible"/>
                                      </p:to>
                                    </p:set>
                                    <p:anim calcmode="lin" valueType="num">
                                      <p:cBhvr additive="base">
                                        <p:cTn id="34" dur="5000" fill="hold"/>
                                        <p:tgtEl>
                                          <p:spTgt spid="249858">
                                            <p:txEl>
                                              <p:pRg st="4" end="4"/>
                                            </p:txEl>
                                          </p:spTgt>
                                        </p:tgtEl>
                                        <p:attrNameLst>
                                          <p:attrName>ppt_x</p:attrName>
                                        </p:attrNameLst>
                                      </p:cBhvr>
                                      <p:tavLst>
                                        <p:tav tm="0">
                                          <p:val>
                                            <p:strVal val="1+#ppt_w/2"/>
                                          </p:val>
                                        </p:tav>
                                        <p:tav tm="100000">
                                          <p:val>
                                            <p:strVal val="#ppt_x"/>
                                          </p:val>
                                        </p:tav>
                                      </p:tavLst>
                                    </p:anim>
                                    <p:anim calcmode="lin" valueType="num">
                                      <p:cBhvr additive="base">
                                        <p:cTn id="35" dur="5000" fill="hold"/>
                                        <p:tgtEl>
                                          <p:spTgt spid="24985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381000"/>
            <a:ext cx="9144000" cy="1200150"/>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a:spAutoFit/>
          </a:bodyPr>
          <a:lstStyle/>
          <a:p>
            <a:pPr>
              <a:defRPr/>
            </a:pPr>
            <a:r>
              <a:rPr lang="fr-FR" sz="3600" b="1" dirty="0">
                <a:solidFill>
                  <a:schemeClr val="folHlink"/>
                </a:solidFill>
                <a:effectLst>
                  <a:outerShdw blurRad="38100" dist="38100" dir="2700000" algn="tl">
                    <a:srgbClr val="000000"/>
                  </a:outerShdw>
                </a:effectLst>
                <a:latin typeface="Century Gothic" pitchFamily="34" charset="0"/>
              </a:rPr>
              <a:t>En 1ère STMG , vous étudierez de nouvelles matières :</a:t>
            </a:r>
          </a:p>
        </p:txBody>
      </p:sp>
      <p:sp>
        <p:nvSpPr>
          <p:cNvPr id="5" name="Rectangle 4"/>
          <p:cNvSpPr/>
          <p:nvPr/>
        </p:nvSpPr>
        <p:spPr>
          <a:xfrm>
            <a:off x="776536" y="2884488"/>
            <a:ext cx="8208911" cy="1902059"/>
          </a:xfrm>
          <a:prstGeom prst="rect">
            <a:avLst/>
          </a:prstGeom>
        </p:spPr>
        <p:txBody>
          <a:bodyPr wrap="square">
            <a:spAutoFit/>
          </a:bodyPr>
          <a:lstStyle/>
          <a:p>
            <a:pPr eaLnBrk="0" hangingPunct="0">
              <a:lnSpc>
                <a:spcPct val="120000"/>
              </a:lnSpc>
              <a:spcBef>
                <a:spcPct val="30000"/>
              </a:spcBef>
              <a:buClr>
                <a:schemeClr val="tx2"/>
              </a:buClr>
              <a:buFont typeface="Wingdings" pitchFamily="2" charset="2"/>
              <a:buChar char="ü"/>
              <a:tabLst>
                <a:tab pos="7083425" algn="r"/>
              </a:tabLst>
              <a:defRPr/>
            </a:pPr>
            <a:r>
              <a:rPr lang="fr-FR" sz="2800" b="1" dirty="0">
                <a:solidFill>
                  <a:schemeClr val="folHlink"/>
                </a:solidFill>
                <a:effectLst>
                  <a:outerShdw blurRad="38100" dist="38100" dir="2700000" algn="tl">
                    <a:srgbClr val="000000"/>
                  </a:outerShdw>
                </a:effectLst>
                <a:latin typeface="Century Gothic" pitchFamily="34" charset="0"/>
              </a:rPr>
              <a:t>M</a:t>
            </a:r>
            <a:r>
              <a:rPr lang="fr-FR" sz="2800" b="1" dirty="0" smtClean="0">
                <a:solidFill>
                  <a:schemeClr val="folHlink"/>
                </a:solidFill>
                <a:effectLst>
                  <a:outerShdw blurRad="38100" dist="38100" dir="2700000" algn="tl">
                    <a:srgbClr val="000000"/>
                  </a:outerShdw>
                </a:effectLst>
                <a:latin typeface="Century Gothic" pitchFamily="34" charset="0"/>
              </a:rPr>
              <a:t>anagement </a:t>
            </a:r>
            <a:r>
              <a:rPr lang="fr-FR" sz="2800" b="1" dirty="0">
                <a:solidFill>
                  <a:schemeClr val="folHlink"/>
                </a:solidFill>
                <a:effectLst>
                  <a:outerShdw blurRad="38100" dist="38100" dir="2700000" algn="tl">
                    <a:srgbClr val="000000"/>
                  </a:outerShdw>
                </a:effectLst>
                <a:latin typeface="Century Gothic" pitchFamily="34" charset="0"/>
              </a:rPr>
              <a:t>des organisations	2 h 30</a:t>
            </a:r>
          </a:p>
          <a:p>
            <a:pPr eaLnBrk="0" hangingPunct="0">
              <a:lnSpc>
                <a:spcPct val="120000"/>
              </a:lnSpc>
              <a:spcBef>
                <a:spcPct val="30000"/>
              </a:spcBef>
              <a:buClr>
                <a:schemeClr val="tx2"/>
              </a:buClr>
              <a:buFont typeface="Wingdings" pitchFamily="2" charset="2"/>
              <a:buChar char="ü"/>
              <a:tabLst>
                <a:tab pos="6632575" algn="r"/>
              </a:tabLst>
              <a:defRPr/>
            </a:pPr>
            <a:r>
              <a:rPr lang="fr-FR" sz="2800" b="1" dirty="0" smtClean="0">
                <a:solidFill>
                  <a:schemeClr val="folHlink"/>
                </a:solidFill>
                <a:effectLst>
                  <a:outerShdw blurRad="38100" dist="38100" dir="2700000" algn="tl">
                    <a:srgbClr val="000000"/>
                  </a:outerShdw>
                </a:effectLst>
                <a:latin typeface="Century Gothic" pitchFamily="34" charset="0"/>
              </a:rPr>
              <a:t>Economie et Droit </a:t>
            </a:r>
            <a:r>
              <a:rPr lang="fr-FR" sz="2800" b="1" dirty="0">
                <a:solidFill>
                  <a:schemeClr val="folHlink"/>
                </a:solidFill>
                <a:effectLst>
                  <a:outerShdw blurRad="38100" dist="38100" dir="2700000" algn="tl">
                    <a:srgbClr val="000000"/>
                  </a:outerShdw>
                </a:effectLst>
                <a:latin typeface="Century Gothic" pitchFamily="34" charset="0"/>
              </a:rPr>
              <a:t>	4 h</a:t>
            </a:r>
          </a:p>
          <a:p>
            <a:pPr eaLnBrk="0" hangingPunct="0">
              <a:lnSpc>
                <a:spcPct val="120000"/>
              </a:lnSpc>
              <a:spcBef>
                <a:spcPct val="30000"/>
              </a:spcBef>
              <a:buClr>
                <a:schemeClr val="tx2"/>
              </a:buClr>
              <a:buFont typeface="Wingdings" pitchFamily="2" charset="2"/>
              <a:buChar char="ü"/>
              <a:tabLst>
                <a:tab pos="6632575" algn="r"/>
              </a:tabLst>
              <a:defRPr/>
            </a:pPr>
            <a:r>
              <a:rPr lang="fr-FR" sz="2800" b="1" dirty="0" smtClean="0">
                <a:solidFill>
                  <a:schemeClr val="folHlink"/>
                </a:solidFill>
                <a:effectLst>
                  <a:outerShdw blurRad="38100" dist="38100" dir="2700000" algn="tl">
                    <a:srgbClr val="000000"/>
                  </a:outerShdw>
                </a:effectLst>
                <a:latin typeface="Century Gothic" pitchFamily="34" charset="0"/>
              </a:rPr>
              <a:t>Sciences </a:t>
            </a:r>
            <a:r>
              <a:rPr lang="fr-FR" sz="2800" b="1" dirty="0">
                <a:solidFill>
                  <a:schemeClr val="folHlink"/>
                </a:solidFill>
                <a:effectLst>
                  <a:outerShdw blurRad="38100" dist="38100" dir="2700000" algn="tl">
                    <a:srgbClr val="000000"/>
                  </a:outerShdw>
                </a:effectLst>
                <a:latin typeface="Century Gothic" pitchFamily="34" charset="0"/>
              </a:rPr>
              <a:t>de </a:t>
            </a:r>
            <a:r>
              <a:rPr lang="fr-FR" sz="2800" b="1" dirty="0" smtClean="0">
                <a:solidFill>
                  <a:schemeClr val="folHlink"/>
                </a:solidFill>
                <a:effectLst>
                  <a:outerShdw blurRad="38100" dist="38100" dir="2700000" algn="tl">
                    <a:srgbClr val="000000"/>
                  </a:outerShdw>
                </a:effectLst>
                <a:latin typeface="Century Gothic" pitchFamily="34" charset="0"/>
              </a:rPr>
              <a:t>Gestion 	6 </a:t>
            </a:r>
            <a:r>
              <a:rPr lang="fr-FR" sz="2800" b="1" dirty="0">
                <a:solidFill>
                  <a:schemeClr val="folHlink"/>
                </a:solidFill>
                <a:effectLst>
                  <a:outerShdw blurRad="38100" dist="38100" dir="2700000" algn="tl">
                    <a:srgbClr val="000000"/>
                  </a:outerShdw>
                </a:effectLst>
                <a:latin typeface="Century Gothic" pitchFamily="34" charset="0"/>
              </a:rPr>
              <a:t>h 	</a:t>
            </a:r>
            <a:endParaRPr lang="fr-FR" sz="4000" b="1" dirty="0">
              <a:solidFill>
                <a:schemeClr val="folHlink"/>
              </a:solidFill>
              <a:effectLst>
                <a:outerShdw blurRad="38100" dist="38100" dir="2700000" algn="tl">
                  <a:srgbClr val="000000"/>
                </a:outerShdw>
              </a:effectLst>
              <a:latin typeface="ChromaSSK" pitchFamily="2" charset="0"/>
            </a:endParaRPr>
          </a:p>
        </p:txBody>
      </p:sp>
      <p:sp>
        <p:nvSpPr>
          <p:cNvPr id="7"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5" dur="5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6000"/>
                            </p:stCondLst>
                            <p:childTnLst>
                              <p:par>
                                <p:cTn id="17" presetID="2" presetClass="entr" presetSubtype="2" fill="hold" nodeType="after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par>
                          <p:cTn id="21" fill="hold">
                            <p:stCondLst>
                              <p:cond delay="11000"/>
                            </p:stCondLst>
                            <p:childTnLst>
                              <p:par>
                                <p:cTn id="22" presetID="2" presetClass="entr" presetSubtype="2" fill="hold" nodeType="after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5" dur="5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21" name="Rectangle 1029"/>
          <p:cNvSpPr>
            <a:spLocks noChangeArrowheads="1"/>
          </p:cNvSpPr>
          <p:nvPr/>
        </p:nvSpPr>
        <p:spPr bwMode="auto">
          <a:xfrm>
            <a:off x="344488" y="0"/>
            <a:ext cx="9312274" cy="1143000"/>
          </a:xfrm>
          <a:prstGeom prst="rect">
            <a:avLst/>
          </a:prstGeom>
          <a:noFill/>
          <a:ln>
            <a:noFill/>
          </a:ln>
          <a:effectLst/>
          <a:extLst>
            <a:ext uri="{909E8E84-426E-40DD-AFC4-6F175D3DCCD1}"/>
            <a:ext uri="{91240B29-F687-4F45-9708-019B960494DF}"/>
            <a:ext uri="{AF507438-7753-43E0-B8FC-AC1667EBCBE1}"/>
          </a:extLst>
        </p:spPr>
        <p:txBody>
          <a:bodyPr lIns="90488" tIns="44450" rIns="90488" bIns="44450" anchor="ctr"/>
          <a:lstStyle/>
          <a:p>
            <a:pPr eaLnBrk="0" hangingPunct="0">
              <a:lnSpc>
                <a:spcPct val="90000"/>
              </a:lnSpc>
              <a:defRPr/>
            </a:pPr>
            <a:r>
              <a:rPr lang="fr-FR" sz="4000" dirty="0" smtClean="0">
                <a:solidFill>
                  <a:srgbClr val="FF9900"/>
                </a:solidFill>
                <a:effectLst>
                  <a:outerShdw blurRad="38100" dist="38100" dir="2700000" algn="tl">
                    <a:srgbClr val="000000"/>
                  </a:outerShdw>
                </a:effectLst>
                <a:latin typeface="Century Gothic" pitchFamily="34" charset="0"/>
                <a:cs typeface="Times New Roman" pitchFamily="18" charset="0"/>
              </a:rPr>
              <a:t>Les sciences de gestion permettent  : </a:t>
            </a:r>
            <a:endParaRPr lang="fr-FR" sz="4000" b="1" dirty="0">
              <a:solidFill>
                <a:srgbClr val="FF9900"/>
              </a:solidFill>
              <a:effectLst>
                <a:outerShdw blurRad="38100" dist="38100" dir="2700000" algn="tl">
                  <a:srgbClr val="000000"/>
                </a:outerShdw>
              </a:effectLst>
              <a:latin typeface="Century Gothic" pitchFamily="34" charset="0"/>
            </a:endParaRPr>
          </a:p>
        </p:txBody>
      </p:sp>
      <p:sp>
        <p:nvSpPr>
          <p:cNvPr id="290823" name="Rectangle 1031"/>
          <p:cNvSpPr>
            <a:spLocks noChangeArrowheads="1"/>
          </p:cNvSpPr>
          <p:nvPr/>
        </p:nvSpPr>
        <p:spPr bwMode="auto">
          <a:xfrm>
            <a:off x="776288" y="5426075"/>
            <a:ext cx="8964612" cy="769938"/>
          </a:xfrm>
          <a:prstGeom prst="rect">
            <a:avLst/>
          </a:prstGeom>
          <a:noFill/>
          <a:ln w="12700">
            <a:noFill/>
            <a:miter lim="800000"/>
            <a:headEnd/>
            <a:tailEnd/>
          </a:ln>
          <a:effectLst>
            <a:outerShdw dist="107763" dir="2700000" algn="ctr" rotWithShape="0">
              <a:schemeClr val="bg2"/>
            </a:outerShdw>
          </a:effectLst>
        </p:spPr>
        <p:txBody>
          <a:bodyPr>
            <a:spAutoFit/>
          </a:bodyPr>
          <a:lstStyle/>
          <a:p>
            <a:pPr>
              <a:defRPr/>
            </a:pPr>
            <a:r>
              <a:rPr lang="fr-FR" sz="4400">
                <a:solidFill>
                  <a:schemeClr val="folHlink"/>
                </a:solidFill>
              </a:rPr>
              <a:t>			</a:t>
            </a:r>
            <a:endParaRPr lang="fr-FR" sz="4400" u="sng">
              <a:solidFill>
                <a:schemeClr val="folHlink"/>
              </a:solidFill>
            </a:endParaRPr>
          </a:p>
        </p:txBody>
      </p:sp>
      <p:sp>
        <p:nvSpPr>
          <p:cNvPr id="290824" name="Text Box 1032"/>
          <p:cNvSpPr txBox="1">
            <a:spLocks noChangeArrowheads="1"/>
          </p:cNvSpPr>
          <p:nvPr/>
        </p:nvSpPr>
        <p:spPr bwMode="auto">
          <a:xfrm>
            <a:off x="0" y="4946441"/>
            <a:ext cx="8964612" cy="867930"/>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wrap="square">
            <a:spAutoFit/>
          </a:bodyPr>
          <a:lstStyle>
            <a:lvl1pPr marL="812800" indent="-449263">
              <a:defRPr sz="2400">
                <a:solidFill>
                  <a:schemeClr val="tx1"/>
                </a:solidFill>
                <a:latin typeface="Times New Roman" pitchFamily="18" charset="0"/>
              </a:defRPr>
            </a:lvl1pPr>
            <a:lvl2pPr marL="992188">
              <a:defRPr sz="2400">
                <a:solidFill>
                  <a:schemeClr val="tx1"/>
                </a:solidFill>
                <a:latin typeface="Times New Roman" pitchFamily="18" charset="0"/>
              </a:defRPr>
            </a:lvl2pPr>
            <a:lvl3pPr marL="1171575">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eaLnBrk="0" hangingPunct="0">
              <a:lnSpc>
                <a:spcPct val="80000"/>
              </a:lnSpc>
              <a:spcBef>
                <a:spcPct val="20000"/>
              </a:spcBef>
              <a:buClr>
                <a:schemeClr val="tx2"/>
              </a:buClr>
              <a:buSzPct val="75000"/>
              <a:buFont typeface="Wingdings" pitchFamily="2" charset="2"/>
              <a:buChar char="ü"/>
              <a:defRPr/>
            </a:pPr>
            <a:r>
              <a:rPr lang="fr-FR" sz="2800" dirty="0" smtClean="0">
                <a:effectLst>
                  <a:outerShdw blurRad="38100" dist="38100" dir="2700000" algn="tl">
                    <a:srgbClr val="000000"/>
                  </a:outerShdw>
                </a:effectLst>
                <a:latin typeface="Century Gothic" pitchFamily="34" charset="0"/>
              </a:rPr>
              <a:t>De mieux connaître le fonctionnement </a:t>
            </a:r>
          </a:p>
          <a:p>
            <a:pPr eaLnBrk="0" hangingPunct="0">
              <a:lnSpc>
                <a:spcPct val="80000"/>
              </a:lnSpc>
              <a:spcBef>
                <a:spcPct val="20000"/>
              </a:spcBef>
              <a:buClr>
                <a:schemeClr val="tx2"/>
              </a:buClr>
              <a:buSzPct val="75000"/>
              <a:defRPr/>
            </a:pPr>
            <a:r>
              <a:rPr lang="fr-FR" sz="2800" dirty="0" smtClean="0">
                <a:effectLst>
                  <a:outerShdw blurRad="38100" dist="38100" dir="2700000" algn="tl">
                    <a:srgbClr val="000000"/>
                  </a:outerShdw>
                </a:effectLst>
                <a:latin typeface="Century Gothic" pitchFamily="34" charset="0"/>
              </a:rPr>
              <a:t>     des </a:t>
            </a:r>
            <a:r>
              <a:rPr lang="fr-FR" sz="2800" b="1" dirty="0" smtClean="0">
                <a:solidFill>
                  <a:schemeClr val="bg2">
                    <a:lumMod val="50000"/>
                  </a:schemeClr>
                </a:solidFill>
                <a:effectLst>
                  <a:outerShdw blurRad="38100" dist="38100" dir="2700000" algn="tl">
                    <a:srgbClr val="000000"/>
                  </a:outerShdw>
                </a:effectLst>
                <a:latin typeface="Century Gothic" pitchFamily="34" charset="0"/>
              </a:rPr>
              <a:t>outils informatiques</a:t>
            </a:r>
            <a:r>
              <a:rPr lang="fr-FR" sz="2800" b="1" dirty="0" smtClean="0">
                <a:effectLst>
                  <a:outerShdw blurRad="38100" dist="38100" dir="2700000" algn="tl">
                    <a:srgbClr val="000000"/>
                  </a:outerShdw>
                </a:effectLst>
                <a:latin typeface="Century Gothic" pitchFamily="34" charset="0"/>
              </a:rPr>
              <a:t>,</a:t>
            </a:r>
          </a:p>
        </p:txBody>
      </p:sp>
      <p:sp>
        <p:nvSpPr>
          <p:cNvPr id="5" name="Text Box 1032"/>
          <p:cNvSpPr txBox="1">
            <a:spLocks noChangeArrowheads="1"/>
          </p:cNvSpPr>
          <p:nvPr/>
        </p:nvSpPr>
        <p:spPr bwMode="auto">
          <a:xfrm>
            <a:off x="0" y="1021900"/>
            <a:ext cx="8964612" cy="781752"/>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wrap="square">
            <a:spAutoFit/>
          </a:bodyPr>
          <a:lstStyle>
            <a:lvl1pPr marL="812800" indent="-449263">
              <a:defRPr sz="2400">
                <a:solidFill>
                  <a:schemeClr val="tx1"/>
                </a:solidFill>
                <a:latin typeface="Times New Roman" pitchFamily="18" charset="0"/>
              </a:defRPr>
            </a:lvl1pPr>
            <a:lvl2pPr marL="992188">
              <a:defRPr sz="2400">
                <a:solidFill>
                  <a:schemeClr val="tx1"/>
                </a:solidFill>
                <a:latin typeface="Times New Roman" pitchFamily="18" charset="0"/>
              </a:defRPr>
            </a:lvl2pPr>
            <a:lvl3pPr marL="1171575">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eaLnBrk="0" hangingPunct="0">
              <a:lnSpc>
                <a:spcPct val="80000"/>
              </a:lnSpc>
              <a:spcBef>
                <a:spcPct val="20000"/>
              </a:spcBef>
              <a:buClr>
                <a:schemeClr val="tx2"/>
              </a:buClr>
              <a:buSzPct val="75000"/>
              <a:buFont typeface="Wingdings" pitchFamily="2" charset="2"/>
              <a:buChar char="ü"/>
              <a:defRPr/>
            </a:pPr>
            <a:r>
              <a:rPr lang="fr-FR" sz="2800" dirty="0" smtClean="0">
                <a:effectLst>
                  <a:outerShdw blurRad="38100" dist="38100" dir="2700000" algn="tl">
                    <a:srgbClr val="000000"/>
                  </a:outerShdw>
                </a:effectLst>
                <a:latin typeface="Century Gothic" pitchFamily="34" charset="0"/>
              </a:rPr>
              <a:t>D’apprendre les technologies de </a:t>
            </a:r>
            <a:r>
              <a:rPr lang="fr-FR" sz="2800" b="1" dirty="0" smtClean="0">
                <a:solidFill>
                  <a:schemeClr val="bg2">
                    <a:lumMod val="50000"/>
                  </a:schemeClr>
                </a:solidFill>
                <a:effectLst>
                  <a:outerShdw blurRad="38100" dist="38100" dir="2700000" algn="tl">
                    <a:srgbClr val="000000"/>
                  </a:outerShdw>
                </a:effectLst>
                <a:latin typeface="Century Gothic" pitchFamily="34" charset="0"/>
              </a:rPr>
              <a:t>l’information et de communication écrite ou orale,</a:t>
            </a:r>
          </a:p>
        </p:txBody>
      </p:sp>
      <p:sp>
        <p:nvSpPr>
          <p:cNvPr id="6" name="Text Box 1032"/>
          <p:cNvSpPr txBox="1">
            <a:spLocks noChangeArrowheads="1"/>
          </p:cNvSpPr>
          <p:nvPr/>
        </p:nvSpPr>
        <p:spPr bwMode="auto">
          <a:xfrm>
            <a:off x="0" y="1803652"/>
            <a:ext cx="8964612" cy="781752"/>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wrap="square">
            <a:spAutoFit/>
          </a:bodyPr>
          <a:lstStyle>
            <a:lvl1pPr marL="812800" indent="-449263">
              <a:defRPr sz="2400">
                <a:solidFill>
                  <a:schemeClr val="tx1"/>
                </a:solidFill>
                <a:latin typeface="Times New Roman" pitchFamily="18" charset="0"/>
              </a:defRPr>
            </a:lvl1pPr>
            <a:lvl2pPr marL="992188">
              <a:defRPr sz="2400">
                <a:solidFill>
                  <a:schemeClr val="tx1"/>
                </a:solidFill>
                <a:latin typeface="Times New Roman" pitchFamily="18" charset="0"/>
              </a:defRPr>
            </a:lvl2pPr>
            <a:lvl3pPr marL="1171575">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nSpc>
                <a:spcPct val="80000"/>
              </a:lnSpc>
              <a:spcBef>
                <a:spcPct val="20000"/>
              </a:spcBef>
              <a:buClr>
                <a:schemeClr val="tx2"/>
              </a:buClr>
              <a:buSzPct val="75000"/>
              <a:buFont typeface="Wingdings" pitchFamily="2" charset="2"/>
              <a:buChar char="ü"/>
              <a:defRPr/>
            </a:pPr>
            <a:r>
              <a:rPr lang="fr-FR" sz="2800" dirty="0" smtClean="0">
                <a:effectLst>
                  <a:outerShdw blurRad="38100" dist="38100" dir="2700000" algn="tl">
                    <a:srgbClr val="000000"/>
                  </a:outerShdw>
                </a:effectLst>
                <a:latin typeface="Century Gothic" pitchFamily="34" charset="0"/>
              </a:rPr>
              <a:t>De découvrir les </a:t>
            </a:r>
            <a:r>
              <a:rPr lang="fr-FR" sz="2800" b="1" dirty="0" smtClean="0">
                <a:solidFill>
                  <a:schemeClr val="bg2">
                    <a:lumMod val="50000"/>
                  </a:schemeClr>
                </a:solidFill>
                <a:effectLst>
                  <a:outerShdw blurRad="38100" dist="38100" dir="2700000" algn="tl">
                    <a:srgbClr val="000000"/>
                  </a:outerShdw>
                </a:effectLst>
                <a:latin typeface="Century Gothic" pitchFamily="34" charset="0"/>
              </a:rPr>
              <a:t>mécanismes financiers  </a:t>
            </a:r>
            <a:r>
              <a:rPr lang="fr-FR" sz="2800" dirty="0" smtClean="0">
                <a:effectLst>
                  <a:outerShdw blurRad="38100" dist="38100" dir="2700000" algn="tl">
                    <a:srgbClr val="000000"/>
                  </a:outerShdw>
                </a:effectLst>
                <a:latin typeface="Century Gothic" pitchFamily="34" charset="0"/>
              </a:rPr>
              <a:t>des organisations,</a:t>
            </a:r>
          </a:p>
        </p:txBody>
      </p:sp>
      <p:sp>
        <p:nvSpPr>
          <p:cNvPr id="7" name="Text Box 1032"/>
          <p:cNvSpPr txBox="1">
            <a:spLocks noChangeArrowheads="1"/>
          </p:cNvSpPr>
          <p:nvPr/>
        </p:nvSpPr>
        <p:spPr bwMode="auto">
          <a:xfrm>
            <a:off x="0" y="2585404"/>
            <a:ext cx="8964612" cy="781752"/>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wrap="square">
            <a:spAutoFit/>
          </a:bodyPr>
          <a:lstStyle>
            <a:lvl1pPr marL="812800" indent="-449263">
              <a:defRPr sz="2400">
                <a:solidFill>
                  <a:schemeClr val="tx1"/>
                </a:solidFill>
                <a:latin typeface="Times New Roman" pitchFamily="18" charset="0"/>
              </a:defRPr>
            </a:lvl1pPr>
            <a:lvl2pPr marL="992188">
              <a:defRPr sz="2400">
                <a:solidFill>
                  <a:schemeClr val="tx1"/>
                </a:solidFill>
                <a:latin typeface="Times New Roman" pitchFamily="18" charset="0"/>
              </a:defRPr>
            </a:lvl2pPr>
            <a:lvl3pPr marL="1171575">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nSpc>
                <a:spcPct val="80000"/>
              </a:lnSpc>
              <a:spcBef>
                <a:spcPct val="20000"/>
              </a:spcBef>
              <a:buClr>
                <a:schemeClr val="tx2"/>
              </a:buClr>
              <a:buSzPct val="75000"/>
              <a:buFont typeface="Wingdings" pitchFamily="2" charset="2"/>
              <a:buChar char="ü"/>
              <a:defRPr/>
            </a:pPr>
            <a:r>
              <a:rPr lang="fr-FR" sz="2800" dirty="0" smtClean="0">
                <a:effectLst>
                  <a:outerShdw blurRad="38100" dist="38100" dir="2700000" algn="tl">
                    <a:srgbClr val="000000"/>
                  </a:outerShdw>
                </a:effectLst>
                <a:latin typeface="Century Gothic" pitchFamily="34" charset="0"/>
              </a:rPr>
              <a:t>D’acquérir une maîtrise dans l’exploitation des </a:t>
            </a:r>
            <a:r>
              <a:rPr lang="fr-FR" sz="2800" b="1" dirty="0" smtClean="0">
                <a:solidFill>
                  <a:srgbClr val="FF9900"/>
                </a:solidFill>
                <a:effectLst>
                  <a:outerShdw blurRad="38100" dist="38100" dir="2700000" algn="tl">
                    <a:srgbClr val="000000"/>
                  </a:outerShdw>
                </a:effectLst>
                <a:latin typeface="Century Gothic" pitchFamily="34" charset="0"/>
              </a:rPr>
              <a:t>données chiffrées</a:t>
            </a:r>
            <a:r>
              <a:rPr lang="fr-FR" sz="2800" dirty="0" smtClean="0">
                <a:effectLst>
                  <a:outerShdw blurRad="38100" dist="38100" dir="2700000" algn="tl">
                    <a:srgbClr val="000000"/>
                  </a:outerShdw>
                </a:effectLst>
                <a:latin typeface="Century Gothic" pitchFamily="34" charset="0"/>
              </a:rPr>
              <a:t>, </a:t>
            </a:r>
          </a:p>
        </p:txBody>
      </p:sp>
      <p:sp>
        <p:nvSpPr>
          <p:cNvPr id="8" name="Text Box 1032"/>
          <p:cNvSpPr txBox="1">
            <a:spLocks noChangeArrowheads="1"/>
          </p:cNvSpPr>
          <p:nvPr/>
        </p:nvSpPr>
        <p:spPr bwMode="auto">
          <a:xfrm>
            <a:off x="0" y="3367156"/>
            <a:ext cx="8964612" cy="781752"/>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wrap="square">
            <a:spAutoFit/>
          </a:bodyPr>
          <a:lstStyle>
            <a:lvl1pPr marL="812800" indent="-449263">
              <a:defRPr sz="2400">
                <a:solidFill>
                  <a:schemeClr val="tx1"/>
                </a:solidFill>
                <a:latin typeface="Times New Roman" pitchFamily="18" charset="0"/>
              </a:defRPr>
            </a:lvl1pPr>
            <a:lvl2pPr marL="992188">
              <a:defRPr sz="2400">
                <a:solidFill>
                  <a:schemeClr val="tx1"/>
                </a:solidFill>
                <a:latin typeface="Times New Roman" pitchFamily="18" charset="0"/>
              </a:defRPr>
            </a:lvl2pPr>
            <a:lvl3pPr marL="1171575">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nSpc>
                <a:spcPct val="80000"/>
              </a:lnSpc>
              <a:spcBef>
                <a:spcPct val="20000"/>
              </a:spcBef>
              <a:buClr>
                <a:schemeClr val="tx2"/>
              </a:buClr>
              <a:buSzPct val="75000"/>
              <a:buFont typeface="Wingdings" pitchFamily="2" charset="2"/>
              <a:buChar char="ü"/>
              <a:defRPr/>
            </a:pPr>
            <a:r>
              <a:rPr lang="fr-FR" sz="2800" dirty="0" smtClean="0">
                <a:effectLst>
                  <a:outerShdw blurRad="38100" dist="38100" dir="2700000" algn="tl">
                    <a:srgbClr val="000000"/>
                  </a:outerShdw>
                </a:effectLst>
                <a:latin typeface="Century Gothic" pitchFamily="34" charset="0"/>
              </a:rPr>
              <a:t>De mesurer </a:t>
            </a:r>
            <a:r>
              <a:rPr lang="fr-FR" sz="2800" b="1" dirty="0" smtClean="0">
                <a:solidFill>
                  <a:srgbClr val="FF9900"/>
                </a:solidFill>
                <a:effectLst>
                  <a:outerShdw blurRad="38100" dist="38100" dir="2700000" algn="tl">
                    <a:srgbClr val="000000"/>
                  </a:outerShdw>
                </a:effectLst>
                <a:latin typeface="Century Gothic" pitchFamily="34" charset="0"/>
              </a:rPr>
              <a:t>l’importance de l’information </a:t>
            </a:r>
            <a:r>
              <a:rPr lang="fr-FR" sz="2800" dirty="0" smtClean="0">
                <a:effectLst>
                  <a:outerShdw blurRad="38100" dist="38100" dir="2700000" algn="tl">
                    <a:srgbClr val="000000"/>
                  </a:outerShdw>
                </a:effectLst>
                <a:latin typeface="Century Gothic" pitchFamily="34" charset="0"/>
              </a:rPr>
              <a:t>dans le fonctionnement  des organisations,</a:t>
            </a:r>
          </a:p>
        </p:txBody>
      </p:sp>
      <p:sp>
        <p:nvSpPr>
          <p:cNvPr id="9" name="Text Box 1032"/>
          <p:cNvSpPr txBox="1">
            <a:spLocks noChangeArrowheads="1"/>
          </p:cNvSpPr>
          <p:nvPr/>
        </p:nvSpPr>
        <p:spPr bwMode="auto">
          <a:xfrm>
            <a:off x="0" y="4164688"/>
            <a:ext cx="8964612" cy="781752"/>
          </a:xfrm>
          <a:prstGeom prst="rect">
            <a:avLst/>
          </a:prstGeom>
          <a:noFill/>
          <a:ln>
            <a:noFill/>
          </a:ln>
          <a:effectLst>
            <a:outerShdw dist="107763" dir="2700000" algn="ctr" rotWithShape="0">
              <a:schemeClr val="bg2"/>
            </a:outerShdw>
          </a:effectLst>
          <a:extLst>
            <a:ext uri="{909E8E84-426E-40DD-AFC4-6F175D3DCCD1}"/>
            <a:ext uri="{91240B29-F687-4F45-9708-019B960494DF}"/>
          </a:extLst>
        </p:spPr>
        <p:txBody>
          <a:bodyPr wrap="square">
            <a:spAutoFit/>
          </a:bodyPr>
          <a:lstStyle>
            <a:lvl1pPr marL="812800" indent="-449263">
              <a:defRPr sz="2400">
                <a:solidFill>
                  <a:schemeClr val="tx1"/>
                </a:solidFill>
                <a:latin typeface="Times New Roman" pitchFamily="18" charset="0"/>
              </a:defRPr>
            </a:lvl1pPr>
            <a:lvl2pPr marL="992188">
              <a:defRPr sz="2400">
                <a:solidFill>
                  <a:schemeClr val="tx1"/>
                </a:solidFill>
                <a:latin typeface="Times New Roman" pitchFamily="18" charset="0"/>
              </a:defRPr>
            </a:lvl2pPr>
            <a:lvl3pPr marL="1171575">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nSpc>
                <a:spcPct val="80000"/>
              </a:lnSpc>
              <a:spcBef>
                <a:spcPct val="20000"/>
              </a:spcBef>
              <a:buClr>
                <a:schemeClr val="tx2"/>
              </a:buClr>
              <a:buSzPct val="75000"/>
              <a:buFont typeface="Wingdings" pitchFamily="2" charset="2"/>
              <a:buChar char="ü"/>
              <a:defRPr/>
            </a:pPr>
            <a:r>
              <a:rPr lang="fr-FR" sz="2800" dirty="0" smtClean="0">
                <a:effectLst>
                  <a:outerShdw blurRad="38100" dist="38100" dir="2700000" algn="tl">
                    <a:srgbClr val="000000"/>
                  </a:outerShdw>
                </a:effectLst>
                <a:latin typeface="Century Gothic" pitchFamily="34" charset="0"/>
              </a:rPr>
              <a:t>D’étudier le </a:t>
            </a:r>
            <a:r>
              <a:rPr lang="fr-FR" sz="2800" b="1" dirty="0" smtClean="0">
                <a:solidFill>
                  <a:srgbClr val="FF9900"/>
                </a:solidFill>
                <a:effectLst>
                  <a:outerShdw blurRad="38100" dist="38100" dir="2700000" algn="tl">
                    <a:srgbClr val="000000"/>
                  </a:outerShdw>
                </a:effectLst>
                <a:latin typeface="Century Gothic" pitchFamily="34" charset="0"/>
              </a:rPr>
              <a:t>comportement de l’individu </a:t>
            </a:r>
            <a:r>
              <a:rPr lang="fr-FR" sz="2800" dirty="0" smtClean="0">
                <a:effectLst>
                  <a:outerShdw blurRad="38100" dist="38100" dir="2700000" algn="tl">
                    <a:srgbClr val="000000"/>
                  </a:outerShdw>
                </a:effectLst>
                <a:latin typeface="Century Gothic" pitchFamily="34" charset="0"/>
              </a:rPr>
              <a:t>dans les relations professionnelles,</a:t>
            </a:r>
          </a:p>
        </p:txBody>
      </p:sp>
      <p:sp>
        <p:nvSpPr>
          <p:cNvPr id="11" name="Text Box 1030"/>
          <p:cNvSpPr txBox="1">
            <a:spLocks noChangeArrowheads="1"/>
          </p:cNvSpPr>
          <p:nvPr/>
        </p:nvSpPr>
        <p:spPr bwMode="auto">
          <a:xfrm>
            <a:off x="5097016" y="6396335"/>
            <a:ext cx="4808984" cy="461665"/>
          </a:xfrm>
          <a:prstGeom prst="rect">
            <a:avLst/>
          </a:prstGeom>
          <a:noFill/>
          <a:ln w="12700">
            <a:noFill/>
            <a:miter lim="800000"/>
            <a:headEnd/>
            <a:tailEnd/>
          </a:ln>
          <a:effectLst>
            <a:outerShdw dist="107763" dir="2700000" algn="ctr" rotWithShape="0">
              <a:schemeClr val="bg2"/>
            </a:outerShdw>
          </a:effectLst>
        </p:spPr>
        <p:txBody>
          <a:bodyPr wrap="square">
            <a:spAutoFit/>
          </a:bodyPr>
          <a:lstStyle/>
          <a:p>
            <a:pPr>
              <a:spcBef>
                <a:spcPct val="50000"/>
              </a:spcBef>
              <a:defRPr/>
            </a:pPr>
            <a:r>
              <a:rPr lang="fr-FR" dirty="0">
                <a:solidFill>
                  <a:schemeClr val="folHlink"/>
                </a:solidFill>
                <a:latin typeface="Century Gothic" pitchFamily="34" charset="0"/>
              </a:rPr>
              <a:t>Série </a:t>
            </a:r>
            <a:r>
              <a:rPr lang="fr-FR" dirty="0" smtClean="0">
                <a:solidFill>
                  <a:schemeClr val="folHlink"/>
                </a:solidFill>
                <a:latin typeface="Century Gothic" pitchFamily="34" charset="0"/>
              </a:rPr>
              <a:t>STMG – </a:t>
            </a:r>
            <a:r>
              <a:rPr lang="fr-FR" sz="1100" dirty="0" smtClean="0">
                <a:solidFill>
                  <a:schemeClr val="folHlink"/>
                </a:solidFill>
                <a:latin typeface="Century Gothic" pitchFamily="34" charset="0"/>
              </a:rPr>
              <a:t>Lycée </a:t>
            </a:r>
            <a:r>
              <a:rPr lang="fr-FR" sz="1100" dirty="0" err="1" smtClean="0">
                <a:solidFill>
                  <a:schemeClr val="folHlink"/>
                </a:solidFill>
                <a:latin typeface="Century Gothic" pitchFamily="34" charset="0"/>
              </a:rPr>
              <a:t>Lapérouse</a:t>
            </a:r>
            <a:r>
              <a:rPr lang="fr-FR" sz="1100" dirty="0" smtClean="0">
                <a:solidFill>
                  <a:schemeClr val="folHlink"/>
                </a:solidFill>
                <a:latin typeface="Century Gothic" pitchFamily="34" charset="0"/>
              </a:rPr>
              <a:t>  - Chef de Travaux</a:t>
            </a:r>
            <a:endParaRPr lang="fr-FR" sz="1100" dirty="0">
              <a:solidFill>
                <a:schemeClr val="folHlink"/>
              </a:solidFill>
              <a:latin typeface="Century Gothic"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290821">
                                            <p:txEl>
                                              <p:pRg st="0" end="0"/>
                                            </p:txEl>
                                          </p:spTgt>
                                        </p:tgtEl>
                                        <p:attrNameLst>
                                          <p:attrName>style.visibility</p:attrName>
                                        </p:attrNameLst>
                                      </p:cBhvr>
                                      <p:to>
                                        <p:strVal val="visible"/>
                                      </p:to>
                                    </p:set>
                                    <p:anim calcmode="lin" valueType="num">
                                      <p:cBhvr>
                                        <p:cTn id="7" dur="1000" fill="hold"/>
                                        <p:tgtEl>
                                          <p:spTgt spid="29082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9082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9082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082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2"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0" fill="hold"/>
                                        <p:tgtEl>
                                          <p:spTgt spid="5"/>
                                        </p:tgtEl>
                                        <p:attrNameLst>
                                          <p:attrName>ppt_x</p:attrName>
                                        </p:attrNameLst>
                                      </p:cBhvr>
                                      <p:tavLst>
                                        <p:tav tm="0">
                                          <p:val>
                                            <p:strVal val="1+#ppt_w/2"/>
                                          </p:val>
                                        </p:tav>
                                        <p:tav tm="100000">
                                          <p:val>
                                            <p:strVal val="#ppt_x"/>
                                          </p:val>
                                        </p:tav>
                                      </p:tavLst>
                                    </p:anim>
                                    <p:anim calcmode="lin" valueType="num">
                                      <p:cBhvr additive="base">
                                        <p:cTn id="15" dur="5000" fill="hold"/>
                                        <p:tgtEl>
                                          <p:spTgt spid="5"/>
                                        </p:tgtEl>
                                        <p:attrNameLst>
                                          <p:attrName>ppt_y</p:attrName>
                                        </p:attrNameLst>
                                      </p:cBhvr>
                                      <p:tavLst>
                                        <p:tav tm="0">
                                          <p:val>
                                            <p:strVal val="#ppt_y"/>
                                          </p:val>
                                        </p:tav>
                                        <p:tav tm="100000">
                                          <p:val>
                                            <p:strVal val="#ppt_y"/>
                                          </p:val>
                                        </p:tav>
                                      </p:tavLst>
                                    </p:anim>
                                  </p:childTnLst>
                                </p:cTn>
                              </p:par>
                            </p:childTnLst>
                          </p:cTn>
                        </p:par>
                        <p:par>
                          <p:cTn id="16" fill="hold">
                            <p:stCondLst>
                              <p:cond delay="6000"/>
                            </p:stCondLst>
                            <p:childTnLst>
                              <p:par>
                                <p:cTn id="17" presetID="2" presetClass="entr" presetSubtype="2"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0" fill="hold"/>
                                        <p:tgtEl>
                                          <p:spTgt spid="6"/>
                                        </p:tgtEl>
                                        <p:attrNameLst>
                                          <p:attrName>ppt_x</p:attrName>
                                        </p:attrNameLst>
                                      </p:cBhvr>
                                      <p:tavLst>
                                        <p:tav tm="0">
                                          <p:val>
                                            <p:strVal val="1+#ppt_w/2"/>
                                          </p:val>
                                        </p:tav>
                                        <p:tav tm="100000">
                                          <p:val>
                                            <p:strVal val="#ppt_x"/>
                                          </p:val>
                                        </p:tav>
                                      </p:tavLst>
                                    </p:anim>
                                    <p:anim calcmode="lin" valueType="num">
                                      <p:cBhvr additive="base">
                                        <p:cTn id="20" dur="5000" fill="hold"/>
                                        <p:tgtEl>
                                          <p:spTgt spid="6"/>
                                        </p:tgtEl>
                                        <p:attrNameLst>
                                          <p:attrName>ppt_y</p:attrName>
                                        </p:attrNameLst>
                                      </p:cBhvr>
                                      <p:tavLst>
                                        <p:tav tm="0">
                                          <p:val>
                                            <p:strVal val="#ppt_y"/>
                                          </p:val>
                                        </p:tav>
                                        <p:tav tm="100000">
                                          <p:val>
                                            <p:strVal val="#ppt_y"/>
                                          </p:val>
                                        </p:tav>
                                      </p:tavLst>
                                    </p:anim>
                                  </p:childTnLst>
                                </p:cTn>
                              </p:par>
                            </p:childTnLst>
                          </p:cTn>
                        </p:par>
                        <p:par>
                          <p:cTn id="21" fill="hold">
                            <p:stCondLst>
                              <p:cond delay="11000"/>
                            </p:stCondLst>
                            <p:childTnLst>
                              <p:par>
                                <p:cTn id="22" presetID="2" presetClass="entr" presetSubtype="2"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0" fill="hold"/>
                                        <p:tgtEl>
                                          <p:spTgt spid="7"/>
                                        </p:tgtEl>
                                        <p:attrNameLst>
                                          <p:attrName>ppt_x</p:attrName>
                                        </p:attrNameLst>
                                      </p:cBhvr>
                                      <p:tavLst>
                                        <p:tav tm="0">
                                          <p:val>
                                            <p:strVal val="1+#ppt_w/2"/>
                                          </p:val>
                                        </p:tav>
                                        <p:tav tm="100000">
                                          <p:val>
                                            <p:strVal val="#ppt_x"/>
                                          </p:val>
                                        </p:tav>
                                      </p:tavLst>
                                    </p:anim>
                                    <p:anim calcmode="lin" valueType="num">
                                      <p:cBhvr additive="base">
                                        <p:cTn id="25" dur="5000" fill="hold"/>
                                        <p:tgtEl>
                                          <p:spTgt spid="7"/>
                                        </p:tgtEl>
                                        <p:attrNameLst>
                                          <p:attrName>ppt_y</p:attrName>
                                        </p:attrNameLst>
                                      </p:cBhvr>
                                      <p:tavLst>
                                        <p:tav tm="0">
                                          <p:val>
                                            <p:strVal val="#ppt_y"/>
                                          </p:val>
                                        </p:tav>
                                        <p:tav tm="100000">
                                          <p:val>
                                            <p:strVal val="#ppt_y"/>
                                          </p:val>
                                        </p:tav>
                                      </p:tavLst>
                                    </p:anim>
                                  </p:childTnLst>
                                </p:cTn>
                              </p:par>
                            </p:childTnLst>
                          </p:cTn>
                        </p:par>
                        <p:par>
                          <p:cTn id="26" fill="hold">
                            <p:stCondLst>
                              <p:cond delay="16000"/>
                            </p:stCondLst>
                            <p:childTnLst>
                              <p:par>
                                <p:cTn id="27" presetID="2" presetClass="entr" presetSubtype="2"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0" fill="hold"/>
                                        <p:tgtEl>
                                          <p:spTgt spid="8"/>
                                        </p:tgtEl>
                                        <p:attrNameLst>
                                          <p:attrName>ppt_x</p:attrName>
                                        </p:attrNameLst>
                                      </p:cBhvr>
                                      <p:tavLst>
                                        <p:tav tm="0">
                                          <p:val>
                                            <p:strVal val="1+#ppt_w/2"/>
                                          </p:val>
                                        </p:tav>
                                        <p:tav tm="100000">
                                          <p:val>
                                            <p:strVal val="#ppt_x"/>
                                          </p:val>
                                        </p:tav>
                                      </p:tavLst>
                                    </p:anim>
                                    <p:anim calcmode="lin" valueType="num">
                                      <p:cBhvr additive="base">
                                        <p:cTn id="30" dur="5000" fill="hold"/>
                                        <p:tgtEl>
                                          <p:spTgt spid="8"/>
                                        </p:tgtEl>
                                        <p:attrNameLst>
                                          <p:attrName>ppt_y</p:attrName>
                                        </p:attrNameLst>
                                      </p:cBhvr>
                                      <p:tavLst>
                                        <p:tav tm="0">
                                          <p:val>
                                            <p:strVal val="#ppt_y"/>
                                          </p:val>
                                        </p:tav>
                                        <p:tav tm="100000">
                                          <p:val>
                                            <p:strVal val="#ppt_y"/>
                                          </p:val>
                                        </p:tav>
                                      </p:tavLst>
                                    </p:anim>
                                  </p:childTnLst>
                                </p:cTn>
                              </p:par>
                            </p:childTnLst>
                          </p:cTn>
                        </p:par>
                        <p:par>
                          <p:cTn id="31" fill="hold">
                            <p:stCondLst>
                              <p:cond delay="21000"/>
                            </p:stCondLst>
                            <p:childTnLst>
                              <p:par>
                                <p:cTn id="32" presetID="2" presetClass="entr" presetSubtype="2"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0" fill="hold"/>
                                        <p:tgtEl>
                                          <p:spTgt spid="9"/>
                                        </p:tgtEl>
                                        <p:attrNameLst>
                                          <p:attrName>ppt_x</p:attrName>
                                        </p:attrNameLst>
                                      </p:cBhvr>
                                      <p:tavLst>
                                        <p:tav tm="0">
                                          <p:val>
                                            <p:strVal val="1+#ppt_w/2"/>
                                          </p:val>
                                        </p:tav>
                                        <p:tav tm="100000">
                                          <p:val>
                                            <p:strVal val="#ppt_x"/>
                                          </p:val>
                                        </p:tav>
                                      </p:tavLst>
                                    </p:anim>
                                    <p:anim calcmode="lin" valueType="num">
                                      <p:cBhvr additive="base">
                                        <p:cTn id="35" dur="5000" fill="hold"/>
                                        <p:tgtEl>
                                          <p:spTgt spid="9"/>
                                        </p:tgtEl>
                                        <p:attrNameLst>
                                          <p:attrName>ppt_y</p:attrName>
                                        </p:attrNameLst>
                                      </p:cBhvr>
                                      <p:tavLst>
                                        <p:tav tm="0">
                                          <p:val>
                                            <p:strVal val="#ppt_y"/>
                                          </p:val>
                                        </p:tav>
                                        <p:tav tm="100000">
                                          <p:val>
                                            <p:strVal val="#ppt_y"/>
                                          </p:val>
                                        </p:tav>
                                      </p:tavLst>
                                    </p:anim>
                                  </p:childTnLst>
                                </p:cTn>
                              </p:par>
                            </p:childTnLst>
                          </p:cTn>
                        </p:par>
                        <p:par>
                          <p:cTn id="36" fill="hold">
                            <p:stCondLst>
                              <p:cond delay="26000"/>
                            </p:stCondLst>
                            <p:childTnLst>
                              <p:par>
                                <p:cTn id="37" presetID="2" presetClass="entr" presetSubtype="2" fill="hold" grpId="0" nodeType="afterEffect">
                                  <p:stCondLst>
                                    <p:cond delay="0"/>
                                  </p:stCondLst>
                                  <p:childTnLst>
                                    <p:set>
                                      <p:cBhvr>
                                        <p:cTn id="38" dur="1" fill="hold">
                                          <p:stCondLst>
                                            <p:cond delay="0"/>
                                          </p:stCondLst>
                                        </p:cTn>
                                        <p:tgtEl>
                                          <p:spTgt spid="290824"/>
                                        </p:tgtEl>
                                        <p:attrNameLst>
                                          <p:attrName>style.visibility</p:attrName>
                                        </p:attrNameLst>
                                      </p:cBhvr>
                                      <p:to>
                                        <p:strVal val="visible"/>
                                      </p:to>
                                    </p:set>
                                    <p:anim calcmode="lin" valueType="num">
                                      <p:cBhvr additive="base">
                                        <p:cTn id="39" dur="5000" fill="hold"/>
                                        <p:tgtEl>
                                          <p:spTgt spid="290824"/>
                                        </p:tgtEl>
                                        <p:attrNameLst>
                                          <p:attrName>ppt_x</p:attrName>
                                        </p:attrNameLst>
                                      </p:cBhvr>
                                      <p:tavLst>
                                        <p:tav tm="0">
                                          <p:val>
                                            <p:strVal val="1+#ppt_w/2"/>
                                          </p:val>
                                        </p:tav>
                                        <p:tav tm="100000">
                                          <p:val>
                                            <p:strVal val="#ppt_x"/>
                                          </p:val>
                                        </p:tav>
                                      </p:tavLst>
                                    </p:anim>
                                    <p:anim calcmode="lin" valueType="num">
                                      <p:cBhvr additive="base">
                                        <p:cTn id="40" dur="5000" fill="hold"/>
                                        <p:tgtEl>
                                          <p:spTgt spid="2908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24" grpId="0" autoUpdateAnimBg="0"/>
      <p:bldP spid="5" grpId="0" autoUpdateAnimBg="0"/>
      <p:bldP spid="6" grpId="0" autoUpdateAnimBg="0"/>
      <p:bldP spid="7" grpId="0" autoUpdateAnimBg="0"/>
      <p:bldP spid="8" grpId="0" autoUpdateAnimBg="0"/>
      <p:bldP spid="9"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8.9"/>
</p:tagLst>
</file>

<file path=ppt/tags/tag2.xml><?xml version="1.0" encoding="utf-8"?>
<p:tagLst xmlns:a="http://schemas.openxmlformats.org/drawingml/2006/main" xmlns:r="http://schemas.openxmlformats.org/officeDocument/2006/relationships" xmlns:p="http://schemas.openxmlformats.org/presentationml/2006/main">
  <p:tag name="TIMING" val="|5.2"/>
</p:tagLst>
</file>

<file path=ppt/theme/theme1.xml><?xml version="1.0" encoding="utf-8"?>
<a:theme xmlns:a="http://schemas.openxmlformats.org/drawingml/2006/main" name="Thème Offic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5251</TotalTime>
  <Pages>77</Pages>
  <Words>2458</Words>
  <Application>Microsoft Office PowerPoint</Application>
  <PresentationFormat>Format A4 (210 x 297 mm)</PresentationFormat>
  <Paragraphs>274</Paragraphs>
  <Slides>27</Slides>
  <Notes>25</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 La série  S.T.M.G.   </vt:lpstr>
      <vt:lpstr>Choisir S.T.M.G., c’est</vt:lpstr>
      <vt:lpstr> </vt:lpstr>
      <vt:lpstr>Diapositive 4</vt:lpstr>
      <vt:lpstr>Diapositive 5</vt:lpstr>
      <vt:lpstr>La première S.T.M.G.</vt:lpstr>
      <vt:lpstr>Diapositive 7</vt:lpstr>
      <vt:lpstr>Diapositive 8</vt:lpstr>
      <vt:lpstr>Diapositive 9</vt:lpstr>
      <vt:lpstr>Diapositive 10</vt:lpstr>
      <vt:lpstr>Quatre sections de terminale S.T.M.G.</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   Source : Observatoire de l’Emploi, des Qualifications, des Salaires et de la Formation.  Institut de Développement des Compétences – Edition 2012   Thème : LES METIERS PORTEURS en NOUVELLE CALEDONIE   Définition des métiers porteurs:  Ce sont des emplois pour lesquels il y a de réels besoins en main d’œuvre. Pour déterminer si le métier est porteur, on observe la relation entre offre et demande.  Domaines professionnels à emplois potentiels : Banque, Assurance et immobilier Tourisme, Loisirs et animation Commerce, vente et grande Distribution Transport et Logistique Communication  Métiers porteurs ++ : Audit et contrôle comptables et financiers Développement des ressources humaines.  Métiers porteurs +++ : Relation commerciale en vente de véhicules Management et ingénierie gestion industrielle et logistique  Métiers porteurs niveau Bac et plus :  Contrôle de gestion Direction administrative et financière Gestion des opérations de circulation internationale des marchandises Management de groupe ou de service comptable Management de magasin de détail Management des ressources humaines Relation commerciale en vente de véhicules Relation technico-commerciale Transaction immobilière </vt:lpstr>
      <vt:lpstr>Diapositive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série  STG</dc:title>
  <dc:creator>Marylene</dc:creator>
  <cp:lastModifiedBy>cheftrav1</cp:lastModifiedBy>
  <cp:revision>677</cp:revision>
  <cp:lastPrinted>1601-01-01T00:00:00Z</cp:lastPrinted>
  <dcterms:created xsi:type="dcterms:W3CDTF">1997-11-05T10:09:28Z</dcterms:created>
  <dcterms:modified xsi:type="dcterms:W3CDTF">2012-08-05T20:28:22Z</dcterms:modified>
</cp:coreProperties>
</file>