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7559675" cy="10439400"/>
  <p:notesSz cx="6858000" cy="9144000"/>
  <p:embeddedFontLst>
    <p:embeddedFont>
      <p:font typeface="Loved by the King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mic Sans MS" panose="030F0702030302020204" pitchFamily="66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515" y="43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7775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665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e7980182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e7980182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65c151b0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65c151b0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2fb0a93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2fb0a93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27727"/>
            <a:ext cx="2321700" cy="15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20535"/>
            <a:ext cx="2321700" cy="6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13690"/>
            <a:ext cx="5264700" cy="83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469689"/>
            <a:ext cx="3172200" cy="75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822450" y="771525"/>
            <a:ext cx="5915100" cy="1362000"/>
          </a:xfrm>
          <a:prstGeom prst="roundRect">
            <a:avLst>
              <a:gd name="adj" fmla="val 559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85725" dir="5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648900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VOTRE ENFANT VOUS INQUIÈTE</a:t>
            </a:r>
            <a:endParaRPr sz="2600" b="1">
              <a:solidFill>
                <a:srgbClr val="648900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648900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Allumez votre radar pour repérer les signaux de mal-être et agissez</a:t>
            </a:r>
            <a:endParaRPr sz="2600" b="1">
              <a:solidFill>
                <a:srgbClr val="648900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581325"/>
            <a:ext cx="7255199" cy="398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300" y="9615199"/>
            <a:ext cx="2217600" cy="54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822450" y="762000"/>
            <a:ext cx="5915100" cy="1360800"/>
          </a:xfrm>
          <a:prstGeom prst="roundRect">
            <a:avLst>
              <a:gd name="adj" fmla="val 559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85725" dir="5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648900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1. J'OBSERVE, JE QUESTIONNE ET J'ÉVALUE LE NIVEAU D’ACCOMPAGNEMENT NÉCESSAIRE</a:t>
            </a:r>
            <a:endParaRPr sz="1700"/>
          </a:p>
        </p:txBody>
      </p:sp>
      <p:sp>
        <p:nvSpPr>
          <p:cNvPr id="62" name="Google Shape;62;p14"/>
          <p:cNvSpPr/>
          <p:nvPr/>
        </p:nvSpPr>
        <p:spPr>
          <a:xfrm>
            <a:off x="822450" y="8919600"/>
            <a:ext cx="5915100" cy="818400"/>
          </a:xfrm>
          <a:prstGeom prst="roundRect">
            <a:avLst>
              <a:gd name="adj" fmla="val 559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85725" dir="5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600" y="2563801"/>
            <a:ext cx="5914802" cy="591479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655925" y="9088500"/>
            <a:ext cx="175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666666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Ce que j’observe</a:t>
            </a:r>
            <a:endParaRPr sz="2000" b="1">
              <a:solidFill>
                <a:srgbClr val="666666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930725" y="8911500"/>
            <a:ext cx="1750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666666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Conduite à tenir avec l’enfant</a:t>
            </a:r>
            <a:endParaRPr sz="2000" b="1">
              <a:solidFill>
                <a:srgbClr val="666666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232000" y="2154300"/>
            <a:ext cx="309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666666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J’instaure un dialogue dans le calme</a:t>
            </a:r>
            <a:endParaRPr sz="2000" b="1">
              <a:solidFill>
                <a:srgbClr val="666666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849400" y="2646900"/>
            <a:ext cx="285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lt1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FAIBLE / ENCOURAGER</a:t>
            </a:r>
            <a:endParaRPr sz="2200" b="1">
              <a:solidFill>
                <a:schemeClr val="lt1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922125" y="2689725"/>
            <a:ext cx="285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lt1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MODÉRÉ / ACCOMPAGNER</a:t>
            </a:r>
            <a:endParaRPr sz="2200" b="1">
              <a:solidFill>
                <a:schemeClr val="lt1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746250" y="5598388"/>
            <a:ext cx="225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lt1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ÉLEVÉ / AGIR</a:t>
            </a:r>
            <a:endParaRPr sz="2200" b="1">
              <a:solidFill>
                <a:schemeClr val="lt1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106625" y="5567950"/>
            <a:ext cx="2953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lt1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IMPORTANT /</a:t>
            </a:r>
            <a:endParaRPr sz="2200" b="1">
              <a:solidFill>
                <a:schemeClr val="lt1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lt1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INCITER</a:t>
            </a:r>
            <a:endParaRPr sz="2200" b="1">
              <a:solidFill>
                <a:schemeClr val="lt1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46250" y="3198525"/>
            <a:ext cx="2953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L’enfant participe, est en capacité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de respecter les consignes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et a des contacts sociaux adéquats.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849400" y="4280400"/>
            <a:ext cx="2853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Écoute, au besoin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aider à identifier un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premier soin.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665450" y="319852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L’enfant est soucieux, triste,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exprime facilement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ses peurs de l’avenir,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la maladie</a:t>
            </a: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030425" y="4128825"/>
            <a:ext cx="19527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Rester attentif,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maintenir une organisation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à la maison et un lien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proche de lui.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826300" y="597600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L’enfant présente un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comportement agressif, de repli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 soi, apparition de tics,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attitude de régression,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sidération, idées suicidaires.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512100" y="7281800"/>
            <a:ext cx="30000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Consulter un médecin en attendant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consultation spécialisée 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 appeler le 15 pour avoir un avis.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Garder l’enfant sous étroite 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surveillance d’un adulte.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702525" y="6295375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L’enfant exprime de l’anxiété,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est agité, à des sauts d’humeur,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des troubles du sommeil et de l’alimentation,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est souvent en conflit,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n’a plus de motivation.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3848625" y="7358000"/>
            <a:ext cx="300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Écouter et rassurer, faire exprimer les émotions, encourager le sport, à voir ses amis.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Ne rester pas seul, demander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omic Sans MS"/>
                <a:ea typeface="Comic Sans MS"/>
                <a:cs typeface="Comic Sans MS"/>
                <a:sym typeface="Comic Sans MS"/>
              </a:rPr>
              <a:t>de l’aide au 05 30 30.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050" y="9160925"/>
            <a:ext cx="781200" cy="38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921975" y="3314561"/>
            <a:ext cx="781200" cy="38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3893775" y="3390761"/>
            <a:ext cx="781200" cy="38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2674575" y="6591161"/>
            <a:ext cx="781200" cy="38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3893775" y="6818073"/>
            <a:ext cx="781200" cy="38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3325" y="4339537"/>
            <a:ext cx="608401" cy="55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5200" y="4360400"/>
            <a:ext cx="608401" cy="55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7050" y="7780175"/>
            <a:ext cx="608401" cy="55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2050" y="7614162"/>
            <a:ext cx="608401" cy="55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638" y="9049313"/>
            <a:ext cx="608401" cy="558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822450" y="762000"/>
            <a:ext cx="5915100" cy="1360800"/>
          </a:xfrm>
          <a:prstGeom prst="roundRect">
            <a:avLst>
              <a:gd name="adj" fmla="val 559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85725" dir="5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648900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2. JE PROPOSE UNE ORIENTATION EN FONCTION DU BESOIN DÉTECTÉ </a:t>
            </a:r>
            <a:endParaRPr sz="1700"/>
          </a:p>
        </p:txBody>
      </p:sp>
      <p:sp>
        <p:nvSpPr>
          <p:cNvPr id="94" name="Google Shape;94;p15"/>
          <p:cNvSpPr/>
          <p:nvPr/>
        </p:nvSpPr>
        <p:spPr>
          <a:xfrm>
            <a:off x="822450" y="8925600"/>
            <a:ext cx="5915100" cy="818400"/>
          </a:xfrm>
          <a:prstGeom prst="roundRect">
            <a:avLst>
              <a:gd name="adj" fmla="val 559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85725" dir="5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666666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Dans le cas d’un mal-être fort ou nécessitant une urgence n’hésitez pas à assister la personne pour obtenir un rendez-vous.</a:t>
            </a:r>
            <a:endParaRPr sz="2000">
              <a:solidFill>
                <a:srgbClr val="666666"/>
              </a:solidFill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00" y="2566801"/>
            <a:ext cx="5914802" cy="59147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1574075" y="2591575"/>
            <a:ext cx="151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J'ÉCOUTE</a:t>
            </a:r>
            <a:endParaRPr sz="22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4269275" y="2585950"/>
            <a:ext cx="233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JE </a:t>
            </a:r>
            <a:r>
              <a:rPr lang="fr" sz="2200" b="1">
                <a:solidFill>
                  <a:schemeClr val="lt1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RESTE ATTENTIF</a:t>
            </a:r>
            <a:endParaRPr sz="22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826300" y="5645450"/>
            <a:ext cx="30000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J’ALERTE</a:t>
            </a:r>
            <a:endParaRPr sz="22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RAPIDEMENT MA</a:t>
            </a:r>
            <a:endParaRPr sz="22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HIÉRARCHIE</a:t>
            </a:r>
            <a:endParaRPr sz="22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4334075" y="5721650"/>
            <a:ext cx="23388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J'ÉCHANGE AVEC</a:t>
            </a:r>
            <a:endParaRPr sz="22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MES COLLÈGUES</a:t>
            </a:r>
            <a:endParaRPr sz="22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QUI LE CONNAISSENT</a:t>
            </a:r>
            <a:endParaRPr sz="22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914400" y="3505200"/>
            <a:ext cx="29238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Comic Sans MS"/>
                <a:ea typeface="Comic Sans MS"/>
                <a:cs typeface="Comic Sans MS"/>
                <a:sym typeface="Comic Sans MS"/>
              </a:rPr>
              <a:t>Je valorise, je renforce et j’accorde de l’attention positive.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914400" y="3505200"/>
            <a:ext cx="30000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 surveille l’évolution, j’essaie de comprendre ce qui le préoccupe et d’y apporter de l’apaisement</a:t>
            </a:r>
            <a:endParaRPr sz="1100"/>
          </a:p>
        </p:txBody>
      </p:sp>
      <p:sp>
        <p:nvSpPr>
          <p:cNvPr id="102" name="Google Shape;102;p15"/>
          <p:cNvSpPr txBox="1"/>
          <p:nvPr/>
        </p:nvSpPr>
        <p:spPr>
          <a:xfrm>
            <a:off x="3762000" y="6937025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Comic Sans MS"/>
                <a:ea typeface="Comic Sans MS"/>
                <a:cs typeface="Comic Sans MS"/>
                <a:sym typeface="Comic Sans MS"/>
              </a:rPr>
              <a:t>J’échange avec l’infirmier ou le psychologue,</a:t>
            </a:r>
            <a:r>
              <a:rPr lang="fr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je parle aux parents.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826300" y="6860825"/>
            <a:ext cx="30000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L’établissement fait le lien avec les parents pour une consultation spécialisée</a:t>
            </a:r>
            <a:endParaRPr sz="1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urgence.</a:t>
            </a:r>
            <a:endParaRPr sz="1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800100" y="4428925"/>
            <a:ext cx="23388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J’aide l'élève à identifier</a:t>
            </a:r>
            <a:endParaRPr sz="17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ses propres ressources. </a:t>
            </a:r>
            <a:endParaRPr sz="17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543975" y="4428925"/>
            <a:ext cx="18816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Je donne un flyer des</a:t>
            </a:r>
            <a:endParaRPr sz="17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ressources.</a:t>
            </a:r>
            <a:endParaRPr sz="17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3949650" y="7644825"/>
            <a:ext cx="26247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Je m’assure qu’un professionnel</a:t>
            </a:r>
            <a:endParaRPr sz="17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peut lui donner un rendez-vous.</a:t>
            </a:r>
            <a:endParaRPr b="1"/>
          </a:p>
        </p:txBody>
      </p:sp>
      <p:sp>
        <p:nvSpPr>
          <p:cNvPr id="107" name="Google Shape;107;p15"/>
          <p:cNvSpPr txBox="1"/>
          <p:nvPr/>
        </p:nvSpPr>
        <p:spPr>
          <a:xfrm>
            <a:off x="914400" y="7644825"/>
            <a:ext cx="26247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Je prévois une prise en charge</a:t>
            </a:r>
            <a:endParaRPr sz="17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solidFill>
                  <a:srgbClr val="FFFFFF"/>
                </a:solidFill>
                <a:latin typeface="Loved by the King"/>
                <a:ea typeface="Loved by the King"/>
                <a:cs typeface="Loved by the King"/>
                <a:sym typeface="Loved by the King"/>
              </a:rPr>
              <a:t>immédiate.</a:t>
            </a:r>
            <a:endParaRPr sz="1700" b="1">
              <a:solidFill>
                <a:srgbClr val="FFFFFF"/>
              </a:solidFill>
              <a:latin typeface="Loved by the King"/>
              <a:ea typeface="Loved by the King"/>
              <a:cs typeface="Loved by the King"/>
              <a:sym typeface="Loved by the King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Personnalisé</PresentationFormat>
  <Paragraphs>66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Loved by the King</vt:lpstr>
      <vt:lpstr>Arial</vt:lpstr>
      <vt:lpstr>Calibri</vt:lpstr>
      <vt:lpstr>Comic Sans MS</vt:lpstr>
      <vt:lpstr>Simple Light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Suzanne DEVLIN</dc:creator>
  <cp:lastModifiedBy>clehmann</cp:lastModifiedBy>
  <cp:revision>2</cp:revision>
  <dcterms:modified xsi:type="dcterms:W3CDTF">2021-10-04T20:14:08Z</dcterms:modified>
</cp:coreProperties>
</file>