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9"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FF00"/>
    <a:srgbClr val="003E1C"/>
    <a:srgbClr val="FF33CC"/>
    <a:srgbClr val="FF3399"/>
    <a:srgbClr val="93FFC4"/>
    <a:srgbClr val="002611"/>
    <a:srgbClr val="E6E6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5" autoAdjust="0"/>
    <p:restoredTop sz="94688" autoAdjust="0"/>
  </p:normalViewPr>
  <p:slideViewPr>
    <p:cSldViewPr>
      <p:cViewPr varScale="1">
        <p:scale>
          <a:sx n="84" d="100"/>
          <a:sy n="84" d="100"/>
        </p:scale>
        <p:origin x="-9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5D15F1D-F95E-4463-9CFD-4BD5F8B80E6D}" type="datetimeFigureOut">
              <a:rPr lang="fr-FR" smtClean="0"/>
              <a:pPr/>
              <a:t>31/05/2022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3116C1-6465-4B7E-B1A9-6E6986AFEC5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D15F1D-F95E-4463-9CFD-4BD5F8B80E6D}" type="datetimeFigureOut">
              <a:rPr lang="fr-FR" smtClean="0"/>
              <a:pPr/>
              <a:t>31/05/2022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3116C1-6465-4B7E-B1A9-6E6986AFEC5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D15F1D-F95E-4463-9CFD-4BD5F8B80E6D}" type="datetimeFigureOut">
              <a:rPr lang="fr-FR" smtClean="0"/>
              <a:pPr/>
              <a:t>31/05/2022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3116C1-6465-4B7E-B1A9-6E6986AFEC5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D15F1D-F95E-4463-9CFD-4BD5F8B80E6D}" type="datetimeFigureOut">
              <a:rPr lang="fr-FR" smtClean="0"/>
              <a:pPr/>
              <a:t>31/05/2022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3116C1-6465-4B7E-B1A9-6E6986AFEC5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5D15F1D-F95E-4463-9CFD-4BD5F8B80E6D}" type="datetimeFigureOut">
              <a:rPr lang="fr-FR" smtClean="0"/>
              <a:pPr/>
              <a:t>31/05/2022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3116C1-6465-4B7E-B1A9-6E6986AFEC5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5D15F1D-F95E-4463-9CFD-4BD5F8B80E6D}" type="datetimeFigureOut">
              <a:rPr lang="fr-FR" smtClean="0"/>
              <a:pPr/>
              <a:t>31/05/2022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3116C1-6465-4B7E-B1A9-6E6986AFEC5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5D15F1D-F95E-4463-9CFD-4BD5F8B80E6D}" type="datetimeFigureOut">
              <a:rPr lang="fr-FR" smtClean="0"/>
              <a:pPr/>
              <a:t>31/05/2022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43116C1-6465-4B7E-B1A9-6E6986AFEC5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5D15F1D-F95E-4463-9CFD-4BD5F8B80E6D}" type="datetimeFigureOut">
              <a:rPr lang="fr-FR" smtClean="0"/>
              <a:pPr/>
              <a:t>31/05/2022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43116C1-6465-4B7E-B1A9-6E6986AFEC5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D15F1D-F95E-4463-9CFD-4BD5F8B80E6D}" type="datetimeFigureOut">
              <a:rPr lang="fr-FR" smtClean="0"/>
              <a:pPr/>
              <a:t>31/05/2022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43116C1-6465-4B7E-B1A9-6E6986AFEC5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5D15F1D-F95E-4463-9CFD-4BD5F8B80E6D}" type="datetimeFigureOut">
              <a:rPr lang="fr-FR" smtClean="0"/>
              <a:pPr/>
              <a:t>31/05/2022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3116C1-6465-4B7E-B1A9-6E6986AFEC5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5D15F1D-F95E-4463-9CFD-4BD5F8B80E6D}" type="datetimeFigureOut">
              <a:rPr lang="fr-FR" smtClean="0"/>
              <a:pPr/>
              <a:t>31/05/2022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3116C1-6465-4B7E-B1A9-6E6986AFEC5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15F1D-F95E-4463-9CFD-4BD5F8B80E6D}" type="datetimeFigureOut">
              <a:rPr lang="fr-FR" smtClean="0"/>
              <a:pPr/>
              <a:t>31/05/2022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116C1-6465-4B7E-B1A9-6E6986AFEC51}"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flipH="1">
            <a:off x="-1188640" y="1196752"/>
            <a:ext cx="72008" cy="171451"/>
          </a:xfrm>
        </p:spPr>
        <p:txBody>
          <a:bodyPr>
            <a:normAutofit fontScale="90000"/>
          </a:bodyPr>
          <a:lstStyle/>
          <a:p>
            <a:endParaRPr lang="fr-FR" dirty="0"/>
          </a:p>
        </p:txBody>
      </p:sp>
      <p:sp>
        <p:nvSpPr>
          <p:cNvPr id="3" name="Sous-titre 2"/>
          <p:cNvSpPr>
            <a:spLocks noGrp="1"/>
          </p:cNvSpPr>
          <p:nvPr>
            <p:ph type="subTitle" idx="1"/>
          </p:nvPr>
        </p:nvSpPr>
        <p:spPr>
          <a:xfrm flipH="1" flipV="1">
            <a:off x="9396536" y="5877272"/>
            <a:ext cx="653829" cy="216024"/>
          </a:xfrm>
        </p:spPr>
        <p:txBody>
          <a:bodyPr>
            <a:normAutofit fontScale="32500" lnSpcReduction="20000"/>
          </a:bodyPr>
          <a:lstStyle/>
          <a:p>
            <a:endParaRPr lang="fr-FR" dirty="0"/>
          </a:p>
        </p:txBody>
      </p:sp>
      <p:sp>
        <p:nvSpPr>
          <p:cNvPr id="4" name="Rectangle 3"/>
          <p:cNvSpPr/>
          <p:nvPr/>
        </p:nvSpPr>
        <p:spPr>
          <a:xfrm>
            <a:off x="2987824" y="2780928"/>
            <a:ext cx="2664296" cy="129614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071802" y="3214686"/>
            <a:ext cx="2500330" cy="461665"/>
          </a:xfrm>
          <a:prstGeom prst="rect">
            <a:avLst/>
          </a:prstGeom>
          <a:noFill/>
        </p:spPr>
        <p:txBody>
          <a:bodyPr wrap="square" rtlCol="0">
            <a:spAutoFit/>
          </a:bodyPr>
          <a:lstStyle/>
          <a:p>
            <a:r>
              <a:rPr lang="fr-FR" sz="2400" b="1" dirty="0" smtClean="0">
                <a:solidFill>
                  <a:schemeClr val="bg2">
                    <a:lumMod val="20000"/>
                    <a:lumOff val="80000"/>
                  </a:schemeClr>
                </a:solidFill>
                <a:effectLst>
                  <a:outerShdw blurRad="38100" dist="38100" dir="2700000" algn="tl">
                    <a:srgbClr val="000000">
                      <a:alpha val="43137"/>
                    </a:srgbClr>
                  </a:outerShdw>
                </a:effectLst>
                <a:latin typeface="Gill Sans Ultra Bold Condensed" pitchFamily="34" charset="0"/>
              </a:rPr>
              <a:t>Réseaux Sociaux</a:t>
            </a:r>
            <a:endParaRPr lang="fr-FR" sz="2400" b="1" dirty="0">
              <a:solidFill>
                <a:schemeClr val="bg2">
                  <a:lumMod val="20000"/>
                  <a:lumOff val="80000"/>
                </a:schemeClr>
              </a:solidFill>
              <a:effectLst>
                <a:outerShdw blurRad="38100" dist="38100" dir="2700000" algn="tl">
                  <a:srgbClr val="000000">
                    <a:alpha val="43137"/>
                  </a:srgbClr>
                </a:outerShdw>
              </a:effectLst>
              <a:latin typeface="Gill Sans Ultra Bold Condensed" pitchFamily="34" charset="0"/>
            </a:endParaRPr>
          </a:p>
        </p:txBody>
      </p:sp>
      <p:sp>
        <p:nvSpPr>
          <p:cNvPr id="7" name="Rectangle 6"/>
          <p:cNvSpPr/>
          <p:nvPr/>
        </p:nvSpPr>
        <p:spPr>
          <a:xfrm>
            <a:off x="2714612" y="4143380"/>
            <a:ext cx="1152128" cy="43204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868144" y="3212976"/>
            <a:ext cx="864096" cy="43204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786182" y="2071678"/>
            <a:ext cx="1368152" cy="57606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85918" y="3143248"/>
            <a:ext cx="1152128" cy="57606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786182" y="2143116"/>
            <a:ext cx="1368152" cy="369332"/>
          </a:xfrm>
          <a:prstGeom prst="rect">
            <a:avLst/>
          </a:prstGeom>
          <a:noFill/>
        </p:spPr>
        <p:txBody>
          <a:bodyPr wrap="square" rtlCol="0">
            <a:spAutoFit/>
          </a:bodyPr>
          <a:lstStyle/>
          <a:p>
            <a:r>
              <a:rPr lang="fr-FR" dirty="0" smtClean="0"/>
              <a:t>Généralistes</a:t>
            </a:r>
            <a:endParaRPr lang="fr-FR" dirty="0"/>
          </a:p>
        </p:txBody>
      </p:sp>
      <p:sp>
        <p:nvSpPr>
          <p:cNvPr id="12" name="ZoneTexte 11"/>
          <p:cNvSpPr txBox="1"/>
          <p:nvPr/>
        </p:nvSpPr>
        <p:spPr>
          <a:xfrm>
            <a:off x="5940152" y="3284984"/>
            <a:ext cx="792088" cy="369332"/>
          </a:xfrm>
          <a:prstGeom prst="rect">
            <a:avLst/>
          </a:prstGeom>
          <a:noFill/>
        </p:spPr>
        <p:txBody>
          <a:bodyPr wrap="square" rtlCol="0">
            <a:spAutoFit/>
          </a:bodyPr>
          <a:lstStyle/>
          <a:p>
            <a:r>
              <a:rPr lang="fr-FR" dirty="0" smtClean="0"/>
              <a:t>Visuel</a:t>
            </a:r>
            <a:endParaRPr lang="fr-FR" dirty="0"/>
          </a:p>
        </p:txBody>
      </p:sp>
      <p:sp>
        <p:nvSpPr>
          <p:cNvPr id="13" name="ZoneTexte 12"/>
          <p:cNvSpPr txBox="1"/>
          <p:nvPr/>
        </p:nvSpPr>
        <p:spPr>
          <a:xfrm>
            <a:off x="2786050" y="4143380"/>
            <a:ext cx="1080120" cy="369332"/>
          </a:xfrm>
          <a:prstGeom prst="rect">
            <a:avLst/>
          </a:prstGeom>
          <a:noFill/>
        </p:spPr>
        <p:txBody>
          <a:bodyPr wrap="square" rtlCol="0">
            <a:spAutoFit/>
          </a:bodyPr>
          <a:lstStyle/>
          <a:p>
            <a:r>
              <a:rPr lang="fr-FR" dirty="0" smtClean="0"/>
              <a:t>Vidéo</a:t>
            </a:r>
            <a:endParaRPr lang="fr-FR" dirty="0"/>
          </a:p>
        </p:txBody>
      </p:sp>
      <p:sp>
        <p:nvSpPr>
          <p:cNvPr id="14" name="ZoneTexte 13"/>
          <p:cNvSpPr txBox="1"/>
          <p:nvPr/>
        </p:nvSpPr>
        <p:spPr>
          <a:xfrm>
            <a:off x="1714480" y="3286124"/>
            <a:ext cx="1584176" cy="307777"/>
          </a:xfrm>
          <a:prstGeom prst="rect">
            <a:avLst/>
          </a:prstGeom>
          <a:noFill/>
        </p:spPr>
        <p:txBody>
          <a:bodyPr wrap="square" rtlCol="0">
            <a:spAutoFit/>
          </a:bodyPr>
          <a:lstStyle/>
          <a:p>
            <a:r>
              <a:rPr lang="fr-FR" sz="1400" dirty="0" smtClean="0"/>
              <a:t>Professionnel</a:t>
            </a:r>
            <a:endParaRPr lang="fr-FR" sz="1400" dirty="0"/>
          </a:p>
        </p:txBody>
      </p:sp>
      <p:sp>
        <p:nvSpPr>
          <p:cNvPr id="17" name="Rectangle à coins arrondis 16"/>
          <p:cNvSpPr/>
          <p:nvPr/>
        </p:nvSpPr>
        <p:spPr>
          <a:xfrm>
            <a:off x="2143108" y="785794"/>
            <a:ext cx="4214842" cy="1082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66" name="AutoShape 2" descr="Snapchat logo - Marques et logos: histoire et signification | PNG"/>
          <p:cNvSpPr>
            <a:spLocks noChangeAspect="1" noChangeArrowheads="1"/>
          </p:cNvSpPr>
          <p:nvPr/>
        </p:nvSpPr>
        <p:spPr bwMode="auto">
          <a:xfrm>
            <a:off x="155575" y="-769938"/>
            <a:ext cx="2857500" cy="16097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 name="Rectangle à coins arrondis 25"/>
          <p:cNvSpPr/>
          <p:nvPr/>
        </p:nvSpPr>
        <p:spPr>
          <a:xfrm>
            <a:off x="6948264" y="2924944"/>
            <a:ext cx="2052892" cy="12241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428596" y="4643446"/>
            <a:ext cx="3357586" cy="12144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142844" y="3071810"/>
            <a:ext cx="1571604" cy="7858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descr="index.png"/>
          <p:cNvPicPr>
            <a:picLocks noChangeAspect="1"/>
          </p:cNvPicPr>
          <p:nvPr/>
        </p:nvPicPr>
        <p:blipFill>
          <a:blip r:embed="rId2" cstate="print"/>
          <a:stretch>
            <a:fillRect/>
          </a:stretch>
        </p:blipFill>
        <p:spPr>
          <a:xfrm>
            <a:off x="2428860" y="857232"/>
            <a:ext cx="1040954"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Image 29" descr="twitter.jpg"/>
          <p:cNvPicPr>
            <a:picLocks noChangeAspect="1"/>
          </p:cNvPicPr>
          <p:nvPr/>
        </p:nvPicPr>
        <p:blipFill>
          <a:blip r:embed="rId3" cstate="print"/>
          <a:stretch>
            <a:fillRect/>
          </a:stretch>
        </p:blipFill>
        <p:spPr>
          <a:xfrm>
            <a:off x="5072066" y="1000108"/>
            <a:ext cx="785818" cy="785818"/>
          </a:xfrm>
          <a:prstGeom prst="rect">
            <a:avLst/>
          </a:prstGeom>
        </p:spPr>
      </p:pic>
      <p:pic>
        <p:nvPicPr>
          <p:cNvPr id="31" name="Image 30" descr="facebook.png"/>
          <p:cNvPicPr>
            <a:picLocks noChangeAspect="1"/>
          </p:cNvPicPr>
          <p:nvPr/>
        </p:nvPicPr>
        <p:blipFill>
          <a:blip r:embed="rId4" cstate="print"/>
          <a:stretch>
            <a:fillRect/>
          </a:stretch>
        </p:blipFill>
        <p:spPr>
          <a:xfrm>
            <a:off x="3571868" y="785794"/>
            <a:ext cx="1285884" cy="928694"/>
          </a:xfrm>
          <a:prstGeom prst="rect">
            <a:avLst/>
          </a:prstGeom>
        </p:spPr>
      </p:pic>
      <p:pic>
        <p:nvPicPr>
          <p:cNvPr id="32" name="Image 31" descr="tiktok.png"/>
          <p:cNvPicPr>
            <a:picLocks noChangeAspect="1"/>
          </p:cNvPicPr>
          <p:nvPr/>
        </p:nvPicPr>
        <p:blipFill>
          <a:blip r:embed="rId5" cstate="print"/>
          <a:stretch>
            <a:fillRect/>
          </a:stretch>
        </p:blipFill>
        <p:spPr>
          <a:xfrm>
            <a:off x="2643174" y="4786322"/>
            <a:ext cx="936105" cy="936105"/>
          </a:xfrm>
          <a:prstGeom prst="rect">
            <a:avLst/>
          </a:prstGeom>
        </p:spPr>
      </p:pic>
      <p:pic>
        <p:nvPicPr>
          <p:cNvPr id="33" name="Image 32" descr="linkedin.png"/>
          <p:cNvPicPr>
            <a:picLocks noChangeAspect="1"/>
          </p:cNvPicPr>
          <p:nvPr/>
        </p:nvPicPr>
        <p:blipFill>
          <a:blip r:embed="rId6" cstate="print"/>
          <a:stretch>
            <a:fillRect/>
          </a:stretch>
        </p:blipFill>
        <p:spPr>
          <a:xfrm>
            <a:off x="357158" y="3143248"/>
            <a:ext cx="1031613" cy="642942"/>
          </a:xfrm>
          <a:prstGeom prst="rect">
            <a:avLst/>
          </a:prstGeom>
        </p:spPr>
      </p:pic>
      <p:pic>
        <p:nvPicPr>
          <p:cNvPr id="34" name="Image 33" descr="insta.jpg"/>
          <p:cNvPicPr>
            <a:picLocks noChangeAspect="1"/>
          </p:cNvPicPr>
          <p:nvPr/>
        </p:nvPicPr>
        <p:blipFill>
          <a:blip r:embed="rId7" cstate="print"/>
          <a:stretch>
            <a:fillRect/>
          </a:stretch>
        </p:blipFill>
        <p:spPr>
          <a:xfrm>
            <a:off x="7072330" y="3071810"/>
            <a:ext cx="937244" cy="937244"/>
          </a:xfrm>
          <a:prstGeom prst="rect">
            <a:avLst/>
          </a:prstGeom>
        </p:spPr>
      </p:pic>
      <p:sp>
        <p:nvSpPr>
          <p:cNvPr id="35" name="Rectangle 34"/>
          <p:cNvSpPr/>
          <p:nvPr/>
        </p:nvSpPr>
        <p:spPr>
          <a:xfrm>
            <a:off x="4429124" y="4714884"/>
            <a:ext cx="1801340" cy="1214446"/>
          </a:xfrm>
          <a:prstGeom prst="rect">
            <a:avLst/>
          </a:prstGeom>
          <a:blipFill>
            <a:blip r:embed="rId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4429124" y="4143380"/>
            <a:ext cx="1512168" cy="36004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4572000" y="4143380"/>
            <a:ext cx="1152128" cy="338554"/>
          </a:xfrm>
          <a:prstGeom prst="rect">
            <a:avLst/>
          </a:prstGeom>
          <a:noFill/>
        </p:spPr>
        <p:txBody>
          <a:bodyPr wrap="square" rtlCol="0">
            <a:spAutoFit/>
          </a:bodyPr>
          <a:lstStyle/>
          <a:p>
            <a:r>
              <a:rPr lang="fr-FR" sz="1600" dirty="0" smtClean="0">
                <a:solidFill>
                  <a:schemeClr val="bg1">
                    <a:lumMod val="95000"/>
                    <a:lumOff val="5000"/>
                  </a:schemeClr>
                </a:solidFill>
              </a:rPr>
              <a:t>Messagerie</a:t>
            </a:r>
            <a:endParaRPr lang="fr-FR" sz="1600" dirty="0">
              <a:solidFill>
                <a:schemeClr val="bg1">
                  <a:lumMod val="95000"/>
                  <a:lumOff val="5000"/>
                </a:schemeClr>
              </a:solidFill>
            </a:endParaRPr>
          </a:p>
        </p:txBody>
      </p:sp>
      <p:pic>
        <p:nvPicPr>
          <p:cNvPr id="38" name="Image 37" descr="index.jpg"/>
          <p:cNvPicPr>
            <a:picLocks noChangeAspect="1"/>
          </p:cNvPicPr>
          <p:nvPr/>
        </p:nvPicPr>
        <p:blipFill>
          <a:blip r:embed="rId9"/>
          <a:stretch>
            <a:fillRect/>
          </a:stretch>
        </p:blipFill>
        <p:spPr>
          <a:xfrm>
            <a:off x="8072462" y="3071810"/>
            <a:ext cx="848038" cy="857256"/>
          </a:xfrm>
          <a:prstGeom prst="rect">
            <a:avLst/>
          </a:prstGeom>
        </p:spPr>
      </p:pic>
      <p:pic>
        <p:nvPicPr>
          <p:cNvPr id="39" name="Image 38" descr="insta.jpg"/>
          <p:cNvPicPr>
            <a:picLocks noChangeAspect="1"/>
          </p:cNvPicPr>
          <p:nvPr/>
        </p:nvPicPr>
        <p:blipFill>
          <a:blip r:embed="rId7" cstate="print"/>
          <a:stretch>
            <a:fillRect/>
          </a:stretch>
        </p:blipFill>
        <p:spPr>
          <a:xfrm>
            <a:off x="1643042" y="4714884"/>
            <a:ext cx="937244" cy="937244"/>
          </a:xfrm>
          <a:prstGeom prst="rect">
            <a:avLst/>
          </a:prstGeom>
        </p:spPr>
      </p:pic>
      <p:pic>
        <p:nvPicPr>
          <p:cNvPr id="40" name="Image 39" descr="index.png"/>
          <p:cNvPicPr>
            <a:picLocks noChangeAspect="1"/>
          </p:cNvPicPr>
          <p:nvPr/>
        </p:nvPicPr>
        <p:blipFill>
          <a:blip r:embed="rId2" cstate="print"/>
          <a:stretch>
            <a:fillRect/>
          </a:stretch>
        </p:blipFill>
        <p:spPr>
          <a:xfrm>
            <a:off x="571472" y="4786322"/>
            <a:ext cx="1040954"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solidFill>
                  <a:srgbClr val="FFC000"/>
                </a:solidFill>
                <a:latin typeface="Berlin Sans FB Demi" pitchFamily="34" charset="0"/>
              </a:rPr>
              <a:t>INSTAGRAM</a:t>
            </a:r>
            <a:endParaRPr lang="fr-FR" sz="6000" dirty="0">
              <a:solidFill>
                <a:srgbClr val="FFC000"/>
              </a:solidFill>
              <a:latin typeface="Berlin Sans FB Demi" pitchFamily="34" charset="0"/>
            </a:endParaRPr>
          </a:p>
        </p:txBody>
      </p:sp>
      <p:sp>
        <p:nvSpPr>
          <p:cNvPr id="3" name="Espace réservé du contenu 2"/>
          <p:cNvSpPr>
            <a:spLocks noGrp="1"/>
          </p:cNvSpPr>
          <p:nvPr>
            <p:ph idx="1"/>
          </p:nvPr>
        </p:nvSpPr>
        <p:spPr>
          <a:xfrm>
            <a:off x="285720" y="1285860"/>
            <a:ext cx="4429156" cy="5357850"/>
          </a:xfrm>
          <a:solidFill>
            <a:srgbClr val="7030A0"/>
          </a:solidFill>
        </p:spPr>
        <p:txBody>
          <a:bodyPr>
            <a:normAutofit fontScale="77500" lnSpcReduction="20000"/>
          </a:bodyPr>
          <a:lstStyle/>
          <a:p>
            <a:r>
              <a:rPr lang="fr-FR" sz="2000" b="1" i="1" dirty="0" smtClean="0">
                <a:solidFill>
                  <a:srgbClr val="FF33CC"/>
                </a:solidFill>
                <a:latin typeface="Agency FB" pitchFamily="34" charset="0"/>
              </a:rPr>
              <a:t>Quel est le nombre d'utilisateurs du réseau social ?: </a:t>
            </a:r>
            <a:r>
              <a:rPr lang="fr-FR" sz="2000" b="1" i="1" dirty="0" smtClean="0">
                <a:solidFill>
                  <a:srgbClr val="FFFF00"/>
                </a:solidFill>
                <a:latin typeface="Agency FB" pitchFamily="34" charset="0"/>
              </a:rPr>
              <a:t>1,39 milliards</a:t>
            </a:r>
          </a:p>
          <a:p>
            <a:r>
              <a:rPr lang="fr-FR" sz="2000" b="1" i="1" dirty="0" smtClean="0">
                <a:solidFill>
                  <a:srgbClr val="FF33CC"/>
                </a:solidFill>
                <a:latin typeface="Agency FB" pitchFamily="34" charset="0"/>
              </a:rPr>
              <a:t>Dynamique: </a:t>
            </a:r>
            <a:r>
              <a:rPr lang="fr-FR" sz="2000" b="1" i="1" dirty="0" smtClean="0">
                <a:solidFill>
                  <a:srgbClr val="FFFF00"/>
                </a:solidFill>
                <a:latin typeface="Agency FB" pitchFamily="34" charset="0"/>
              </a:rPr>
              <a:t>Forte croissance </a:t>
            </a:r>
          </a:p>
          <a:p>
            <a:r>
              <a:rPr lang="fr-FR" sz="2000" b="1" dirty="0" smtClean="0">
                <a:solidFill>
                  <a:srgbClr val="FF33CC"/>
                </a:solidFill>
                <a:latin typeface="Agency FB" pitchFamily="34" charset="0"/>
              </a:rPr>
              <a:t>Source revenus : </a:t>
            </a:r>
            <a:r>
              <a:rPr lang="fr-FR" sz="2300" b="1" i="1" dirty="0" smtClean="0">
                <a:solidFill>
                  <a:srgbClr val="FFFF00"/>
                </a:solidFill>
                <a:latin typeface="Agency FB" pitchFamily="34" charset="0"/>
              </a:rPr>
              <a:t>Publicité</a:t>
            </a:r>
          </a:p>
          <a:p>
            <a:r>
              <a:rPr lang="fr-FR" sz="2300" b="1" i="1" dirty="0" smtClean="0">
                <a:solidFill>
                  <a:srgbClr val="FF33CC"/>
                </a:solidFill>
                <a:latin typeface="Agency FB" pitchFamily="34" charset="0"/>
              </a:rPr>
              <a:t> </a:t>
            </a:r>
            <a:r>
              <a:rPr lang="fr-FR" sz="2000" b="1" dirty="0" smtClean="0">
                <a:solidFill>
                  <a:srgbClr val="FF33CC"/>
                </a:solidFill>
                <a:latin typeface="Agency FB" pitchFamily="34" charset="0"/>
              </a:rPr>
              <a:t>ont-ils la possibilité de "régler" des "paramètres de confidentialité" afin de pouvoir préserver le respect de leur vie privée ? Si, oui, ces "paramètres de confidentialité" sont-ils facilement accessibles ? : </a:t>
            </a:r>
            <a:endParaRPr lang="fr-FR" sz="2000" b="1" i="1" dirty="0" smtClean="0">
              <a:solidFill>
                <a:srgbClr val="FF33CC"/>
              </a:solidFill>
              <a:latin typeface="Agency FB" pitchFamily="34" charset="0"/>
            </a:endParaRPr>
          </a:p>
          <a:p>
            <a:r>
              <a:rPr lang="fr-FR" sz="2000" b="1" dirty="0" smtClean="0">
                <a:solidFill>
                  <a:srgbClr val="FF33CC"/>
                </a:solidFill>
                <a:latin typeface="Agency FB" pitchFamily="34" charset="0"/>
              </a:rPr>
              <a:t>Est-il facile de se désinscrire de ce réseau social ?: </a:t>
            </a:r>
            <a:endParaRPr lang="fr-FR" sz="2000" b="1" i="1" dirty="0" smtClean="0">
              <a:solidFill>
                <a:srgbClr val="FF33CC"/>
              </a:solidFill>
              <a:latin typeface="Agency FB" pitchFamily="34" charset="0"/>
            </a:endParaRPr>
          </a:p>
          <a:p>
            <a:r>
              <a:rPr lang="fr-FR" sz="2000" b="1" dirty="0" smtClean="0">
                <a:solidFill>
                  <a:srgbClr val="FF33CC"/>
                </a:solidFill>
                <a:latin typeface="Agency FB" pitchFamily="34" charset="0"/>
              </a:rPr>
              <a:t>Le réseau social propose-t-il une procédure simple afin qu'un utilisateur puisse obtenir une copie des données qui auront été "récoltées" sur lui ? Si oui, la procédure est-elle simple à mettre en </a:t>
            </a:r>
            <a:r>
              <a:rPr lang="fr-FR" sz="2000" b="1" dirty="0" err="1" smtClean="0">
                <a:solidFill>
                  <a:srgbClr val="FF33CC"/>
                </a:solidFill>
                <a:latin typeface="Agency FB" pitchFamily="34" charset="0"/>
              </a:rPr>
              <a:t>oeuvre</a:t>
            </a:r>
            <a:r>
              <a:rPr lang="fr-FR" sz="2000" b="1" dirty="0" smtClean="0">
                <a:solidFill>
                  <a:srgbClr val="FF33CC"/>
                </a:solidFill>
                <a:latin typeface="Agency FB" pitchFamily="34" charset="0"/>
              </a:rPr>
              <a:t> ? </a:t>
            </a:r>
          </a:p>
          <a:p>
            <a:r>
              <a:rPr lang="fr-FR" sz="2000" b="1" dirty="0" smtClean="0">
                <a:solidFill>
                  <a:srgbClr val="FF33CC"/>
                </a:solidFill>
              </a:rPr>
              <a:t>. </a:t>
            </a:r>
            <a:r>
              <a:rPr lang="fr-FR" sz="2000" b="1" dirty="0" smtClean="0">
                <a:solidFill>
                  <a:srgbClr val="FF33CC"/>
                </a:solidFill>
                <a:latin typeface="Agency FB" pitchFamily="34" charset="0"/>
              </a:rPr>
              <a:t>Le réseau social efface-t-il toutes traces des données personnelles d'un utilisateur qui s'est désinscrit </a:t>
            </a:r>
            <a:r>
              <a:rPr lang="fr-FR" sz="1600" b="1" dirty="0" smtClean="0">
                <a:solidFill>
                  <a:srgbClr val="FFFF00"/>
                </a:solidFill>
                <a:latin typeface="Agency FB" pitchFamily="34" charset="0"/>
              </a:rPr>
              <a:t>? Les paramètres de confidentialités sont moyennement accessibles: ils nuisent au réseau social car ils cachent du contenu partagé sur ce dernier. Pour cette raison les développeurs cachent "à moitié" ces paramètres pour limiter leur usage. Quand je dis: "à moitié" ou "moyennement accessibles" je veux simplement dire que il y a des choses plus cachés que ces derniers, comme l'option d'effacer son compte. Le plus un paramètre va à l'encontre de la volonté du réseau le plus il sera caché sous des couches de paramètres et de sous-menus car ils ne sont pas autorisés à effacer ces paramètres étant donné que ils doivent avoir des paramètres de confidentialité.</a:t>
            </a:r>
          </a:p>
          <a:p>
            <a:r>
              <a:rPr lang="fr-FR" sz="1600" b="1" dirty="0" smtClean="0">
                <a:solidFill>
                  <a:srgbClr val="FFFF00"/>
                </a:solidFill>
                <a:latin typeface="Agency FB" pitchFamily="34" charset="0"/>
              </a:rPr>
              <a:t>Les réseaux sociaux rendent toutes les actions autour de la confidentialité difficiles car le plus les choses sont publiques le plus ils gag</a:t>
            </a:r>
            <a:r>
              <a:rPr lang="fr-FR" sz="1600" dirty="0" smtClean="0">
                <a:solidFill>
                  <a:srgbClr val="FFFF00"/>
                </a:solidFill>
              </a:rPr>
              <a:t>nent.</a:t>
            </a:r>
          </a:p>
          <a:p>
            <a:endParaRPr lang="fr-FR" sz="2000" b="1" dirty="0" smtClean="0">
              <a:solidFill>
                <a:srgbClr val="FF33CC"/>
              </a:solidFill>
              <a:latin typeface="Agency FB" pitchFamily="34" charset="0"/>
            </a:endParaRPr>
          </a:p>
          <a:p>
            <a:endParaRPr lang="fr-FR" dirty="0">
              <a:latin typeface="Agency FB" pitchFamily="34" charset="0"/>
            </a:endParaRPr>
          </a:p>
        </p:txBody>
      </p:sp>
      <p:pic>
        <p:nvPicPr>
          <p:cNvPr id="4" name="Image 3" descr="toptelecahrgementsQ4.png"/>
          <p:cNvPicPr>
            <a:picLocks noChangeAspect="1"/>
          </p:cNvPicPr>
          <p:nvPr/>
        </p:nvPicPr>
        <p:blipFill>
          <a:blip r:embed="rId2" cstate="print"/>
          <a:stretch>
            <a:fillRect/>
          </a:stretch>
        </p:blipFill>
        <p:spPr>
          <a:xfrm>
            <a:off x="4929190" y="4000504"/>
            <a:ext cx="3643338" cy="2437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descr="Capture d’écran 2022-05-30 210838.png"/>
          <p:cNvPicPr>
            <a:picLocks noChangeAspect="1"/>
          </p:cNvPicPr>
          <p:nvPr/>
        </p:nvPicPr>
        <p:blipFill>
          <a:blip r:embed="rId3" cstate="print"/>
          <a:stretch>
            <a:fillRect/>
          </a:stretch>
        </p:blipFill>
        <p:spPr>
          <a:xfrm>
            <a:off x="4857752" y="1285860"/>
            <a:ext cx="3812474"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71604" y="0"/>
            <a:ext cx="5715040" cy="928670"/>
          </a:xfrm>
        </p:spPr>
        <p:txBody>
          <a:bodyPr/>
          <a:lstStyle/>
          <a:p>
            <a:r>
              <a:rPr lang="fr-FR" b="1" i="1" dirty="0" smtClean="0">
                <a:latin typeface="Agency FB" pitchFamily="34" charset="0"/>
              </a:rPr>
              <a:t>PINTEREST</a:t>
            </a:r>
            <a:endParaRPr lang="fr-FR" b="1" i="1" dirty="0">
              <a:latin typeface="Agency FB" pitchFamily="34" charset="0"/>
            </a:endParaRPr>
          </a:p>
        </p:txBody>
      </p:sp>
      <p:sp>
        <p:nvSpPr>
          <p:cNvPr id="3" name="Espace réservé du contenu 2"/>
          <p:cNvSpPr>
            <a:spLocks noGrp="1"/>
          </p:cNvSpPr>
          <p:nvPr>
            <p:ph idx="1"/>
          </p:nvPr>
        </p:nvSpPr>
        <p:spPr>
          <a:xfrm>
            <a:off x="285720" y="1000108"/>
            <a:ext cx="5072098" cy="5072098"/>
          </a:xfrm>
        </p:spPr>
        <p:style>
          <a:lnRef idx="0">
            <a:schemeClr val="accent2"/>
          </a:lnRef>
          <a:fillRef idx="3">
            <a:schemeClr val="accent2"/>
          </a:fillRef>
          <a:effectRef idx="3">
            <a:schemeClr val="accent2"/>
          </a:effectRef>
          <a:fontRef idx="minor">
            <a:schemeClr val="lt1"/>
          </a:fontRef>
        </p:style>
        <p:txBody>
          <a:bodyPr>
            <a:normAutofit fontScale="70000" lnSpcReduction="20000"/>
          </a:bodyPr>
          <a:lstStyle/>
          <a:p>
            <a:r>
              <a:rPr lang="fr-FR" b="1" i="1" dirty="0" smtClean="0">
                <a:solidFill>
                  <a:schemeClr val="accent2">
                    <a:lumMod val="20000"/>
                    <a:lumOff val="80000"/>
                  </a:schemeClr>
                </a:solidFill>
                <a:latin typeface="Agency FB" pitchFamily="34" charset="0"/>
              </a:rPr>
              <a:t>Quel est le nombre d'utilisateurs du réseau social ?:</a:t>
            </a:r>
            <a:r>
              <a:rPr lang="fr-FR" b="1" i="1" dirty="0" smtClean="0">
                <a:solidFill>
                  <a:schemeClr val="accent2">
                    <a:lumMod val="50000"/>
                  </a:schemeClr>
                </a:solidFill>
                <a:latin typeface="Agency FB" pitchFamily="34" charset="0"/>
              </a:rPr>
              <a:t>322 millions d’utilisateurs</a:t>
            </a:r>
            <a:endParaRPr lang="fr-FR" sz="2400" b="1" i="1" dirty="0" smtClean="0">
              <a:solidFill>
                <a:schemeClr val="accent2">
                  <a:lumMod val="50000"/>
                </a:schemeClr>
              </a:solidFill>
              <a:latin typeface="Agency FB" pitchFamily="34" charset="0"/>
            </a:endParaRPr>
          </a:p>
          <a:p>
            <a:r>
              <a:rPr lang="fr-FR" b="1" i="1" dirty="0" smtClean="0">
                <a:solidFill>
                  <a:schemeClr val="accent2">
                    <a:lumMod val="20000"/>
                    <a:lumOff val="80000"/>
                  </a:schemeClr>
                </a:solidFill>
                <a:latin typeface="Agency FB" pitchFamily="34" charset="0"/>
              </a:rPr>
              <a:t>Dynamique: </a:t>
            </a:r>
            <a:r>
              <a:rPr lang="fr-FR" sz="2400" b="1" i="1" dirty="0" smtClean="0">
                <a:solidFill>
                  <a:schemeClr val="accent2">
                    <a:lumMod val="50000"/>
                  </a:schemeClr>
                </a:solidFill>
                <a:latin typeface="Agency FB" pitchFamily="34" charset="0"/>
              </a:rPr>
              <a:t>Forte croissance </a:t>
            </a:r>
          </a:p>
          <a:p>
            <a:r>
              <a:rPr lang="fr-FR" b="1" dirty="0" smtClean="0">
                <a:solidFill>
                  <a:schemeClr val="accent2">
                    <a:lumMod val="20000"/>
                    <a:lumOff val="80000"/>
                  </a:schemeClr>
                </a:solidFill>
                <a:latin typeface="Agency FB" pitchFamily="34" charset="0"/>
              </a:rPr>
              <a:t>Source revenus :</a:t>
            </a:r>
            <a:r>
              <a:rPr lang="fr-FR" b="1" dirty="0" smtClean="0">
                <a:solidFill>
                  <a:schemeClr val="accent2">
                    <a:lumMod val="50000"/>
                  </a:schemeClr>
                </a:solidFill>
                <a:latin typeface="Agency FB" pitchFamily="34" charset="0"/>
              </a:rPr>
              <a:t> </a:t>
            </a:r>
            <a:r>
              <a:rPr lang="fr-FR" sz="2400" b="1" i="1" dirty="0" smtClean="0">
                <a:solidFill>
                  <a:schemeClr val="accent2">
                    <a:lumMod val="50000"/>
                  </a:schemeClr>
                </a:solidFill>
                <a:latin typeface="Agency FB" pitchFamily="34" charset="0"/>
              </a:rPr>
              <a:t>Publicité</a:t>
            </a:r>
          </a:p>
          <a:p>
            <a:r>
              <a:rPr lang="fr-FR" b="1" i="1" dirty="0" smtClean="0">
                <a:solidFill>
                  <a:schemeClr val="accent2">
                    <a:lumMod val="20000"/>
                    <a:lumOff val="80000"/>
                  </a:schemeClr>
                </a:solidFill>
                <a:latin typeface="Agency FB" pitchFamily="34" charset="0"/>
              </a:rPr>
              <a:t> </a:t>
            </a:r>
            <a:r>
              <a:rPr lang="fr-FR" b="1" dirty="0" smtClean="0">
                <a:solidFill>
                  <a:schemeClr val="accent2">
                    <a:lumMod val="20000"/>
                    <a:lumOff val="80000"/>
                  </a:schemeClr>
                </a:solidFill>
                <a:latin typeface="Agency FB" pitchFamily="34" charset="0"/>
              </a:rPr>
              <a:t>ont-ils la possibilité de "régler" des "paramètres de confidentialité" afin de pouvoir préserver le respect de leur vie privée ? Si, oui, ces "paramètres de confidentialité" sont-ils facilement accessibles ? : </a:t>
            </a:r>
            <a:endParaRPr lang="fr-FR" b="1" i="1" dirty="0" smtClean="0">
              <a:solidFill>
                <a:schemeClr val="accent2">
                  <a:lumMod val="20000"/>
                  <a:lumOff val="80000"/>
                </a:schemeClr>
              </a:solidFill>
              <a:latin typeface="Agency FB" pitchFamily="34" charset="0"/>
            </a:endParaRPr>
          </a:p>
          <a:p>
            <a:r>
              <a:rPr lang="fr-FR" sz="2000" b="1" dirty="0" smtClean="0">
                <a:solidFill>
                  <a:schemeClr val="accent2">
                    <a:lumMod val="50000"/>
                  </a:schemeClr>
                </a:solidFill>
                <a:latin typeface="Agency FB" pitchFamily="34" charset="0"/>
              </a:rPr>
              <a:t>Les paramètres de confidentialités sont moyennement accessibles: ils nuisent au réseau social car ils cachent du contenu partagé sur ce dernier. Pour cette raison les développeurs cachent "à moitié" ces paramètres pour limiter leur usage. Quand je dis: "à moitié" ou "moyennement accessibles" je veux simplement dire que il y a des choses plus cachés que ces derniers, comme l'option d'effacer son compte. Le plus un paramètre va à l'encontre de la volonté du réseau le plus il sera caché sous des couches de paramètres et de sous-menus car ils ne sont pas autorisés à effacer ces paramètres étant donné que ils doivent avoir des paramètres de confidentialité.</a:t>
            </a:r>
          </a:p>
          <a:p>
            <a:r>
              <a:rPr lang="fr-FR" sz="2000" b="1" dirty="0" smtClean="0">
                <a:solidFill>
                  <a:schemeClr val="accent2">
                    <a:lumMod val="50000"/>
                  </a:schemeClr>
                </a:solidFill>
                <a:latin typeface="Agency FB" pitchFamily="34" charset="0"/>
              </a:rPr>
              <a:t>Les réseaux sociaux rendent toutes les actions autour de la confidentialité difficiles car le plus les choses sont publiques le plus ils gag</a:t>
            </a:r>
            <a:r>
              <a:rPr lang="fr-FR" sz="2000" dirty="0" smtClean="0">
                <a:solidFill>
                  <a:schemeClr val="accent2">
                    <a:lumMod val="50000"/>
                  </a:schemeClr>
                </a:solidFill>
              </a:rPr>
              <a:t>nent.</a:t>
            </a:r>
          </a:p>
          <a:p>
            <a:endParaRPr lang="fr-FR" dirty="0"/>
          </a:p>
        </p:txBody>
      </p:sp>
      <p:pic>
        <p:nvPicPr>
          <p:cNvPr id="4" name="Image 3" descr="pinterest.png"/>
          <p:cNvPicPr>
            <a:picLocks noChangeAspect="1"/>
          </p:cNvPicPr>
          <p:nvPr/>
        </p:nvPicPr>
        <p:blipFill>
          <a:blip r:embed="rId3" cstate="print"/>
          <a:stretch>
            <a:fillRect/>
          </a:stretch>
        </p:blipFill>
        <p:spPr>
          <a:xfrm>
            <a:off x="5500694" y="785794"/>
            <a:ext cx="3529683" cy="5715016"/>
          </a:xfrm>
          <a:prstGeom prst="rect">
            <a:avLst/>
          </a:prstGeom>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2910" y="1428736"/>
            <a:ext cx="8229600" cy="1143000"/>
          </a:xfrm>
        </p:spPr>
        <p:txBody>
          <a:bodyPr>
            <a:normAutofit/>
          </a:bodyPr>
          <a:lstStyle/>
          <a:p>
            <a:r>
              <a:rPr lang="fr-FR" sz="6000" b="1" i="1" dirty="0" smtClean="0">
                <a:latin typeface="Agency FB" pitchFamily="34" charset="0"/>
              </a:rPr>
              <a:t>Vidéo</a:t>
            </a:r>
            <a:endParaRPr lang="fr-FR" sz="6000" b="1" i="1" dirty="0">
              <a:latin typeface="Agency FB" pitchFamily="34" charset="0"/>
            </a:endParaRPr>
          </a:p>
        </p:txBody>
      </p:sp>
      <p:sp>
        <p:nvSpPr>
          <p:cNvPr id="3" name="Espace réservé du contenu 2"/>
          <p:cNvSpPr>
            <a:spLocks noGrp="1"/>
          </p:cNvSpPr>
          <p:nvPr>
            <p:ph idx="1"/>
          </p:nvPr>
        </p:nvSpPr>
        <p:spPr>
          <a:xfrm>
            <a:off x="457200" y="5857892"/>
            <a:ext cx="114272" cy="268271"/>
          </a:xfrm>
        </p:spPr>
        <p:txBody>
          <a:bodyPr>
            <a:normAutofit fontScale="40000" lnSpcReduction="20000"/>
          </a:bodyPr>
          <a:lstStyle/>
          <a:p>
            <a:endParaRPr lang="fr-FR" dirty="0"/>
          </a:p>
        </p:txBody>
      </p:sp>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71472" y="357166"/>
            <a:ext cx="8229600" cy="582594"/>
          </a:xfrm>
        </p:spPr>
        <p:txBody>
          <a:bodyPr>
            <a:noAutofit/>
          </a:bodyPr>
          <a:lstStyle/>
          <a:p>
            <a:r>
              <a:rPr lang="fr-FR" sz="6600" b="1" i="1" dirty="0" smtClean="0">
                <a:latin typeface="Bahnschrift" pitchFamily="34" charset="0"/>
              </a:rPr>
              <a:t>TIK TOK</a:t>
            </a:r>
            <a:endParaRPr lang="fr-FR" sz="6600" b="1" i="1" dirty="0">
              <a:latin typeface="Bahnschrift" pitchFamily="34" charset="0"/>
            </a:endParaRPr>
          </a:p>
        </p:txBody>
      </p:sp>
      <p:sp>
        <p:nvSpPr>
          <p:cNvPr id="3" name="Espace réservé du contenu 2"/>
          <p:cNvSpPr>
            <a:spLocks noGrp="1"/>
          </p:cNvSpPr>
          <p:nvPr>
            <p:ph idx="1"/>
          </p:nvPr>
        </p:nvSpPr>
        <p:spPr>
          <a:xfrm>
            <a:off x="500034" y="1357298"/>
            <a:ext cx="5429288" cy="4929222"/>
          </a:xfrm>
          <a:blipFill>
            <a:blip r:embed="rId2" cstate="print"/>
            <a:stretch>
              <a:fillRect/>
            </a:stretch>
          </a:blipFill>
        </p:spPr>
        <p:txBody>
          <a:bodyPr>
            <a:normAutofit fontScale="77500" lnSpcReduction="20000"/>
          </a:bodyPr>
          <a:lstStyle/>
          <a:p>
            <a:r>
              <a:rPr lang="fr-FR" sz="2200" b="1" i="1" dirty="0" smtClean="0">
                <a:solidFill>
                  <a:schemeClr val="bg2">
                    <a:lumMod val="40000"/>
                    <a:lumOff val="60000"/>
                  </a:schemeClr>
                </a:solidFill>
                <a:latin typeface="Agency FB" pitchFamily="34" charset="0"/>
              </a:rPr>
              <a:t>Quel est le nombre d'utilisateurs du réseau social ?: </a:t>
            </a:r>
            <a:r>
              <a:rPr lang="fr-FR" sz="2200" b="1" i="1" dirty="0" smtClean="0">
                <a:solidFill>
                  <a:srgbClr val="FF33CC"/>
                </a:solidFill>
                <a:latin typeface="Agency FB" pitchFamily="34" charset="0"/>
              </a:rPr>
              <a:t>800 million d’actif utilisateur(2022)</a:t>
            </a:r>
          </a:p>
          <a:p>
            <a:r>
              <a:rPr lang="fr-FR" sz="2200" b="1" i="1" dirty="0" smtClean="0">
                <a:solidFill>
                  <a:schemeClr val="bg2">
                    <a:lumMod val="40000"/>
                    <a:lumOff val="60000"/>
                  </a:schemeClr>
                </a:solidFill>
                <a:latin typeface="Agency FB" pitchFamily="34" charset="0"/>
              </a:rPr>
              <a:t>Dynamique: </a:t>
            </a:r>
            <a:r>
              <a:rPr lang="fr-FR" sz="2200" b="1" i="1" dirty="0" smtClean="0">
                <a:solidFill>
                  <a:srgbClr val="FF33CC"/>
                </a:solidFill>
                <a:latin typeface="Agency FB" pitchFamily="34" charset="0"/>
              </a:rPr>
              <a:t>Forte croissance </a:t>
            </a:r>
          </a:p>
          <a:p>
            <a:r>
              <a:rPr lang="fr-FR" sz="2200" b="1" dirty="0" smtClean="0">
                <a:solidFill>
                  <a:schemeClr val="bg2">
                    <a:lumMod val="40000"/>
                    <a:lumOff val="60000"/>
                  </a:schemeClr>
                </a:solidFill>
                <a:latin typeface="Agency FB" pitchFamily="34" charset="0"/>
              </a:rPr>
              <a:t>Source revenus : </a:t>
            </a:r>
            <a:r>
              <a:rPr lang="fr-FR" sz="2200" b="1" i="1" dirty="0" smtClean="0">
                <a:solidFill>
                  <a:srgbClr val="FF33CC"/>
                </a:solidFill>
                <a:latin typeface="Agency FB" pitchFamily="34" charset="0"/>
              </a:rPr>
              <a:t>Publicité</a:t>
            </a:r>
          </a:p>
          <a:p>
            <a:r>
              <a:rPr lang="fr-FR" sz="2200" b="1" i="1" dirty="0" smtClean="0">
                <a:solidFill>
                  <a:schemeClr val="bg2">
                    <a:lumMod val="40000"/>
                    <a:lumOff val="60000"/>
                  </a:schemeClr>
                </a:solidFill>
                <a:latin typeface="Agency FB" pitchFamily="34" charset="0"/>
              </a:rPr>
              <a:t> </a:t>
            </a:r>
            <a:r>
              <a:rPr lang="fr-FR" sz="2200" b="1" dirty="0" smtClean="0">
                <a:solidFill>
                  <a:schemeClr val="bg2">
                    <a:lumMod val="40000"/>
                    <a:lumOff val="60000"/>
                  </a:schemeClr>
                </a:solidFill>
                <a:latin typeface="Agency FB" pitchFamily="34" charset="0"/>
              </a:rPr>
              <a:t>ont-ils la possibilité de "régler" des "paramètres de confidentialité" afin de pouvoir préserver le respect de leur vie privée ? Si, oui, ces "paramètres de confidentialité" sont-ils facilement accessibles ? :Est-il facile de se désinscrire de ce réseau social ?: </a:t>
            </a:r>
            <a:endParaRPr lang="fr-FR" sz="2200" b="1" i="1" dirty="0" smtClean="0">
              <a:solidFill>
                <a:schemeClr val="bg2">
                  <a:lumMod val="40000"/>
                  <a:lumOff val="60000"/>
                </a:schemeClr>
              </a:solidFill>
              <a:latin typeface="Agency FB" pitchFamily="34" charset="0"/>
            </a:endParaRPr>
          </a:p>
          <a:p>
            <a:r>
              <a:rPr lang="fr-FR" sz="2200" b="1" dirty="0" smtClean="0">
                <a:solidFill>
                  <a:schemeClr val="bg2">
                    <a:lumMod val="40000"/>
                    <a:lumOff val="60000"/>
                  </a:schemeClr>
                </a:solidFill>
                <a:latin typeface="Agency FB" pitchFamily="34" charset="0"/>
              </a:rPr>
              <a:t>Le réseau social propose-t-il une procédure simple afin qu'un utilisateur puisse obtenir une copie des données qui auront été "récoltées" sur lui ? Si oui, la procédure est-elle simple à mettre en </a:t>
            </a:r>
            <a:r>
              <a:rPr lang="fr-FR" sz="2200" b="1" dirty="0" err="1" smtClean="0">
                <a:solidFill>
                  <a:schemeClr val="bg2">
                    <a:lumMod val="40000"/>
                    <a:lumOff val="60000"/>
                  </a:schemeClr>
                </a:solidFill>
                <a:latin typeface="Agency FB" pitchFamily="34" charset="0"/>
              </a:rPr>
              <a:t>oeuvre</a:t>
            </a:r>
            <a:r>
              <a:rPr lang="fr-FR" sz="2200" b="1" dirty="0" smtClean="0">
                <a:solidFill>
                  <a:schemeClr val="bg2">
                    <a:lumMod val="40000"/>
                    <a:lumOff val="60000"/>
                  </a:schemeClr>
                </a:solidFill>
                <a:latin typeface="Agency FB" pitchFamily="34" charset="0"/>
              </a:rPr>
              <a:t> ? Le réseau social efface-t-il toutes traces des données personnelles d'un utilisateur qui s'est désinscrit ?</a:t>
            </a:r>
            <a:r>
              <a:rPr lang="fr-FR" sz="2400" b="1" i="1" dirty="0" smtClean="0">
                <a:solidFill>
                  <a:srgbClr val="FF33CC"/>
                </a:solidFill>
              </a:rPr>
              <a:t> Non vous ne pouvez  pas régler les paramètres de confidentialité. Tu peux te désinscrire très facilement, les réseaux sociaux n'efface pas tout les donne il efface rien et tu peux pas récupérer les données récupérer sur toi.car tout se que tu mes dans les réseaux sociaux peut être utilisé par la police en cas d'enquête.</a:t>
            </a:r>
            <a:r>
              <a:rPr lang="fr-FR" sz="2400" dirty="0" smtClean="0">
                <a:solidFill>
                  <a:srgbClr val="FF33CC"/>
                </a:solidFill>
              </a:rPr>
              <a:t> </a:t>
            </a:r>
            <a:endParaRPr lang="fr-FR" sz="2400" b="1" i="1" dirty="0" smtClean="0">
              <a:solidFill>
                <a:srgbClr val="FF33CC"/>
              </a:solidFill>
            </a:endParaRPr>
          </a:p>
          <a:p>
            <a:endParaRPr lang="fr-FR" sz="2200" b="1" dirty="0" smtClean="0">
              <a:solidFill>
                <a:schemeClr val="bg2">
                  <a:lumMod val="40000"/>
                  <a:lumOff val="60000"/>
                </a:schemeClr>
              </a:solidFill>
              <a:latin typeface="Agency FB" pitchFamily="34" charset="0"/>
            </a:endParaRPr>
          </a:p>
        </p:txBody>
      </p:sp>
      <p:pic>
        <p:nvPicPr>
          <p:cNvPr id="4" name="Image 3" descr="1603892721-4.png"/>
          <p:cNvPicPr>
            <a:picLocks noChangeAspect="1"/>
          </p:cNvPicPr>
          <p:nvPr/>
        </p:nvPicPr>
        <p:blipFill>
          <a:blip r:embed="rId3" cstate="print"/>
          <a:stretch>
            <a:fillRect/>
          </a:stretch>
        </p:blipFill>
        <p:spPr>
          <a:xfrm>
            <a:off x="6072198" y="1357298"/>
            <a:ext cx="2786082" cy="2201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4" descr="1603892721-4.png"/>
          <p:cNvPicPr>
            <a:picLocks noChangeAspect="1"/>
          </p:cNvPicPr>
          <p:nvPr/>
        </p:nvPicPr>
        <p:blipFill>
          <a:blip r:embed="rId4" cstate="print"/>
          <a:stretch>
            <a:fillRect/>
          </a:stretch>
        </p:blipFill>
        <p:spPr>
          <a:xfrm>
            <a:off x="6143636" y="4000504"/>
            <a:ext cx="2752399"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0" r="-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00034" y="2643182"/>
            <a:ext cx="8229600" cy="1143000"/>
          </a:xfrm>
        </p:spPr>
        <p:txBody>
          <a:bodyPr>
            <a:noAutofit/>
          </a:bodyPr>
          <a:lstStyle/>
          <a:p>
            <a:r>
              <a:rPr lang="fr-FR" sz="7200" b="1" i="1" dirty="0" smtClean="0">
                <a:solidFill>
                  <a:schemeClr val="bg1">
                    <a:lumMod val="95000"/>
                    <a:lumOff val="5000"/>
                  </a:schemeClr>
                </a:solidFill>
                <a:latin typeface="Agency FB" pitchFamily="34" charset="0"/>
              </a:rPr>
              <a:t>MESSAGERIE</a:t>
            </a:r>
            <a:endParaRPr lang="fr-FR" sz="7200" b="1" i="1" dirty="0">
              <a:solidFill>
                <a:schemeClr val="bg1">
                  <a:lumMod val="95000"/>
                  <a:lumOff val="5000"/>
                </a:schemeClr>
              </a:solidFill>
              <a:latin typeface="Agency FB" pitchFamily="34" charset="0"/>
            </a:endParaRPr>
          </a:p>
        </p:txBody>
      </p:sp>
      <p:sp>
        <p:nvSpPr>
          <p:cNvPr id="3" name="Espace réservé du contenu 2"/>
          <p:cNvSpPr>
            <a:spLocks noGrp="1"/>
          </p:cNvSpPr>
          <p:nvPr>
            <p:ph idx="1"/>
          </p:nvPr>
        </p:nvSpPr>
        <p:spPr>
          <a:xfrm>
            <a:off x="457200" y="6072206"/>
            <a:ext cx="8229600" cy="53957"/>
          </a:xfrm>
        </p:spPr>
        <p:txBody>
          <a:bodyPr>
            <a:normAutofit fontScale="25000" lnSpcReduction="20000"/>
          </a:bodyPr>
          <a:lstStyle/>
          <a:p>
            <a:endParaRPr lang="fr-FR"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86700" cy="1225536"/>
          </a:xfrm>
        </p:spPr>
        <p:txBody>
          <a:bodyPr vert="horz" anchor="t">
            <a:noAutofit/>
          </a:bodyPr>
          <a:lstStyle/>
          <a:p>
            <a:r>
              <a:rPr lang="fr-FR" sz="6600" b="1" i="1" dirty="0" smtClean="0">
                <a:latin typeface="Agency FB" pitchFamily="34" charset="0"/>
              </a:rPr>
              <a:t>WHAT’SAPP</a:t>
            </a:r>
            <a:endParaRPr lang="fr-FR" sz="6600" b="1" i="1" dirty="0">
              <a:latin typeface="Agency FB" pitchFamily="34" charset="0"/>
            </a:endParaRPr>
          </a:p>
        </p:txBody>
      </p:sp>
      <p:sp>
        <p:nvSpPr>
          <p:cNvPr id="3" name="Espace réservé du contenu 2"/>
          <p:cNvSpPr>
            <a:spLocks noGrp="1"/>
          </p:cNvSpPr>
          <p:nvPr>
            <p:ph idx="1"/>
          </p:nvPr>
        </p:nvSpPr>
        <p:spPr>
          <a:xfrm>
            <a:off x="142844" y="1428736"/>
            <a:ext cx="6000792" cy="5214974"/>
          </a:xfrm>
          <a:blipFill>
            <a:blip r:embed="rId2" cstate="print"/>
            <a:tile tx="0" ty="0" sx="100000" sy="100000" flip="none" algn="tl"/>
          </a:blipFill>
        </p:spPr>
        <p:txBody>
          <a:bodyPr>
            <a:normAutofit fontScale="92500"/>
          </a:bodyPr>
          <a:lstStyle/>
          <a:p>
            <a:r>
              <a:rPr lang="fr-FR" sz="2400" b="1" i="1" dirty="0" smtClean="0">
                <a:latin typeface="Agency FB" pitchFamily="34" charset="0"/>
              </a:rPr>
              <a:t>Quel est le nombre d'utilisateurs du réseau social ?:</a:t>
            </a:r>
            <a:r>
              <a:rPr lang="fr-FR" sz="1900" b="1" dirty="0" smtClean="0">
                <a:solidFill>
                  <a:schemeClr val="tx1">
                    <a:lumMod val="75000"/>
                  </a:schemeClr>
                </a:solidFill>
                <a:latin typeface="Agency FB" pitchFamily="34" charset="0"/>
              </a:rPr>
              <a:t>30 millions de visiteurs uniques par mois et 14 millions de visiteurs uniques moyens par jour [5], ce qui place le service au 6e rang des marques les plus visitées.</a:t>
            </a:r>
            <a:endParaRPr lang="fr-FR" sz="1900" b="1" i="1" dirty="0" smtClean="0">
              <a:solidFill>
                <a:schemeClr val="tx1">
                  <a:lumMod val="75000"/>
                </a:schemeClr>
              </a:solidFill>
              <a:latin typeface="Agency FB" pitchFamily="34" charset="0"/>
            </a:endParaRPr>
          </a:p>
          <a:p>
            <a:r>
              <a:rPr lang="fr-FR" sz="2400" b="1" i="1" dirty="0" smtClean="0">
                <a:latin typeface="Agency FB" pitchFamily="34" charset="0"/>
              </a:rPr>
              <a:t>Dynamique: </a:t>
            </a:r>
            <a:r>
              <a:rPr lang="fr-FR" sz="2000" b="1" i="1" dirty="0" smtClean="0">
                <a:solidFill>
                  <a:schemeClr val="tx1">
                    <a:lumMod val="75000"/>
                  </a:schemeClr>
                </a:solidFill>
                <a:latin typeface="Agency FB" pitchFamily="34" charset="0"/>
              </a:rPr>
              <a:t>Forte croissance</a:t>
            </a:r>
          </a:p>
          <a:p>
            <a:r>
              <a:rPr lang="fr-FR" sz="2400" b="1" dirty="0" smtClean="0">
                <a:latin typeface="Agency FB" pitchFamily="34" charset="0"/>
              </a:rPr>
              <a:t>Source revenus </a:t>
            </a:r>
            <a:r>
              <a:rPr lang="fr-FR" sz="2000" b="1" dirty="0" smtClean="0">
                <a:latin typeface="Agency FB" pitchFamily="34" charset="0"/>
              </a:rPr>
              <a:t>: </a:t>
            </a:r>
            <a:r>
              <a:rPr lang="fr-FR" sz="2000" b="1" dirty="0" smtClean="0">
                <a:solidFill>
                  <a:schemeClr val="tx1">
                    <a:lumMod val="75000"/>
                  </a:schemeClr>
                </a:solidFill>
                <a:latin typeface="Agency FB" pitchFamily="34" charset="0"/>
              </a:rPr>
              <a:t>la publicité</a:t>
            </a:r>
            <a:endParaRPr lang="fr-FR" sz="2000" b="1" i="1" dirty="0" smtClean="0">
              <a:solidFill>
                <a:schemeClr val="tx1">
                  <a:lumMod val="75000"/>
                </a:schemeClr>
              </a:solidFill>
              <a:latin typeface="Agency FB" pitchFamily="34" charset="0"/>
            </a:endParaRPr>
          </a:p>
          <a:p>
            <a:r>
              <a:rPr lang="fr-FR" sz="2000" b="1" i="1" dirty="0" smtClean="0">
                <a:latin typeface="Agency FB" pitchFamily="34" charset="0"/>
              </a:rPr>
              <a:t> </a:t>
            </a:r>
            <a:r>
              <a:rPr lang="fr-FR" sz="1600" b="1" dirty="0" smtClean="0">
                <a:latin typeface="Agency FB" pitchFamily="34" charset="0"/>
              </a:rPr>
              <a:t>ont-ils la possibilité de "régler" des "paramètres de confidentialité" afin de pouvoir préserver le respect de leur vie privée ? Si, oui, ces "paramètres de confidentialité" sont-ils facilement accessibles ? Est-il facile de se désinscrire de ce réseau social ?Le réseau social propose-t-il une procédure simple afin qu'un utilisateur puisse obtenir une copie des données qui auront été "récoltées" sur lui ? Si oui, la procédure est-elle simple à mettre en </a:t>
            </a:r>
            <a:r>
              <a:rPr lang="fr-FR" sz="1600" b="1" dirty="0" err="1" smtClean="0">
                <a:latin typeface="Agency FB" pitchFamily="34" charset="0"/>
              </a:rPr>
              <a:t>oeuvre</a:t>
            </a:r>
            <a:r>
              <a:rPr lang="fr-FR" sz="1600" b="1" dirty="0" smtClean="0">
                <a:latin typeface="Agency FB" pitchFamily="34" charset="0"/>
              </a:rPr>
              <a:t> ?Le réseau social efface-t-il toutes traces des données personnelles d'un utilisateur qui s'est désinscrit ?</a:t>
            </a:r>
            <a:r>
              <a:rPr lang="fr-FR" sz="1600" b="1" i="1" dirty="0" smtClean="0">
                <a:solidFill>
                  <a:schemeClr val="tx1">
                    <a:lumMod val="75000"/>
                  </a:schemeClr>
                </a:solidFill>
              </a:rPr>
              <a:t> </a:t>
            </a:r>
            <a:r>
              <a:rPr lang="fr-FR" sz="2400" b="1" i="1" dirty="0" smtClean="0">
                <a:solidFill>
                  <a:schemeClr val="tx1">
                    <a:lumMod val="75000"/>
                  </a:schemeClr>
                </a:solidFill>
              </a:rPr>
              <a:t>:</a:t>
            </a:r>
          </a:p>
          <a:p>
            <a:r>
              <a:rPr lang="fr-FR" sz="1600" b="1" i="1" dirty="0" smtClean="0">
                <a:solidFill>
                  <a:schemeClr val="tx1">
                    <a:lumMod val="75000"/>
                  </a:schemeClr>
                </a:solidFill>
              </a:rPr>
              <a:t>Non vous ne pouvez  pas régler les paramètres de confidentialité. Tu peux te désinscrire très facilement, les réseaux sociaux n'efface pas tout les donne il efface rien et tu peux pas récupérer les données récupérer sur toi.car tout se que tu mes dans les réseaux sociaux peut être utilisé par la police en cas d'enquête.</a:t>
            </a:r>
            <a:r>
              <a:rPr lang="fr-FR" sz="1600" dirty="0" smtClean="0"/>
              <a:t> </a:t>
            </a:r>
            <a:endParaRPr lang="fr-FR" sz="1600" b="1" i="1" dirty="0" smtClean="0">
              <a:solidFill>
                <a:schemeClr val="tx1">
                  <a:lumMod val="75000"/>
                </a:schemeClr>
              </a:solidFill>
            </a:endParaRPr>
          </a:p>
          <a:p>
            <a:endParaRPr lang="fr-FR" sz="2000" b="1" dirty="0" smtClean="0">
              <a:latin typeface="Agency FB" pitchFamily="34" charset="0"/>
            </a:endParaRPr>
          </a:p>
          <a:p>
            <a:endParaRPr lang="fr-FR" b="1" i="1" dirty="0" smtClean="0">
              <a:solidFill>
                <a:schemeClr val="bg2">
                  <a:lumMod val="50000"/>
                </a:schemeClr>
              </a:solidFill>
              <a:latin typeface="Agency FB" pitchFamily="34" charset="0"/>
            </a:endParaRPr>
          </a:p>
          <a:p>
            <a:endParaRPr lang="fr-FR" dirty="0"/>
          </a:p>
        </p:txBody>
      </p:sp>
      <p:pic>
        <p:nvPicPr>
          <p:cNvPr id="4" name="Image 3" descr="index.png"/>
          <p:cNvPicPr>
            <a:picLocks noChangeAspect="1"/>
          </p:cNvPicPr>
          <p:nvPr/>
        </p:nvPicPr>
        <p:blipFill>
          <a:blip r:embed="rId3" cstate="print"/>
          <a:stretch>
            <a:fillRect/>
          </a:stretch>
        </p:blipFill>
        <p:spPr>
          <a:xfrm>
            <a:off x="6215074" y="2857496"/>
            <a:ext cx="2928926" cy="2643206"/>
          </a:xfrm>
          <a:prstGeom prst="rect">
            <a:avLst/>
          </a:prstGeom>
        </p:spPr>
      </p:pic>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fr-FR" b="1" i="1" u="sng" dirty="0" smtClean="0">
                <a:solidFill>
                  <a:schemeClr val="bg2">
                    <a:lumMod val="50000"/>
                  </a:schemeClr>
                </a:solidFill>
                <a:effectLst>
                  <a:outerShdw blurRad="38100" dist="38100" dir="2700000" algn="tl">
                    <a:srgbClr val="000000">
                      <a:alpha val="43137"/>
                    </a:srgbClr>
                  </a:outerShdw>
                </a:effectLst>
                <a:latin typeface="Agency FB" pitchFamily="34" charset="0"/>
              </a:rPr>
              <a:t>Le principe d’un réseau social</a:t>
            </a:r>
            <a:endParaRPr lang="fr-FR" dirty="0"/>
          </a:p>
        </p:txBody>
      </p:sp>
      <p:sp>
        <p:nvSpPr>
          <p:cNvPr id="3" name="Espace réservé du contenu 2"/>
          <p:cNvSpPr>
            <a:spLocks noGrp="1"/>
          </p:cNvSpPr>
          <p:nvPr>
            <p:ph idx="1"/>
          </p:nvPr>
        </p:nvSpPr>
        <p:spPr/>
        <p:txBody>
          <a:bodyPr/>
          <a:lstStyle/>
          <a:p>
            <a:r>
              <a:rPr lang="fr-FR" sz="4400" b="1" dirty="0" smtClean="0">
                <a:solidFill>
                  <a:schemeClr val="accent2">
                    <a:lumMod val="75000"/>
                  </a:schemeClr>
                </a:solidFill>
                <a:latin typeface="Agency FB" pitchFamily="34" charset="0"/>
              </a:rPr>
              <a:t>est de retrouver des personnes que vous connaissez, qui à leur tour, vous permettront de rentrer en contact avec d'autres personnes. De fil en aiguille, votre réseau peut très vite devenir considérable.</a:t>
            </a:r>
          </a:p>
          <a:p>
            <a:endParaRPr lang="fr-FR" dirty="0"/>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3071810"/>
            <a:ext cx="8229600" cy="1143000"/>
          </a:xfrm>
          <a:solidFill>
            <a:schemeClr val="bg2">
              <a:lumMod val="60000"/>
              <a:lumOff val="40000"/>
            </a:schemeClr>
          </a:solidFill>
          <a:ln>
            <a:solidFill>
              <a:schemeClr val="bg2">
                <a:lumMod val="75000"/>
              </a:schemeClr>
            </a:solidFill>
          </a:ln>
        </p:spPr>
        <p:txBody>
          <a:bodyPr>
            <a:noAutofit/>
          </a:bodyPr>
          <a:lstStyle/>
          <a:p>
            <a:r>
              <a:rPr lang="fr-FR" sz="8000" b="1" i="1" dirty="0" smtClean="0">
                <a:solidFill>
                  <a:schemeClr val="bg1">
                    <a:lumMod val="95000"/>
                    <a:lumOff val="5000"/>
                  </a:schemeClr>
                </a:solidFill>
                <a:latin typeface="Bahnschrift Condensed" pitchFamily="34" charset="0"/>
              </a:rPr>
              <a:t>Généraliste</a:t>
            </a:r>
            <a:endParaRPr lang="fr-FR" sz="8000" b="1" i="1" dirty="0">
              <a:solidFill>
                <a:schemeClr val="bg1">
                  <a:lumMod val="95000"/>
                  <a:lumOff val="5000"/>
                </a:schemeClr>
              </a:solidFill>
              <a:latin typeface="Bahnschrift Condensed" pitchFamily="34" charset="0"/>
            </a:endParaRPr>
          </a:p>
        </p:txBody>
      </p:sp>
      <p:pic>
        <p:nvPicPr>
          <p:cNvPr id="4" name="Espace réservé du contenu 3" descr="g.jpg"/>
          <p:cNvPicPr>
            <a:picLocks noGrp="1" noChangeAspect="1"/>
          </p:cNvPicPr>
          <p:nvPr>
            <p:ph idx="1"/>
          </p:nvPr>
        </p:nvPicPr>
        <p:blipFill>
          <a:blip r:embed="rId2" cstate="print"/>
          <a:stretch>
            <a:fillRect/>
          </a:stretch>
        </p:blipFill>
        <p:spPr>
          <a:xfrm>
            <a:off x="0" y="1357298"/>
            <a:ext cx="9144000" cy="4143404"/>
          </a:xfrm>
        </p:spPr>
      </p:pic>
      <p:sp>
        <p:nvSpPr>
          <p:cNvPr id="5" name="ZoneTexte 4"/>
          <p:cNvSpPr txBox="1"/>
          <p:nvPr/>
        </p:nvSpPr>
        <p:spPr>
          <a:xfrm>
            <a:off x="2428860" y="2643182"/>
            <a:ext cx="464347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6600" b="1" i="1" dirty="0" smtClean="0">
                <a:solidFill>
                  <a:srgbClr val="00B0F0"/>
                </a:solidFill>
                <a:latin typeface="Book Antiqua" pitchFamily="18" charset="0"/>
              </a:rPr>
              <a:t>Généraliste</a:t>
            </a:r>
            <a:endParaRPr lang="fr-FR" sz="6600" b="1" i="1" dirty="0">
              <a:solidFill>
                <a:srgbClr val="00B0F0"/>
              </a:solidFill>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5E9EFF"/>
            </a:gs>
            <a:gs pos="39999">
              <a:srgbClr val="85C2FF"/>
            </a:gs>
            <a:gs pos="70000">
              <a:srgbClr val="C4D6EB"/>
            </a:gs>
            <a:gs pos="100000">
              <a:srgbClr val="FFEBFA"/>
            </a:gs>
          </a:gsLst>
          <a:lin ang="18900000" scaled="1"/>
          <a:tileRect/>
        </a:gradFill>
        <a:effectLst/>
      </p:bgPr>
    </p:bg>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14282" y="214290"/>
            <a:ext cx="4786346" cy="6357958"/>
          </a:xfrm>
          <a:blipFill>
            <a:blip r:embed="rId2" cstate="print"/>
            <a:stretch>
              <a:fillRect/>
            </a:stretch>
          </a:blipFill>
          <a:ln>
            <a:solidFill>
              <a:schemeClr val="bg1">
                <a:lumMod val="95000"/>
              </a:schemeClr>
            </a:solidFill>
          </a:ln>
        </p:spPr>
        <p:txBody>
          <a:bodyPr>
            <a:normAutofit fontScale="92500" lnSpcReduction="20000"/>
          </a:bodyPr>
          <a:lstStyle/>
          <a:p>
            <a:r>
              <a:rPr lang="fr-FR" sz="2000" b="1" i="1" dirty="0" smtClean="0">
                <a:solidFill>
                  <a:schemeClr val="bg2">
                    <a:lumMod val="50000"/>
                  </a:schemeClr>
                </a:solidFill>
                <a:latin typeface="Agency FB" pitchFamily="34" charset="0"/>
              </a:rPr>
              <a:t>Quel est le nombre d'utilisateurs du réseau social ?:</a:t>
            </a:r>
            <a:r>
              <a:rPr lang="fr-FR" sz="1600" b="1" i="1" dirty="0" smtClean="0">
                <a:solidFill>
                  <a:schemeClr val="tx2">
                    <a:lumMod val="10000"/>
                  </a:schemeClr>
                </a:solidFill>
                <a:latin typeface="Agency FB" pitchFamily="34" charset="0"/>
              </a:rPr>
              <a:t>2,9 milliards (actif)</a:t>
            </a:r>
          </a:p>
          <a:p>
            <a:r>
              <a:rPr lang="fr-FR" sz="2000" b="1" i="1" dirty="0" smtClean="0">
                <a:solidFill>
                  <a:schemeClr val="bg2">
                    <a:lumMod val="50000"/>
                  </a:schemeClr>
                </a:solidFill>
                <a:latin typeface="Agency FB" pitchFamily="34" charset="0"/>
              </a:rPr>
              <a:t>Dynamique: </a:t>
            </a:r>
            <a:r>
              <a:rPr lang="fr-FR" sz="1600" b="1" i="1" dirty="0" smtClean="0">
                <a:solidFill>
                  <a:schemeClr val="tx2">
                    <a:lumMod val="10000"/>
                  </a:schemeClr>
                </a:solidFill>
                <a:latin typeface="Agency FB" pitchFamily="34" charset="0"/>
              </a:rPr>
              <a:t>Forte croissance </a:t>
            </a:r>
          </a:p>
          <a:p>
            <a:r>
              <a:rPr lang="fr-FR" sz="2000" b="1" dirty="0" smtClean="0">
                <a:latin typeface="Agency FB" pitchFamily="34" charset="0"/>
              </a:rPr>
              <a:t>Source revenus : </a:t>
            </a:r>
            <a:r>
              <a:rPr lang="fr-FR" sz="1600" b="1" i="1" dirty="0" smtClean="0">
                <a:solidFill>
                  <a:schemeClr val="tx2">
                    <a:lumMod val="10000"/>
                  </a:schemeClr>
                </a:solidFill>
                <a:latin typeface="Agency FB" pitchFamily="34" charset="0"/>
              </a:rPr>
              <a:t>Publicité</a:t>
            </a:r>
          </a:p>
          <a:p>
            <a:r>
              <a:rPr lang="fr-FR" sz="2000" b="1" i="1" dirty="0" smtClean="0">
                <a:latin typeface="Agency FB" pitchFamily="34" charset="0"/>
              </a:rPr>
              <a:t> </a:t>
            </a:r>
            <a:r>
              <a:rPr lang="fr-FR" sz="2000" b="1" dirty="0" smtClean="0">
                <a:latin typeface="Agency FB" pitchFamily="34" charset="0"/>
              </a:rPr>
              <a:t>ont-ils la possibilité de "régler" des "paramètres </a:t>
            </a:r>
            <a:r>
              <a:rPr lang="fr-FR" sz="2000" b="1" dirty="0" err="1" smtClean="0">
                <a:latin typeface="Agency FB" pitchFamily="34" charset="0"/>
              </a:rPr>
              <a:t>dparamètres</a:t>
            </a:r>
            <a:r>
              <a:rPr lang="fr-FR" sz="2000" b="1" dirty="0" smtClean="0">
                <a:latin typeface="Agency FB" pitchFamily="34" charset="0"/>
              </a:rPr>
              <a:t> de confidentialité" sont-ils facilement accessibles ? : </a:t>
            </a:r>
            <a:r>
              <a:rPr lang="fr-FR" sz="2000" b="1" i="1" dirty="0" smtClean="0">
                <a:latin typeface="Agency FB" pitchFamily="34" charset="0"/>
              </a:rPr>
              <a:t>Oui c’est facile</a:t>
            </a:r>
          </a:p>
          <a:p>
            <a:r>
              <a:rPr lang="fr-FR" sz="2000" b="1" dirty="0" smtClean="0">
                <a:latin typeface="Agency FB" pitchFamily="34" charset="0"/>
              </a:rPr>
              <a:t>Est-il facile de se désinscrire de ce réseau social ?: e confidentialité" afin de pouvoir préserver le respect de leur vie privée ? Si, oui, ces </a:t>
            </a:r>
            <a:r>
              <a:rPr lang="fr-FR" sz="2000" b="1" dirty="0" smtClean="0">
                <a:solidFill>
                  <a:schemeClr val="bg2">
                    <a:lumMod val="50000"/>
                  </a:schemeClr>
                </a:solidFill>
                <a:latin typeface="Agency FB" pitchFamily="34" charset="0"/>
              </a:rPr>
              <a:t>"</a:t>
            </a:r>
            <a:r>
              <a:rPr lang="fr-FR" sz="2000" b="1" dirty="0" smtClean="0">
                <a:solidFill>
                  <a:schemeClr val="bg1"/>
                </a:solidFill>
                <a:latin typeface="Agency FB" pitchFamily="34" charset="0"/>
              </a:rPr>
              <a:t>Oui</a:t>
            </a:r>
            <a:endParaRPr lang="fr-FR" sz="2000" b="1" i="1" dirty="0" smtClean="0">
              <a:solidFill>
                <a:schemeClr val="bg1"/>
              </a:solidFill>
              <a:latin typeface="Agency FB" pitchFamily="34" charset="0"/>
            </a:endParaRPr>
          </a:p>
          <a:p>
            <a:r>
              <a:rPr lang="fr-FR" sz="2000" b="1" dirty="0" smtClean="0">
                <a:latin typeface="Agency FB" pitchFamily="34" charset="0"/>
              </a:rPr>
              <a:t>Le réseau social propose-t-il une procédure simple afin qu'un utilisateur puisse obtenir une copie des données qui auront été "récoltées" sur lui ? Si oui, la procédure est-elle simple à mettre en </a:t>
            </a:r>
            <a:r>
              <a:rPr lang="fr-FR" sz="2000" b="1" dirty="0" err="1" smtClean="0">
                <a:latin typeface="Agency FB" pitchFamily="34" charset="0"/>
              </a:rPr>
              <a:t>oeuvre</a:t>
            </a:r>
            <a:r>
              <a:rPr lang="fr-FR" sz="2000" b="1" dirty="0" smtClean="0">
                <a:latin typeface="Agency FB" pitchFamily="34" charset="0"/>
              </a:rPr>
              <a:t> ? </a:t>
            </a:r>
          </a:p>
          <a:p>
            <a:r>
              <a:rPr lang="fr-FR" sz="2000" b="1" dirty="0" smtClean="0"/>
              <a:t>. </a:t>
            </a:r>
            <a:r>
              <a:rPr lang="fr-FR" sz="2000" b="1" dirty="0" smtClean="0">
                <a:latin typeface="Agency FB" pitchFamily="34" charset="0"/>
              </a:rPr>
              <a:t>Le réseau social efface-t-il toutes traces des données personnelles d'un utilisateur qui s'est désinscrit ?</a:t>
            </a:r>
            <a:r>
              <a:rPr lang="fr-FR" sz="2000" b="1" i="1" dirty="0" smtClean="0"/>
              <a:t> </a:t>
            </a:r>
            <a:r>
              <a:rPr lang="fr-FR" sz="2000" b="1" i="1" dirty="0" smtClean="0">
                <a:solidFill>
                  <a:schemeClr val="bg1"/>
                </a:solidFill>
              </a:rPr>
              <a:t>Non vous ne pouvez  pas régler les paramètres de confidentialité. Tu peux te désinscrire très facilement, les réseaux sociaux n'efface pas tout les donne il efface rien et tu peux pas récupérer les données récupérer sur toi.car tout se que tu mes dans les réseaux sociaux peut être utilisé par la police en cas d'enquête.</a:t>
            </a:r>
            <a:r>
              <a:rPr lang="fr-FR" sz="2000" dirty="0" smtClean="0">
                <a:solidFill>
                  <a:schemeClr val="bg1"/>
                </a:solidFill>
              </a:rPr>
              <a:t> </a:t>
            </a:r>
            <a:endParaRPr lang="fr-FR" sz="2000" b="1" i="1" dirty="0" smtClean="0">
              <a:solidFill>
                <a:schemeClr val="bg1"/>
              </a:solidFill>
            </a:endParaRPr>
          </a:p>
          <a:p>
            <a:endParaRPr lang="fr-FR" sz="2000" b="1" dirty="0" smtClean="0">
              <a:solidFill>
                <a:schemeClr val="bg2">
                  <a:lumMod val="50000"/>
                </a:schemeClr>
              </a:solidFill>
              <a:latin typeface="Agency FB" pitchFamily="34" charset="0"/>
            </a:endParaRPr>
          </a:p>
          <a:p>
            <a:endParaRPr lang="fr-FR" sz="2000" b="1" i="1" dirty="0">
              <a:solidFill>
                <a:schemeClr val="bg2">
                  <a:lumMod val="50000"/>
                </a:schemeClr>
              </a:solidFill>
              <a:latin typeface="Agency FB" pitchFamily="34" charset="0"/>
            </a:endParaRPr>
          </a:p>
        </p:txBody>
      </p:sp>
      <p:pic>
        <p:nvPicPr>
          <p:cNvPr id="3" name="Image 2" descr="Capture d’écran 2022-05-30 211232 fb.png"/>
          <p:cNvPicPr>
            <a:picLocks noChangeAspect="1"/>
          </p:cNvPicPr>
          <p:nvPr/>
        </p:nvPicPr>
        <p:blipFill>
          <a:blip r:embed="rId3" cstate="print"/>
          <a:stretch>
            <a:fillRect/>
          </a:stretch>
        </p:blipFill>
        <p:spPr>
          <a:xfrm>
            <a:off x="5128422" y="142853"/>
            <a:ext cx="3547560" cy="2286015"/>
          </a:xfrm>
          <a:prstGeom prst="rect">
            <a:avLst/>
          </a:prstGeom>
          <a:ln>
            <a:noFill/>
          </a:ln>
          <a:effectLst>
            <a:outerShdw blurRad="292100" dist="139700" dir="2700000" algn="tl" rotWithShape="0">
              <a:srgbClr val="333333">
                <a:alpha val="65000"/>
              </a:srgbClr>
            </a:outerShdw>
          </a:effectLst>
        </p:spPr>
      </p:pic>
      <p:pic>
        <p:nvPicPr>
          <p:cNvPr id="4" name="Image 3" descr="Capture d’écran 2022-05-30 211302facebook.png"/>
          <p:cNvPicPr>
            <a:picLocks noChangeAspect="1"/>
          </p:cNvPicPr>
          <p:nvPr/>
        </p:nvPicPr>
        <p:blipFill>
          <a:blip r:embed="rId4" cstate="print"/>
          <a:stretch>
            <a:fillRect/>
          </a:stretch>
        </p:blipFill>
        <p:spPr>
          <a:xfrm>
            <a:off x="5214942" y="2571744"/>
            <a:ext cx="3429024" cy="2003079"/>
          </a:xfrm>
          <a:prstGeom prst="rect">
            <a:avLst/>
          </a:prstGeom>
          <a:ln>
            <a:noFill/>
          </a:ln>
          <a:effectLst>
            <a:outerShdw blurRad="292100" dist="139700" dir="2700000" algn="tl" rotWithShape="0">
              <a:srgbClr val="333333">
                <a:alpha val="65000"/>
              </a:srgbClr>
            </a:outerShdw>
          </a:effectLst>
        </p:spPr>
      </p:pic>
      <p:pic>
        <p:nvPicPr>
          <p:cNvPr id="6" name="Image 5" descr="Capture d’écran 2022-05-30 211333revenus fb.png"/>
          <p:cNvPicPr>
            <a:picLocks noChangeAspect="1"/>
          </p:cNvPicPr>
          <p:nvPr/>
        </p:nvPicPr>
        <p:blipFill>
          <a:blip r:embed="rId5" cstate="print"/>
          <a:stretch>
            <a:fillRect/>
          </a:stretch>
        </p:blipFill>
        <p:spPr>
          <a:xfrm>
            <a:off x="5286380" y="4714884"/>
            <a:ext cx="3286148" cy="18573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a:bodyPr>
          <a:lstStyle/>
          <a:p>
            <a:r>
              <a:rPr lang="fr-FR" sz="6600" b="1" i="1" dirty="0" smtClean="0">
                <a:solidFill>
                  <a:schemeClr val="bg1">
                    <a:lumMod val="95000"/>
                  </a:schemeClr>
                </a:solidFill>
                <a:latin typeface="Agency FB" pitchFamily="34" charset="0"/>
              </a:rPr>
              <a:t>TWITTER</a:t>
            </a:r>
            <a:endParaRPr lang="fr-FR" sz="6600" b="1" i="1" dirty="0">
              <a:solidFill>
                <a:schemeClr val="bg1">
                  <a:lumMod val="95000"/>
                </a:schemeClr>
              </a:solidFill>
              <a:latin typeface="Agency FB" pitchFamily="34" charset="0"/>
            </a:endParaRPr>
          </a:p>
        </p:txBody>
      </p:sp>
      <p:sp>
        <p:nvSpPr>
          <p:cNvPr id="3" name="Espace réservé du contenu 2"/>
          <p:cNvSpPr>
            <a:spLocks noGrp="1"/>
          </p:cNvSpPr>
          <p:nvPr>
            <p:ph idx="1"/>
          </p:nvPr>
        </p:nvSpPr>
        <p:spPr>
          <a:xfrm>
            <a:off x="214282" y="928670"/>
            <a:ext cx="5286412" cy="5715040"/>
          </a:xfrm>
          <a:blipFill>
            <a:blip r:embed="rId2" cstate="print"/>
            <a:stretch>
              <a:fillRect/>
            </a:stretch>
          </a:blipFill>
        </p:spPr>
        <p:txBody>
          <a:bodyPr>
            <a:normAutofit fontScale="77500" lnSpcReduction="20000"/>
          </a:bodyPr>
          <a:lstStyle/>
          <a:p>
            <a:pPr>
              <a:buNone/>
            </a:pPr>
            <a:r>
              <a:rPr lang="fr-FR" sz="2000" b="1" i="1" dirty="0" smtClean="0">
                <a:latin typeface="Agency FB" pitchFamily="34" charset="0"/>
              </a:rPr>
              <a:t>  Quel est le nombre d'utilisateurs du réseau social ?: </a:t>
            </a:r>
            <a:r>
              <a:rPr lang="fr-FR" sz="2000" b="1" i="1" dirty="0" smtClean="0">
                <a:solidFill>
                  <a:srgbClr val="00B0F0"/>
                </a:solidFill>
                <a:latin typeface="Agency FB" pitchFamily="34" charset="0"/>
              </a:rPr>
              <a:t>330</a:t>
            </a:r>
            <a:r>
              <a:rPr lang="fr-FR" sz="2000" b="1" dirty="0" smtClean="0">
                <a:solidFill>
                  <a:srgbClr val="00B0F0"/>
                </a:solidFill>
                <a:latin typeface="Agency FB" pitchFamily="34" charset="0"/>
              </a:rPr>
              <a:t> millions d'utilisateurs mensuels actifs , et 5,1 millions d'utilisateurs quotidiens (Médiamétrie, 2022.) </a:t>
            </a:r>
          </a:p>
          <a:p>
            <a:r>
              <a:rPr lang="fr-FR" sz="2000" b="1" i="1" dirty="0" smtClean="0">
                <a:latin typeface="Agency FB" pitchFamily="34" charset="0"/>
              </a:rPr>
              <a:t>Dynamique: </a:t>
            </a:r>
            <a:r>
              <a:rPr lang="fr-FR" sz="2000" b="1" i="1" dirty="0" smtClean="0">
                <a:solidFill>
                  <a:srgbClr val="00B0F0"/>
                </a:solidFill>
                <a:latin typeface="Agency FB" pitchFamily="34" charset="0"/>
              </a:rPr>
              <a:t>Forte croissance </a:t>
            </a:r>
          </a:p>
          <a:p>
            <a:r>
              <a:rPr lang="fr-FR" sz="2000" b="1" dirty="0" smtClean="0">
                <a:latin typeface="Agency FB" pitchFamily="34" charset="0"/>
              </a:rPr>
              <a:t>Source revenus : </a:t>
            </a:r>
            <a:r>
              <a:rPr lang="fr-FR" sz="2000" b="1" dirty="0" smtClean="0">
                <a:solidFill>
                  <a:srgbClr val="00B0F0"/>
                </a:solidFill>
                <a:latin typeface="Agency FB" pitchFamily="34" charset="0"/>
              </a:rPr>
              <a:t>Publicités</a:t>
            </a:r>
            <a:endParaRPr lang="fr-FR" sz="2000" b="1" i="1" dirty="0" smtClean="0">
              <a:solidFill>
                <a:srgbClr val="00B0F0"/>
              </a:solidFill>
              <a:latin typeface="Agency FB" pitchFamily="34" charset="0"/>
            </a:endParaRPr>
          </a:p>
          <a:p>
            <a:r>
              <a:rPr lang="fr-FR" sz="2000" b="1" i="1" dirty="0" smtClean="0">
                <a:latin typeface="Agency FB" pitchFamily="34" charset="0"/>
              </a:rPr>
              <a:t> </a:t>
            </a:r>
            <a:r>
              <a:rPr lang="fr-FR" sz="2000" b="1" dirty="0" smtClean="0">
                <a:latin typeface="Agency FB" pitchFamily="34" charset="0"/>
              </a:rPr>
              <a:t>ont-ils la possibilité de "régler" des "paramètres de confidentialité" afin de pouvoir préserver le respect de leur vie privée ? Si, oui, ces "paramètres de confidentialité" sont-ils facilement accessibles ? : </a:t>
            </a:r>
            <a:r>
              <a:rPr lang="fr-FR" sz="2000" b="1" dirty="0" smtClean="0">
                <a:solidFill>
                  <a:schemeClr val="bg2">
                    <a:lumMod val="20000"/>
                    <a:lumOff val="80000"/>
                  </a:schemeClr>
                </a:solidFill>
                <a:latin typeface="Agency FB" pitchFamily="34" charset="0"/>
              </a:rPr>
              <a:t>oui ils sont facilement accessibles dans nos paramètres.</a:t>
            </a:r>
            <a:endParaRPr lang="fr-FR" sz="2000" b="1" i="1" dirty="0" smtClean="0">
              <a:solidFill>
                <a:schemeClr val="bg2">
                  <a:lumMod val="20000"/>
                  <a:lumOff val="80000"/>
                </a:schemeClr>
              </a:solidFill>
              <a:latin typeface="Agency FB" pitchFamily="34" charset="0"/>
            </a:endParaRPr>
          </a:p>
          <a:p>
            <a:r>
              <a:rPr lang="fr-FR" sz="2000" b="1" dirty="0" smtClean="0">
                <a:latin typeface="Agency FB" pitchFamily="34" charset="0"/>
              </a:rPr>
              <a:t>Est-il facile de se désinscrire de ce réseau social ?: </a:t>
            </a:r>
            <a:r>
              <a:rPr lang="fr-FR" sz="2000" b="1" dirty="0" smtClean="0">
                <a:solidFill>
                  <a:srgbClr val="00B0F0"/>
                </a:solidFill>
                <a:latin typeface="Agency FB" pitchFamily="34" charset="0"/>
              </a:rPr>
              <a:t>oui</a:t>
            </a:r>
            <a:endParaRPr lang="fr-FR" sz="2000" b="1" i="1" dirty="0" smtClean="0">
              <a:solidFill>
                <a:srgbClr val="00B0F0"/>
              </a:solidFill>
              <a:latin typeface="Agency FB" pitchFamily="34" charset="0"/>
            </a:endParaRPr>
          </a:p>
          <a:p>
            <a:r>
              <a:rPr lang="fr-FR" sz="2000" b="1" dirty="0" smtClean="0">
                <a:latin typeface="Agency FB" pitchFamily="34" charset="0"/>
              </a:rPr>
              <a:t>Le réseau social propose-t-il une procédure simple afin qu'un utilisateur puisse obtenir une copie des données qui auront été "récoltées" sur lui ? Si oui, la procédure est-elle simple à mettre en </a:t>
            </a:r>
            <a:r>
              <a:rPr lang="fr-FR" sz="2000" b="1" dirty="0" err="1" smtClean="0">
                <a:latin typeface="Agency FB" pitchFamily="34" charset="0"/>
              </a:rPr>
              <a:t>oeuvre</a:t>
            </a:r>
            <a:r>
              <a:rPr lang="fr-FR" sz="2000" b="1" dirty="0" smtClean="0">
                <a:latin typeface="Agency FB" pitchFamily="34" charset="0"/>
              </a:rPr>
              <a:t> ? :</a:t>
            </a:r>
            <a:endParaRPr lang="fr-FR" sz="2000" b="1" i="1" dirty="0" smtClean="0">
              <a:latin typeface="Agency FB" pitchFamily="34" charset="0"/>
            </a:endParaRPr>
          </a:p>
          <a:p>
            <a:r>
              <a:rPr lang="fr-FR" sz="1400" b="1" dirty="0" err="1" smtClean="0">
                <a:solidFill>
                  <a:schemeClr val="bg2">
                    <a:lumMod val="40000"/>
                    <a:lumOff val="60000"/>
                  </a:schemeClr>
                </a:solidFill>
                <a:latin typeface="Agency FB" pitchFamily="34" charset="0"/>
              </a:rPr>
              <a:t>Twitter</a:t>
            </a:r>
            <a:r>
              <a:rPr lang="fr-FR" sz="1400" b="1" dirty="0" smtClean="0">
                <a:solidFill>
                  <a:schemeClr val="bg2">
                    <a:lumMod val="40000"/>
                    <a:lumOff val="60000"/>
                  </a:schemeClr>
                </a:solidFill>
                <a:latin typeface="Agency FB" pitchFamily="34" charset="0"/>
              </a:rPr>
              <a:t>, comme tous les autres réseaux sociaux, a l'obligation de proposer un téléchargement de ses données personnelles. Cela se fait facilement à partir des paramètres du compte "Télécharger une archive de vos données". Il faut juste fournir un code reçu par mail et s'est envoyé dans un délai de 24h.</a:t>
            </a:r>
          </a:p>
          <a:p>
            <a:r>
              <a:rPr lang="fr-FR" sz="1400" b="1" dirty="0" smtClean="0">
                <a:solidFill>
                  <a:schemeClr val="bg2">
                    <a:lumMod val="40000"/>
                    <a:lumOff val="60000"/>
                  </a:schemeClr>
                </a:solidFill>
                <a:latin typeface="Agency FB" pitchFamily="34" charset="0"/>
              </a:rPr>
              <a:t>C'est une obligation mis en place notamment par la CNIL (Commission Nationale de l'Informatique et des Libertés) en 2016. C'est le RGPD (Règlement Général sur la Protection des Données) qui est mis en place dans toute l'UE (Union Européenne).</a:t>
            </a:r>
          </a:p>
          <a:p>
            <a:r>
              <a:rPr lang="fr-FR" sz="1600" b="1" dirty="0" smtClean="0"/>
              <a:t>Le réseau social efface-t-il toutes traces des données personnelles d'un utilisateur qui s'est désinscrit ?</a:t>
            </a:r>
          </a:p>
          <a:p>
            <a:r>
              <a:rPr lang="fr-FR" sz="2300" b="1" dirty="0" smtClean="0">
                <a:solidFill>
                  <a:srgbClr val="00B0F0"/>
                </a:solidFill>
                <a:latin typeface="Agency FB" pitchFamily="34" charset="0"/>
              </a:rPr>
              <a:t>Les réseaux sociaux rendent toutes les actions autour de la confidentialité difficiles car le plus les choses sont publiques le plus ils gagnent.</a:t>
            </a:r>
          </a:p>
          <a:p>
            <a:endParaRPr lang="fr-FR" b="1" i="1" dirty="0" smtClean="0">
              <a:latin typeface="Agency FB" pitchFamily="34" charset="0"/>
            </a:endParaRPr>
          </a:p>
          <a:p>
            <a:endParaRPr lang="fr-FR" dirty="0"/>
          </a:p>
        </p:txBody>
      </p:sp>
      <p:pic>
        <p:nvPicPr>
          <p:cNvPr id="4" name="Image 3" descr="Capture d’écran 2022-05-31 195356 number twitter.png"/>
          <p:cNvPicPr>
            <a:picLocks noChangeAspect="1"/>
          </p:cNvPicPr>
          <p:nvPr/>
        </p:nvPicPr>
        <p:blipFill>
          <a:blip r:embed="rId3"/>
          <a:stretch>
            <a:fillRect/>
          </a:stretch>
        </p:blipFill>
        <p:spPr>
          <a:xfrm>
            <a:off x="5572132" y="1000108"/>
            <a:ext cx="3350095" cy="2357454"/>
          </a:xfrm>
          <a:prstGeom prst="rect">
            <a:avLst/>
          </a:prstGeom>
          <a:ln>
            <a:noFill/>
          </a:ln>
          <a:effectLst>
            <a:outerShdw blurRad="292100" dist="139700" dir="2700000" algn="tl" rotWithShape="0">
              <a:srgbClr val="333333">
                <a:alpha val="65000"/>
              </a:srgbClr>
            </a:outerShdw>
          </a:effectLst>
        </p:spPr>
      </p:pic>
      <p:pic>
        <p:nvPicPr>
          <p:cNvPr id="5" name="Image 4" descr="Capture d’écran 2022-05-31 195606 share twttr.png"/>
          <p:cNvPicPr>
            <a:picLocks noChangeAspect="1"/>
          </p:cNvPicPr>
          <p:nvPr/>
        </p:nvPicPr>
        <p:blipFill>
          <a:blip r:embed="rId4"/>
          <a:stretch>
            <a:fillRect/>
          </a:stretch>
        </p:blipFill>
        <p:spPr>
          <a:xfrm>
            <a:off x="5643570" y="3929066"/>
            <a:ext cx="3322951"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i="1" dirty="0" smtClean="0">
                <a:solidFill>
                  <a:srgbClr val="FFFF00"/>
                </a:solidFill>
                <a:latin typeface="Agency FB" pitchFamily="34" charset="0"/>
              </a:rPr>
              <a:t>SNAPCHAT</a:t>
            </a:r>
            <a:endParaRPr lang="fr-FR" sz="5400" b="1" i="1" dirty="0">
              <a:solidFill>
                <a:srgbClr val="FFFF00"/>
              </a:solidFill>
              <a:latin typeface="Agency FB" pitchFamily="34" charset="0"/>
            </a:endParaRPr>
          </a:p>
        </p:txBody>
      </p:sp>
      <p:sp>
        <p:nvSpPr>
          <p:cNvPr id="3" name="Espace réservé du contenu 2"/>
          <p:cNvSpPr>
            <a:spLocks noGrp="1"/>
          </p:cNvSpPr>
          <p:nvPr>
            <p:ph idx="1"/>
          </p:nvPr>
        </p:nvSpPr>
        <p:spPr>
          <a:xfrm>
            <a:off x="457200" y="1285860"/>
            <a:ext cx="4686304" cy="5286412"/>
          </a:xfrm>
          <a:blipFill>
            <a:blip r:embed="rId2" cstate="print"/>
            <a:stretch>
              <a:fillRect/>
            </a:stretch>
          </a:blipFill>
        </p:spPr>
        <p:txBody>
          <a:bodyPr>
            <a:normAutofit fontScale="47500" lnSpcReduction="20000"/>
          </a:bodyPr>
          <a:lstStyle/>
          <a:p>
            <a:r>
              <a:rPr lang="fr-FR" b="1" i="1" dirty="0" smtClean="0">
                <a:solidFill>
                  <a:srgbClr val="FF0000"/>
                </a:solidFill>
                <a:latin typeface="Agency FB" pitchFamily="34" charset="0"/>
              </a:rPr>
              <a:t>Quel est le nombre d'utilisateurs du réseau social ?:</a:t>
            </a:r>
            <a:r>
              <a:rPr lang="fr-FR" sz="2900" b="1" dirty="0" smtClean="0">
                <a:solidFill>
                  <a:srgbClr val="00FF00"/>
                </a:solidFill>
                <a:latin typeface="Agency FB" pitchFamily="34" charset="0"/>
              </a:rPr>
              <a:t> En 2022, Il compte 319 millions d'utilisateurs actifs quotidiens et 500 millions d'utilisateurs actifs mensuels.</a:t>
            </a:r>
            <a:endParaRPr lang="fr-FR" sz="2900" b="1" i="1" dirty="0" smtClean="0">
              <a:solidFill>
                <a:srgbClr val="00FF00"/>
              </a:solidFill>
              <a:latin typeface="Agency FB" pitchFamily="34" charset="0"/>
            </a:endParaRPr>
          </a:p>
          <a:p>
            <a:r>
              <a:rPr lang="fr-FR" b="1" i="1" dirty="0" smtClean="0">
                <a:solidFill>
                  <a:srgbClr val="FF0000"/>
                </a:solidFill>
                <a:latin typeface="Agency FB" pitchFamily="34" charset="0"/>
              </a:rPr>
              <a:t>Dynamique: </a:t>
            </a:r>
            <a:r>
              <a:rPr lang="fr-FR" sz="2400" b="1" i="1" dirty="0" smtClean="0">
                <a:solidFill>
                  <a:srgbClr val="00FF00"/>
                </a:solidFill>
                <a:latin typeface="Agency FB" pitchFamily="34" charset="0"/>
              </a:rPr>
              <a:t>Forte croissance </a:t>
            </a:r>
          </a:p>
          <a:p>
            <a:r>
              <a:rPr lang="fr-FR" b="1" dirty="0" smtClean="0">
                <a:solidFill>
                  <a:srgbClr val="FF0000"/>
                </a:solidFill>
                <a:latin typeface="Agency FB" pitchFamily="34" charset="0"/>
              </a:rPr>
              <a:t>Source revenus </a:t>
            </a:r>
            <a:r>
              <a:rPr lang="fr-FR" b="1" dirty="0" smtClean="0">
                <a:solidFill>
                  <a:srgbClr val="00FF00"/>
                </a:solidFill>
                <a:latin typeface="Agency FB" pitchFamily="34" charset="0"/>
              </a:rPr>
              <a:t>: </a:t>
            </a:r>
            <a:r>
              <a:rPr lang="fr-FR" sz="2400" b="1" i="1" dirty="0" smtClean="0">
                <a:solidFill>
                  <a:srgbClr val="00FF00"/>
                </a:solidFill>
                <a:latin typeface="Agency FB" pitchFamily="34" charset="0"/>
              </a:rPr>
              <a:t>Publicité</a:t>
            </a:r>
          </a:p>
          <a:p>
            <a:r>
              <a:rPr lang="fr-FR" sz="3800" b="1" i="1" dirty="0" smtClean="0">
                <a:solidFill>
                  <a:srgbClr val="FF0000"/>
                </a:solidFill>
                <a:latin typeface="Agency FB" pitchFamily="34" charset="0"/>
              </a:rPr>
              <a:t> </a:t>
            </a:r>
            <a:r>
              <a:rPr lang="fr-FR" sz="3800" b="1" dirty="0" smtClean="0">
                <a:solidFill>
                  <a:srgbClr val="FF0000"/>
                </a:solidFill>
                <a:latin typeface="Agency FB" pitchFamily="34" charset="0"/>
              </a:rPr>
              <a:t>ont-ils la possibilité de "régler" des "paramètres de confidentialité" afin de pouvoir préserver le respect de leur vie privée ? Si, oui, ces "paramètres de confidentialité" sont-ils facilement accessibles ? :Est-il facile de se désinscrire de ce réseau social ?Le réseau social propose-t-il une procédure simple afin qu'un utilisateur puisse obtenir une copie des données qui auront été "récoltées" sur lui ? Si oui, la procédure est-elle simple à mettre en </a:t>
            </a:r>
            <a:r>
              <a:rPr lang="fr-FR" sz="3800" b="1" dirty="0" err="1" smtClean="0">
                <a:solidFill>
                  <a:srgbClr val="FF0000"/>
                </a:solidFill>
                <a:latin typeface="Agency FB" pitchFamily="34" charset="0"/>
              </a:rPr>
              <a:t>oeuvre</a:t>
            </a:r>
            <a:r>
              <a:rPr lang="fr-FR" sz="3800" b="1" dirty="0" smtClean="0">
                <a:solidFill>
                  <a:srgbClr val="FF0000"/>
                </a:solidFill>
                <a:latin typeface="Agency FB" pitchFamily="34" charset="0"/>
              </a:rPr>
              <a:t> Le réseau social efface-t-il toutes traces des données personnelles d'un utilisateur qui s'est désinscrit </a:t>
            </a:r>
            <a:r>
              <a:rPr lang="fr-FR" sz="3800" b="1" dirty="0" smtClean="0">
                <a:solidFill>
                  <a:srgbClr val="00FF00"/>
                </a:solidFill>
                <a:latin typeface="Agency FB" pitchFamily="34" charset="0"/>
              </a:rPr>
              <a:t>?</a:t>
            </a:r>
            <a:r>
              <a:rPr lang="fr-FR" sz="3800" b="1" i="1" dirty="0" smtClean="0">
                <a:solidFill>
                  <a:srgbClr val="00FF00"/>
                </a:solidFill>
              </a:rPr>
              <a:t> </a:t>
            </a:r>
            <a:r>
              <a:rPr lang="fr-FR" sz="3600" b="1" i="1" dirty="0" smtClean="0">
                <a:solidFill>
                  <a:srgbClr val="00FF00"/>
                </a:solidFill>
              </a:rPr>
              <a:t>Non vous ne pouvez  pas régler les paramètres de confidentialité. Tu peux te désinscrire très facilement, les réseaux sociaux n'efface pas tout les donne il efface rien et tu peux pas récupérer les données récupérer sur toi.car tout se que tu mes dans les réseaux sociaux peut être utilisé par la police en cas d'enquête</a:t>
            </a:r>
            <a:endParaRPr lang="fr-FR" sz="3600" b="1" dirty="0" smtClean="0">
              <a:solidFill>
                <a:srgbClr val="00FF00"/>
              </a:solidFill>
              <a:latin typeface="Agency FB" pitchFamily="34" charset="0"/>
            </a:endParaRPr>
          </a:p>
          <a:p>
            <a:endParaRPr lang="fr-FR" dirty="0"/>
          </a:p>
        </p:txBody>
      </p:sp>
      <p:pic>
        <p:nvPicPr>
          <p:cNvPr id="5" name="Image 4" descr="toptelecahrgementsQ4.png"/>
          <p:cNvPicPr>
            <a:picLocks noChangeAspect="1"/>
          </p:cNvPicPr>
          <p:nvPr/>
        </p:nvPicPr>
        <p:blipFill>
          <a:blip r:embed="rId3" cstate="print"/>
          <a:stretch>
            <a:fillRect/>
          </a:stretch>
        </p:blipFill>
        <p:spPr>
          <a:xfrm>
            <a:off x="5214942" y="1428736"/>
            <a:ext cx="3714776" cy="2428892"/>
          </a:xfrm>
          <a:prstGeom prst="rect">
            <a:avLst/>
          </a:prstGeom>
        </p:spPr>
      </p:pic>
      <p:pic>
        <p:nvPicPr>
          <p:cNvPr id="6" name="Image 5" descr="datamind-applis-monde.png"/>
          <p:cNvPicPr>
            <a:picLocks noChangeAspect="1"/>
          </p:cNvPicPr>
          <p:nvPr/>
        </p:nvPicPr>
        <p:blipFill>
          <a:blip r:embed="rId4" cstate="print"/>
          <a:stretch>
            <a:fillRect/>
          </a:stretch>
        </p:blipFill>
        <p:spPr>
          <a:xfrm>
            <a:off x="5286380" y="4000504"/>
            <a:ext cx="3643338" cy="2244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t="-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71472" y="2357430"/>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fr-FR" sz="6600" b="1" i="1" dirty="0" err="1" smtClean="0">
                <a:solidFill>
                  <a:schemeClr val="bg1"/>
                </a:solidFill>
                <a:latin typeface="Agency FB" pitchFamily="34" charset="0"/>
              </a:rPr>
              <a:t>Professionel</a:t>
            </a:r>
            <a:endParaRPr lang="fr-FR" sz="6600" b="1" i="1" dirty="0">
              <a:solidFill>
                <a:schemeClr val="bg1"/>
              </a:solidFill>
              <a:latin typeface="Agency FB" pitchFamily="34" charset="0"/>
            </a:endParaRPr>
          </a:p>
        </p:txBody>
      </p:sp>
      <p:sp>
        <p:nvSpPr>
          <p:cNvPr id="3" name="Espace réservé du contenu 2"/>
          <p:cNvSpPr>
            <a:spLocks noGrp="1"/>
          </p:cNvSpPr>
          <p:nvPr>
            <p:ph idx="1"/>
          </p:nvPr>
        </p:nvSpPr>
        <p:spPr>
          <a:xfrm flipH="1">
            <a:off x="357158" y="5715016"/>
            <a:ext cx="100042" cy="411147"/>
          </a:xfrm>
        </p:spPr>
        <p:txBody>
          <a:bodyPr>
            <a:normAutofit fontScale="77500" lnSpcReduction="20000"/>
          </a:bodyPr>
          <a:lstStyle/>
          <a:p>
            <a:endParaRPr lang="fr-FR" dirty="0"/>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600" b="1" i="1" dirty="0" smtClean="0">
                <a:solidFill>
                  <a:schemeClr val="bg1">
                    <a:lumMod val="95000"/>
                    <a:lumOff val="5000"/>
                  </a:schemeClr>
                </a:solidFill>
                <a:latin typeface="Agency FB" pitchFamily="34" charset="0"/>
              </a:rPr>
              <a:t>LINKEDIN</a:t>
            </a:r>
            <a:endParaRPr lang="fr-FR" sz="6600" b="1" i="1" dirty="0">
              <a:solidFill>
                <a:schemeClr val="bg1">
                  <a:lumMod val="95000"/>
                  <a:lumOff val="5000"/>
                </a:schemeClr>
              </a:solidFill>
              <a:latin typeface="Agency FB" pitchFamily="34" charset="0"/>
            </a:endParaRPr>
          </a:p>
        </p:txBody>
      </p:sp>
      <p:sp>
        <p:nvSpPr>
          <p:cNvPr id="3" name="Espace réservé du contenu 2"/>
          <p:cNvSpPr>
            <a:spLocks noGrp="1"/>
          </p:cNvSpPr>
          <p:nvPr>
            <p:ph idx="1"/>
          </p:nvPr>
        </p:nvSpPr>
        <p:spPr>
          <a:xfrm>
            <a:off x="571472" y="1285860"/>
            <a:ext cx="4643438" cy="5043510"/>
          </a:xfrm>
          <a:solidFill>
            <a:schemeClr val="bg2">
              <a:lumMod val="60000"/>
              <a:lumOff val="40000"/>
            </a:schemeClr>
          </a:solidFill>
        </p:spPr>
        <p:txBody>
          <a:bodyPr>
            <a:normAutofit lnSpcReduction="10000"/>
          </a:bodyPr>
          <a:lstStyle/>
          <a:p>
            <a:r>
              <a:rPr lang="fr-FR" sz="1600" b="1" i="1" dirty="0" smtClean="0">
                <a:latin typeface="Agency FB" pitchFamily="34" charset="0"/>
              </a:rPr>
              <a:t>Quel est le nombre d'utilisateurs du réseau social ?:</a:t>
            </a:r>
            <a:r>
              <a:rPr lang="fr-FR" sz="1600" dirty="0" err="1" smtClean="0"/>
              <a:t>LinkedIn</a:t>
            </a:r>
            <a:r>
              <a:rPr lang="fr-FR" sz="1600" dirty="0" smtClean="0"/>
              <a:t> </a:t>
            </a:r>
            <a:r>
              <a:rPr lang="fr-FR" sz="1600" b="1" dirty="0" smtClean="0">
                <a:solidFill>
                  <a:schemeClr val="bg1"/>
                </a:solidFill>
                <a:latin typeface="Agency FB" pitchFamily="34" charset="0"/>
              </a:rPr>
              <a:t>compte désormais 830 millions de membres et plus de 58 millions d’entreprises enregistrées.</a:t>
            </a:r>
            <a:endParaRPr lang="fr-FR" sz="1600" b="1" i="1" dirty="0" smtClean="0">
              <a:solidFill>
                <a:schemeClr val="bg1"/>
              </a:solidFill>
              <a:latin typeface="Agency FB" pitchFamily="34" charset="0"/>
            </a:endParaRPr>
          </a:p>
          <a:p>
            <a:r>
              <a:rPr lang="fr-FR" sz="1600" b="1" i="1" dirty="0" smtClean="0">
                <a:latin typeface="Agency FB" pitchFamily="34" charset="0"/>
              </a:rPr>
              <a:t>Dynamique: </a:t>
            </a:r>
            <a:r>
              <a:rPr lang="fr-FR" sz="1600" b="1" i="1" dirty="0" smtClean="0">
                <a:solidFill>
                  <a:schemeClr val="bg1"/>
                </a:solidFill>
                <a:latin typeface="Agency FB" pitchFamily="34" charset="0"/>
              </a:rPr>
              <a:t>Forte croissance </a:t>
            </a:r>
          </a:p>
          <a:p>
            <a:r>
              <a:rPr lang="fr-FR" sz="1600" b="1" dirty="0" smtClean="0">
                <a:latin typeface="Agency FB" pitchFamily="34" charset="0"/>
              </a:rPr>
              <a:t>Source revenus : </a:t>
            </a:r>
            <a:r>
              <a:rPr lang="fr-FR" sz="1600" b="1" i="1" dirty="0" smtClean="0">
                <a:solidFill>
                  <a:schemeClr val="bg1"/>
                </a:solidFill>
                <a:latin typeface="Agency FB" pitchFamily="34" charset="0"/>
              </a:rPr>
              <a:t>Publicité</a:t>
            </a:r>
          </a:p>
          <a:p>
            <a:r>
              <a:rPr lang="fr-FR" sz="1600" b="1" i="1" dirty="0" smtClean="0">
                <a:latin typeface="Agency FB" pitchFamily="34" charset="0"/>
              </a:rPr>
              <a:t> </a:t>
            </a:r>
            <a:r>
              <a:rPr lang="fr-FR" sz="1600" b="1" dirty="0" smtClean="0">
                <a:latin typeface="Agency FB" pitchFamily="34" charset="0"/>
              </a:rPr>
              <a:t>ont-ils la possibilité de "régler" des "paramètres de confidentialité" afin de pouvoir préserver le respect de leur vie privée ? Si, oui, ces "paramètres de confidentialité" sont-ils facilement accessibles ? : </a:t>
            </a:r>
            <a:endParaRPr lang="fr-FR" sz="1600" b="1" i="1" dirty="0" smtClean="0">
              <a:latin typeface="Agency FB" pitchFamily="34" charset="0"/>
            </a:endParaRPr>
          </a:p>
          <a:p>
            <a:r>
              <a:rPr lang="fr-FR" sz="1600" b="1" dirty="0" smtClean="0">
                <a:latin typeface="Agency FB" pitchFamily="34" charset="0"/>
              </a:rPr>
              <a:t>Est-il facile de se désinscrire de ce réseau social ?: </a:t>
            </a:r>
            <a:endParaRPr lang="fr-FR" sz="1600" b="1" i="1" dirty="0" smtClean="0">
              <a:latin typeface="Agency FB" pitchFamily="34" charset="0"/>
            </a:endParaRPr>
          </a:p>
          <a:p>
            <a:r>
              <a:rPr lang="fr-FR" sz="1600" b="1" dirty="0" smtClean="0">
                <a:latin typeface="Agency FB" pitchFamily="34" charset="0"/>
              </a:rPr>
              <a:t>Le réseau social propose-t-il une procédure simple afin qu'un utilisateur puisse obtenir une copie des données qui auront été "récoltées" sur lui ? Si oui, la procédure est-elle simple à mettre en </a:t>
            </a:r>
            <a:r>
              <a:rPr lang="fr-FR" sz="1600" b="1" dirty="0" err="1" smtClean="0">
                <a:latin typeface="Agency FB" pitchFamily="34" charset="0"/>
              </a:rPr>
              <a:t>oeuvre</a:t>
            </a:r>
            <a:r>
              <a:rPr lang="fr-FR" sz="1600" b="1" dirty="0" smtClean="0">
                <a:latin typeface="Agency FB" pitchFamily="34" charset="0"/>
              </a:rPr>
              <a:t> ?</a:t>
            </a:r>
            <a:r>
              <a:rPr lang="fr-FR" sz="1600" b="1" dirty="0" smtClean="0"/>
              <a:t> </a:t>
            </a:r>
            <a:r>
              <a:rPr lang="fr-FR" sz="1600" b="1" dirty="0" smtClean="0">
                <a:latin typeface="Agency FB" pitchFamily="34" charset="0"/>
              </a:rPr>
              <a:t>Le réseau social efface-t-il toutes traces des données personnelles d'un utilisateur qui s'est désinscrit ?</a:t>
            </a:r>
          </a:p>
          <a:p>
            <a:r>
              <a:rPr lang="fr-FR" sz="1400" b="1" i="1" dirty="0" smtClean="0">
                <a:solidFill>
                  <a:schemeClr val="tx1">
                    <a:lumMod val="75000"/>
                  </a:schemeClr>
                </a:solidFill>
              </a:rPr>
              <a:t>Non vous ne pouvez  pas régler les paramètres de confidentialité. Tu peux te désinscrire très facilement, les réseaux sociaux n'efface pas tout les donne il efface rien et tu peux pas récupérer les données récupérer sur toi.car tout se que tu mes dans les réseaux sociaux peut être utilisé par la police en cas d'enquête</a:t>
            </a:r>
            <a:endParaRPr lang="fr-FR" sz="1400" dirty="0"/>
          </a:p>
        </p:txBody>
      </p:sp>
      <p:pic>
        <p:nvPicPr>
          <p:cNvPr id="4" name="Image 3" descr="Capture d’écran 2022-05-31 200338 likedin.png"/>
          <p:cNvPicPr>
            <a:picLocks noChangeAspect="1"/>
          </p:cNvPicPr>
          <p:nvPr/>
        </p:nvPicPr>
        <p:blipFill>
          <a:blip r:embed="rId3"/>
          <a:stretch>
            <a:fillRect/>
          </a:stretch>
        </p:blipFill>
        <p:spPr>
          <a:xfrm>
            <a:off x="5357819" y="1285860"/>
            <a:ext cx="3500462" cy="2162374"/>
          </a:xfrm>
          <a:prstGeom prst="rect">
            <a:avLst/>
          </a:prstGeom>
        </p:spPr>
      </p:pic>
      <p:pic>
        <p:nvPicPr>
          <p:cNvPr id="1027" name="Picture 3"/>
          <p:cNvPicPr>
            <a:picLocks noChangeAspect="1" noChangeArrowheads="1"/>
          </p:cNvPicPr>
          <p:nvPr/>
        </p:nvPicPr>
        <p:blipFill>
          <a:blip r:embed="rId4"/>
          <a:srcRect/>
          <a:stretch>
            <a:fillRect/>
          </a:stretch>
        </p:blipFill>
        <p:spPr bwMode="auto">
          <a:xfrm>
            <a:off x="5286380" y="3714752"/>
            <a:ext cx="3643338" cy="2151596"/>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71472" y="3143248"/>
            <a:ext cx="8229600" cy="1143000"/>
          </a:xfrm>
        </p:spPr>
        <p:txBody>
          <a:bodyPr>
            <a:noAutofit/>
          </a:bodyPr>
          <a:lstStyle/>
          <a:p>
            <a:r>
              <a:rPr lang="fr-FR" sz="7200" b="1" i="1" dirty="0" smtClean="0">
                <a:latin typeface="Agency FB" pitchFamily="34" charset="0"/>
              </a:rPr>
              <a:t>VISUEL</a:t>
            </a:r>
            <a:endParaRPr lang="fr-FR" sz="7200" b="1" i="1" dirty="0">
              <a:latin typeface="Agency FB" pitchFamily="34" charset="0"/>
            </a:endParaRPr>
          </a:p>
        </p:txBody>
      </p:sp>
      <p:sp>
        <p:nvSpPr>
          <p:cNvPr id="3" name="Espace réservé du contenu 2"/>
          <p:cNvSpPr>
            <a:spLocks noGrp="1"/>
          </p:cNvSpPr>
          <p:nvPr>
            <p:ph idx="1"/>
          </p:nvPr>
        </p:nvSpPr>
        <p:spPr>
          <a:xfrm flipV="1">
            <a:off x="457200" y="6126163"/>
            <a:ext cx="8229600" cy="946175"/>
          </a:xfrm>
        </p:spPr>
        <p:txBody>
          <a:bodyPr/>
          <a:lstStyle/>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1771</Words>
  <Application>Microsoft Office PowerPoint</Application>
  <PresentationFormat>Affichage à l'écran (4:3)</PresentationFormat>
  <Paragraphs>74</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Diapositive 1</vt:lpstr>
      <vt:lpstr>Le principe d’un réseau social</vt:lpstr>
      <vt:lpstr>Généraliste</vt:lpstr>
      <vt:lpstr>Diapositive 4</vt:lpstr>
      <vt:lpstr>TWITTER</vt:lpstr>
      <vt:lpstr>SNAPCHAT</vt:lpstr>
      <vt:lpstr>Professionel</vt:lpstr>
      <vt:lpstr>LINKEDIN</vt:lpstr>
      <vt:lpstr>VISUEL</vt:lpstr>
      <vt:lpstr>INSTAGRAM</vt:lpstr>
      <vt:lpstr>PINTEREST</vt:lpstr>
      <vt:lpstr>Vidéo</vt:lpstr>
      <vt:lpstr>TIK TOK</vt:lpstr>
      <vt:lpstr>MESSAGERIE</vt:lpstr>
      <vt:lpstr>WHAT’SAPP</vt:lpstr>
    </vt:vector>
  </TitlesOfParts>
  <Company>Optimium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rsipa</dc:creator>
  <cp:lastModifiedBy>rsipa</cp:lastModifiedBy>
  <cp:revision>95</cp:revision>
  <dcterms:created xsi:type="dcterms:W3CDTF">2022-05-12T04:40:48Z</dcterms:created>
  <dcterms:modified xsi:type="dcterms:W3CDTF">2022-05-31T09:44:41Z</dcterms:modified>
</cp:coreProperties>
</file>