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DBCB5"/>
    <a:srgbClr val="CD1BF1"/>
    <a:srgbClr val="F5F945"/>
    <a:srgbClr val="EB2178"/>
    <a:srgbClr val="FF0066"/>
    <a:srgbClr val="FFED09"/>
    <a:srgbClr val="D9C1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241" autoAdjust="0"/>
    <p:restoredTop sz="94660"/>
  </p:normalViewPr>
  <p:slideViewPr>
    <p:cSldViewPr>
      <p:cViewPr>
        <p:scale>
          <a:sx n="70" d="100"/>
          <a:sy n="70" d="100"/>
        </p:scale>
        <p:origin x="-1651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1A701-EE5E-4CC4-B76F-F0268577F0A9}" type="datetimeFigureOut">
              <a:rPr lang="fr-FR" smtClean="0"/>
              <a:pPr/>
              <a:t>31/05/2022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DE80-49E7-4648-B5E5-A1641DD53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47002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prstTxWarp prst="textTriangleInverted">
              <a:avLst/>
            </a:prstTxWarp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LES RÉSEAUX SOCIAUX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9000" r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elix Titling" pitchFamily="82" charset="0"/>
              </a:rPr>
              <a:t>Pinterest</a:t>
            </a:r>
            <a:endParaRPr lang="fr-FR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elix Titling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4348" y="1225689"/>
            <a:ext cx="7786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 smtClean="0"/>
              <a:t>Nombre d’utilisateur: </a:t>
            </a:r>
            <a:r>
              <a:rPr lang="fr-FR" sz="1900" b="1" dirty="0" smtClean="0"/>
              <a:t>400 millions</a:t>
            </a:r>
          </a:p>
          <a:p>
            <a:endParaRPr lang="fr-FR" sz="1900" dirty="0" smtClean="0"/>
          </a:p>
          <a:p>
            <a:r>
              <a:rPr lang="fr-FR" sz="1900" dirty="0" smtClean="0"/>
              <a:t>Dynamique: </a:t>
            </a:r>
            <a:r>
              <a:rPr lang="fr-FR" sz="1900" b="1" dirty="0" smtClean="0"/>
              <a:t>Augmente (37% de plus par rapport à l’année précédente)</a:t>
            </a:r>
          </a:p>
          <a:p>
            <a:endParaRPr lang="fr-FR" sz="1900" dirty="0" smtClean="0"/>
          </a:p>
          <a:p>
            <a:r>
              <a:rPr lang="fr-FR" sz="1900" dirty="0" smtClean="0"/>
              <a:t>Sources de revenues: </a:t>
            </a:r>
            <a:r>
              <a:rPr lang="fr-FR" sz="1900" b="1" dirty="0" smtClean="0"/>
              <a:t>490 millions de dollars</a:t>
            </a:r>
          </a:p>
          <a:p>
            <a:endParaRPr lang="fr-FR" sz="1900" dirty="0" smtClean="0"/>
          </a:p>
          <a:p>
            <a:r>
              <a:rPr lang="fr-FR" sz="1900" dirty="0" smtClean="0"/>
              <a:t>Pour régler les paramètre de confidentialité cliquer </a:t>
            </a:r>
            <a:r>
              <a:rPr lang="fr-FR" sz="1900" b="1" dirty="0" smtClean="0"/>
              <a:t>le menu</a:t>
            </a:r>
            <a:r>
              <a:rPr lang="fr-FR" sz="1900" dirty="0" smtClean="0"/>
              <a:t>, cliquez sur </a:t>
            </a:r>
            <a:r>
              <a:rPr lang="fr-FR" sz="1900" b="1" dirty="0" smtClean="0"/>
              <a:t>Modifier les paramètres</a:t>
            </a:r>
            <a:r>
              <a:rPr lang="fr-FR" sz="1900" dirty="0" smtClean="0"/>
              <a:t>. Enfin cliquez sur </a:t>
            </a:r>
            <a:r>
              <a:rPr lang="fr-FR" sz="1900" b="1" dirty="0" smtClean="0"/>
              <a:t>Confidentialité et données</a:t>
            </a:r>
            <a:r>
              <a:rPr lang="fr-FR" sz="1900" dirty="0" smtClean="0"/>
              <a:t>. </a:t>
            </a:r>
          </a:p>
          <a:p>
            <a:endParaRPr lang="fr-FR" sz="1900" dirty="0" smtClean="0"/>
          </a:p>
          <a:p>
            <a:r>
              <a:rPr lang="fr-FR" sz="1900" dirty="0" smtClean="0"/>
              <a:t>Pour se désinscrire il faut ouvrir votre </a:t>
            </a:r>
            <a:r>
              <a:rPr lang="fr-FR" sz="1900" b="1" dirty="0" smtClean="0"/>
              <a:t>menu</a:t>
            </a:r>
            <a:r>
              <a:rPr lang="fr-FR" sz="1900" dirty="0" smtClean="0"/>
              <a:t>, ensuite cliquez sur </a:t>
            </a:r>
            <a:r>
              <a:rPr lang="fr-FR" sz="1900" b="1" dirty="0" smtClean="0"/>
              <a:t>Paramètres</a:t>
            </a:r>
            <a:r>
              <a:rPr lang="fr-FR" sz="1900" dirty="0" smtClean="0"/>
              <a:t>.</a:t>
            </a:r>
          </a:p>
          <a:p>
            <a:r>
              <a:rPr lang="fr-FR" sz="1900" dirty="0" smtClean="0"/>
              <a:t>Cliquez sur </a:t>
            </a:r>
            <a:r>
              <a:rPr lang="fr-FR" sz="1900" b="1" dirty="0" smtClean="0"/>
              <a:t>Gestion de compte, </a:t>
            </a:r>
            <a:r>
              <a:rPr lang="fr-FR" sz="1900" dirty="0" smtClean="0"/>
              <a:t>sous Modifications du compte, cliquez sur </a:t>
            </a:r>
            <a:r>
              <a:rPr lang="fr-FR" sz="1900" b="1" dirty="0" smtClean="0"/>
              <a:t>Supprimer le compte.</a:t>
            </a:r>
          </a:p>
          <a:p>
            <a:endParaRPr lang="fr-FR" sz="1900" dirty="0" smtClean="0"/>
          </a:p>
          <a:p>
            <a:r>
              <a:rPr lang="fr-FR" sz="1900" dirty="0" smtClean="0"/>
              <a:t>Pour avoir une copie de ses données personnelles, sélectionnez le bouton jaune «</a:t>
            </a:r>
            <a:r>
              <a:rPr lang="fr-FR" sz="1900" b="1" dirty="0" smtClean="0"/>
              <a:t>Mes données</a:t>
            </a:r>
            <a:r>
              <a:rPr lang="fr-FR" sz="1900" dirty="0" smtClean="0"/>
              <a:t>».</a:t>
            </a:r>
          </a:p>
          <a:p>
            <a:endParaRPr lang="fr-FR" sz="1900" dirty="0" smtClean="0"/>
          </a:p>
          <a:p>
            <a:r>
              <a:rPr lang="fr-FR" sz="1900" dirty="0" smtClean="0"/>
              <a:t>Lorsque vous clôturez votre compte, nous le désactivons et supprimons vos Épingles et vos tableaux de </a:t>
            </a:r>
            <a:r>
              <a:rPr lang="fr-FR" sz="1900" b="1" dirty="0" smtClean="0"/>
              <a:t>Pinterest</a:t>
            </a:r>
            <a:r>
              <a:rPr lang="fr-FR" sz="1900" dirty="0" smtClean="0"/>
              <a:t>, ainsi que les </a:t>
            </a:r>
            <a:r>
              <a:rPr lang="fr-FR" sz="1900" b="1" dirty="0" smtClean="0"/>
              <a:t>données</a:t>
            </a:r>
            <a:r>
              <a:rPr lang="fr-FR" sz="1900" dirty="0" smtClean="0"/>
              <a:t> de votre compte.</a:t>
            </a:r>
          </a:p>
          <a:p>
            <a:endParaRPr lang="fr-F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9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fr-FR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rint MT Shadow" pitchFamily="82" charset="0"/>
              </a:rPr>
              <a:t>Tik Tok</a:t>
            </a:r>
            <a:endParaRPr lang="fr-FR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2910" y="1285860"/>
            <a:ext cx="78581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Nombre d’utilisateur: </a:t>
            </a:r>
            <a:r>
              <a:rPr lang="fr-FR" sz="2000" b="1" dirty="0" smtClean="0">
                <a:solidFill>
                  <a:srgbClr val="FF0000"/>
                </a:solidFill>
              </a:rPr>
              <a:t>5 milliard (avril 2022)</a:t>
            </a:r>
          </a:p>
          <a:p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Dynamique: </a:t>
            </a:r>
            <a:r>
              <a:rPr lang="fr-FR" sz="2000" b="1" dirty="0" smtClean="0">
                <a:solidFill>
                  <a:srgbClr val="FF0000"/>
                </a:solidFill>
              </a:rPr>
              <a:t>Augmente</a:t>
            </a:r>
          </a:p>
          <a:p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Sources de revenues: </a:t>
            </a:r>
            <a:r>
              <a:rPr lang="fr-FR" sz="2000" b="1" dirty="0" smtClean="0">
                <a:solidFill>
                  <a:srgbClr val="FF0000"/>
                </a:solidFill>
              </a:rPr>
              <a:t>58 milliard (2021)</a:t>
            </a:r>
          </a:p>
          <a:p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 Pour régler </a:t>
            </a:r>
            <a:r>
              <a:rPr lang="fr-FR" sz="2000" dirty="0" smtClean="0">
                <a:solidFill>
                  <a:srgbClr val="FF0000"/>
                </a:solidFill>
              </a:rPr>
              <a:t>les paramètre </a:t>
            </a:r>
            <a:r>
              <a:rPr lang="fr-FR" sz="2000" dirty="0" smtClean="0"/>
              <a:t>de confidential</a:t>
            </a:r>
            <a:r>
              <a:rPr lang="fr-FR" sz="2000" dirty="0" smtClean="0">
                <a:solidFill>
                  <a:srgbClr val="FF0000"/>
                </a:solidFill>
              </a:rPr>
              <a:t>it</a:t>
            </a:r>
            <a:r>
              <a:rPr lang="fr-FR" sz="2000" dirty="0" smtClean="0"/>
              <a:t>é il faut all</a:t>
            </a:r>
            <a:r>
              <a:rPr lang="fr-FR" sz="2000" dirty="0" smtClean="0">
                <a:solidFill>
                  <a:srgbClr val="FF0000"/>
                </a:solidFill>
              </a:rPr>
              <a:t>ez à </a:t>
            </a:r>
            <a:r>
              <a:rPr lang="fr-FR" sz="2000" b="1" dirty="0" smtClean="0">
                <a:solidFill>
                  <a:srgbClr val="FF0000"/>
                </a:solidFill>
              </a:rPr>
              <a:t>Moi</a:t>
            </a:r>
            <a:r>
              <a:rPr lang="fr-FR" sz="2000" dirty="0" smtClean="0">
                <a:solidFill>
                  <a:srgbClr val="FF0000"/>
                </a:solidFill>
              </a:rPr>
              <a:t>, puis </a:t>
            </a:r>
            <a:r>
              <a:rPr lang="fr-FR" sz="2000" dirty="0" smtClean="0"/>
              <a:t>appuyez sur </a:t>
            </a:r>
            <a:r>
              <a:rPr lang="fr-FR" sz="2000" dirty="0" smtClean="0">
                <a:solidFill>
                  <a:srgbClr val="FF0000"/>
                </a:solidFill>
              </a:rPr>
              <a:t>les </a:t>
            </a:r>
            <a:r>
              <a:rPr lang="fr-FR" sz="2000" b="1" dirty="0" smtClean="0">
                <a:solidFill>
                  <a:srgbClr val="FF0000"/>
                </a:solidFill>
              </a:rPr>
              <a:t>trois points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situés dans le coin </a:t>
            </a:r>
            <a:r>
              <a:rPr lang="fr-FR" sz="2000" dirty="0" smtClean="0">
                <a:solidFill>
                  <a:srgbClr val="FF0000"/>
                </a:solidFill>
              </a:rPr>
              <a:t>supé</a:t>
            </a:r>
            <a:r>
              <a:rPr lang="fr-FR" sz="2000" dirty="0" smtClean="0"/>
              <a:t>ri</a:t>
            </a:r>
            <a:r>
              <a:rPr lang="fr-FR" sz="2000" dirty="0" smtClean="0">
                <a:solidFill>
                  <a:srgbClr val="FF0000"/>
                </a:solidFill>
              </a:rPr>
              <a:t>eur droit. Ensuite </a:t>
            </a:r>
            <a:r>
              <a:rPr lang="fr-FR" sz="2000" dirty="0" smtClean="0"/>
              <a:t>aller à </a:t>
            </a:r>
            <a:r>
              <a:rPr lang="fr-FR" sz="2000" b="1" dirty="0" smtClean="0">
                <a:solidFill>
                  <a:srgbClr val="FF0000"/>
                </a:solidFill>
              </a:rPr>
              <a:t>CONFIDENTIALITÉ</a:t>
            </a:r>
            <a:r>
              <a:rPr lang="fr-FR" sz="2000" dirty="0" smtClean="0">
                <a:solidFill>
                  <a:srgbClr val="FF0000"/>
                </a:solidFill>
              </a:rPr>
              <a:t>,</a:t>
            </a:r>
            <a:r>
              <a:rPr lang="fr-FR" sz="2000" dirty="0" smtClean="0"/>
              <a:t> puis choi</a:t>
            </a:r>
            <a:r>
              <a:rPr lang="fr-FR" sz="2000" dirty="0" smtClean="0">
                <a:solidFill>
                  <a:srgbClr val="FF0000"/>
                </a:solidFill>
              </a:rPr>
              <a:t>sissez </a:t>
            </a:r>
            <a:r>
              <a:rPr lang="fr-FR" sz="2000" b="1" dirty="0" smtClean="0">
                <a:solidFill>
                  <a:srgbClr val="FF0000"/>
                </a:solidFill>
              </a:rPr>
              <a:t>un param</a:t>
            </a:r>
            <a:r>
              <a:rPr lang="fr-FR" sz="2000" b="1" dirty="0" smtClean="0"/>
              <a:t>èt</a:t>
            </a:r>
            <a:r>
              <a:rPr lang="fr-FR" sz="2000" b="1" dirty="0" smtClean="0">
                <a:solidFill>
                  <a:srgbClr val="FF0000"/>
                </a:solidFill>
              </a:rPr>
              <a:t>re</a:t>
            </a:r>
            <a:r>
              <a:rPr lang="fr-FR" sz="2000" dirty="0" smtClean="0"/>
              <a:t>. Enfin aller à </a:t>
            </a:r>
            <a:r>
              <a:rPr lang="fr-FR" sz="2000" b="1" dirty="0" smtClean="0"/>
              <a:t>CONFIDENTIALITÉ</a:t>
            </a:r>
            <a:r>
              <a:rPr lang="fr-FR" sz="2000" dirty="0" smtClean="0"/>
              <a:t> </a:t>
            </a:r>
            <a:r>
              <a:rPr lang="fr-FR" sz="2000" b="1" dirty="0" smtClean="0"/>
              <a:t>paramètres</a:t>
            </a:r>
            <a:r>
              <a:rPr lang="fr-FR" sz="2000" dirty="0" smtClean="0"/>
              <a:t>, puis </a:t>
            </a:r>
            <a:r>
              <a:rPr lang="fr-FR" sz="2000" b="1" dirty="0" smtClean="0">
                <a:solidFill>
                  <a:srgbClr val="FF0000"/>
                </a:solidFill>
              </a:rPr>
              <a:t>activez ou </a:t>
            </a:r>
            <a:r>
              <a:rPr lang="fr-FR" sz="2000" b="1" dirty="0" smtClean="0"/>
              <a:t>désactivez</a:t>
            </a:r>
            <a:r>
              <a:rPr lang="fr-FR" sz="2000" b="1" dirty="0" smtClean="0">
                <a:solidFill>
                  <a:srgbClr val="FF0000"/>
                </a:solidFill>
              </a:rPr>
              <a:t> le paramètre</a:t>
            </a:r>
            <a:r>
              <a:rPr lang="fr-FR" sz="2000" dirty="0" smtClean="0">
                <a:solidFill>
                  <a:srgbClr val="FF0000"/>
                </a:solidFill>
              </a:rPr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Pour se désinscrire il faut cliquer sur l’icône à trois points, ensuite sélectionner Manage my  account (gérer mon compte). Puis appuyer sur Delete account  (supprimer mon compte).</a:t>
            </a:r>
          </a:p>
          <a:p>
            <a:endParaRPr lang="fr-FR" sz="2000" dirty="0" smtClean="0"/>
          </a:p>
          <a:p>
            <a:r>
              <a:rPr lang="fr-FR" sz="2000" dirty="0" smtClean="0"/>
              <a:t>Il ne sera vraiment supprimé avec toutes ses données qu'au bout de trente jours. </a:t>
            </a:r>
            <a:endParaRPr lang="fr-FR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prstTxWarp prst="textDeflateBottom">
              <a:avLst/>
            </a:prstTxWarp>
          </a:bodyPr>
          <a:lstStyle/>
          <a:p>
            <a:r>
              <a:rPr lang="fr-FR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valdi" pitchFamily="66" charset="0"/>
              </a:rPr>
              <a:t>Sommaire</a:t>
            </a:r>
            <a:endParaRPr lang="fr-FR" b="1" dirty="0">
              <a:ln w="18000">
                <a:solidFill>
                  <a:srgbClr val="FF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valdi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Facebook</a:t>
            </a:r>
          </a:p>
          <a:p>
            <a:r>
              <a:rPr lang="fr-FR" b="1" cap="all" dirty="0" smtClean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Twitter</a:t>
            </a:r>
          </a:p>
          <a:p>
            <a:r>
              <a:rPr lang="fr-FR" b="1" cap="all" dirty="0" smtClean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LinkedIn </a:t>
            </a:r>
            <a:endParaRPr lang="fr-FR" b="1" cap="all" dirty="0">
              <a:ln/>
              <a:solidFill>
                <a:schemeClr val="accent5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r>
              <a:rPr lang="fr-FR" b="1" cap="all" dirty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Instagram </a:t>
            </a:r>
          </a:p>
          <a:p>
            <a:r>
              <a:rPr lang="fr-FR" b="1" cap="all" dirty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Snapchat </a:t>
            </a:r>
          </a:p>
          <a:p>
            <a:r>
              <a:rPr lang="fr-FR" b="1" cap="all" dirty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WhatsApp </a:t>
            </a:r>
          </a:p>
          <a:p>
            <a:r>
              <a:rPr lang="fr-FR" b="1" cap="all" dirty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Pinterest </a:t>
            </a:r>
          </a:p>
          <a:p>
            <a:r>
              <a:rPr lang="fr-FR" b="1" cap="all" dirty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Tik Tok </a:t>
            </a:r>
          </a:p>
          <a:p>
            <a:endParaRPr lang="fr-FR" b="1" cap="all" dirty="0">
              <a:ln/>
              <a:solidFill>
                <a:schemeClr val="accent5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5743556"/>
            <a:ext cx="8043890" cy="11144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Un réseau social est un regroupement de personnes </a:t>
            </a:r>
            <a:r>
              <a:rPr lang="fr-FR" sz="2400" dirty="0" smtClean="0">
                <a:solidFill>
                  <a:schemeClr val="bg1"/>
                </a:solidFill>
              </a:rPr>
              <a:t>ou</a:t>
            </a:r>
          </a:p>
          <a:p>
            <a:pPr algn="ctr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d’organisations </a:t>
            </a:r>
            <a:r>
              <a:rPr lang="fr-FR" sz="2400" dirty="0" smtClean="0">
                <a:solidFill>
                  <a:schemeClr val="bg1"/>
                </a:solidFill>
              </a:rPr>
              <a:t>qui échangent, communiquent et partagent</a:t>
            </a:r>
          </a:p>
          <a:p>
            <a:pPr algn="ctr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leurs idées autour d’un sujet commun.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71868" y="2714620"/>
            <a:ext cx="207170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Réseaux sociaux </a:t>
            </a:r>
            <a:endParaRPr lang="fr-FR" sz="2000" dirty="0"/>
          </a:p>
        </p:txBody>
      </p:sp>
      <p:pic>
        <p:nvPicPr>
          <p:cNvPr id="6" name="Image 5" descr="fb.jpg"/>
          <p:cNvPicPr>
            <a:picLocks noChangeAspect="1"/>
          </p:cNvPicPr>
          <p:nvPr/>
        </p:nvPicPr>
        <p:blipFill>
          <a:blip r:embed="rId3"/>
          <a:srcRect l="10786" t="10987" r="10786" b="8790"/>
          <a:stretch>
            <a:fillRect/>
          </a:stretch>
        </p:blipFill>
        <p:spPr>
          <a:xfrm>
            <a:off x="214282" y="0"/>
            <a:ext cx="1142418" cy="114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 descr="R.png"/>
          <p:cNvPicPr>
            <a:picLocks noChangeAspect="1"/>
          </p:cNvPicPr>
          <p:nvPr/>
        </p:nvPicPr>
        <p:blipFill>
          <a:blip r:embed="rId4" cstate="print"/>
          <a:srcRect l="18880" t="3550" r="18880" b="3550"/>
          <a:stretch>
            <a:fillRect/>
          </a:stretch>
        </p:blipFill>
        <p:spPr>
          <a:xfrm>
            <a:off x="7572396" y="3286124"/>
            <a:ext cx="948286" cy="943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 descr="insta.png"/>
          <p:cNvPicPr>
            <a:picLocks noChangeAspect="1"/>
          </p:cNvPicPr>
          <p:nvPr/>
        </p:nvPicPr>
        <p:blipFill>
          <a:blip r:embed="rId5" cstate="print"/>
          <a:srcRect l="3357" t="3357" r="3357" b="10071"/>
          <a:stretch>
            <a:fillRect/>
          </a:stretch>
        </p:blipFill>
        <p:spPr>
          <a:xfrm>
            <a:off x="1571604" y="142852"/>
            <a:ext cx="999613" cy="927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 descr="pinterest.png"/>
          <p:cNvPicPr>
            <a:picLocks noChangeAspect="1"/>
          </p:cNvPicPr>
          <p:nvPr/>
        </p:nvPicPr>
        <p:blipFill>
          <a:blip r:embed="rId6" cstate="print"/>
          <a:srcRect l="3492" t="3492" r="3492" b="3492"/>
          <a:stretch>
            <a:fillRect/>
          </a:stretch>
        </p:blipFill>
        <p:spPr>
          <a:xfrm>
            <a:off x="6643702" y="214290"/>
            <a:ext cx="958040" cy="958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whatsapp ..jpg"/>
          <p:cNvPicPr>
            <a:picLocks noChangeAspect="1"/>
          </p:cNvPicPr>
          <p:nvPr/>
        </p:nvPicPr>
        <p:blipFill>
          <a:blip r:embed="rId7" cstate="print"/>
          <a:srcRect l="16040" r="16040"/>
          <a:stretch>
            <a:fillRect/>
          </a:stretch>
        </p:blipFill>
        <p:spPr>
          <a:xfrm>
            <a:off x="714348" y="1357298"/>
            <a:ext cx="1067829" cy="104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 descr="tiktok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1000108"/>
            <a:ext cx="864128" cy="1285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 descr="OIPFH61NDM9.jpg"/>
          <p:cNvPicPr>
            <a:picLocks noChangeAspect="1"/>
          </p:cNvPicPr>
          <p:nvPr/>
        </p:nvPicPr>
        <p:blipFill>
          <a:blip r:embed="rId9"/>
          <a:srcRect l="18171" r="19823"/>
          <a:stretch>
            <a:fillRect/>
          </a:stretch>
        </p:blipFill>
        <p:spPr>
          <a:xfrm>
            <a:off x="2500298" y="3429000"/>
            <a:ext cx="1055699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 descr="twitter.jpg"/>
          <p:cNvPicPr>
            <a:picLocks noChangeAspect="1"/>
          </p:cNvPicPr>
          <p:nvPr/>
        </p:nvPicPr>
        <p:blipFill>
          <a:blip r:embed="rId10" cstate="print">
            <a:lum/>
          </a:blip>
          <a:srcRect l="17454" t="3884" r="17454" b="15536"/>
          <a:stretch>
            <a:fillRect/>
          </a:stretch>
        </p:blipFill>
        <p:spPr>
          <a:xfrm>
            <a:off x="1357290" y="3714752"/>
            <a:ext cx="1074643" cy="748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ZoneTexte 14"/>
          <p:cNvSpPr txBox="1"/>
          <p:nvPr/>
        </p:nvSpPr>
        <p:spPr>
          <a:xfrm>
            <a:off x="6143636" y="1500174"/>
            <a:ext cx="142876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Visuels-audio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928794" y="1357298"/>
            <a:ext cx="171451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Communication audio-visuel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500166" y="4572008"/>
            <a:ext cx="171451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Communication visuel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072330" y="4286256"/>
            <a:ext cx="185738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Communication professionnel</a:t>
            </a:r>
            <a:endParaRPr lang="fr-FR" dirty="0"/>
          </a:p>
        </p:txBody>
      </p:sp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090" cy="1285860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fr-FR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Facebook</a:t>
            </a:r>
            <a:endParaRPr lang="fr-FR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28" cy="5357826"/>
          </a:xfrm>
        </p:spPr>
        <p:txBody>
          <a:bodyPr>
            <a:normAutofit fontScale="70000" lnSpcReduction="20000"/>
          </a:bodyPr>
          <a:lstStyle/>
          <a:p>
            <a:pPr marL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800" dirty="0"/>
              <a:t>N</a:t>
            </a:r>
            <a:r>
              <a:rPr lang="fr-FR" sz="2800" dirty="0" smtClean="0"/>
              <a:t>ombre d'utilisateurs:</a:t>
            </a:r>
            <a:r>
              <a:rPr lang="fr-FR" sz="2800" dirty="0"/>
              <a:t> </a:t>
            </a:r>
            <a:r>
              <a:rPr lang="fr-FR" sz="2800" b="1" dirty="0"/>
              <a:t>2,895 milliards de personnes </a:t>
            </a:r>
            <a:endParaRPr lang="fr-FR" sz="2800" b="1" dirty="0" smtClean="0"/>
          </a:p>
          <a:p>
            <a:pPr marL="180000">
              <a:lnSpc>
                <a:spcPct val="120000"/>
              </a:lnSpc>
              <a:spcBef>
                <a:spcPts val="0"/>
              </a:spcBef>
              <a:buNone/>
            </a:pPr>
            <a:endParaRPr lang="fr-FR" sz="2800" dirty="0" smtClean="0"/>
          </a:p>
          <a:p>
            <a:pPr marL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800" dirty="0" smtClean="0"/>
              <a:t>Dynamique du réseau: </a:t>
            </a:r>
            <a:r>
              <a:rPr lang="fr-FR" sz="2800" b="1" dirty="0" smtClean="0"/>
              <a:t>Augmente</a:t>
            </a:r>
          </a:p>
          <a:p>
            <a:pPr marL="180000">
              <a:lnSpc>
                <a:spcPct val="120000"/>
              </a:lnSpc>
              <a:spcBef>
                <a:spcPts val="0"/>
              </a:spcBef>
              <a:buNone/>
            </a:pPr>
            <a:endParaRPr lang="fr-FR" sz="2800" dirty="0" smtClean="0"/>
          </a:p>
          <a:p>
            <a:pPr marL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800" dirty="0" smtClean="0"/>
              <a:t>Sources de revenus: </a:t>
            </a:r>
            <a:r>
              <a:rPr lang="fr-FR" sz="2800" b="1" dirty="0" smtClean="0"/>
              <a:t>117,929 million de dollars (2021)</a:t>
            </a:r>
          </a:p>
          <a:p>
            <a:pPr marL="180000">
              <a:lnSpc>
                <a:spcPct val="120000"/>
              </a:lnSpc>
              <a:spcBef>
                <a:spcPts val="0"/>
              </a:spcBef>
              <a:buNone/>
            </a:pPr>
            <a:endParaRPr lang="fr-FR" sz="2800" dirty="0" smtClean="0"/>
          </a:p>
          <a:p>
            <a:pPr marL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800" dirty="0" smtClean="0"/>
              <a:t>On peut modifier les paramètres de confidentialité en allant dans «</a:t>
            </a:r>
            <a:r>
              <a:rPr lang="fr-FR" sz="2800" b="1" dirty="0" smtClean="0"/>
              <a:t>paramètre</a:t>
            </a:r>
            <a:r>
              <a:rPr lang="fr-FR" sz="2800" dirty="0" smtClean="0"/>
              <a:t>».</a:t>
            </a:r>
          </a:p>
          <a:p>
            <a:pPr marL="180000">
              <a:lnSpc>
                <a:spcPct val="120000"/>
              </a:lnSpc>
              <a:spcBef>
                <a:spcPts val="0"/>
              </a:spcBef>
              <a:buNone/>
            </a:pPr>
            <a:endParaRPr lang="fr-FR" sz="2800" dirty="0" smtClean="0"/>
          </a:p>
          <a:p>
            <a:pPr marL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800" dirty="0" smtClean="0"/>
              <a:t>Pour se désinscrire cliquez sur «</a:t>
            </a:r>
            <a:r>
              <a:rPr lang="fr-FR" sz="2800" b="1" dirty="0" smtClean="0"/>
              <a:t>Paramètres</a:t>
            </a:r>
            <a:r>
              <a:rPr lang="fr-FR" sz="2800" dirty="0" smtClean="0"/>
              <a:t>», puis dans le menu à gauche,</a:t>
            </a:r>
          </a:p>
          <a:p>
            <a:pPr marL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800" dirty="0" smtClean="0"/>
              <a:t>cliquez sur «</a:t>
            </a:r>
            <a:r>
              <a:rPr lang="fr-FR" sz="2800" b="1" dirty="0" smtClean="0"/>
              <a:t>Sécurité</a:t>
            </a:r>
            <a:r>
              <a:rPr lang="fr-FR" sz="2800" dirty="0" smtClean="0"/>
              <a:t>».Vous trouverez en bas de cette page «</a:t>
            </a:r>
            <a:r>
              <a:rPr lang="fr-FR" sz="2800" b="1" dirty="0" smtClean="0"/>
              <a:t>Désactiver votre</a:t>
            </a:r>
          </a:p>
          <a:p>
            <a:pPr>
              <a:buNone/>
            </a:pPr>
            <a:r>
              <a:rPr lang="fr-FR" sz="2800" b="1" dirty="0" smtClean="0"/>
              <a:t>compte</a:t>
            </a:r>
            <a:r>
              <a:rPr lang="fr-FR" sz="2800" dirty="0" smtClean="0"/>
              <a:t>». Enfin cliquez sur ce lien et validez la désactivation.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Pour avoir une copie cliqué sur «</a:t>
            </a:r>
            <a:r>
              <a:rPr lang="fr-FR" sz="2800" b="1" dirty="0" smtClean="0"/>
              <a:t>paramètre</a:t>
            </a:r>
            <a:r>
              <a:rPr lang="fr-FR" sz="2800" dirty="0" smtClean="0"/>
              <a:t>» et «</a:t>
            </a:r>
            <a:r>
              <a:rPr lang="fr-FR" sz="2800" b="1" dirty="0" smtClean="0"/>
              <a:t>vie privé</a:t>
            </a:r>
            <a:r>
              <a:rPr lang="fr-FR" sz="2800" dirty="0" smtClean="0"/>
              <a:t>». Ensuite sur </a:t>
            </a:r>
          </a:p>
          <a:p>
            <a:pPr>
              <a:buNone/>
            </a:pPr>
            <a:r>
              <a:rPr lang="fr-FR" sz="2800" dirty="0" smtClean="0"/>
              <a:t>«</a:t>
            </a:r>
            <a:r>
              <a:rPr lang="fr-FR" sz="2800" b="1" dirty="0" smtClean="0"/>
              <a:t>information</a:t>
            </a:r>
            <a:r>
              <a:rPr lang="fr-FR" sz="2800" dirty="0" smtClean="0"/>
              <a:t>» puis sur «</a:t>
            </a:r>
            <a:r>
              <a:rPr lang="fr-FR" sz="2800" b="1" dirty="0" smtClean="0"/>
              <a:t>voir</a:t>
            </a:r>
            <a:r>
              <a:rPr lang="fr-FR" sz="2800" dirty="0" smtClean="0"/>
              <a:t>» et sur «</a:t>
            </a:r>
            <a:r>
              <a:rPr lang="fr-FR" sz="2800" b="1" dirty="0" smtClean="0"/>
              <a:t>créer un fichier</a:t>
            </a:r>
            <a:r>
              <a:rPr lang="fr-FR" sz="2800" dirty="0" smtClean="0"/>
              <a:t>».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Il </a:t>
            </a:r>
            <a:r>
              <a:rPr lang="fr-FR" sz="2800" b="1" dirty="0" smtClean="0"/>
              <a:t>stocke l’ensemble des données </a:t>
            </a:r>
            <a:r>
              <a:rPr lang="fr-FR" sz="2800" dirty="0" smtClean="0"/>
              <a:t>(de toutes les données) et cela, sans</a:t>
            </a:r>
          </a:p>
          <a:p>
            <a:pPr>
              <a:buNone/>
            </a:pPr>
            <a:r>
              <a:rPr lang="fr-FR" sz="2800" dirty="0" smtClean="0"/>
              <a:t>jamais en effacer une seule.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t="6000" r="-2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ll MT" pitchFamily="18" charset="0"/>
              </a:rPr>
              <a:t>Twitter</a:t>
            </a:r>
            <a:endParaRPr lang="fr-FR" b="1" cap="all" dirty="0">
              <a:ln/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ll M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34" y="1142985"/>
            <a:ext cx="80724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Nombre d’utilisateur: </a:t>
            </a:r>
            <a:r>
              <a:rPr lang="fr-FR" sz="2000" b="1" dirty="0" smtClean="0"/>
              <a:t>199 millions (2021)</a:t>
            </a:r>
          </a:p>
          <a:p>
            <a:endParaRPr lang="fr-FR" sz="2000" dirty="0" smtClean="0"/>
          </a:p>
          <a:p>
            <a:r>
              <a:rPr lang="fr-FR" sz="2000" dirty="0" smtClean="0"/>
              <a:t>Dynamique du réseau: </a:t>
            </a:r>
            <a:r>
              <a:rPr lang="fr-FR" sz="2000" b="1" dirty="0" smtClean="0"/>
              <a:t>Augmente</a:t>
            </a:r>
            <a:r>
              <a:rPr lang="fr-FR" sz="2000" dirty="0" smtClean="0"/>
              <a:t> </a:t>
            </a:r>
          </a:p>
          <a:p>
            <a:endParaRPr lang="fr-FR" sz="2000" dirty="0" smtClean="0"/>
          </a:p>
          <a:p>
            <a:r>
              <a:rPr lang="fr-FR" sz="2000" dirty="0" smtClean="0"/>
              <a:t>Source de revenue:</a:t>
            </a:r>
            <a:r>
              <a:rPr lang="fr-FR" sz="2000" b="1" dirty="0" smtClean="0"/>
              <a:t> 3,46 milliard de dollars (2019)</a:t>
            </a:r>
          </a:p>
          <a:p>
            <a:endParaRPr lang="fr-FR" sz="2000" dirty="0" smtClean="0"/>
          </a:p>
          <a:p>
            <a:r>
              <a:rPr lang="fr-FR" sz="2000" dirty="0" smtClean="0"/>
              <a:t>On peut modifier les paramètres de  confidentialité grâce à son </a:t>
            </a:r>
            <a:r>
              <a:rPr lang="fr-FR" sz="2000" b="1" dirty="0" smtClean="0"/>
              <a:t>mot de passe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On peut se désinscrire en </a:t>
            </a:r>
            <a:r>
              <a:rPr lang="fr-FR" sz="2000" b="1" dirty="0" smtClean="0"/>
              <a:t>supprimant son compte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Il </a:t>
            </a:r>
            <a:r>
              <a:rPr lang="fr-FR" sz="2000" b="1" dirty="0" smtClean="0"/>
              <a:t>supprime toutes les données personnelles </a:t>
            </a:r>
            <a:r>
              <a:rPr lang="fr-FR" sz="2000" dirty="0" smtClean="0"/>
              <a:t>de ses propres serveurs, cela élimine toute possibilité d’accéder à vos informations une fois le compte éliminé mais toutes les plateformes que où vous vous êtes connectées à votre compte Twitter sont susceptibles de conserver vos infos.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fr-F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LinkedIn</a:t>
            </a:r>
            <a:endParaRPr lang="fr-F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1500174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d'utilisateurs: </a:t>
            </a:r>
            <a:r>
              <a:rPr lang="fr-FR" b="1" dirty="0" smtClean="0"/>
              <a:t>546 millions (2019)</a:t>
            </a:r>
          </a:p>
          <a:p>
            <a:endParaRPr lang="fr-FR" dirty="0" smtClean="0"/>
          </a:p>
          <a:p>
            <a:r>
              <a:rPr lang="fr-FR" dirty="0" smtClean="0"/>
              <a:t>Dynamique du réseau: </a:t>
            </a:r>
            <a:r>
              <a:rPr lang="fr-FR" b="1" dirty="0" smtClean="0"/>
              <a:t>Augmente</a:t>
            </a:r>
          </a:p>
          <a:p>
            <a:endParaRPr lang="fr-FR" dirty="0" smtClean="0"/>
          </a:p>
          <a:p>
            <a:r>
              <a:rPr lang="fr-FR" dirty="0" smtClean="0"/>
              <a:t>Sources de revenus: </a:t>
            </a:r>
            <a:r>
              <a:rPr lang="fr-FR" b="1" dirty="0" smtClean="0"/>
              <a:t>1,77 milliard de dollars (2021)</a:t>
            </a:r>
          </a:p>
          <a:p>
            <a:endParaRPr lang="fr-FR" dirty="0" smtClean="0"/>
          </a:p>
          <a:p>
            <a:r>
              <a:rPr lang="fr-FR" dirty="0" smtClean="0"/>
              <a:t>Pour régler les paramètre de confidentialité, cliquez sur l’icône</a:t>
            </a:r>
            <a:r>
              <a:rPr lang="fr-FR" b="1" dirty="0" smtClean="0"/>
              <a:t> </a:t>
            </a:r>
            <a:r>
              <a:rPr lang="fr-FR" dirty="0" smtClean="0"/>
              <a:t>«</a:t>
            </a:r>
            <a:r>
              <a:rPr lang="fr-FR" b="1" dirty="0" smtClean="0"/>
              <a:t>Vous</a:t>
            </a:r>
            <a:r>
              <a:rPr lang="fr-FR" dirty="0" smtClean="0"/>
              <a:t>» en haut de votre page d’accueil LinkedIn. Ensuite sélectionnez «</a:t>
            </a:r>
            <a:r>
              <a:rPr lang="fr-FR" b="1" dirty="0" smtClean="0"/>
              <a:t>Préférences</a:t>
            </a:r>
            <a:r>
              <a:rPr lang="fr-FR" dirty="0" smtClean="0"/>
              <a:t>» et «</a:t>
            </a:r>
            <a:r>
              <a:rPr lang="fr-FR" b="1" dirty="0" smtClean="0"/>
              <a:t>confidentialité</a:t>
            </a:r>
            <a:r>
              <a:rPr lang="fr-FR" dirty="0" smtClean="0"/>
              <a:t>» dans le menu déroulant.</a:t>
            </a:r>
          </a:p>
          <a:p>
            <a:endParaRPr lang="fr-FR" dirty="0" smtClean="0"/>
          </a:p>
          <a:p>
            <a:r>
              <a:rPr lang="fr-FR" dirty="0" smtClean="0"/>
              <a:t>Pour se désinscrire aller sur dans «</a:t>
            </a:r>
            <a:r>
              <a:rPr lang="fr-FR" b="1" dirty="0" smtClean="0"/>
              <a:t>paramètres</a:t>
            </a:r>
            <a:r>
              <a:rPr lang="fr-FR" dirty="0" smtClean="0"/>
              <a:t>», cliquez sur «</a:t>
            </a:r>
            <a:r>
              <a:rPr lang="fr-FR" b="1" dirty="0" smtClean="0"/>
              <a:t>Gestion du compte</a:t>
            </a:r>
            <a:r>
              <a:rPr lang="fr-FR" dirty="0" smtClean="0"/>
              <a:t>» et cliquez ensuite sur le lien «</a:t>
            </a:r>
            <a:r>
              <a:rPr lang="fr-FR" b="1" dirty="0" smtClean="0"/>
              <a:t>Fermer votre compte LinkedIn</a:t>
            </a:r>
            <a:r>
              <a:rPr lang="fr-FR" dirty="0" smtClean="0"/>
              <a:t>». </a:t>
            </a:r>
          </a:p>
          <a:p>
            <a:r>
              <a:rPr lang="fr-FR" dirty="0" smtClean="0"/>
              <a:t>Il n’y a pas e procédure pour avoir une copie de ses données récolté par LinkedIn.</a:t>
            </a:r>
          </a:p>
          <a:p>
            <a:endParaRPr lang="fr-FR" dirty="0" smtClean="0"/>
          </a:p>
          <a:p>
            <a:r>
              <a:rPr lang="fr-FR" dirty="0" smtClean="0"/>
              <a:t>Le réseau social professionnel aurait modifié ses paramètres par défaut afin de pouvoir utiliser vos données.</a:t>
            </a:r>
            <a:endParaRPr lang="fr-FR" b="1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t="2000" r="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fr-FR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EB217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stellar" pitchFamily="18" charset="0"/>
              </a:rPr>
              <a:t>Instagram</a:t>
            </a:r>
            <a:endParaRPr lang="fr-FR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EB2178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astellar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34" y="1225689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/>
            <a:r>
              <a:rPr lang="fr-FR" sz="2000" dirty="0" smtClean="0"/>
              <a:t>Nombre d'utilisateurs: </a:t>
            </a:r>
            <a:r>
              <a:rPr lang="fr-FR" sz="2000" b="1" dirty="0" smtClean="0"/>
              <a:t>1,2 milliards (2022)</a:t>
            </a:r>
            <a:endParaRPr lang="fr-FR" sz="2000" dirty="0" smtClean="0"/>
          </a:p>
          <a:p>
            <a:pPr indent="-180000"/>
            <a:endParaRPr lang="fr-FR" sz="2000" dirty="0" smtClean="0"/>
          </a:p>
          <a:p>
            <a:pPr indent="-180000"/>
            <a:r>
              <a:rPr lang="fr-FR" sz="2000" dirty="0" smtClean="0"/>
              <a:t>Dynamique du réseau: </a:t>
            </a:r>
            <a:r>
              <a:rPr lang="fr-FR" sz="2000" b="1" dirty="0" smtClean="0"/>
              <a:t>Augmente</a:t>
            </a:r>
          </a:p>
          <a:p>
            <a:pPr indent="-180000"/>
            <a:endParaRPr lang="fr-FR" sz="2000" dirty="0" smtClean="0"/>
          </a:p>
          <a:p>
            <a:pPr indent="-180000"/>
            <a:r>
              <a:rPr lang="fr-FR" sz="2000" dirty="0" smtClean="0"/>
              <a:t>Sources de revenus: </a:t>
            </a:r>
            <a:r>
              <a:rPr lang="fr-FR" sz="2000" b="1" dirty="0" smtClean="0"/>
              <a:t>4,1 milliards de dollars (2019)</a:t>
            </a:r>
          </a:p>
          <a:p>
            <a:pPr indent="-180000"/>
            <a:endParaRPr lang="fr-FR" sz="2000" dirty="0" smtClean="0"/>
          </a:p>
          <a:p>
            <a:pPr indent="-180000"/>
            <a:r>
              <a:rPr lang="fr-FR" sz="2000" dirty="0" smtClean="0"/>
              <a:t>Cliquez «</a:t>
            </a:r>
            <a:r>
              <a:rPr lang="fr-FR" sz="2000" b="1" dirty="0" smtClean="0"/>
              <a:t>Liste</a:t>
            </a:r>
            <a:r>
              <a:rPr lang="fr-FR" sz="2000" dirty="0" smtClean="0"/>
              <a:t>» (Trois lignes horizontales) en haut à gauche, ensuite, appuyez sur «</a:t>
            </a:r>
            <a:r>
              <a:rPr lang="fr-FR" sz="2000" b="1" dirty="0" smtClean="0"/>
              <a:t>Paramètres</a:t>
            </a:r>
            <a:r>
              <a:rPr lang="fr-FR" sz="2000" dirty="0" smtClean="0"/>
              <a:t>». Cliquez «</a:t>
            </a:r>
            <a:r>
              <a:rPr lang="fr-FR" sz="2000" b="1" dirty="0" smtClean="0"/>
              <a:t>Confidentialité</a:t>
            </a:r>
            <a:r>
              <a:rPr lang="fr-FR" sz="2000" dirty="0" smtClean="0"/>
              <a:t>», puis «</a:t>
            </a:r>
            <a:r>
              <a:rPr lang="fr-FR" sz="2000" b="1" dirty="0" smtClean="0"/>
              <a:t>Statut d'activité</a:t>
            </a:r>
            <a:r>
              <a:rPr lang="fr-FR" sz="2000" dirty="0" smtClean="0"/>
              <a:t>». </a:t>
            </a:r>
          </a:p>
          <a:p>
            <a:pPr indent="-180000"/>
            <a:r>
              <a:rPr lang="fr-FR" sz="2000" dirty="0" smtClean="0"/>
              <a:t>Changer de position Afficher le statut de l'activité à gauche. Votre dernier statut actif ne sera plus visible.</a:t>
            </a:r>
            <a:endParaRPr lang="fr-FR" sz="2000" b="1" dirty="0" smtClean="0"/>
          </a:p>
          <a:p>
            <a:pPr indent="-180000"/>
            <a:endParaRPr lang="fr-FR" sz="2000" dirty="0" smtClean="0"/>
          </a:p>
          <a:p>
            <a:pPr indent="-180000"/>
            <a:r>
              <a:rPr lang="fr-FR" sz="2000" dirty="0" smtClean="0"/>
              <a:t>Pour se désinscrire il faut cliqué sur le lien «</a:t>
            </a:r>
            <a:r>
              <a:rPr lang="fr-FR" sz="2000" b="1" dirty="0" smtClean="0"/>
              <a:t>supprimer votre compte</a:t>
            </a:r>
            <a:r>
              <a:rPr lang="fr-FR" sz="2000" dirty="0" smtClean="0"/>
              <a:t>».</a:t>
            </a:r>
          </a:p>
          <a:p>
            <a:pPr indent="-180000"/>
            <a:endParaRPr lang="fr-FR" sz="2000" dirty="0" smtClean="0"/>
          </a:p>
          <a:p>
            <a:pPr indent="-180000"/>
            <a:r>
              <a:rPr lang="fr-FR" sz="2000" dirty="0" smtClean="0"/>
              <a:t>Instagram autorisera les utilisateurs à récupérer leurs données personnelles. </a:t>
            </a:r>
          </a:p>
          <a:p>
            <a:pPr indent="-180000"/>
            <a:endParaRPr lang="fr-FR" sz="2000" dirty="0" smtClean="0"/>
          </a:p>
          <a:p>
            <a:pPr indent="-180000"/>
            <a:r>
              <a:rPr lang="fr-FR" sz="2000" dirty="0" smtClean="0"/>
              <a:t>Officiellement, </a:t>
            </a:r>
            <a:r>
              <a:rPr lang="fr-FR" sz="2000" b="1" dirty="0" smtClean="0"/>
              <a:t>Instagram</a:t>
            </a:r>
            <a:r>
              <a:rPr lang="fr-FR" sz="2000" dirty="0" smtClean="0"/>
              <a:t> indique qu'un </a:t>
            </a:r>
            <a:r>
              <a:rPr lang="fr-FR" sz="2000" b="1" dirty="0" smtClean="0"/>
              <a:t>délai de 90 jours </a:t>
            </a:r>
            <a:r>
              <a:rPr lang="fr-FR" sz="2000" dirty="0" smtClean="0"/>
              <a:t>a lieu entre le moment où l'</a:t>
            </a:r>
            <a:r>
              <a:rPr lang="fr-FR" sz="2000" b="1" dirty="0" smtClean="0"/>
              <a:t>utilisateur efface</a:t>
            </a:r>
            <a:r>
              <a:rPr lang="fr-FR" sz="2000" dirty="0" smtClean="0"/>
              <a:t> des </a:t>
            </a:r>
            <a:r>
              <a:rPr lang="fr-FR" sz="2000" b="1" dirty="0" smtClean="0"/>
              <a:t>données</a:t>
            </a:r>
            <a:r>
              <a:rPr lang="fr-FR" sz="2000" dirty="0" smtClean="0"/>
              <a:t> et le moment où les </a:t>
            </a:r>
            <a:r>
              <a:rPr lang="fr-FR" sz="2000" b="1" dirty="0" smtClean="0"/>
              <a:t>données</a:t>
            </a:r>
            <a:r>
              <a:rPr lang="fr-FR" sz="2000" dirty="0" smtClean="0"/>
              <a:t> sont réellement supprimées des serveurs.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Snapchat</a:t>
            </a: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1472" y="1210300"/>
            <a:ext cx="764386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/>
            <a:r>
              <a:rPr lang="fr-FR" sz="1900" dirty="0" smtClean="0">
                <a:solidFill>
                  <a:srgbClr val="FF0066"/>
                </a:solidFill>
              </a:rPr>
              <a:t>Nombre d’utilisateur: </a:t>
            </a:r>
            <a:r>
              <a:rPr lang="fr-FR" sz="1900" b="1" dirty="0" smtClean="0">
                <a:solidFill>
                  <a:srgbClr val="FF0066"/>
                </a:solidFill>
              </a:rPr>
              <a:t>819 millions (2022) </a:t>
            </a:r>
          </a:p>
          <a:p>
            <a:pPr indent="180000"/>
            <a:endParaRPr lang="fr-FR" sz="1900" dirty="0" smtClean="0">
              <a:solidFill>
                <a:srgbClr val="FF0066"/>
              </a:solidFill>
            </a:endParaRPr>
          </a:p>
          <a:p>
            <a:pPr indent="180000"/>
            <a:r>
              <a:rPr lang="fr-FR" sz="1900" dirty="0" smtClean="0">
                <a:solidFill>
                  <a:srgbClr val="FF0066"/>
                </a:solidFill>
              </a:rPr>
              <a:t>Dynamique: </a:t>
            </a:r>
            <a:r>
              <a:rPr lang="fr-FR" sz="1900" b="1" dirty="0" smtClean="0">
                <a:solidFill>
                  <a:srgbClr val="FF0066"/>
                </a:solidFill>
              </a:rPr>
              <a:t>Augmente</a:t>
            </a:r>
            <a:endParaRPr lang="fr-FR" sz="1900" dirty="0" smtClean="0">
              <a:solidFill>
                <a:srgbClr val="FF0066"/>
              </a:solidFill>
            </a:endParaRPr>
          </a:p>
          <a:p>
            <a:pPr indent="180000"/>
            <a:endParaRPr lang="fr-FR" sz="1900" dirty="0" smtClean="0">
              <a:solidFill>
                <a:srgbClr val="FF0066"/>
              </a:solidFill>
            </a:endParaRPr>
          </a:p>
          <a:p>
            <a:pPr indent="180000"/>
            <a:r>
              <a:rPr lang="fr-FR" sz="1900" dirty="0" smtClean="0">
                <a:solidFill>
                  <a:srgbClr val="FF0066"/>
                </a:solidFill>
              </a:rPr>
              <a:t>Sources de revenue: </a:t>
            </a:r>
            <a:r>
              <a:rPr lang="fr-FR" sz="1900" b="1" dirty="0" smtClean="0">
                <a:solidFill>
                  <a:srgbClr val="FF0066"/>
                </a:solidFill>
              </a:rPr>
              <a:t>262,3 millions de dollars</a:t>
            </a:r>
          </a:p>
          <a:p>
            <a:pPr indent="180000"/>
            <a:endParaRPr lang="fr-FR" sz="1900" dirty="0" smtClean="0">
              <a:solidFill>
                <a:srgbClr val="FF0066"/>
              </a:solidFill>
            </a:endParaRPr>
          </a:p>
          <a:p>
            <a:pPr indent="180000"/>
            <a:r>
              <a:rPr lang="fr-FR" sz="1900" dirty="0" smtClean="0">
                <a:solidFill>
                  <a:srgbClr val="FF0066"/>
                </a:solidFill>
              </a:rPr>
              <a:t>Pour régler les paramètre de confidentialité, il faut cliqué sur le bouton «</a:t>
            </a:r>
            <a:r>
              <a:rPr lang="fr-FR" sz="1900" b="1" dirty="0" smtClean="0">
                <a:solidFill>
                  <a:srgbClr val="FF0066"/>
                </a:solidFill>
              </a:rPr>
              <a:t>d'engrenage</a:t>
            </a:r>
            <a:r>
              <a:rPr lang="fr-FR" sz="1900" dirty="0" smtClean="0">
                <a:solidFill>
                  <a:srgbClr val="FF0066"/>
                </a:solidFill>
              </a:rPr>
              <a:t>» sur votre profil, ensuite cliquez sur «</a:t>
            </a:r>
            <a:r>
              <a:rPr lang="fr-FR" sz="1900" b="1" dirty="0" smtClean="0">
                <a:solidFill>
                  <a:srgbClr val="FF0066"/>
                </a:solidFill>
              </a:rPr>
              <a:t>Qui peut</a:t>
            </a:r>
            <a:r>
              <a:rPr lang="fr-FR" sz="1900" dirty="0" smtClean="0">
                <a:solidFill>
                  <a:srgbClr val="FF0066"/>
                </a:solidFill>
              </a:rPr>
              <a:t>»</a:t>
            </a:r>
            <a:r>
              <a:rPr lang="fr-FR" sz="1900" b="1" dirty="0" smtClean="0">
                <a:solidFill>
                  <a:srgbClr val="FF0066"/>
                </a:solidFill>
              </a:rPr>
              <a:t> </a:t>
            </a:r>
            <a:r>
              <a:rPr lang="fr-FR" sz="1900" dirty="0" smtClean="0">
                <a:solidFill>
                  <a:srgbClr val="FF0066"/>
                </a:solidFill>
              </a:rPr>
              <a:t>et définissez vos préférences concernant qui peut vous contacter et comment. </a:t>
            </a:r>
          </a:p>
          <a:p>
            <a:pPr indent="180000"/>
            <a:endParaRPr lang="fr-FR" sz="1900" dirty="0" smtClean="0">
              <a:solidFill>
                <a:srgbClr val="FF0066"/>
              </a:solidFill>
            </a:endParaRPr>
          </a:p>
          <a:p>
            <a:pPr indent="180000"/>
            <a:r>
              <a:rPr lang="fr-FR" sz="1900" dirty="0" smtClean="0">
                <a:solidFill>
                  <a:srgbClr val="FF0066"/>
                </a:solidFill>
              </a:rPr>
              <a:t>Pour se désinscrire appuyez sur </a:t>
            </a:r>
            <a:r>
              <a:rPr lang="fr-FR" sz="1900" b="1" dirty="0" smtClean="0">
                <a:solidFill>
                  <a:srgbClr val="FF0066"/>
                </a:solidFill>
              </a:rPr>
              <a:t>Mon compte et la sécurité</a:t>
            </a:r>
            <a:r>
              <a:rPr lang="fr-FR" sz="1900" dirty="0" smtClean="0">
                <a:solidFill>
                  <a:srgbClr val="FF0066"/>
                </a:solidFill>
              </a:rPr>
              <a:t>, ensuite </a:t>
            </a:r>
            <a:r>
              <a:rPr lang="fr-FR" sz="1900" b="1" dirty="0" smtClean="0">
                <a:solidFill>
                  <a:srgbClr val="FF0066"/>
                </a:solidFill>
              </a:rPr>
              <a:t>u</a:t>
            </a:r>
            <a:r>
              <a:rPr lang="fr-FR" sz="1900" dirty="0" smtClean="0">
                <a:solidFill>
                  <a:srgbClr val="FF0066"/>
                </a:solidFill>
              </a:rPr>
              <a:t>n menu déroulant apparaît. Appuyez sur </a:t>
            </a:r>
            <a:r>
              <a:rPr lang="fr-FR" sz="1900" b="1" dirty="0" smtClean="0">
                <a:solidFill>
                  <a:srgbClr val="FF0066"/>
                </a:solidFill>
              </a:rPr>
              <a:t>Supprimer mon compte</a:t>
            </a:r>
            <a:r>
              <a:rPr lang="fr-FR" sz="1900" dirty="0" smtClean="0">
                <a:solidFill>
                  <a:srgbClr val="FF0066"/>
                </a:solidFill>
              </a:rPr>
              <a:t>.</a:t>
            </a:r>
          </a:p>
          <a:p>
            <a:pPr indent="180000"/>
            <a:endParaRPr lang="fr-FR" sz="1900" dirty="0" smtClean="0">
              <a:solidFill>
                <a:srgbClr val="FF0066"/>
              </a:solidFill>
            </a:endParaRPr>
          </a:p>
          <a:p>
            <a:pPr indent="180000"/>
            <a:r>
              <a:rPr lang="fr-FR" sz="1900" dirty="0" smtClean="0">
                <a:solidFill>
                  <a:srgbClr val="FF0066"/>
                </a:solidFill>
              </a:rPr>
              <a:t>Pour récupérer vos données personnelles cliquez sur «</a:t>
            </a:r>
            <a:r>
              <a:rPr lang="fr-FR" sz="1900" b="1" dirty="0" smtClean="0">
                <a:solidFill>
                  <a:srgbClr val="FF0066"/>
                </a:solidFill>
              </a:rPr>
              <a:t>Réglages</a:t>
            </a:r>
            <a:r>
              <a:rPr lang="fr-FR" sz="1900" dirty="0" smtClean="0">
                <a:solidFill>
                  <a:srgbClr val="FF0066"/>
                </a:solidFill>
              </a:rPr>
              <a:t>», puis «</a:t>
            </a:r>
            <a:r>
              <a:rPr lang="fr-FR" sz="1900" b="1" dirty="0" smtClean="0">
                <a:solidFill>
                  <a:srgbClr val="FF0066"/>
                </a:solidFill>
              </a:rPr>
              <a:t>Mes données</a:t>
            </a:r>
            <a:r>
              <a:rPr lang="fr-FR" sz="1900" dirty="0" smtClean="0">
                <a:solidFill>
                  <a:srgbClr val="FF0066"/>
                </a:solidFill>
              </a:rPr>
              <a:t>». Ensuite </a:t>
            </a:r>
            <a:r>
              <a:rPr lang="fr-FR" sz="1900" b="1" dirty="0" smtClean="0">
                <a:solidFill>
                  <a:srgbClr val="FF0066"/>
                </a:solidFill>
              </a:rPr>
              <a:t>identifiez-vous  </a:t>
            </a:r>
            <a:r>
              <a:rPr lang="fr-FR" sz="1900" dirty="0" smtClean="0">
                <a:solidFill>
                  <a:srgbClr val="FF0066"/>
                </a:solidFill>
              </a:rPr>
              <a:t>et descendez tout en bas de la page, cliquez sur le bouton jaune «</a:t>
            </a:r>
            <a:r>
              <a:rPr lang="fr-FR" sz="1900" b="1" dirty="0" smtClean="0">
                <a:solidFill>
                  <a:srgbClr val="FF0066"/>
                </a:solidFill>
              </a:rPr>
              <a:t>Envoyer la demande</a:t>
            </a:r>
            <a:r>
              <a:rPr lang="fr-FR" sz="1900" dirty="0" smtClean="0">
                <a:solidFill>
                  <a:srgbClr val="FF0066"/>
                </a:solidFill>
              </a:rPr>
              <a:t>». Enfin cliquez sur le </a:t>
            </a:r>
            <a:r>
              <a:rPr lang="fr-FR" sz="1900" b="1" dirty="0" smtClean="0">
                <a:solidFill>
                  <a:srgbClr val="FF0066"/>
                </a:solidFill>
              </a:rPr>
              <a:t>lien de téléchargement </a:t>
            </a:r>
            <a:r>
              <a:rPr lang="fr-FR" sz="1900" dirty="0" smtClean="0">
                <a:solidFill>
                  <a:srgbClr val="FF0066"/>
                </a:solidFill>
              </a:rPr>
              <a:t>dans le mail que vous allez recevoir.</a:t>
            </a:r>
          </a:p>
          <a:p>
            <a:pPr indent="180000"/>
            <a:endParaRPr lang="fr-FR" sz="1900" dirty="0" smtClean="0">
              <a:solidFill>
                <a:srgbClr val="FF0066"/>
              </a:solidFill>
            </a:endParaRPr>
          </a:p>
          <a:p>
            <a:pPr indent="180000"/>
            <a:r>
              <a:rPr lang="fr-FR" sz="1900" dirty="0" smtClean="0">
                <a:solidFill>
                  <a:srgbClr val="FF0066"/>
                </a:solidFill>
              </a:rPr>
              <a:t>Il </a:t>
            </a:r>
            <a:r>
              <a:rPr lang="fr-FR" sz="1900" b="1" dirty="0" smtClean="0">
                <a:solidFill>
                  <a:srgbClr val="FF0066"/>
                </a:solidFill>
              </a:rPr>
              <a:t>supprime toutes vos données personnelles </a:t>
            </a:r>
            <a:r>
              <a:rPr lang="fr-FR" sz="1900" dirty="0" smtClean="0">
                <a:solidFill>
                  <a:srgbClr val="FF0066"/>
                </a:solidFill>
              </a:rPr>
              <a:t>de ses serveurs.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>
                  <a:solidFill>
                    <a:srgbClr val="FFFF00"/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WhatsApp</a:t>
            </a:r>
            <a:endParaRPr lang="fr-FR" b="1" dirty="0">
              <a:ln>
                <a:solidFill>
                  <a:srgbClr val="FFFF00"/>
                </a:solidFill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Footlight MT Ligh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4348" y="1214422"/>
            <a:ext cx="80010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Nombre d’utilisateur: </a:t>
            </a:r>
            <a:r>
              <a:rPr lang="fr-FR" sz="2000" b="1" dirty="0" smtClean="0"/>
              <a:t>4,55 milliards (2021)  </a:t>
            </a:r>
          </a:p>
          <a:p>
            <a:endParaRPr lang="fr-FR" sz="2000" dirty="0" smtClean="0"/>
          </a:p>
          <a:p>
            <a:r>
              <a:rPr lang="fr-FR" sz="2000" dirty="0" smtClean="0"/>
              <a:t>Dynamique: </a:t>
            </a:r>
            <a:r>
              <a:rPr lang="fr-FR" sz="2000" b="1" dirty="0" smtClean="0"/>
              <a:t>Augmente</a:t>
            </a:r>
          </a:p>
          <a:p>
            <a:endParaRPr lang="fr-FR" sz="2000" dirty="0" smtClean="0"/>
          </a:p>
          <a:p>
            <a:r>
              <a:rPr lang="fr-FR" sz="2000" dirty="0" smtClean="0"/>
              <a:t>Sources de revenues: </a:t>
            </a:r>
            <a:r>
              <a:rPr lang="fr-FR" sz="2000" b="1" dirty="0" smtClean="0"/>
              <a:t>15,9 millions de dollars</a:t>
            </a:r>
          </a:p>
          <a:p>
            <a:endParaRPr lang="fr-FR" sz="2000" dirty="0" smtClean="0"/>
          </a:p>
          <a:p>
            <a:r>
              <a:rPr lang="fr-FR" sz="2000" dirty="0" smtClean="0"/>
              <a:t>Pour régler les paramètre de confidentialité cliquez sur les </a:t>
            </a:r>
            <a:r>
              <a:rPr lang="fr-FR" sz="2000" b="1" dirty="0" smtClean="0"/>
              <a:t>trois points </a:t>
            </a:r>
          </a:p>
          <a:p>
            <a:r>
              <a:rPr lang="fr-FR" sz="2000" b="1" dirty="0" smtClean="0"/>
              <a:t>verticaux </a:t>
            </a:r>
            <a:r>
              <a:rPr lang="fr-FR" sz="2000" dirty="0" smtClean="0"/>
              <a:t>en haut à droite du menu, ensuite cliquez sur la section «</a:t>
            </a:r>
            <a:r>
              <a:rPr lang="fr-FR" sz="2000" b="1" dirty="0" smtClean="0"/>
              <a:t>Paramètres</a:t>
            </a:r>
            <a:r>
              <a:rPr lang="fr-FR" sz="2000" dirty="0" smtClean="0"/>
              <a:t>». Dans la page de modification des «</a:t>
            </a:r>
            <a:r>
              <a:rPr lang="fr-FR" sz="2000" b="1" dirty="0" smtClean="0"/>
              <a:t>Paramètres</a:t>
            </a:r>
            <a:r>
              <a:rPr lang="fr-FR" sz="2000" dirty="0" smtClean="0"/>
              <a:t>», cliquez sur «</a:t>
            </a:r>
            <a:r>
              <a:rPr lang="fr-FR" sz="2000" b="1" dirty="0" smtClean="0"/>
              <a:t>Compte</a:t>
            </a:r>
            <a:r>
              <a:rPr lang="fr-FR" sz="2000" dirty="0" smtClean="0"/>
              <a:t>», puis sur «</a:t>
            </a:r>
            <a:r>
              <a:rPr lang="fr-FR" sz="2000" b="1" dirty="0" smtClean="0"/>
              <a:t>Confidentialité</a:t>
            </a:r>
            <a:r>
              <a:rPr lang="fr-FR" sz="2000" dirty="0" smtClean="0"/>
              <a:t>».</a:t>
            </a:r>
          </a:p>
          <a:p>
            <a:endParaRPr lang="fr-FR" sz="2000" dirty="0" smtClean="0"/>
          </a:p>
          <a:p>
            <a:r>
              <a:rPr lang="fr-FR" sz="2000" dirty="0" smtClean="0"/>
              <a:t>Pour se désinscrire il faut appuyer sur «</a:t>
            </a:r>
            <a:r>
              <a:rPr lang="fr-FR" sz="2000" b="1" dirty="0" smtClean="0"/>
              <a:t>d’options</a:t>
            </a:r>
            <a:r>
              <a:rPr lang="fr-FR" sz="2000" dirty="0" smtClean="0"/>
              <a:t>», ensuite sur «</a:t>
            </a:r>
            <a:r>
              <a:rPr lang="fr-FR" sz="2000" b="1" dirty="0" smtClean="0"/>
              <a:t>paramètre</a:t>
            </a:r>
            <a:r>
              <a:rPr lang="fr-FR" sz="2000" dirty="0" smtClean="0"/>
              <a:t>». Puis cliquer sur «</a:t>
            </a:r>
            <a:r>
              <a:rPr lang="fr-FR" sz="2000" b="1" dirty="0" smtClean="0"/>
              <a:t>compte</a:t>
            </a:r>
            <a:r>
              <a:rPr lang="fr-FR" sz="2000" dirty="0" smtClean="0"/>
              <a:t>», enfin sur «</a:t>
            </a:r>
            <a:r>
              <a:rPr lang="fr-FR" sz="2000" b="1" dirty="0" smtClean="0"/>
              <a:t>supprimer mon compte</a:t>
            </a:r>
            <a:r>
              <a:rPr lang="fr-FR" sz="2000" dirty="0" smtClean="0"/>
              <a:t>». </a:t>
            </a:r>
          </a:p>
          <a:p>
            <a:endParaRPr lang="fr-FR" sz="2000" dirty="0" smtClean="0"/>
          </a:p>
          <a:p>
            <a:r>
              <a:rPr lang="fr-FR" sz="2000" dirty="0" smtClean="0"/>
              <a:t>Il ne supprime pas entièrement le contenu de la base de </a:t>
            </a:r>
            <a:r>
              <a:rPr lang="fr-FR" sz="2000" b="1" dirty="0" smtClean="0"/>
              <a:t>données</a:t>
            </a:r>
            <a:r>
              <a:rPr lang="fr-FR" sz="2000" dirty="0" smtClean="0"/>
              <a:t> lors d'un </a:t>
            </a:r>
            <a:r>
              <a:rPr lang="fr-FR" sz="2000" b="1" dirty="0" smtClean="0"/>
              <a:t>effacement</a:t>
            </a:r>
            <a:r>
              <a:rPr lang="fr-FR" sz="2000" dirty="0" smtClean="0"/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519</TotalTime>
  <Words>1020</Words>
  <Application>Microsoft Office PowerPoint</Application>
  <PresentationFormat>Affichage à l'écran (4:3)</PresentationFormat>
  <Paragraphs>134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LES RÉSEAUX SOCIAUX</vt:lpstr>
      <vt:lpstr>Sommaire</vt:lpstr>
      <vt:lpstr>Diapositive 3</vt:lpstr>
      <vt:lpstr>Facebook</vt:lpstr>
      <vt:lpstr>Twitter</vt:lpstr>
      <vt:lpstr>LinkedIn</vt:lpstr>
      <vt:lpstr>Instagram</vt:lpstr>
      <vt:lpstr>Snapchat</vt:lpstr>
      <vt:lpstr>WhatsApp</vt:lpstr>
      <vt:lpstr>Pinterest</vt:lpstr>
      <vt:lpstr>Tik Tok</vt:lpstr>
    </vt:vector>
  </TitlesOfParts>
  <Company>Optimium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réseaux sociaux</dc:title>
  <dc:creator>cwahio</dc:creator>
  <cp:lastModifiedBy>tnirikani</cp:lastModifiedBy>
  <cp:revision>173</cp:revision>
  <dcterms:created xsi:type="dcterms:W3CDTF">2022-05-12T04:24:11Z</dcterms:created>
  <dcterms:modified xsi:type="dcterms:W3CDTF">2022-05-30T21:51:47Z</dcterms:modified>
</cp:coreProperties>
</file>