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sldIdLst>
    <p:sldId id="256" r:id="rId2"/>
    <p:sldId id="284" r:id="rId3"/>
    <p:sldId id="286" r:id="rId4"/>
    <p:sldId id="290" r:id="rId5"/>
    <p:sldId id="291" r:id="rId6"/>
    <p:sldId id="287" r:id="rId7"/>
    <p:sldId id="281" r:id="rId8"/>
    <p:sldId id="260" r:id="rId9"/>
    <p:sldId id="282" r:id="rId10"/>
    <p:sldId id="258" r:id="rId11"/>
    <p:sldId id="263" r:id="rId12"/>
    <p:sldId id="264" r:id="rId13"/>
    <p:sldId id="267" r:id="rId14"/>
    <p:sldId id="266" r:id="rId15"/>
    <p:sldId id="269" r:id="rId16"/>
    <p:sldId id="289" r:id="rId17"/>
    <p:sldId id="283" r:id="rId18"/>
    <p:sldId id="288" r:id="rId19"/>
    <p:sldId id="271" r:id="rId20"/>
    <p:sldId id="275" r:id="rId21"/>
    <p:sldId id="277" r:id="rId22"/>
    <p:sldId id="272" r:id="rId23"/>
    <p:sldId id="273" r:id="rId24"/>
    <p:sldId id="274"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420774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407343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273763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C26AF88-692E-4AC7-80CD-508157EBED0C}" type="slidenum">
              <a:rPr lang="fr-FR" smtClean="0"/>
              <a:pPr/>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547102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3438518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1352015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3475660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1893250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3668944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E786C6-21A1-45BD-84EC-A0979DC613FC}" type="datetimeFigureOut">
              <a:rPr lang="fr-FR" smtClean="0"/>
              <a:pPr/>
              <a:t>26/07/2023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A4BB7C-0F90-4972-AD76-633EEAB5D9FF}" type="slidenum">
              <a:rPr lang="fr-FR" smtClean="0"/>
              <a:pPr/>
              <a:t>‹N°›</a:t>
            </a:fld>
            <a:endParaRPr lang="fr-FR"/>
          </a:p>
        </p:txBody>
      </p:sp>
    </p:spTree>
    <p:extLst>
      <p:ext uri="{BB962C8B-B14F-4D97-AF65-F5344CB8AC3E}">
        <p14:creationId xmlns:p14="http://schemas.microsoft.com/office/powerpoint/2010/main" xmlns="" val="412235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118638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100025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53808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325919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315803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28711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65752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EDEA394-5FC4-4C9A-891A-62A5B97DD89B}" type="datetimeFigureOut">
              <a:rPr lang="fr-FR" smtClean="0"/>
              <a:pPr/>
              <a:t>26/07/2023</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167291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print">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EDEA394-5FC4-4C9A-891A-62A5B97DD89B}" type="datetimeFigureOut">
              <a:rPr lang="fr-FR" smtClean="0"/>
              <a:pPr/>
              <a:t>26/07/2023</a:t>
            </a:fld>
            <a:endParaRPr lang="fr-F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C26AF88-692E-4AC7-80CD-508157EBED0C}" type="slidenum">
              <a:rPr lang="fr-FR" smtClean="0"/>
              <a:pPr/>
              <a:t>‹N°›</a:t>
            </a:fld>
            <a:endParaRPr lang="fr-FR"/>
          </a:p>
        </p:txBody>
      </p:sp>
    </p:spTree>
    <p:extLst>
      <p:ext uri="{BB962C8B-B14F-4D97-AF65-F5344CB8AC3E}">
        <p14:creationId xmlns:p14="http://schemas.microsoft.com/office/powerpoint/2010/main" xmlns="" val="161408258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014" y="2704392"/>
            <a:ext cx="11329639" cy="646331"/>
          </a:xfrm>
          <a:prstGeom prst="rect">
            <a:avLst/>
          </a:prstGeom>
          <a:solidFill>
            <a:srgbClr val="FFFF66"/>
          </a:solidFill>
        </p:spPr>
        <p:txBody>
          <a:bodyPr wrap="square">
            <a:spAutoFit/>
          </a:bodyPr>
          <a:lstStyle/>
          <a:p>
            <a:r>
              <a:rPr lang="fr-FR" sz="3600" b="1" dirty="0">
                <a:latin typeface="Arial" panose="020B0604020202020204" pitchFamily="34" charset="0"/>
              </a:rPr>
              <a:t>APRÈS LA 2DE </a:t>
            </a:r>
            <a:r>
              <a:rPr lang="fr-FR" sz="3600" b="1" dirty="0" smtClean="0">
                <a:latin typeface="Arial" panose="020B0604020202020204" pitchFamily="34" charset="0"/>
              </a:rPr>
              <a:t>GÉNÉRALE</a:t>
            </a:r>
            <a:r>
              <a:rPr lang="fr-FR" sz="3600" b="1" dirty="0" smtClean="0"/>
              <a:t> </a:t>
            </a:r>
            <a:r>
              <a:rPr lang="fr-FR" sz="3600" b="1" dirty="0" smtClean="0">
                <a:latin typeface="Arial" panose="020B0604020202020204" pitchFamily="34" charset="0"/>
              </a:rPr>
              <a:t>ET TECHNOLOGIQUE</a:t>
            </a:r>
            <a:endParaRPr lang="fr-FR" sz="3600" b="1" dirty="0"/>
          </a:p>
        </p:txBody>
      </p:sp>
      <p:pic>
        <p:nvPicPr>
          <p:cNvPr id="6" name="Image 5"/>
          <p:cNvPicPr>
            <a:picLocks noChangeAspect="1"/>
          </p:cNvPicPr>
          <p:nvPr/>
        </p:nvPicPr>
        <p:blipFill>
          <a:blip r:embed="rId2" cstate="print"/>
          <a:stretch>
            <a:fillRect/>
          </a:stretch>
        </p:blipFill>
        <p:spPr>
          <a:xfrm>
            <a:off x="0" y="843925"/>
            <a:ext cx="4204010" cy="1044784"/>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16154" y="343083"/>
            <a:ext cx="2107861" cy="2046467"/>
          </a:xfrm>
          <a:prstGeom prst="rect">
            <a:avLst/>
          </a:prstGeom>
        </p:spPr>
      </p:pic>
      <p:sp>
        <p:nvSpPr>
          <p:cNvPr id="2" name="ZoneTexte 1"/>
          <p:cNvSpPr txBox="1"/>
          <p:nvPr/>
        </p:nvSpPr>
        <p:spPr>
          <a:xfrm>
            <a:off x="591014" y="4382429"/>
            <a:ext cx="4159405" cy="1754326"/>
          </a:xfrm>
          <a:prstGeom prst="rect">
            <a:avLst/>
          </a:prstGeom>
          <a:noFill/>
        </p:spPr>
        <p:txBody>
          <a:bodyPr wrap="square" rtlCol="0">
            <a:spAutoFit/>
          </a:bodyPr>
          <a:lstStyle/>
          <a:p>
            <a:r>
              <a:rPr lang="fr-FR" dirty="0" smtClean="0"/>
              <a:t>Marie Pierre Berthelot et Sophia Affane</a:t>
            </a:r>
          </a:p>
          <a:p>
            <a:r>
              <a:rPr lang="fr-FR" dirty="0" smtClean="0"/>
              <a:t>Psychologues Education Nationale</a:t>
            </a:r>
          </a:p>
          <a:p>
            <a:r>
              <a:rPr lang="fr-FR" dirty="0" smtClean="0"/>
              <a:t>Mardi après midi</a:t>
            </a:r>
          </a:p>
          <a:p>
            <a:r>
              <a:rPr lang="fr-FR" dirty="0" smtClean="0"/>
              <a:t>Mercredi toute la journée</a:t>
            </a:r>
          </a:p>
          <a:p>
            <a:r>
              <a:rPr lang="fr-FR" dirty="0" smtClean="0"/>
              <a:t>Jeudi matin</a:t>
            </a:r>
          </a:p>
          <a:p>
            <a:r>
              <a:rPr lang="fr-FR" dirty="0" smtClean="0"/>
              <a:t>Cahier de RDV et bureau à la vie scolaire </a:t>
            </a:r>
            <a:endParaRPr lang="fr-FR" dirty="0"/>
          </a:p>
        </p:txBody>
      </p:sp>
    </p:spTree>
    <p:extLst>
      <p:ext uri="{BB962C8B-B14F-4D97-AF65-F5344CB8AC3E}">
        <p14:creationId xmlns:p14="http://schemas.microsoft.com/office/powerpoint/2010/main" xmlns="" val="3643852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6077" y="261678"/>
            <a:ext cx="10364451" cy="842293"/>
          </a:xfrm>
          <a:solidFill>
            <a:srgbClr val="FFFF66"/>
          </a:solidFill>
        </p:spPr>
        <p:txBody>
          <a:bodyPr>
            <a:normAutofit/>
          </a:bodyPr>
          <a:lstStyle/>
          <a:p>
            <a:r>
              <a:rPr lang="fr-FR" sz="2400" b="1" dirty="0">
                <a:latin typeface="Calibri" panose="020F0502020204030204" pitchFamily="34" charset="0"/>
                <a:ea typeface="Calibri" panose="020F0502020204030204" pitchFamily="34" charset="0"/>
                <a:cs typeface="Calibri" panose="020F0502020204030204" pitchFamily="34" charset="0"/>
              </a:rPr>
              <a:t/>
            </a:r>
            <a:br>
              <a:rPr lang="fr-FR" sz="2400" b="1" dirty="0">
                <a:latin typeface="Calibri" panose="020F0502020204030204" pitchFamily="34" charset="0"/>
                <a:ea typeface="Calibri" panose="020F0502020204030204" pitchFamily="34" charset="0"/>
                <a:cs typeface="Calibri" panose="020F0502020204030204" pitchFamily="34" charset="0"/>
              </a:rPr>
            </a:br>
            <a:r>
              <a:rPr lang="fr-FR" sz="2400" b="1" dirty="0">
                <a:latin typeface="Calibri" panose="020F0502020204030204" pitchFamily="34" charset="0"/>
                <a:ea typeface="Calibri" panose="020F0502020204030204" pitchFamily="34" charset="0"/>
                <a:cs typeface="Calibri" panose="020F0502020204030204" pitchFamily="34" charset="0"/>
              </a:rPr>
              <a:t>LA VOIE </a:t>
            </a:r>
            <a:r>
              <a:rPr lang="fr-FR" sz="2400" b="1" dirty="0" smtClean="0">
                <a:latin typeface="Calibri" panose="020F0502020204030204" pitchFamily="34" charset="0"/>
                <a:ea typeface="Calibri" panose="020F0502020204030204" pitchFamily="34" charset="0"/>
                <a:cs typeface="Calibri" panose="020F0502020204030204" pitchFamily="34" charset="0"/>
              </a:rPr>
              <a:t>GÉNÉRALE LYCEE GARNIER </a:t>
            </a:r>
            <a:endParaRPr lang="fr-FR"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p:cNvSpPr>
            <a:spLocks noGrp="1"/>
          </p:cNvSpPr>
          <p:nvPr>
            <p:ph sz="quarter" idx="13"/>
          </p:nvPr>
        </p:nvSpPr>
        <p:spPr>
          <a:xfrm>
            <a:off x="305329" y="1103971"/>
            <a:ext cx="10995199" cy="5397190"/>
          </a:xfrm>
        </p:spPr>
        <p:txBody>
          <a:bodyPr>
            <a:noAutofit/>
          </a:bodyPr>
          <a:lstStyle/>
          <a:p>
            <a:pPr marL="0" indent="0">
              <a:lnSpc>
                <a:spcPct val="150000"/>
              </a:lnSpc>
              <a:spcBef>
                <a:spcPts val="0"/>
              </a:spcBef>
              <a:buNone/>
            </a:pPr>
            <a:r>
              <a:rPr lang="fr-FR" sz="1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Les </a:t>
            </a:r>
            <a:r>
              <a:rPr lang="fr-FR" sz="1800" b="1" dirty="0">
                <a:solidFill>
                  <a:srgbClr val="FF0000"/>
                </a:solidFill>
                <a:latin typeface="Calibri" panose="020F0502020204030204" pitchFamily="34" charset="0"/>
                <a:ea typeface="Calibri" panose="020F0502020204030204" pitchFamily="34" charset="0"/>
                <a:cs typeface="Calibri" panose="020F0502020204030204" pitchFamily="34" charset="0"/>
              </a:rPr>
              <a:t>enseignements de spécialité au choix </a:t>
            </a:r>
            <a:r>
              <a:rPr lang="fr-FR" sz="1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1600" b="1" dirty="0">
                <a:solidFill>
                  <a:srgbClr val="0070C0"/>
                </a:solidFill>
                <a:latin typeface="Calibri" panose="020F0502020204030204" pitchFamily="34" charset="0"/>
                <a:ea typeface="Calibri" panose="020F0502020204030204" pitchFamily="34" charset="0"/>
                <a:cs typeface="Calibri" panose="020F0502020204030204" pitchFamily="34" charset="0"/>
              </a:rPr>
              <a:t/>
            </a:r>
            <a:br>
              <a:rPr lang="fr-FR" sz="1600" b="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fr-FR" sz="1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1600" b="1" dirty="0" smtClean="0">
                <a:latin typeface="Calibri" panose="020F0502020204030204" pitchFamily="34" charset="0"/>
                <a:ea typeface="Calibri" panose="020F0502020204030204" pitchFamily="34" charset="0"/>
                <a:cs typeface="Calibri" panose="020F0502020204030204" pitchFamily="34" charset="0"/>
              </a:rPr>
              <a:t> </a:t>
            </a:r>
            <a:r>
              <a:rPr lang="fr-FR" sz="1800" b="1" dirty="0" smtClean="0">
                <a:latin typeface="Calibri" panose="020F0502020204030204" pitchFamily="34" charset="0"/>
                <a:ea typeface="Calibri" panose="020F0502020204030204" pitchFamily="34" charset="0"/>
                <a:cs typeface="Calibri" panose="020F0502020204030204" pitchFamily="34" charset="0"/>
              </a:rPr>
              <a:t>éducation </a:t>
            </a:r>
            <a:r>
              <a:rPr lang="fr-FR" sz="1800" b="1" dirty="0">
                <a:latin typeface="Calibri" panose="020F0502020204030204" pitchFamily="34" charset="0"/>
                <a:ea typeface="Calibri" panose="020F0502020204030204" pitchFamily="34" charset="0"/>
                <a:cs typeface="Calibri" panose="020F0502020204030204" pitchFamily="34" charset="0"/>
              </a:rPr>
              <a:t>physique, pratiques et culture sportives </a:t>
            </a:r>
            <a:br>
              <a:rPr lang="fr-FR" sz="1800" b="1" dirty="0">
                <a:latin typeface="Calibri" panose="020F0502020204030204" pitchFamily="34" charset="0"/>
                <a:ea typeface="Calibri" panose="020F0502020204030204" pitchFamily="34" charset="0"/>
                <a:cs typeface="Calibri" panose="020F0502020204030204" pitchFamily="34" charset="0"/>
              </a:rPr>
            </a:br>
            <a:r>
              <a:rPr lang="fr-FR" sz="1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1800" b="1" dirty="0">
                <a:latin typeface="Calibri" panose="020F0502020204030204" pitchFamily="34" charset="0"/>
                <a:ea typeface="Calibri" panose="020F0502020204030204" pitchFamily="34" charset="0"/>
                <a:cs typeface="Calibri" panose="020F0502020204030204" pitchFamily="34" charset="0"/>
              </a:rPr>
              <a:t> histoire géographie, géopolitique et sciences politiques </a:t>
            </a:r>
            <a:br>
              <a:rPr lang="fr-FR" sz="1800" b="1" dirty="0">
                <a:latin typeface="Calibri" panose="020F0502020204030204" pitchFamily="34" charset="0"/>
                <a:ea typeface="Calibri" panose="020F0502020204030204" pitchFamily="34" charset="0"/>
                <a:cs typeface="Calibri" panose="020F0502020204030204" pitchFamily="34" charset="0"/>
              </a:rPr>
            </a:br>
            <a:r>
              <a:rPr lang="fr-FR" sz="1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1800" b="1" dirty="0">
                <a:latin typeface="Calibri" panose="020F0502020204030204" pitchFamily="34" charset="0"/>
                <a:ea typeface="Calibri" panose="020F0502020204030204" pitchFamily="34" charset="0"/>
                <a:cs typeface="Calibri" panose="020F0502020204030204" pitchFamily="34" charset="0"/>
              </a:rPr>
              <a:t> humanités, littérature et philosophie </a:t>
            </a:r>
            <a:br>
              <a:rPr lang="fr-FR" sz="1800" b="1" dirty="0">
                <a:latin typeface="Calibri" panose="020F0502020204030204" pitchFamily="34" charset="0"/>
                <a:ea typeface="Calibri" panose="020F0502020204030204" pitchFamily="34" charset="0"/>
                <a:cs typeface="Calibri" panose="020F0502020204030204" pitchFamily="34" charset="0"/>
              </a:rPr>
            </a:br>
            <a:r>
              <a:rPr lang="fr-FR" sz="1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1800" b="1" dirty="0">
                <a:latin typeface="Calibri" panose="020F0502020204030204" pitchFamily="34" charset="0"/>
                <a:ea typeface="Calibri" panose="020F0502020204030204" pitchFamily="34" charset="0"/>
                <a:cs typeface="Calibri" panose="020F0502020204030204" pitchFamily="34" charset="0"/>
              </a:rPr>
              <a:t> langues, littératures et cultures étrangères et régionales </a:t>
            </a:r>
            <a:r>
              <a:rPr lang="fr-FR" sz="1800" b="1" dirty="0" smtClean="0">
                <a:latin typeface="Calibri" panose="020F0502020204030204" pitchFamily="34" charset="0"/>
                <a:ea typeface="Calibri" panose="020F0502020204030204" pitchFamily="34" charset="0"/>
                <a:cs typeface="Calibri" panose="020F0502020204030204" pitchFamily="34" charset="0"/>
              </a:rPr>
              <a:t>/ Anglais monde contemporain</a:t>
            </a:r>
            <a:r>
              <a:rPr lang="fr-FR" sz="1800" b="1" dirty="0">
                <a:latin typeface="Calibri" panose="020F0502020204030204" pitchFamily="34" charset="0"/>
                <a:ea typeface="Calibri" panose="020F0502020204030204" pitchFamily="34" charset="0"/>
                <a:cs typeface="Calibri" panose="020F0502020204030204" pitchFamily="34" charset="0"/>
              </a:rPr>
              <a:t/>
            </a:r>
            <a:br>
              <a:rPr lang="fr-FR" sz="1800" b="1" dirty="0">
                <a:latin typeface="Calibri" panose="020F0502020204030204" pitchFamily="34" charset="0"/>
                <a:ea typeface="Calibri" panose="020F0502020204030204" pitchFamily="34" charset="0"/>
                <a:cs typeface="Calibri" panose="020F0502020204030204" pitchFamily="34" charset="0"/>
              </a:rPr>
            </a:br>
            <a:r>
              <a:rPr lang="fr-FR" sz="1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sz="1800" b="1" dirty="0">
                <a:latin typeface="Calibri" panose="020F0502020204030204" pitchFamily="34" charset="0"/>
                <a:ea typeface="Calibri" panose="020F0502020204030204" pitchFamily="34" charset="0"/>
                <a:cs typeface="Calibri" panose="020F0502020204030204" pitchFamily="34" charset="0"/>
              </a:rPr>
              <a:t>mathématiques </a:t>
            </a:r>
            <a:br>
              <a:rPr lang="fr-FR" sz="1800" b="1" dirty="0">
                <a:latin typeface="Calibri" panose="020F0502020204030204" pitchFamily="34" charset="0"/>
                <a:ea typeface="Calibri" panose="020F0502020204030204" pitchFamily="34" charset="0"/>
                <a:cs typeface="Calibri" panose="020F0502020204030204" pitchFamily="34" charset="0"/>
              </a:rPr>
            </a:br>
            <a:r>
              <a:rPr lang="fr-FR" sz="1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1800" b="1" dirty="0">
                <a:latin typeface="Calibri" panose="020F0502020204030204" pitchFamily="34" charset="0"/>
                <a:ea typeface="Calibri" panose="020F0502020204030204" pitchFamily="34" charset="0"/>
                <a:cs typeface="Calibri" panose="020F0502020204030204" pitchFamily="34" charset="0"/>
              </a:rPr>
              <a:t> numérique et sciences informatiques </a:t>
            </a:r>
            <a:br>
              <a:rPr lang="fr-FR" sz="1800" b="1" dirty="0">
                <a:latin typeface="Calibri" panose="020F0502020204030204" pitchFamily="34" charset="0"/>
                <a:ea typeface="Calibri" panose="020F0502020204030204" pitchFamily="34" charset="0"/>
                <a:cs typeface="Calibri" panose="020F0502020204030204" pitchFamily="34" charset="0"/>
              </a:rPr>
            </a:br>
            <a:r>
              <a:rPr lang="fr-FR" sz="1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1800" b="1" dirty="0">
                <a:latin typeface="Calibri" panose="020F0502020204030204" pitchFamily="34" charset="0"/>
                <a:ea typeface="Calibri" panose="020F0502020204030204" pitchFamily="34" charset="0"/>
                <a:cs typeface="Calibri" panose="020F0502020204030204" pitchFamily="34" charset="0"/>
              </a:rPr>
              <a:t> physique-chimie </a:t>
            </a:r>
            <a:br>
              <a:rPr lang="fr-FR" sz="1800" b="1" dirty="0">
                <a:latin typeface="Calibri" panose="020F0502020204030204" pitchFamily="34" charset="0"/>
                <a:ea typeface="Calibri" panose="020F0502020204030204" pitchFamily="34" charset="0"/>
                <a:cs typeface="Calibri" panose="020F0502020204030204" pitchFamily="34" charset="0"/>
              </a:rPr>
            </a:br>
            <a:r>
              <a:rPr lang="fr-FR" sz="1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1800" b="1" dirty="0">
                <a:latin typeface="Calibri" panose="020F0502020204030204" pitchFamily="34" charset="0"/>
                <a:ea typeface="Calibri" panose="020F0502020204030204" pitchFamily="34" charset="0"/>
                <a:cs typeface="Calibri" panose="020F0502020204030204" pitchFamily="34" charset="0"/>
              </a:rPr>
              <a:t> sciences de la vie et de la Terre </a:t>
            </a:r>
            <a:br>
              <a:rPr lang="fr-FR" sz="1800" b="1" dirty="0">
                <a:latin typeface="Calibri" panose="020F0502020204030204" pitchFamily="34" charset="0"/>
                <a:ea typeface="Calibri" panose="020F0502020204030204" pitchFamily="34" charset="0"/>
                <a:cs typeface="Calibri" panose="020F0502020204030204" pitchFamily="34" charset="0"/>
              </a:rPr>
            </a:br>
            <a:r>
              <a:rPr lang="fr-FR" sz="1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1800" b="1" dirty="0">
                <a:latin typeface="Calibri" panose="020F0502020204030204" pitchFamily="34" charset="0"/>
                <a:ea typeface="Calibri" panose="020F0502020204030204" pitchFamily="34" charset="0"/>
                <a:cs typeface="Calibri" panose="020F0502020204030204" pitchFamily="34" charset="0"/>
              </a:rPr>
              <a:t> sciences de l’ingénieur </a:t>
            </a:r>
            <a:br>
              <a:rPr lang="fr-FR" sz="1800" b="1" dirty="0">
                <a:latin typeface="Calibri" panose="020F0502020204030204" pitchFamily="34" charset="0"/>
                <a:ea typeface="Calibri" panose="020F0502020204030204" pitchFamily="34" charset="0"/>
                <a:cs typeface="Calibri" panose="020F0502020204030204" pitchFamily="34" charset="0"/>
              </a:rPr>
            </a:br>
            <a:r>
              <a:rPr lang="fr-FR" sz="18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1800" b="1" dirty="0">
                <a:latin typeface="Calibri" panose="020F0502020204030204" pitchFamily="34" charset="0"/>
                <a:ea typeface="Calibri" panose="020F0502020204030204" pitchFamily="34" charset="0"/>
                <a:cs typeface="Calibri" panose="020F0502020204030204" pitchFamily="34" charset="0"/>
              </a:rPr>
              <a:t> sciences économiques et </a:t>
            </a:r>
            <a:r>
              <a:rPr lang="fr-FR" sz="1800" b="1" dirty="0" smtClean="0">
                <a:latin typeface="Calibri" panose="020F0502020204030204" pitchFamily="34" charset="0"/>
                <a:ea typeface="Calibri" panose="020F0502020204030204" pitchFamily="34" charset="0"/>
                <a:cs typeface="Calibri" panose="020F0502020204030204" pitchFamily="34" charset="0"/>
              </a:rPr>
              <a:t>sociales</a:t>
            </a:r>
            <a:r>
              <a:rPr lang="fr-FR" sz="1800" b="1" dirty="0">
                <a:latin typeface="Calibri" panose="020F0502020204030204" pitchFamily="34" charset="0"/>
                <a:ea typeface="Calibri" panose="020F0502020204030204" pitchFamily="34" charset="0"/>
                <a:cs typeface="Calibri" panose="020F0502020204030204" pitchFamily="34" charset="0"/>
              </a:rPr>
              <a:t/>
            </a:r>
            <a:br>
              <a:rPr lang="fr-FR" sz="1800" b="1" dirty="0">
                <a:latin typeface="Calibri" panose="020F0502020204030204" pitchFamily="34" charset="0"/>
                <a:ea typeface="Calibri" panose="020F0502020204030204" pitchFamily="34" charset="0"/>
                <a:cs typeface="Calibri" panose="020F0502020204030204" pitchFamily="34" charset="0"/>
              </a:rPr>
            </a:br>
            <a:endParaRPr lang="fr-FR" sz="1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ZoneTexte 5"/>
          <p:cNvSpPr txBox="1"/>
          <p:nvPr/>
        </p:nvSpPr>
        <p:spPr>
          <a:xfrm>
            <a:off x="5838092" y="4513340"/>
            <a:ext cx="6131169" cy="1754326"/>
          </a:xfrm>
          <a:prstGeom prst="rect">
            <a:avLst/>
          </a:prstGeom>
          <a:solidFill>
            <a:schemeClr val="accent6">
              <a:lumMod val="40000"/>
              <a:lumOff val="60000"/>
            </a:schemeClr>
          </a:solidFill>
        </p:spPr>
        <p:txBody>
          <a:bodyPr wrap="square" rtlCol="0">
            <a:spAutoFit/>
          </a:bodyPr>
          <a:lstStyle/>
          <a:p>
            <a:r>
              <a:rPr lang="fr-FR" b="1" i="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Arts : </a:t>
            </a:r>
          </a:p>
          <a:p>
            <a:pPr marL="285750" indent="-285750">
              <a:buClr>
                <a:srgbClr val="FF0000"/>
              </a:buClr>
              <a:buFont typeface="Wingdings" panose="05000000000000000000" pitchFamily="2" charset="2"/>
              <a:buChar char="§"/>
            </a:pPr>
            <a:r>
              <a:rPr lang="fr-FR" b="1" i="1" dirty="0" smtClean="0">
                <a:latin typeface="Calibri" panose="020F0502020204030204" pitchFamily="34" charset="0"/>
                <a:ea typeface="Calibri" panose="020F0502020204030204" pitchFamily="34" charset="0"/>
                <a:cs typeface="Calibri" panose="020F0502020204030204" pitchFamily="34" charset="0"/>
              </a:rPr>
              <a:t>Arts </a:t>
            </a:r>
            <a:r>
              <a:rPr lang="fr-FR" b="1" i="1" dirty="0">
                <a:latin typeface="Calibri" panose="020F0502020204030204" pitchFamily="34" charset="0"/>
                <a:ea typeface="Calibri" panose="020F0502020204030204" pitchFamily="34" charset="0"/>
                <a:cs typeface="Calibri" panose="020F0502020204030204" pitchFamily="34" charset="0"/>
              </a:rPr>
              <a:t>plastiques : Lapérouse, Blaise Pascal, </a:t>
            </a:r>
            <a:r>
              <a:rPr lang="fr-FR" b="1" i="1" dirty="0" smtClean="0">
                <a:latin typeface="Calibri" panose="020F0502020204030204" pitchFamily="34" charset="0"/>
                <a:ea typeface="Calibri" panose="020F0502020204030204" pitchFamily="34" charset="0"/>
                <a:cs typeface="Calibri" panose="020F0502020204030204" pitchFamily="34" charset="0"/>
              </a:rPr>
              <a:t>Appolinaire</a:t>
            </a:r>
          </a:p>
          <a:p>
            <a:pPr marL="285750" indent="-285750">
              <a:buClr>
                <a:srgbClr val="FF0000"/>
              </a:buClr>
              <a:buFont typeface="Wingdings" panose="05000000000000000000" pitchFamily="2" charset="2"/>
              <a:buChar char="§"/>
            </a:pPr>
            <a:r>
              <a:rPr lang="fr-FR" b="1" i="1" dirty="0" smtClean="0">
                <a:latin typeface="Calibri" panose="020F0502020204030204" pitchFamily="34" charset="0"/>
                <a:ea typeface="Calibri" panose="020F0502020204030204" pitchFamily="34" charset="0"/>
                <a:cs typeface="Calibri" panose="020F0502020204030204" pitchFamily="34" charset="0"/>
              </a:rPr>
              <a:t>Histoire </a:t>
            </a:r>
            <a:r>
              <a:rPr lang="fr-FR" b="1" i="1" dirty="0">
                <a:latin typeface="Calibri" panose="020F0502020204030204" pitchFamily="34" charset="0"/>
                <a:ea typeface="Calibri" panose="020F0502020204030204" pitchFamily="34" charset="0"/>
                <a:cs typeface="Calibri" panose="020F0502020204030204" pitchFamily="34" charset="0"/>
              </a:rPr>
              <a:t>des arts : Dick </a:t>
            </a:r>
            <a:r>
              <a:rPr lang="fr-FR" b="1" i="1" dirty="0" smtClean="0">
                <a:latin typeface="Calibri" panose="020F0502020204030204" pitchFamily="34" charset="0"/>
                <a:ea typeface="Calibri" panose="020F0502020204030204" pitchFamily="34" charset="0"/>
                <a:cs typeface="Calibri" panose="020F0502020204030204" pitchFamily="34" charset="0"/>
              </a:rPr>
              <a:t>Ukeiwé</a:t>
            </a:r>
          </a:p>
          <a:p>
            <a:pPr marL="285750" indent="-285750">
              <a:buClr>
                <a:srgbClr val="FF0000"/>
              </a:buClr>
              <a:buFont typeface="Wingdings" panose="05000000000000000000" pitchFamily="2" charset="2"/>
              <a:buChar char="§"/>
            </a:pPr>
            <a:r>
              <a:rPr lang="fr-FR" b="1" i="1" dirty="0" smtClean="0">
                <a:latin typeface="Calibri" panose="020F0502020204030204" pitchFamily="34" charset="0"/>
                <a:ea typeface="Calibri" panose="020F0502020204030204" pitchFamily="34" charset="0"/>
                <a:cs typeface="Calibri" panose="020F0502020204030204" pitchFamily="34" charset="0"/>
              </a:rPr>
              <a:t>Théâtre </a:t>
            </a:r>
            <a:r>
              <a:rPr lang="fr-FR" b="1" i="1" dirty="0">
                <a:latin typeface="Calibri" panose="020F0502020204030204" pitchFamily="34" charset="0"/>
                <a:ea typeface="Calibri" panose="020F0502020204030204" pitchFamily="34" charset="0"/>
                <a:cs typeface="Calibri" panose="020F0502020204030204" pitchFamily="34" charset="0"/>
              </a:rPr>
              <a:t>: </a:t>
            </a:r>
            <a:r>
              <a:rPr lang="fr-FR" b="1" i="1" dirty="0" smtClean="0">
                <a:latin typeface="Calibri" panose="020F0502020204030204" pitchFamily="34" charset="0"/>
                <a:ea typeface="Calibri" panose="020F0502020204030204" pitchFamily="34" charset="0"/>
                <a:cs typeface="Calibri" panose="020F0502020204030204" pitchFamily="34" charset="0"/>
              </a:rPr>
              <a:t>Lapérouse</a:t>
            </a:r>
          </a:p>
          <a:p>
            <a:pPr marL="285750" indent="-285750">
              <a:buClr>
                <a:srgbClr val="FF0000"/>
              </a:buClr>
              <a:buFont typeface="Wingdings" panose="05000000000000000000" pitchFamily="2" charset="2"/>
              <a:buChar char="§"/>
            </a:pPr>
            <a:r>
              <a:rPr lang="fr-FR" b="1" i="1" dirty="0" smtClean="0">
                <a:latin typeface="Calibri" panose="020F0502020204030204" pitchFamily="34" charset="0"/>
                <a:ea typeface="Calibri" panose="020F0502020204030204" pitchFamily="34" charset="0"/>
                <a:cs typeface="Calibri" panose="020F0502020204030204" pitchFamily="34" charset="0"/>
              </a:rPr>
              <a:t>Cinéma </a:t>
            </a:r>
            <a:r>
              <a:rPr lang="fr-FR" b="1" i="1" dirty="0">
                <a:latin typeface="Calibri" panose="020F0502020204030204" pitchFamily="34" charset="0"/>
                <a:ea typeface="Calibri" panose="020F0502020204030204" pitchFamily="34" charset="0"/>
                <a:cs typeface="Calibri" panose="020F0502020204030204" pitchFamily="34" charset="0"/>
              </a:rPr>
              <a:t>audio : Lapérouse</a:t>
            </a:r>
          </a:p>
          <a:p>
            <a:r>
              <a:rPr lang="fr-FR" b="1" i="1" dirty="0">
                <a:solidFill>
                  <a:srgbClr val="FF0000"/>
                </a:solidFill>
                <a:latin typeface="Calibri" panose="020F0502020204030204" pitchFamily="34" charset="0"/>
                <a:ea typeface="Calibri" panose="020F0502020204030204" pitchFamily="34" charset="0"/>
                <a:cs typeface="Calibri" panose="020F0502020204030204" pitchFamily="34" charset="0"/>
              </a:rPr>
              <a:t>L</a:t>
            </a:r>
            <a:r>
              <a:rPr lang="fr-FR" b="1" i="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ittérature </a:t>
            </a:r>
            <a:r>
              <a:rPr lang="fr-FR" b="1" i="1" dirty="0">
                <a:solidFill>
                  <a:srgbClr val="FF0000"/>
                </a:solidFill>
                <a:latin typeface="Calibri" panose="020F0502020204030204" pitchFamily="34" charset="0"/>
                <a:ea typeface="Calibri" panose="020F0502020204030204" pitchFamily="34" charset="0"/>
                <a:cs typeface="Calibri" panose="020F0502020204030204" pitchFamily="34" charset="0"/>
              </a:rPr>
              <a:t>et langues et cultures de l’Antiquité</a:t>
            </a:r>
            <a:r>
              <a:rPr lang="fr-FR" b="1" dirty="0">
                <a:latin typeface="Calibri" panose="020F0502020204030204" pitchFamily="34" charset="0"/>
                <a:ea typeface="Calibri" panose="020F0502020204030204" pitchFamily="34" charset="0"/>
                <a:cs typeface="Calibri" panose="020F0502020204030204" pitchFamily="34" charset="0"/>
              </a:rPr>
              <a:t> </a:t>
            </a:r>
            <a:r>
              <a:rPr lang="fr-FR" b="1" dirty="0" smtClean="0">
                <a:latin typeface="Calibri" panose="020F0502020204030204" pitchFamily="34" charset="0"/>
                <a:ea typeface="Calibri" panose="020F0502020204030204" pitchFamily="34" charset="0"/>
                <a:cs typeface="Calibri" panose="020F0502020204030204" pitchFamily="34" charset="0"/>
              </a:rPr>
              <a:t> : Lapérouse</a:t>
            </a:r>
            <a:endParaRPr lang="fr-FR" dirty="0"/>
          </a:p>
        </p:txBody>
      </p:sp>
    </p:spTree>
    <p:extLst>
      <p:ext uri="{BB962C8B-B14F-4D97-AF65-F5344CB8AC3E}">
        <p14:creationId xmlns:p14="http://schemas.microsoft.com/office/powerpoint/2010/main" xmlns="" val="1207517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255024" y="202473"/>
            <a:ext cx="11550498" cy="5852639"/>
          </a:xfrm>
          <a:prstGeom prst="rect">
            <a:avLst/>
          </a:prstGeom>
        </p:spPr>
      </p:pic>
      <p:sp>
        <p:nvSpPr>
          <p:cNvPr id="9" name="ZoneTexte 8"/>
          <p:cNvSpPr txBox="1"/>
          <p:nvPr/>
        </p:nvSpPr>
        <p:spPr>
          <a:xfrm>
            <a:off x="747131" y="3247233"/>
            <a:ext cx="4917687" cy="307777"/>
          </a:xfrm>
          <a:prstGeom prst="rect">
            <a:avLst/>
          </a:prstGeom>
          <a:noFill/>
        </p:spPr>
        <p:txBody>
          <a:bodyPr wrap="square" rtlCol="0">
            <a:spAutoFit/>
          </a:bodyPr>
          <a:lstStyle/>
          <a:p>
            <a:r>
              <a:rPr lang="fr-FR" sz="1400" b="1" dirty="0">
                <a:latin typeface="Calibri" panose="020F0502020204030204" pitchFamily="34" charset="0"/>
                <a:ea typeface="Calibri" panose="020F0502020204030204" pitchFamily="34" charset="0"/>
                <a:cs typeface="Calibri" panose="020F0502020204030204" pitchFamily="34" charset="0"/>
              </a:rPr>
              <a:t>+ Eléments fondamentaux de la culture Kanak : </a:t>
            </a:r>
            <a:r>
              <a:rPr lang="fr-FR" sz="1400" b="1" dirty="0" smtClean="0">
                <a:latin typeface="Calibri" panose="020F0502020204030204" pitchFamily="34" charset="0"/>
                <a:ea typeface="Calibri" panose="020F0502020204030204" pitchFamily="34" charset="0"/>
                <a:cs typeface="Calibri" panose="020F0502020204030204" pitchFamily="34" charset="0"/>
              </a:rPr>
              <a:t>1H/15j</a:t>
            </a:r>
            <a:endParaRPr lang="fr-FR"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6806404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36438" y="306284"/>
            <a:ext cx="9233835" cy="686176"/>
          </a:xfrm>
          <a:solidFill>
            <a:srgbClr val="FFFF66"/>
          </a:solidFill>
        </p:spPr>
        <p:txBody>
          <a:bodyPr>
            <a:normAutofit/>
          </a:bodyPr>
          <a:lstStyle/>
          <a:p>
            <a:r>
              <a:rPr lang="fr-FR" dirty="0" smtClean="0"/>
              <a:t>Spécialités et enseignement supérieur</a:t>
            </a:r>
            <a:endParaRPr lang="fr-FR" dirty="0"/>
          </a:p>
        </p:txBody>
      </p:sp>
      <p:pic>
        <p:nvPicPr>
          <p:cNvPr id="4" name="Espace réservé du contenu 3"/>
          <p:cNvPicPr>
            <a:picLocks noGrp="1" noChangeAspect="1"/>
          </p:cNvPicPr>
          <p:nvPr>
            <p:ph sz="quarter" idx="13"/>
          </p:nvPr>
        </p:nvPicPr>
        <p:blipFill>
          <a:blip r:embed="rId2" cstate="print"/>
          <a:stretch>
            <a:fillRect/>
          </a:stretch>
        </p:blipFill>
        <p:spPr>
          <a:xfrm>
            <a:off x="1338146" y="1384423"/>
            <a:ext cx="8932127" cy="5058800"/>
          </a:xfrm>
          <a:prstGeom prst="rect">
            <a:avLst/>
          </a:prstGeom>
        </p:spPr>
      </p:pic>
    </p:spTree>
    <p:extLst>
      <p:ext uri="{BB962C8B-B14F-4D97-AF65-F5344CB8AC3E}">
        <p14:creationId xmlns:p14="http://schemas.microsoft.com/office/powerpoint/2010/main" xmlns="" val="4245969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880320" y="1318877"/>
            <a:ext cx="10363826" cy="4502060"/>
          </a:xfrm>
          <a:solidFill>
            <a:srgbClr val="FFFF66"/>
          </a:solidFill>
        </p:spPr>
        <p:txBody>
          <a:bodyPr>
            <a:normAutofit fontScale="40000" lnSpcReduction="20000"/>
          </a:bodyPr>
          <a:lstStyle/>
          <a:p>
            <a:pPr marL="0" indent="0">
              <a:buNone/>
            </a:pPr>
            <a:r>
              <a:rPr lang="fr-FR" sz="13500" b="1" dirty="0">
                <a:latin typeface="Calibri" panose="020F0502020204030204" pitchFamily="34" charset="0"/>
                <a:ea typeface="Calibri" panose="020F0502020204030204" pitchFamily="34" charset="0"/>
                <a:cs typeface="Calibri" panose="020F0502020204030204" pitchFamily="34" charset="0"/>
              </a:rPr>
              <a:t>CHOISIR</a:t>
            </a:r>
            <a:br>
              <a:rPr lang="fr-FR" sz="13500" b="1" dirty="0">
                <a:latin typeface="Calibri" panose="020F0502020204030204" pitchFamily="34" charset="0"/>
                <a:ea typeface="Calibri" panose="020F0502020204030204" pitchFamily="34" charset="0"/>
                <a:cs typeface="Calibri" panose="020F0502020204030204" pitchFamily="34" charset="0"/>
              </a:rPr>
            </a:br>
            <a:r>
              <a:rPr lang="fr-FR" sz="13500" b="1" dirty="0">
                <a:latin typeface="Calibri" panose="020F0502020204030204" pitchFamily="34" charset="0"/>
                <a:ea typeface="Calibri" panose="020F0502020204030204" pitchFamily="34" charset="0"/>
                <a:cs typeface="Calibri" panose="020F0502020204030204" pitchFamily="34" charset="0"/>
              </a:rPr>
              <a:t>LE BAC </a:t>
            </a:r>
            <a:r>
              <a:rPr lang="fr-FR" sz="13500" b="1" dirty="0" smtClean="0">
                <a:latin typeface="Calibri" panose="020F0502020204030204" pitchFamily="34" charset="0"/>
                <a:ea typeface="Calibri" panose="020F0502020204030204" pitchFamily="34" charset="0"/>
                <a:cs typeface="Calibri" panose="020F0502020204030204" pitchFamily="34" charset="0"/>
              </a:rPr>
              <a:t>technologique</a:t>
            </a:r>
          </a:p>
          <a:p>
            <a:endParaRPr lang="fr-FR" sz="5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70000"/>
              </a:lnSpc>
              <a:spcBef>
                <a:spcPts val="0"/>
              </a:spcBef>
              <a:buNone/>
            </a:pPr>
            <a:r>
              <a:rPr lang="fr-FR" sz="5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5000" b="1" dirty="0" smtClean="0">
                <a:latin typeface="Calibri" panose="020F0502020204030204" pitchFamily="34" charset="0"/>
                <a:ea typeface="Calibri" panose="020F0502020204030204" pitchFamily="34" charset="0"/>
                <a:cs typeface="Calibri" panose="020F0502020204030204" pitchFamily="34" charset="0"/>
              </a:rPr>
              <a:t> </a:t>
            </a:r>
            <a:r>
              <a:rPr lang="fr-FR" sz="5000" b="1" dirty="0">
                <a:latin typeface="Calibri" panose="020F0502020204030204" pitchFamily="34" charset="0"/>
                <a:ea typeface="Calibri" panose="020F0502020204030204" pitchFamily="34" charset="0"/>
                <a:cs typeface="Calibri" panose="020F0502020204030204" pitchFamily="34" charset="0"/>
              </a:rPr>
              <a:t>ENSEIGNEMENT </a:t>
            </a:r>
            <a:r>
              <a:rPr lang="fr-FR" sz="5000" b="1" dirty="0" smtClean="0">
                <a:latin typeface="Calibri" panose="020F0502020204030204" pitchFamily="34" charset="0"/>
                <a:ea typeface="Calibri" panose="020F0502020204030204" pitchFamily="34" charset="0"/>
                <a:cs typeface="Calibri" panose="020F0502020204030204" pitchFamily="34" charset="0"/>
              </a:rPr>
              <a:t>APPLIQUÉ</a:t>
            </a:r>
            <a:r>
              <a:rPr lang="fr-FR" sz="5000" b="1" dirty="0">
                <a:latin typeface="Calibri" panose="020F0502020204030204" pitchFamily="34" charset="0"/>
                <a:ea typeface="Calibri" panose="020F0502020204030204" pitchFamily="34" charset="0"/>
                <a:cs typeface="Calibri" panose="020F0502020204030204" pitchFamily="34" charset="0"/>
              </a:rPr>
              <a:t> </a:t>
            </a:r>
            <a:r>
              <a:rPr lang="fr-FR" sz="5000" b="1" dirty="0" smtClean="0">
                <a:latin typeface="Calibri" panose="020F0502020204030204" pitchFamily="34" charset="0"/>
                <a:ea typeface="Calibri" panose="020F0502020204030204" pitchFamily="34" charset="0"/>
                <a:cs typeface="Calibri" panose="020F0502020204030204" pitchFamily="34" charset="0"/>
              </a:rPr>
              <a:t>OBSERVATION </a:t>
            </a:r>
            <a:r>
              <a:rPr lang="fr-FR" sz="5000" b="1" dirty="0">
                <a:latin typeface="Calibri" panose="020F0502020204030204" pitchFamily="34" charset="0"/>
                <a:ea typeface="Calibri" panose="020F0502020204030204" pitchFamily="34" charset="0"/>
                <a:cs typeface="Calibri" panose="020F0502020204030204" pitchFamily="34" charset="0"/>
              </a:rPr>
              <a:t>&gt; EXPÉRIMENTATION &gt; APPLICATION</a:t>
            </a:r>
            <a:br>
              <a:rPr lang="fr-FR" sz="5000" b="1" dirty="0">
                <a:latin typeface="Calibri" panose="020F0502020204030204" pitchFamily="34" charset="0"/>
                <a:ea typeface="Calibri" panose="020F0502020204030204" pitchFamily="34" charset="0"/>
                <a:cs typeface="Calibri" panose="020F0502020204030204" pitchFamily="34" charset="0"/>
              </a:rPr>
            </a:br>
            <a:r>
              <a:rPr lang="fr-FR" sz="5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5000" b="1" dirty="0">
                <a:latin typeface="Calibri" panose="020F0502020204030204" pitchFamily="34" charset="0"/>
                <a:ea typeface="Calibri" panose="020F0502020204030204" pitchFamily="34" charset="0"/>
                <a:cs typeface="Calibri" panose="020F0502020204030204" pitchFamily="34" charset="0"/>
              </a:rPr>
              <a:t> TRAVAIL EN GROUPE ET EN AUTONOMIE SUR DES PROJETS</a:t>
            </a:r>
            <a:br>
              <a:rPr lang="fr-FR" sz="5000" b="1" dirty="0">
                <a:latin typeface="Calibri" panose="020F0502020204030204" pitchFamily="34" charset="0"/>
                <a:ea typeface="Calibri" panose="020F0502020204030204" pitchFamily="34" charset="0"/>
                <a:cs typeface="Calibri" panose="020F0502020204030204" pitchFamily="34" charset="0"/>
              </a:rPr>
            </a:br>
            <a:r>
              <a:rPr lang="fr-FR" sz="5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5000" b="1" dirty="0">
                <a:latin typeface="Calibri" panose="020F0502020204030204" pitchFamily="34" charset="0"/>
                <a:ea typeface="Calibri" panose="020F0502020204030204" pitchFamily="34" charset="0"/>
                <a:cs typeface="Calibri" panose="020F0502020204030204" pitchFamily="34" charset="0"/>
              </a:rPr>
              <a:t> TRAVAUX PRATIQUES (T.P.) EN LABORATOIRE,</a:t>
            </a:r>
            <a:br>
              <a:rPr lang="fr-FR" sz="5000" b="1" dirty="0">
                <a:latin typeface="Calibri" panose="020F0502020204030204" pitchFamily="34" charset="0"/>
                <a:ea typeface="Calibri" panose="020F0502020204030204" pitchFamily="34" charset="0"/>
                <a:cs typeface="Calibri" panose="020F0502020204030204" pitchFamily="34" charset="0"/>
              </a:rPr>
            </a:br>
            <a:r>
              <a:rPr lang="fr-FR" sz="5000" b="1" dirty="0">
                <a:latin typeface="Calibri" panose="020F0502020204030204" pitchFamily="34" charset="0"/>
                <a:ea typeface="Calibri" panose="020F0502020204030204" pitchFamily="34" charset="0"/>
                <a:cs typeface="Calibri" panose="020F0502020204030204" pitchFamily="34" charset="0"/>
              </a:rPr>
              <a:t>EN SALLE INFORMATIQUE, DE TECHNOLOGIE...</a:t>
            </a:r>
          </a:p>
        </p:txBody>
      </p:sp>
    </p:spTree>
    <p:extLst>
      <p:ext uri="{BB962C8B-B14F-4D97-AF65-F5344CB8AC3E}">
        <p14:creationId xmlns:p14="http://schemas.microsoft.com/office/powerpoint/2010/main" xmlns="" val="3304426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703388" y="1412875"/>
            <a:ext cx="8686800" cy="5067300"/>
          </a:xfrm>
          <a:prstGeom prst="rect">
            <a:avLst/>
          </a:prstGeom>
        </p:spPr>
        <p:txBody>
          <a:bodyPr/>
          <a:lstStyle/>
          <a:p>
            <a:pPr marL="342900" indent="-342900" eaLnBrk="0" hangingPunct="0">
              <a:spcBef>
                <a:spcPts val="800"/>
              </a:spcBef>
              <a:defRPr/>
            </a:pPr>
            <a:endParaRPr lang="fr-FR" sz="3600" kern="0" dirty="0">
              <a:solidFill>
                <a:srgbClr val="000000"/>
              </a:solidFill>
              <a:latin typeface="Calibri" panose="020F0502020204030204" pitchFamily="34" charset="0"/>
            </a:endParaRPr>
          </a:p>
        </p:txBody>
      </p:sp>
      <p:sp>
        <p:nvSpPr>
          <p:cNvPr id="22" name="ZoneTexte 21"/>
          <p:cNvSpPr txBox="1"/>
          <p:nvPr/>
        </p:nvSpPr>
        <p:spPr>
          <a:xfrm>
            <a:off x="1730315" y="-357641"/>
            <a:ext cx="8784976" cy="1107996"/>
          </a:xfrm>
          <a:prstGeom prst="rect">
            <a:avLst/>
          </a:prstGeom>
          <a:noFill/>
        </p:spPr>
        <p:txBody>
          <a:bodyPr>
            <a:spAutoFit/>
          </a:bodyPr>
          <a:lstStyle/>
          <a:p>
            <a:pPr algn="ctr">
              <a:defRPr/>
            </a:pPr>
            <a:r>
              <a:rPr lang="fr-FR" sz="4000" b="1" dirty="0">
                <a:latin typeface="Calibri" pitchFamily="34" charset="0"/>
              </a:rPr>
              <a:t>8 FILIERES TECHNOLOGIQUES</a:t>
            </a:r>
            <a:r>
              <a:rPr lang="fr-FR" sz="6600" b="1" kern="10" dirty="0">
                <a:ln w="9525">
                  <a:solidFill>
                    <a:schemeClr val="bg1"/>
                  </a:solidFill>
                  <a:round/>
                  <a:headEnd/>
                  <a:tailEnd/>
                </a:ln>
                <a:solidFill>
                  <a:srgbClr val="000099"/>
                </a:solidFill>
                <a:latin typeface="Calibri" panose="020F0502020204030204" pitchFamily="34" charset="0"/>
                <a:ea typeface="HG Mincho Light J" charset="0"/>
                <a:cs typeface="HG Mincho Light J" charset="0"/>
              </a:rPr>
              <a:t>	</a:t>
            </a:r>
            <a:endParaRPr lang="fr-FR" sz="6600" kern="0" dirty="0">
              <a:solidFill>
                <a:srgbClr val="000000"/>
              </a:solidFill>
              <a:latin typeface="Calibri" panose="020F0502020204030204" pitchFamily="34" charset="0"/>
            </a:endParaRPr>
          </a:p>
        </p:txBody>
      </p:sp>
      <p:sp>
        <p:nvSpPr>
          <p:cNvPr id="30735" name="ZoneTexte 23"/>
          <p:cNvSpPr txBox="1">
            <a:spLocks noChangeArrowheads="1"/>
          </p:cNvSpPr>
          <p:nvPr/>
        </p:nvSpPr>
        <p:spPr bwMode="auto">
          <a:xfrm>
            <a:off x="1632326" y="674947"/>
            <a:ext cx="3982684" cy="1323439"/>
          </a:xfrm>
          <a:prstGeom prst="rect">
            <a:avLst/>
          </a:prstGeom>
          <a:solidFill>
            <a:srgbClr val="FFFF66"/>
          </a:solidFill>
          <a:ln>
            <a:noFill/>
          </a:ln>
          <a:extLst/>
        </p:spPr>
        <p:txBody>
          <a:bodyPr wrap="square" anchor="ctr">
            <a:spAutoFit/>
          </a:bodyPr>
          <a:lstStyle/>
          <a:p>
            <a:pPr algn="ctr"/>
            <a:r>
              <a:rPr lang="fr-FR" altLang="fr-FR" sz="4000" b="1" dirty="0">
                <a:latin typeface="Calibri" pitchFamily="34" charset="0"/>
              </a:rPr>
              <a:t>STI2D</a:t>
            </a:r>
            <a:r>
              <a:rPr lang="fr-FR" altLang="fr-FR" sz="4800" dirty="0" smtClean="0">
                <a:latin typeface="Calibri" pitchFamily="34" charset="0"/>
              </a:rPr>
              <a:t> </a:t>
            </a:r>
          </a:p>
          <a:p>
            <a:pPr algn="ctr"/>
            <a:r>
              <a:rPr lang="fr-FR" altLang="fr-FR" sz="1600" b="1" dirty="0" smtClean="0">
                <a:latin typeface="Calibri" pitchFamily="34" charset="0"/>
              </a:rPr>
              <a:t>Sciences </a:t>
            </a:r>
            <a:r>
              <a:rPr lang="fr-FR" altLang="fr-FR" sz="1600" b="1" dirty="0">
                <a:latin typeface="Calibri" pitchFamily="34" charset="0"/>
              </a:rPr>
              <a:t>et Technologies de l’Industrie </a:t>
            </a:r>
            <a:br>
              <a:rPr lang="fr-FR" altLang="fr-FR" sz="1600" b="1" dirty="0">
                <a:latin typeface="Calibri" pitchFamily="34" charset="0"/>
              </a:rPr>
            </a:br>
            <a:r>
              <a:rPr lang="fr-FR" altLang="fr-FR" sz="1600" b="1" dirty="0">
                <a:latin typeface="Calibri" pitchFamily="34" charset="0"/>
              </a:rPr>
              <a:t>et du Développement </a:t>
            </a:r>
            <a:r>
              <a:rPr lang="fr-FR" altLang="fr-FR" sz="1600" b="1" dirty="0" smtClean="0">
                <a:latin typeface="Calibri" pitchFamily="34" charset="0"/>
              </a:rPr>
              <a:t>Durable</a:t>
            </a:r>
            <a:endParaRPr lang="fr-FR" altLang="fr-FR" sz="1600" b="1" dirty="0">
              <a:latin typeface="Calibri" pitchFamily="34" charset="0"/>
            </a:endParaRPr>
          </a:p>
        </p:txBody>
      </p:sp>
      <p:sp>
        <p:nvSpPr>
          <p:cNvPr id="32" name="ZoneTexte 23"/>
          <p:cNvSpPr txBox="1">
            <a:spLocks noChangeArrowheads="1"/>
          </p:cNvSpPr>
          <p:nvPr/>
        </p:nvSpPr>
        <p:spPr bwMode="auto">
          <a:xfrm>
            <a:off x="1622110" y="2346747"/>
            <a:ext cx="4022428" cy="1200329"/>
          </a:xfrm>
          <a:prstGeom prst="rect">
            <a:avLst/>
          </a:prstGeom>
          <a:solidFill>
            <a:srgbClr val="FFFF66"/>
          </a:solidFill>
          <a:ln>
            <a:noFill/>
          </a:ln>
          <a:extLst/>
        </p:spPr>
        <p:txBody>
          <a:bodyPr wrap="square" anchor="ctr">
            <a:spAutoFit/>
          </a:bodyPr>
          <a:lstStyle/>
          <a:p>
            <a:pPr algn="ctr"/>
            <a:r>
              <a:rPr lang="fr-FR" altLang="fr-FR" sz="4000" b="1" dirty="0">
                <a:latin typeface="Calibri" pitchFamily="34" charset="0"/>
              </a:rPr>
              <a:t>STL </a:t>
            </a:r>
          </a:p>
          <a:p>
            <a:pPr algn="ctr"/>
            <a:r>
              <a:rPr lang="fr-FR" altLang="fr-FR" sz="1600" b="1" dirty="0" smtClean="0">
                <a:latin typeface="Calibri" pitchFamily="34" charset="0"/>
              </a:rPr>
              <a:t>Sciences </a:t>
            </a:r>
            <a:r>
              <a:rPr lang="fr-FR" altLang="fr-FR" sz="1600" b="1" dirty="0">
                <a:latin typeface="Calibri" pitchFamily="34" charset="0"/>
              </a:rPr>
              <a:t>et Technologies </a:t>
            </a:r>
            <a:br>
              <a:rPr lang="fr-FR" altLang="fr-FR" sz="1600" b="1" dirty="0">
                <a:latin typeface="Calibri" pitchFamily="34" charset="0"/>
              </a:rPr>
            </a:br>
            <a:r>
              <a:rPr lang="fr-FR" altLang="fr-FR" sz="1600" b="1" dirty="0">
                <a:latin typeface="Calibri" pitchFamily="34" charset="0"/>
              </a:rPr>
              <a:t>de </a:t>
            </a:r>
            <a:r>
              <a:rPr lang="fr-FR" altLang="fr-FR" sz="1600" b="1" dirty="0" smtClean="0">
                <a:latin typeface="Calibri" pitchFamily="34" charset="0"/>
              </a:rPr>
              <a:t>Laboratoire</a:t>
            </a:r>
            <a:endParaRPr lang="fr-FR" altLang="fr-FR" sz="1600" b="1" dirty="0">
              <a:latin typeface="Calibri" pitchFamily="34" charset="0"/>
            </a:endParaRPr>
          </a:p>
        </p:txBody>
      </p:sp>
      <p:sp>
        <p:nvSpPr>
          <p:cNvPr id="33" name="ZoneTexte 23"/>
          <p:cNvSpPr txBox="1">
            <a:spLocks noChangeArrowheads="1"/>
          </p:cNvSpPr>
          <p:nvPr/>
        </p:nvSpPr>
        <p:spPr bwMode="auto">
          <a:xfrm>
            <a:off x="6833242" y="674947"/>
            <a:ext cx="4775178" cy="1323439"/>
          </a:xfrm>
          <a:prstGeom prst="rect">
            <a:avLst/>
          </a:prstGeom>
          <a:solidFill>
            <a:srgbClr val="FFFF66"/>
          </a:solidFill>
          <a:ln>
            <a:noFill/>
          </a:ln>
          <a:extLst/>
        </p:spPr>
        <p:txBody>
          <a:bodyPr wrap="square" anchor="ctr">
            <a:spAutoFit/>
          </a:bodyPr>
          <a:lstStyle/>
          <a:p>
            <a:pPr algn="ctr"/>
            <a:r>
              <a:rPr lang="fr-FR" altLang="fr-FR" sz="4000" b="1" dirty="0">
                <a:latin typeface="Calibri" pitchFamily="34" charset="0"/>
              </a:rPr>
              <a:t>STD2A</a:t>
            </a:r>
            <a:r>
              <a:rPr lang="fr-FR" altLang="fr-FR" sz="4800" dirty="0" smtClean="0">
                <a:latin typeface="Calibri" pitchFamily="34" charset="0"/>
              </a:rPr>
              <a:t> </a:t>
            </a:r>
          </a:p>
          <a:p>
            <a:pPr algn="ctr"/>
            <a:r>
              <a:rPr lang="fr-FR" altLang="fr-FR" sz="1600" b="1" dirty="0" smtClean="0">
                <a:latin typeface="Calibri" pitchFamily="34" charset="0"/>
              </a:rPr>
              <a:t>Sciences </a:t>
            </a:r>
            <a:r>
              <a:rPr lang="fr-FR" altLang="fr-FR" sz="1600" b="1" dirty="0">
                <a:latin typeface="Calibri" pitchFamily="34" charset="0"/>
              </a:rPr>
              <a:t>et Technologies du Design </a:t>
            </a:r>
            <a:br>
              <a:rPr lang="fr-FR" altLang="fr-FR" sz="1600" b="1" dirty="0">
                <a:latin typeface="Calibri" pitchFamily="34" charset="0"/>
              </a:rPr>
            </a:br>
            <a:r>
              <a:rPr lang="fr-FR" altLang="fr-FR" sz="1600" b="1" dirty="0">
                <a:latin typeface="Calibri" pitchFamily="34" charset="0"/>
              </a:rPr>
              <a:t>et des Arts Appliqués</a:t>
            </a:r>
          </a:p>
        </p:txBody>
      </p:sp>
      <p:sp>
        <p:nvSpPr>
          <p:cNvPr id="34" name="ZoneTexte 23"/>
          <p:cNvSpPr txBox="1">
            <a:spLocks noChangeArrowheads="1"/>
          </p:cNvSpPr>
          <p:nvPr/>
        </p:nvSpPr>
        <p:spPr bwMode="auto">
          <a:xfrm>
            <a:off x="1622110" y="3818172"/>
            <a:ext cx="3982684" cy="1200329"/>
          </a:xfrm>
          <a:prstGeom prst="rect">
            <a:avLst/>
          </a:prstGeom>
          <a:solidFill>
            <a:srgbClr val="FFFF66"/>
          </a:solidFill>
          <a:ln>
            <a:noFill/>
          </a:ln>
          <a:extLst/>
        </p:spPr>
        <p:txBody>
          <a:bodyPr wrap="square" anchor="ctr">
            <a:spAutoFit/>
          </a:bodyPr>
          <a:lstStyle/>
          <a:p>
            <a:pPr algn="ctr"/>
            <a:r>
              <a:rPr lang="fr-FR" altLang="fr-FR" sz="4000" b="1" dirty="0">
                <a:latin typeface="Calibri" pitchFamily="34" charset="0"/>
              </a:rPr>
              <a:t>STMG </a:t>
            </a:r>
          </a:p>
          <a:p>
            <a:pPr algn="ctr"/>
            <a:r>
              <a:rPr lang="fr-FR" altLang="fr-FR" sz="1600" b="1" dirty="0" smtClean="0">
                <a:latin typeface="Calibri" pitchFamily="34" charset="0"/>
              </a:rPr>
              <a:t>Sciences </a:t>
            </a:r>
            <a:r>
              <a:rPr lang="fr-FR" altLang="fr-FR" sz="1600" b="1" dirty="0">
                <a:latin typeface="Calibri" pitchFamily="34" charset="0"/>
              </a:rPr>
              <a:t>et Technologies </a:t>
            </a:r>
            <a:br>
              <a:rPr lang="fr-FR" altLang="fr-FR" sz="1600" b="1" dirty="0">
                <a:latin typeface="Calibri" pitchFamily="34" charset="0"/>
              </a:rPr>
            </a:br>
            <a:r>
              <a:rPr lang="fr-FR" altLang="fr-FR" sz="1600" b="1" dirty="0">
                <a:latin typeface="Calibri" pitchFamily="34" charset="0"/>
              </a:rPr>
              <a:t>du Management  et de la Gestion</a:t>
            </a:r>
          </a:p>
        </p:txBody>
      </p:sp>
      <p:sp>
        <p:nvSpPr>
          <p:cNvPr id="35" name="ZoneTexte 23"/>
          <p:cNvSpPr txBox="1">
            <a:spLocks noChangeArrowheads="1"/>
          </p:cNvSpPr>
          <p:nvPr/>
        </p:nvSpPr>
        <p:spPr bwMode="auto">
          <a:xfrm>
            <a:off x="1496160" y="5232643"/>
            <a:ext cx="4088701" cy="1200329"/>
          </a:xfrm>
          <a:prstGeom prst="rect">
            <a:avLst/>
          </a:prstGeom>
          <a:solidFill>
            <a:srgbClr val="FFFF66"/>
          </a:solidFill>
          <a:ln>
            <a:noFill/>
          </a:ln>
          <a:extLst/>
        </p:spPr>
        <p:txBody>
          <a:bodyPr wrap="square" anchor="ctr">
            <a:spAutoFit/>
          </a:bodyPr>
          <a:lstStyle/>
          <a:p>
            <a:pPr algn="ctr"/>
            <a:r>
              <a:rPr lang="fr-FR" altLang="fr-FR" sz="4000" b="1" dirty="0">
                <a:latin typeface="Calibri" pitchFamily="34" charset="0"/>
              </a:rPr>
              <a:t>ST2S </a:t>
            </a:r>
          </a:p>
          <a:p>
            <a:pPr algn="ctr"/>
            <a:r>
              <a:rPr lang="fr-FR" altLang="fr-FR" sz="1600" b="1" dirty="0" smtClean="0">
                <a:latin typeface="Calibri" pitchFamily="34" charset="0"/>
              </a:rPr>
              <a:t>Sciences </a:t>
            </a:r>
            <a:r>
              <a:rPr lang="fr-FR" altLang="fr-FR" sz="1600" b="1" dirty="0">
                <a:latin typeface="Calibri" pitchFamily="34" charset="0"/>
              </a:rPr>
              <a:t>et Technologies </a:t>
            </a:r>
            <a:br>
              <a:rPr lang="fr-FR" altLang="fr-FR" sz="1600" b="1" dirty="0">
                <a:latin typeface="Calibri" pitchFamily="34" charset="0"/>
              </a:rPr>
            </a:br>
            <a:r>
              <a:rPr lang="fr-FR" altLang="fr-FR" sz="1600" b="1" dirty="0">
                <a:latin typeface="Calibri" pitchFamily="34" charset="0"/>
              </a:rPr>
              <a:t>de la Santé et du Social</a:t>
            </a:r>
          </a:p>
        </p:txBody>
      </p:sp>
      <p:sp>
        <p:nvSpPr>
          <p:cNvPr id="36" name="ZoneTexte 23"/>
          <p:cNvSpPr txBox="1">
            <a:spLocks noChangeArrowheads="1"/>
          </p:cNvSpPr>
          <p:nvPr/>
        </p:nvSpPr>
        <p:spPr bwMode="auto">
          <a:xfrm>
            <a:off x="6850034" y="2191659"/>
            <a:ext cx="4758386" cy="1200329"/>
          </a:xfrm>
          <a:prstGeom prst="rect">
            <a:avLst/>
          </a:prstGeom>
          <a:solidFill>
            <a:srgbClr val="FFFF66"/>
          </a:solidFill>
          <a:ln>
            <a:noFill/>
          </a:ln>
          <a:extLst/>
        </p:spPr>
        <p:txBody>
          <a:bodyPr wrap="square" anchor="ctr">
            <a:spAutoFit/>
          </a:bodyPr>
          <a:lstStyle/>
          <a:p>
            <a:pPr algn="ctr"/>
            <a:r>
              <a:rPr lang="fr-FR" altLang="fr-FR" sz="3600" b="1" dirty="0" smtClean="0">
                <a:latin typeface="Calibri" pitchFamily="34" charset="0"/>
              </a:rPr>
              <a:t>STAV</a:t>
            </a:r>
          </a:p>
          <a:p>
            <a:pPr algn="ctr"/>
            <a:r>
              <a:rPr lang="fr-FR" altLang="fr-FR" sz="2000" b="1" dirty="0" smtClean="0">
                <a:latin typeface="Calibri" pitchFamily="34" charset="0"/>
              </a:rPr>
              <a:t>Sciences </a:t>
            </a:r>
            <a:r>
              <a:rPr lang="fr-FR" altLang="fr-FR" sz="2000" b="1" dirty="0">
                <a:latin typeface="Calibri" pitchFamily="34" charset="0"/>
              </a:rPr>
              <a:t>et Technologies </a:t>
            </a:r>
            <a:br>
              <a:rPr lang="fr-FR" altLang="fr-FR" sz="2000" b="1" dirty="0">
                <a:latin typeface="Calibri" pitchFamily="34" charset="0"/>
              </a:rPr>
            </a:br>
            <a:r>
              <a:rPr lang="fr-FR" altLang="fr-FR" sz="1600" b="1" dirty="0">
                <a:latin typeface="Calibri" pitchFamily="34" charset="0"/>
              </a:rPr>
              <a:t>de l’agronomie et du Vivant</a:t>
            </a:r>
          </a:p>
        </p:txBody>
      </p:sp>
      <p:sp>
        <p:nvSpPr>
          <p:cNvPr id="37" name="ZoneTexte 23"/>
          <p:cNvSpPr txBox="1">
            <a:spLocks noChangeArrowheads="1"/>
          </p:cNvSpPr>
          <p:nvPr/>
        </p:nvSpPr>
        <p:spPr bwMode="auto">
          <a:xfrm>
            <a:off x="6927380" y="5111821"/>
            <a:ext cx="4602981" cy="1323439"/>
          </a:xfrm>
          <a:prstGeom prst="rect">
            <a:avLst/>
          </a:prstGeom>
          <a:solidFill>
            <a:srgbClr val="FFFF66"/>
          </a:solidFill>
          <a:ln>
            <a:noFill/>
          </a:ln>
          <a:extLst/>
        </p:spPr>
        <p:txBody>
          <a:bodyPr wrap="square" anchor="ctr">
            <a:spAutoFit/>
          </a:bodyPr>
          <a:lstStyle/>
          <a:p>
            <a:pPr algn="ctr"/>
            <a:r>
              <a:rPr lang="fr-FR" altLang="fr-FR" sz="4800" dirty="0">
                <a:latin typeface="Calibri" pitchFamily="34" charset="0"/>
              </a:rPr>
              <a:t>  </a:t>
            </a:r>
            <a:r>
              <a:rPr lang="fr-FR" altLang="fr-FR" sz="4000" b="1" dirty="0">
                <a:latin typeface="Calibri" pitchFamily="34" charset="0"/>
              </a:rPr>
              <a:t>ST2MD</a:t>
            </a:r>
            <a:r>
              <a:rPr lang="fr-FR" altLang="fr-FR" sz="4800" dirty="0" smtClean="0">
                <a:latin typeface="Calibri" pitchFamily="34" charset="0"/>
              </a:rPr>
              <a:t> </a:t>
            </a:r>
          </a:p>
          <a:p>
            <a:pPr algn="ctr"/>
            <a:r>
              <a:rPr lang="fr-FR" altLang="fr-FR" sz="1600" b="1" dirty="0" smtClean="0">
                <a:latin typeface="Calibri" pitchFamily="34" charset="0"/>
              </a:rPr>
              <a:t>Techniques </a:t>
            </a:r>
            <a:r>
              <a:rPr lang="fr-FR" altLang="fr-FR" sz="1600" b="1" dirty="0">
                <a:latin typeface="Calibri" pitchFamily="34" charset="0"/>
              </a:rPr>
              <a:t>du théâtre, de la Musique </a:t>
            </a:r>
            <a:br>
              <a:rPr lang="fr-FR" altLang="fr-FR" sz="1600" b="1" dirty="0">
                <a:latin typeface="Calibri" pitchFamily="34" charset="0"/>
              </a:rPr>
            </a:br>
            <a:r>
              <a:rPr lang="fr-FR" altLang="fr-FR" sz="1600" b="1" dirty="0">
                <a:latin typeface="Calibri" pitchFamily="34" charset="0"/>
              </a:rPr>
              <a:t>et de la Danse</a:t>
            </a:r>
          </a:p>
        </p:txBody>
      </p:sp>
      <p:sp>
        <p:nvSpPr>
          <p:cNvPr id="38" name="ZoneTexte 23"/>
          <p:cNvSpPr txBox="1">
            <a:spLocks noChangeArrowheads="1"/>
          </p:cNvSpPr>
          <p:nvPr/>
        </p:nvSpPr>
        <p:spPr bwMode="auto">
          <a:xfrm>
            <a:off x="6888706" y="3671433"/>
            <a:ext cx="4719714" cy="1200329"/>
          </a:xfrm>
          <a:prstGeom prst="rect">
            <a:avLst/>
          </a:prstGeom>
          <a:solidFill>
            <a:srgbClr val="FFFF66"/>
          </a:solidFill>
          <a:ln>
            <a:noFill/>
          </a:ln>
          <a:extLst/>
        </p:spPr>
        <p:txBody>
          <a:bodyPr wrap="square" anchor="ctr">
            <a:spAutoFit/>
          </a:bodyPr>
          <a:lstStyle/>
          <a:p>
            <a:pPr algn="ctr"/>
            <a:r>
              <a:rPr lang="fr-FR" altLang="fr-FR" sz="4000" b="1" dirty="0" smtClean="0">
                <a:latin typeface="Calibri" pitchFamily="34" charset="0"/>
              </a:rPr>
              <a:t>STHR</a:t>
            </a:r>
          </a:p>
          <a:p>
            <a:pPr algn="ctr"/>
            <a:r>
              <a:rPr lang="fr-FR" altLang="fr-FR" sz="1600" b="1" dirty="0" smtClean="0">
                <a:latin typeface="Calibri" pitchFamily="34" charset="0"/>
              </a:rPr>
              <a:t>Sciences </a:t>
            </a:r>
            <a:r>
              <a:rPr lang="fr-FR" altLang="fr-FR" sz="1600" b="1" dirty="0">
                <a:latin typeface="Calibri" pitchFamily="34" charset="0"/>
              </a:rPr>
              <a:t>et Technologies de </a:t>
            </a:r>
            <a:br>
              <a:rPr lang="fr-FR" altLang="fr-FR" sz="1600" b="1" dirty="0">
                <a:latin typeface="Calibri" pitchFamily="34" charset="0"/>
              </a:rPr>
            </a:br>
            <a:r>
              <a:rPr lang="fr-FR" altLang="fr-FR" sz="1600" b="1" dirty="0">
                <a:latin typeface="Calibri" pitchFamily="34" charset="0"/>
              </a:rPr>
              <a:t>l’Hôtellerie et de la Restauration</a:t>
            </a:r>
          </a:p>
        </p:txBody>
      </p:sp>
      <p:pic>
        <p:nvPicPr>
          <p:cNvPr id="39" name="Imag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7086" y="743431"/>
            <a:ext cx="926507" cy="1217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Imag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4817" y="2285192"/>
            <a:ext cx="867498" cy="1163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3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49513" y="2372961"/>
            <a:ext cx="762629" cy="1001866"/>
          </a:xfrm>
          <a:prstGeom prst="rect">
            <a:avLst/>
          </a:prstGeom>
          <a:noFill/>
          <a:ln>
            <a:noFill/>
          </a:ln>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Image 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12021" y="3831029"/>
            <a:ext cx="783137" cy="98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Image 12"/>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7086" y="5186674"/>
            <a:ext cx="854376" cy="120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Image 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6706" y="3756617"/>
            <a:ext cx="885609" cy="1264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Image 6"/>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869343" y="5364112"/>
            <a:ext cx="773555" cy="846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Image 18"/>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31624" y="750355"/>
            <a:ext cx="848992" cy="1166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ZoneTexte 20"/>
          <p:cNvSpPr txBox="1"/>
          <p:nvPr/>
        </p:nvSpPr>
        <p:spPr>
          <a:xfrm>
            <a:off x="1573410" y="2383907"/>
            <a:ext cx="1211214" cy="307777"/>
          </a:xfrm>
          <a:prstGeom prst="rect">
            <a:avLst/>
          </a:prstGeom>
          <a:noFill/>
        </p:spPr>
        <p:txBody>
          <a:bodyPr wrap="square" rtlCol="0">
            <a:spAutoFit/>
          </a:bodyPr>
          <a:lstStyle/>
          <a:p>
            <a:r>
              <a:rPr lang="fr-FR" sz="1400" b="1" i="1" dirty="0" smtClean="0"/>
              <a:t>Lycée Rocard</a:t>
            </a:r>
            <a:endParaRPr lang="fr-FR" sz="1400" b="1" i="1" dirty="0"/>
          </a:p>
        </p:txBody>
      </p:sp>
      <p:sp>
        <p:nvSpPr>
          <p:cNvPr id="4" name="ZoneTexte 3"/>
          <p:cNvSpPr txBox="1"/>
          <p:nvPr/>
        </p:nvSpPr>
        <p:spPr>
          <a:xfrm>
            <a:off x="1448690" y="5250048"/>
            <a:ext cx="1689802" cy="738664"/>
          </a:xfrm>
          <a:prstGeom prst="rect">
            <a:avLst/>
          </a:prstGeom>
          <a:noFill/>
        </p:spPr>
        <p:txBody>
          <a:bodyPr wrap="square" rtlCol="0">
            <a:spAutoFit/>
          </a:bodyPr>
          <a:lstStyle/>
          <a:p>
            <a:r>
              <a:rPr lang="en-US" sz="1200" b="1" i="1" dirty="0"/>
              <a:t>Lycées : </a:t>
            </a:r>
            <a:r>
              <a:rPr lang="en-US" sz="1200" b="1" i="1" dirty="0" smtClean="0"/>
              <a:t>Dick Ukeiwé Appolinaire </a:t>
            </a:r>
            <a:r>
              <a:rPr lang="en-US" sz="1200" b="1" i="1" dirty="0"/>
              <a:t>Anova</a:t>
            </a:r>
            <a:endParaRPr lang="fr-FR" sz="1200" b="1" i="1" dirty="0"/>
          </a:p>
          <a:p>
            <a:endParaRPr lang="fr-FR" dirty="0"/>
          </a:p>
        </p:txBody>
      </p:sp>
      <p:sp>
        <p:nvSpPr>
          <p:cNvPr id="23" name="ZoneTexte 22"/>
          <p:cNvSpPr txBox="1"/>
          <p:nvPr/>
        </p:nvSpPr>
        <p:spPr>
          <a:xfrm>
            <a:off x="6869396" y="3674929"/>
            <a:ext cx="1211214" cy="307777"/>
          </a:xfrm>
          <a:prstGeom prst="rect">
            <a:avLst/>
          </a:prstGeom>
          <a:noFill/>
        </p:spPr>
        <p:txBody>
          <a:bodyPr wrap="square" rtlCol="0">
            <a:spAutoFit/>
          </a:bodyPr>
          <a:lstStyle/>
          <a:p>
            <a:r>
              <a:rPr lang="fr-FR" sz="1400" b="1" i="1" dirty="0" smtClean="0"/>
              <a:t>Lycée Escoffier</a:t>
            </a:r>
            <a:endParaRPr lang="fr-FR" sz="1400" b="1" i="1" dirty="0"/>
          </a:p>
        </p:txBody>
      </p:sp>
      <p:sp>
        <p:nvSpPr>
          <p:cNvPr id="24" name="ZoneTexte 23"/>
          <p:cNvSpPr txBox="1"/>
          <p:nvPr/>
        </p:nvSpPr>
        <p:spPr>
          <a:xfrm>
            <a:off x="6931446" y="758082"/>
            <a:ext cx="1211214" cy="307777"/>
          </a:xfrm>
          <a:prstGeom prst="rect">
            <a:avLst/>
          </a:prstGeom>
          <a:noFill/>
        </p:spPr>
        <p:txBody>
          <a:bodyPr wrap="square" rtlCol="0">
            <a:spAutoFit/>
          </a:bodyPr>
          <a:lstStyle/>
          <a:p>
            <a:r>
              <a:rPr lang="fr-FR" sz="1400" b="1" i="1" dirty="0" smtClean="0"/>
              <a:t>Lycée Garnier</a:t>
            </a:r>
            <a:endParaRPr lang="fr-FR" sz="1400" b="1" i="1" dirty="0"/>
          </a:p>
        </p:txBody>
      </p:sp>
      <p:sp>
        <p:nvSpPr>
          <p:cNvPr id="5" name="ZoneTexte 4"/>
          <p:cNvSpPr txBox="1"/>
          <p:nvPr/>
        </p:nvSpPr>
        <p:spPr>
          <a:xfrm>
            <a:off x="1632326" y="664799"/>
            <a:ext cx="1506165" cy="584775"/>
          </a:xfrm>
          <a:prstGeom prst="rect">
            <a:avLst/>
          </a:prstGeom>
          <a:noFill/>
        </p:spPr>
        <p:txBody>
          <a:bodyPr wrap="square" rtlCol="0">
            <a:spAutoFit/>
          </a:bodyPr>
          <a:lstStyle/>
          <a:p>
            <a:r>
              <a:rPr lang="en-US" sz="1400" b="1" i="1" dirty="0"/>
              <a:t>Lycées : </a:t>
            </a:r>
            <a:r>
              <a:rPr lang="en-US" sz="1400" b="1" i="1" dirty="0" smtClean="0"/>
              <a:t>Garnier </a:t>
            </a:r>
            <a:endParaRPr lang="fr-FR" sz="1400" b="1" dirty="0"/>
          </a:p>
          <a:p>
            <a:endParaRPr lang="fr-FR" dirty="0"/>
          </a:p>
        </p:txBody>
      </p:sp>
      <p:sp>
        <p:nvSpPr>
          <p:cNvPr id="26" name="ZoneTexte 25"/>
          <p:cNvSpPr txBox="1"/>
          <p:nvPr/>
        </p:nvSpPr>
        <p:spPr>
          <a:xfrm>
            <a:off x="6820716" y="2191659"/>
            <a:ext cx="1211214" cy="307777"/>
          </a:xfrm>
          <a:prstGeom prst="rect">
            <a:avLst/>
          </a:prstGeom>
          <a:noFill/>
        </p:spPr>
        <p:txBody>
          <a:bodyPr wrap="square" rtlCol="0">
            <a:spAutoFit/>
          </a:bodyPr>
          <a:lstStyle/>
          <a:p>
            <a:r>
              <a:rPr lang="fr-FR" sz="1400" b="1" i="1" dirty="0" smtClean="0"/>
              <a:t>Lycée Rocard</a:t>
            </a:r>
            <a:endParaRPr lang="fr-FR" sz="1400" b="1" i="1" dirty="0"/>
          </a:p>
        </p:txBody>
      </p:sp>
      <p:sp>
        <p:nvSpPr>
          <p:cNvPr id="27" name="ZoneTexte 26"/>
          <p:cNvSpPr txBox="1"/>
          <p:nvPr/>
        </p:nvSpPr>
        <p:spPr>
          <a:xfrm>
            <a:off x="6927380" y="5186674"/>
            <a:ext cx="1211214" cy="276999"/>
          </a:xfrm>
          <a:prstGeom prst="rect">
            <a:avLst/>
          </a:prstGeom>
          <a:noFill/>
        </p:spPr>
        <p:txBody>
          <a:bodyPr wrap="square" rtlCol="0">
            <a:spAutoFit/>
          </a:bodyPr>
          <a:lstStyle/>
          <a:p>
            <a:r>
              <a:rPr lang="fr-FR" sz="1200" b="1" i="1" dirty="0" smtClean="0"/>
              <a:t>Hors NC</a:t>
            </a:r>
            <a:endParaRPr lang="fr-FR" sz="1200" b="1" i="1" dirty="0"/>
          </a:p>
        </p:txBody>
      </p:sp>
      <p:sp>
        <p:nvSpPr>
          <p:cNvPr id="28" name="ZoneTexte 27"/>
          <p:cNvSpPr txBox="1"/>
          <p:nvPr/>
        </p:nvSpPr>
        <p:spPr>
          <a:xfrm>
            <a:off x="1709186" y="3894092"/>
            <a:ext cx="1211214" cy="307777"/>
          </a:xfrm>
          <a:prstGeom prst="rect">
            <a:avLst/>
          </a:prstGeom>
          <a:noFill/>
        </p:spPr>
        <p:txBody>
          <a:bodyPr wrap="square" rtlCol="0">
            <a:spAutoFit/>
          </a:bodyPr>
          <a:lstStyle/>
          <a:p>
            <a:r>
              <a:rPr lang="fr-FR" sz="1400" b="1" i="1" dirty="0" smtClean="0"/>
              <a:t>Lycée Garnier</a:t>
            </a:r>
            <a:endParaRPr lang="fr-FR" sz="1400" b="1" i="1" dirty="0"/>
          </a:p>
        </p:txBody>
      </p:sp>
    </p:spTree>
    <p:extLst>
      <p:ext uri="{BB962C8B-B14F-4D97-AF65-F5344CB8AC3E}">
        <p14:creationId xmlns:p14="http://schemas.microsoft.com/office/powerpoint/2010/main" xmlns="" val="10084972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30735"/>
                                        </p:tgtEl>
                                        <p:attrNameLst>
                                          <p:attrName>style.visibility</p:attrName>
                                        </p:attrNameLst>
                                      </p:cBhvr>
                                      <p:to>
                                        <p:strVal val="visible"/>
                                      </p:to>
                                    </p:set>
                                    <p:anim calcmode="lin" valueType="num">
                                      <p:cBhvr additive="base">
                                        <p:cTn id="7" dur="1000" fill="hold"/>
                                        <p:tgtEl>
                                          <p:spTgt spid="30735"/>
                                        </p:tgtEl>
                                        <p:attrNameLst>
                                          <p:attrName>ppt_x</p:attrName>
                                        </p:attrNameLst>
                                      </p:cBhvr>
                                      <p:tavLst>
                                        <p:tav tm="0">
                                          <p:val>
                                            <p:strVal val="1+#ppt_w/2"/>
                                          </p:val>
                                        </p:tav>
                                        <p:tav tm="100000">
                                          <p:val>
                                            <p:strVal val="#ppt_x"/>
                                          </p:val>
                                        </p:tav>
                                      </p:tavLst>
                                    </p:anim>
                                    <p:anim calcmode="lin" valueType="num">
                                      <p:cBhvr additive="base">
                                        <p:cTn id="8" dur="1000" fill="hold"/>
                                        <p:tgtEl>
                                          <p:spTgt spid="3073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100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0" fill="hold"/>
                                        <p:tgtEl>
                                          <p:spTgt spid="32"/>
                                        </p:tgtEl>
                                        <p:attrNameLst>
                                          <p:attrName>ppt_x</p:attrName>
                                        </p:attrNameLst>
                                      </p:cBhvr>
                                      <p:tavLst>
                                        <p:tav tm="0">
                                          <p:val>
                                            <p:strVal val="1+#ppt_w/2"/>
                                          </p:val>
                                        </p:tav>
                                        <p:tav tm="100000">
                                          <p:val>
                                            <p:strVal val="#ppt_x"/>
                                          </p:val>
                                        </p:tav>
                                      </p:tavLst>
                                    </p:anim>
                                    <p:anim calcmode="lin" valueType="num">
                                      <p:cBhvr additive="base">
                                        <p:cTn id="13" dur="1000" fill="hold"/>
                                        <p:tgtEl>
                                          <p:spTgt spid="32"/>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grpId="0" nodeType="afterEffect">
                                  <p:stCondLst>
                                    <p:cond delay="100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000" fill="hold"/>
                                        <p:tgtEl>
                                          <p:spTgt spid="33"/>
                                        </p:tgtEl>
                                        <p:attrNameLst>
                                          <p:attrName>ppt_x</p:attrName>
                                        </p:attrNameLst>
                                      </p:cBhvr>
                                      <p:tavLst>
                                        <p:tav tm="0">
                                          <p:val>
                                            <p:strVal val="1+#ppt_w/2"/>
                                          </p:val>
                                        </p:tav>
                                        <p:tav tm="100000">
                                          <p:val>
                                            <p:strVal val="#ppt_x"/>
                                          </p:val>
                                        </p:tav>
                                      </p:tavLst>
                                    </p:anim>
                                    <p:anim calcmode="lin" valueType="num">
                                      <p:cBhvr additive="base">
                                        <p:cTn id="18" dur="100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grpId="0" nodeType="afterEffect">
                                  <p:stCondLst>
                                    <p:cond delay="100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000" fill="hold"/>
                                        <p:tgtEl>
                                          <p:spTgt spid="34"/>
                                        </p:tgtEl>
                                        <p:attrNameLst>
                                          <p:attrName>ppt_x</p:attrName>
                                        </p:attrNameLst>
                                      </p:cBhvr>
                                      <p:tavLst>
                                        <p:tav tm="0">
                                          <p:val>
                                            <p:strVal val="1+#ppt_w/2"/>
                                          </p:val>
                                        </p:tav>
                                        <p:tav tm="100000">
                                          <p:val>
                                            <p:strVal val="#ppt_x"/>
                                          </p:val>
                                        </p:tav>
                                      </p:tavLst>
                                    </p:anim>
                                    <p:anim calcmode="lin" valueType="num">
                                      <p:cBhvr additive="base">
                                        <p:cTn id="23" dur="10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grpId="0" nodeType="afterEffect">
                                  <p:stCondLst>
                                    <p:cond delay="10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1+#ppt_w/2"/>
                                          </p:val>
                                        </p:tav>
                                        <p:tav tm="100000">
                                          <p:val>
                                            <p:strVal val="#ppt_x"/>
                                          </p:val>
                                        </p:tav>
                                      </p:tavLst>
                                    </p:anim>
                                    <p:anim calcmode="lin" valueType="num">
                                      <p:cBhvr additive="base">
                                        <p:cTn id="28" dur="10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grpId="0" nodeType="afterEffect">
                                  <p:stCondLst>
                                    <p:cond delay="10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000" fill="hold"/>
                                        <p:tgtEl>
                                          <p:spTgt spid="36"/>
                                        </p:tgtEl>
                                        <p:attrNameLst>
                                          <p:attrName>ppt_x</p:attrName>
                                        </p:attrNameLst>
                                      </p:cBhvr>
                                      <p:tavLst>
                                        <p:tav tm="0">
                                          <p:val>
                                            <p:strVal val="1+#ppt_w/2"/>
                                          </p:val>
                                        </p:tav>
                                        <p:tav tm="100000">
                                          <p:val>
                                            <p:strVal val="#ppt_x"/>
                                          </p:val>
                                        </p:tav>
                                      </p:tavLst>
                                    </p:anim>
                                    <p:anim calcmode="lin" valueType="num">
                                      <p:cBhvr additive="base">
                                        <p:cTn id="33" dur="1000" fill="hold"/>
                                        <p:tgtEl>
                                          <p:spTgt spid="36"/>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2" fill="hold" grpId="0" nodeType="afterEffect">
                                  <p:stCondLst>
                                    <p:cond delay="100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1+#ppt_w/2"/>
                                          </p:val>
                                        </p:tav>
                                        <p:tav tm="100000">
                                          <p:val>
                                            <p:strVal val="#ppt_x"/>
                                          </p:val>
                                        </p:tav>
                                      </p:tavLst>
                                    </p:anim>
                                    <p:anim calcmode="lin" valueType="num">
                                      <p:cBhvr additive="base">
                                        <p:cTn id="38" dur="1000" fill="hold"/>
                                        <p:tgtEl>
                                          <p:spTgt spid="37"/>
                                        </p:tgtEl>
                                        <p:attrNameLst>
                                          <p:attrName>ppt_y</p:attrName>
                                        </p:attrNameLst>
                                      </p:cBhvr>
                                      <p:tavLst>
                                        <p:tav tm="0">
                                          <p:val>
                                            <p:strVal val="#ppt_y"/>
                                          </p:val>
                                        </p:tav>
                                        <p:tav tm="100000">
                                          <p:val>
                                            <p:strVal val="#ppt_y"/>
                                          </p:val>
                                        </p:tav>
                                      </p:tavLst>
                                    </p:anim>
                                  </p:childTnLst>
                                </p:cTn>
                              </p:par>
                            </p:childTnLst>
                          </p:cTn>
                        </p:par>
                        <p:par>
                          <p:cTn id="39" fill="hold">
                            <p:stCondLst>
                              <p:cond delay="14000"/>
                            </p:stCondLst>
                            <p:childTnLst>
                              <p:par>
                                <p:cTn id="40" presetID="2" presetClass="entr" presetSubtype="2" fill="hold" grpId="0" nodeType="afterEffect">
                                  <p:stCondLst>
                                    <p:cond delay="100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1000" fill="hold"/>
                                        <p:tgtEl>
                                          <p:spTgt spid="38"/>
                                        </p:tgtEl>
                                        <p:attrNameLst>
                                          <p:attrName>ppt_x</p:attrName>
                                        </p:attrNameLst>
                                      </p:cBhvr>
                                      <p:tavLst>
                                        <p:tav tm="0">
                                          <p:val>
                                            <p:strVal val="1+#ppt_w/2"/>
                                          </p:val>
                                        </p:tav>
                                        <p:tav tm="100000">
                                          <p:val>
                                            <p:strVal val="#ppt_x"/>
                                          </p:val>
                                        </p:tav>
                                      </p:tavLst>
                                    </p:anim>
                                    <p:anim calcmode="lin" valueType="num">
                                      <p:cBhvr additive="base">
                                        <p:cTn id="43" dur="1000" fill="hold"/>
                                        <p:tgtEl>
                                          <p:spTgt spid="38"/>
                                        </p:tgtEl>
                                        <p:attrNameLst>
                                          <p:attrName>ppt_y</p:attrName>
                                        </p:attrNameLst>
                                      </p:cBhvr>
                                      <p:tavLst>
                                        <p:tav tm="0">
                                          <p:val>
                                            <p:strVal val="#ppt_y"/>
                                          </p:val>
                                        </p:tav>
                                        <p:tav tm="100000">
                                          <p:val>
                                            <p:strVal val="#ppt_y"/>
                                          </p:val>
                                        </p:tav>
                                      </p:tavLst>
                                    </p:anim>
                                  </p:childTnLst>
                                </p:cTn>
                              </p:par>
                            </p:childTnLst>
                          </p:cTn>
                        </p:par>
                        <p:par>
                          <p:cTn id="44" fill="hold">
                            <p:stCondLst>
                              <p:cond delay="16000"/>
                            </p:stCondLst>
                            <p:childTnLst>
                              <p:par>
                                <p:cTn id="45" presetID="2" presetClass="entr" presetSubtype="4" fill="hold" nodeType="afterEffect">
                                  <p:stCondLst>
                                    <p:cond delay="10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nodeType="afterEffect">
                                  <p:stCondLst>
                                    <p:cond delay="100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1000" fill="hold"/>
                                        <p:tgtEl>
                                          <p:spTgt spid="40"/>
                                        </p:tgtEl>
                                        <p:attrNameLst>
                                          <p:attrName>ppt_x</p:attrName>
                                        </p:attrNameLst>
                                      </p:cBhvr>
                                      <p:tavLst>
                                        <p:tav tm="0">
                                          <p:val>
                                            <p:strVal val="#ppt_x"/>
                                          </p:val>
                                        </p:tav>
                                        <p:tav tm="100000">
                                          <p:val>
                                            <p:strVal val="#ppt_x"/>
                                          </p:val>
                                        </p:tav>
                                      </p:tavLst>
                                    </p:anim>
                                    <p:anim calcmode="lin" valueType="num">
                                      <p:cBhvr additive="base">
                                        <p:cTn id="53" dur="1000" fill="hold"/>
                                        <p:tgtEl>
                                          <p:spTgt spid="40"/>
                                        </p:tgtEl>
                                        <p:attrNameLst>
                                          <p:attrName>ppt_y</p:attrName>
                                        </p:attrNameLst>
                                      </p:cBhvr>
                                      <p:tavLst>
                                        <p:tav tm="0">
                                          <p:val>
                                            <p:strVal val="1+#ppt_h/2"/>
                                          </p:val>
                                        </p:tav>
                                        <p:tav tm="100000">
                                          <p:val>
                                            <p:strVal val="#ppt_y"/>
                                          </p:val>
                                        </p:tav>
                                      </p:tavLst>
                                    </p:anim>
                                  </p:childTnLst>
                                </p:cTn>
                              </p:par>
                            </p:childTnLst>
                          </p:cTn>
                        </p:par>
                        <p:par>
                          <p:cTn id="54" fill="hold">
                            <p:stCondLst>
                              <p:cond delay="20000"/>
                            </p:stCondLst>
                            <p:childTnLst>
                              <p:par>
                                <p:cTn id="55" presetID="2" presetClass="entr" presetSubtype="4" fill="hold" nodeType="afterEffect">
                                  <p:stCondLst>
                                    <p:cond delay="100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1000" fill="hold"/>
                                        <p:tgtEl>
                                          <p:spTgt spid="41"/>
                                        </p:tgtEl>
                                        <p:attrNameLst>
                                          <p:attrName>ppt_x</p:attrName>
                                        </p:attrNameLst>
                                      </p:cBhvr>
                                      <p:tavLst>
                                        <p:tav tm="0">
                                          <p:val>
                                            <p:strVal val="#ppt_x"/>
                                          </p:val>
                                        </p:tav>
                                        <p:tav tm="100000">
                                          <p:val>
                                            <p:strVal val="#ppt_x"/>
                                          </p:val>
                                        </p:tav>
                                      </p:tavLst>
                                    </p:anim>
                                    <p:anim calcmode="lin" valueType="num">
                                      <p:cBhvr additive="base">
                                        <p:cTn id="58" dur="1000" fill="hold"/>
                                        <p:tgtEl>
                                          <p:spTgt spid="41"/>
                                        </p:tgtEl>
                                        <p:attrNameLst>
                                          <p:attrName>ppt_y</p:attrName>
                                        </p:attrNameLst>
                                      </p:cBhvr>
                                      <p:tavLst>
                                        <p:tav tm="0">
                                          <p:val>
                                            <p:strVal val="1+#ppt_h/2"/>
                                          </p:val>
                                        </p:tav>
                                        <p:tav tm="100000">
                                          <p:val>
                                            <p:strVal val="#ppt_y"/>
                                          </p:val>
                                        </p:tav>
                                      </p:tavLst>
                                    </p:anim>
                                  </p:childTnLst>
                                </p:cTn>
                              </p:par>
                            </p:childTnLst>
                          </p:cTn>
                        </p:par>
                        <p:par>
                          <p:cTn id="59" fill="hold">
                            <p:stCondLst>
                              <p:cond delay="22000"/>
                            </p:stCondLst>
                            <p:childTnLst>
                              <p:par>
                                <p:cTn id="60" presetID="2" presetClass="entr" presetSubtype="4" fill="hold" nodeType="afterEffect">
                                  <p:stCondLst>
                                    <p:cond delay="100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1000" fill="hold"/>
                                        <p:tgtEl>
                                          <p:spTgt spid="42"/>
                                        </p:tgtEl>
                                        <p:attrNameLst>
                                          <p:attrName>ppt_x</p:attrName>
                                        </p:attrNameLst>
                                      </p:cBhvr>
                                      <p:tavLst>
                                        <p:tav tm="0">
                                          <p:val>
                                            <p:strVal val="#ppt_x"/>
                                          </p:val>
                                        </p:tav>
                                        <p:tav tm="100000">
                                          <p:val>
                                            <p:strVal val="#ppt_x"/>
                                          </p:val>
                                        </p:tav>
                                      </p:tavLst>
                                    </p:anim>
                                    <p:anim calcmode="lin" valueType="num">
                                      <p:cBhvr additive="base">
                                        <p:cTn id="63" dur="1000" fill="hold"/>
                                        <p:tgtEl>
                                          <p:spTgt spid="42"/>
                                        </p:tgtEl>
                                        <p:attrNameLst>
                                          <p:attrName>ppt_y</p:attrName>
                                        </p:attrNameLst>
                                      </p:cBhvr>
                                      <p:tavLst>
                                        <p:tav tm="0">
                                          <p:val>
                                            <p:strVal val="1+#ppt_h/2"/>
                                          </p:val>
                                        </p:tav>
                                        <p:tav tm="100000">
                                          <p:val>
                                            <p:strVal val="#ppt_y"/>
                                          </p:val>
                                        </p:tav>
                                      </p:tavLst>
                                    </p:anim>
                                  </p:childTnLst>
                                </p:cTn>
                              </p:par>
                            </p:childTnLst>
                          </p:cTn>
                        </p:par>
                        <p:par>
                          <p:cTn id="64" fill="hold">
                            <p:stCondLst>
                              <p:cond delay="24000"/>
                            </p:stCondLst>
                            <p:childTnLst>
                              <p:par>
                                <p:cTn id="65" presetID="2" presetClass="entr" presetSubtype="4" fill="hold" nodeType="afterEffect">
                                  <p:stCondLst>
                                    <p:cond delay="100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1000" fill="hold"/>
                                        <p:tgtEl>
                                          <p:spTgt spid="43"/>
                                        </p:tgtEl>
                                        <p:attrNameLst>
                                          <p:attrName>ppt_x</p:attrName>
                                        </p:attrNameLst>
                                      </p:cBhvr>
                                      <p:tavLst>
                                        <p:tav tm="0">
                                          <p:val>
                                            <p:strVal val="#ppt_x"/>
                                          </p:val>
                                        </p:tav>
                                        <p:tav tm="100000">
                                          <p:val>
                                            <p:strVal val="#ppt_x"/>
                                          </p:val>
                                        </p:tav>
                                      </p:tavLst>
                                    </p:anim>
                                    <p:anim calcmode="lin" valueType="num">
                                      <p:cBhvr additive="base">
                                        <p:cTn id="68" dur="1000" fill="hold"/>
                                        <p:tgtEl>
                                          <p:spTgt spid="43"/>
                                        </p:tgtEl>
                                        <p:attrNameLst>
                                          <p:attrName>ppt_y</p:attrName>
                                        </p:attrNameLst>
                                      </p:cBhvr>
                                      <p:tavLst>
                                        <p:tav tm="0">
                                          <p:val>
                                            <p:strVal val="1+#ppt_h/2"/>
                                          </p:val>
                                        </p:tav>
                                        <p:tav tm="100000">
                                          <p:val>
                                            <p:strVal val="#ppt_y"/>
                                          </p:val>
                                        </p:tav>
                                      </p:tavLst>
                                    </p:anim>
                                  </p:childTnLst>
                                </p:cTn>
                              </p:par>
                            </p:childTnLst>
                          </p:cTn>
                        </p:par>
                        <p:par>
                          <p:cTn id="69" fill="hold">
                            <p:stCondLst>
                              <p:cond delay="26000"/>
                            </p:stCondLst>
                            <p:childTnLst>
                              <p:par>
                                <p:cTn id="70" presetID="2" presetClass="entr" presetSubtype="4" fill="hold" nodeType="afterEffect">
                                  <p:stCondLst>
                                    <p:cond delay="100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1000" fill="hold"/>
                                        <p:tgtEl>
                                          <p:spTgt spid="44"/>
                                        </p:tgtEl>
                                        <p:attrNameLst>
                                          <p:attrName>ppt_x</p:attrName>
                                        </p:attrNameLst>
                                      </p:cBhvr>
                                      <p:tavLst>
                                        <p:tav tm="0">
                                          <p:val>
                                            <p:strVal val="#ppt_x"/>
                                          </p:val>
                                        </p:tav>
                                        <p:tav tm="100000">
                                          <p:val>
                                            <p:strVal val="#ppt_x"/>
                                          </p:val>
                                        </p:tav>
                                      </p:tavLst>
                                    </p:anim>
                                    <p:anim calcmode="lin" valueType="num">
                                      <p:cBhvr additive="base">
                                        <p:cTn id="73" dur="1000" fill="hold"/>
                                        <p:tgtEl>
                                          <p:spTgt spid="44"/>
                                        </p:tgtEl>
                                        <p:attrNameLst>
                                          <p:attrName>ppt_y</p:attrName>
                                        </p:attrNameLst>
                                      </p:cBhvr>
                                      <p:tavLst>
                                        <p:tav tm="0">
                                          <p:val>
                                            <p:strVal val="1+#ppt_h/2"/>
                                          </p:val>
                                        </p:tav>
                                        <p:tav tm="100000">
                                          <p:val>
                                            <p:strVal val="#ppt_y"/>
                                          </p:val>
                                        </p:tav>
                                      </p:tavLst>
                                    </p:anim>
                                  </p:childTnLst>
                                </p:cTn>
                              </p:par>
                            </p:childTnLst>
                          </p:cTn>
                        </p:par>
                        <p:par>
                          <p:cTn id="74" fill="hold">
                            <p:stCondLst>
                              <p:cond delay="28000"/>
                            </p:stCondLst>
                            <p:childTnLst>
                              <p:par>
                                <p:cTn id="75" presetID="2" presetClass="entr" presetSubtype="4" fill="hold" nodeType="afterEffect">
                                  <p:stCondLst>
                                    <p:cond delay="100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1000" fill="hold"/>
                                        <p:tgtEl>
                                          <p:spTgt spid="45"/>
                                        </p:tgtEl>
                                        <p:attrNameLst>
                                          <p:attrName>ppt_x</p:attrName>
                                        </p:attrNameLst>
                                      </p:cBhvr>
                                      <p:tavLst>
                                        <p:tav tm="0">
                                          <p:val>
                                            <p:strVal val="#ppt_x"/>
                                          </p:val>
                                        </p:tav>
                                        <p:tav tm="100000">
                                          <p:val>
                                            <p:strVal val="#ppt_x"/>
                                          </p:val>
                                        </p:tav>
                                      </p:tavLst>
                                    </p:anim>
                                    <p:anim calcmode="lin" valueType="num">
                                      <p:cBhvr additive="base">
                                        <p:cTn id="78" dur="1000" fill="hold"/>
                                        <p:tgtEl>
                                          <p:spTgt spid="45"/>
                                        </p:tgtEl>
                                        <p:attrNameLst>
                                          <p:attrName>ppt_y</p:attrName>
                                        </p:attrNameLst>
                                      </p:cBhvr>
                                      <p:tavLst>
                                        <p:tav tm="0">
                                          <p:val>
                                            <p:strVal val="1+#ppt_h/2"/>
                                          </p:val>
                                        </p:tav>
                                        <p:tav tm="100000">
                                          <p:val>
                                            <p:strVal val="#ppt_y"/>
                                          </p:val>
                                        </p:tav>
                                      </p:tavLst>
                                    </p:anim>
                                  </p:childTnLst>
                                </p:cTn>
                              </p:par>
                            </p:childTnLst>
                          </p:cTn>
                        </p:par>
                        <p:par>
                          <p:cTn id="79" fill="hold">
                            <p:stCondLst>
                              <p:cond delay="30000"/>
                            </p:stCondLst>
                            <p:childTnLst>
                              <p:par>
                                <p:cTn id="80" presetID="2" presetClass="entr" presetSubtype="4" fill="hold" nodeType="afterEffect">
                                  <p:stCondLst>
                                    <p:cond delay="100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1000" fill="hold"/>
                                        <p:tgtEl>
                                          <p:spTgt spid="46"/>
                                        </p:tgtEl>
                                        <p:attrNameLst>
                                          <p:attrName>ppt_x</p:attrName>
                                        </p:attrNameLst>
                                      </p:cBhvr>
                                      <p:tavLst>
                                        <p:tav tm="0">
                                          <p:val>
                                            <p:strVal val="#ppt_x"/>
                                          </p:val>
                                        </p:tav>
                                        <p:tav tm="100000">
                                          <p:val>
                                            <p:strVal val="#ppt_x"/>
                                          </p:val>
                                        </p:tav>
                                      </p:tavLst>
                                    </p:anim>
                                    <p:anim calcmode="lin" valueType="num">
                                      <p:cBhvr additive="base">
                                        <p:cTn id="83" dur="10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animBg="1"/>
      <p:bldP spid="32" grpId="0" animBg="1"/>
      <p:bldP spid="33" grpId="0" animBg="1"/>
      <p:bldP spid="34" grpId="0" animBg="1"/>
      <p:bldP spid="35" grpId="0" animBg="1"/>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3799788" y="208655"/>
            <a:ext cx="8183117" cy="6173061"/>
          </a:xfrm>
          <a:prstGeom prst="rect">
            <a:avLst/>
          </a:prstGeom>
        </p:spPr>
      </p:pic>
      <p:pic>
        <p:nvPicPr>
          <p:cNvPr id="4" name="Image 3"/>
          <p:cNvPicPr>
            <a:picLocks noChangeAspect="1"/>
          </p:cNvPicPr>
          <p:nvPr/>
        </p:nvPicPr>
        <p:blipFill>
          <a:blip r:embed="rId3" cstate="print"/>
          <a:stretch>
            <a:fillRect/>
          </a:stretch>
        </p:blipFill>
        <p:spPr>
          <a:xfrm>
            <a:off x="0" y="1197162"/>
            <a:ext cx="3277057" cy="2857899"/>
          </a:xfrm>
          <a:prstGeom prst="rect">
            <a:avLst/>
          </a:prstGeom>
        </p:spPr>
      </p:pic>
      <p:pic>
        <p:nvPicPr>
          <p:cNvPr id="5" name="Image 4"/>
          <p:cNvPicPr>
            <a:picLocks noChangeAspect="1"/>
          </p:cNvPicPr>
          <p:nvPr/>
        </p:nvPicPr>
        <p:blipFill>
          <a:blip r:embed="rId4" cstate="print"/>
          <a:stretch>
            <a:fillRect/>
          </a:stretch>
        </p:blipFill>
        <p:spPr>
          <a:xfrm>
            <a:off x="2762635" y="1263846"/>
            <a:ext cx="1028844" cy="2791215"/>
          </a:xfrm>
          <a:prstGeom prst="rect">
            <a:avLst/>
          </a:prstGeom>
        </p:spPr>
      </p:pic>
    </p:spTree>
    <p:extLst>
      <p:ext uri="{BB962C8B-B14F-4D97-AF65-F5344CB8AC3E}">
        <p14:creationId xmlns:p14="http://schemas.microsoft.com/office/powerpoint/2010/main" xmlns="" val="3496376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451263" y="1650717"/>
            <a:ext cx="11340000" cy="4113113"/>
          </a:xfrm>
          <a:prstGeom prst="rect">
            <a:avLst/>
          </a:prstGeom>
        </p:spPr>
      </p:pic>
      <p:sp>
        <p:nvSpPr>
          <p:cNvPr id="5" name="ZoneTexte 4"/>
          <p:cNvSpPr txBox="1"/>
          <p:nvPr/>
        </p:nvSpPr>
        <p:spPr>
          <a:xfrm>
            <a:off x="2505693" y="724395"/>
            <a:ext cx="7053943" cy="584775"/>
          </a:xfrm>
          <a:prstGeom prst="rect">
            <a:avLst/>
          </a:prstGeom>
          <a:solidFill>
            <a:srgbClr val="FFFF66"/>
          </a:solidFill>
        </p:spPr>
        <p:txBody>
          <a:bodyPr wrap="square" rtlCol="0">
            <a:spAutoFit/>
          </a:bodyPr>
          <a:lstStyle/>
          <a:p>
            <a:r>
              <a:rPr lang="fr-FR" sz="3200" b="1" dirty="0" smtClean="0">
                <a:latin typeface="Calibri" panose="020F0502020204030204" pitchFamily="34" charset="0"/>
                <a:ea typeface="Calibri" panose="020F0502020204030204" pitchFamily="34" charset="0"/>
                <a:cs typeface="Calibri" panose="020F0502020204030204" pitchFamily="34" charset="0"/>
              </a:rPr>
              <a:t>LA POURSUITE D’ETUDES APRES LE BAC </a:t>
            </a:r>
            <a:endParaRPr lang="fr-FR" sz="3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92167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tretch>
            <a:fillRect/>
          </a:stretch>
        </p:blipFill>
        <p:spPr>
          <a:xfrm>
            <a:off x="1199408" y="908368"/>
            <a:ext cx="10692695" cy="5504307"/>
          </a:xfrm>
          <a:prstGeom prst="rect">
            <a:avLst/>
          </a:prstGeom>
        </p:spPr>
      </p:pic>
      <p:sp>
        <p:nvSpPr>
          <p:cNvPr id="4" name="Titre 1"/>
          <p:cNvSpPr txBox="1">
            <a:spLocks/>
          </p:cNvSpPr>
          <p:nvPr/>
        </p:nvSpPr>
        <p:spPr>
          <a:xfrm>
            <a:off x="2256312" y="249802"/>
            <a:ext cx="7488549" cy="450841"/>
          </a:xfrm>
          <a:prstGeom prst="rect">
            <a:avLst/>
          </a:prstGeom>
          <a:solidFill>
            <a:srgbClr val="FFFF66"/>
          </a:solidFill>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r-FR" sz="2400" b="1" dirty="0" smtClean="0">
                <a:latin typeface="Calibri" panose="020F0502020204030204" pitchFamily="34" charset="0"/>
                <a:ea typeface="Calibri" panose="020F0502020204030204" pitchFamily="34" charset="0"/>
                <a:cs typeface="Calibri" panose="020F0502020204030204" pitchFamily="34" charset="0"/>
              </a:rPr>
              <a:t>Coefficients DU BACCALAUREAT </a:t>
            </a:r>
            <a:endParaRPr lang="fr-FR"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186965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56312" y="1721922"/>
            <a:ext cx="7873340" cy="646331"/>
          </a:xfrm>
          <a:prstGeom prst="rect">
            <a:avLst/>
          </a:prstGeom>
          <a:noFill/>
        </p:spPr>
        <p:txBody>
          <a:bodyPr wrap="square" rtlCol="0">
            <a:spAutoFit/>
          </a:bodyPr>
          <a:lstStyle/>
          <a:p>
            <a:pPr algn="ctr"/>
            <a:r>
              <a:rPr lang="fr-FR" sz="3600" b="1" dirty="0" smtClean="0">
                <a:latin typeface="Calibri" panose="020F0502020204030204" pitchFamily="34" charset="0"/>
                <a:ea typeface="Calibri" panose="020F0502020204030204" pitchFamily="34" charset="0"/>
                <a:cs typeface="Calibri" panose="020F0502020204030204" pitchFamily="34" charset="0"/>
              </a:rPr>
              <a:t>MERCI DE VOTRE ATTENTION</a:t>
            </a:r>
            <a:endParaRPr lang="fr-FR" sz="3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40758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cstate="print"/>
          <a:stretch>
            <a:fillRect/>
          </a:stretch>
        </p:blipFill>
        <p:spPr>
          <a:xfrm>
            <a:off x="1017056" y="1250660"/>
            <a:ext cx="9752994" cy="2267909"/>
          </a:xfrm>
          <a:prstGeom prst="rect">
            <a:avLst/>
          </a:prstGeom>
        </p:spPr>
      </p:pic>
      <p:pic>
        <p:nvPicPr>
          <p:cNvPr id="7" name="Image 6"/>
          <p:cNvPicPr>
            <a:picLocks noChangeAspect="1"/>
          </p:cNvPicPr>
          <p:nvPr/>
        </p:nvPicPr>
        <p:blipFill>
          <a:blip r:embed="rId3" cstate="print"/>
          <a:stretch>
            <a:fillRect/>
          </a:stretch>
        </p:blipFill>
        <p:spPr>
          <a:xfrm>
            <a:off x="1273535" y="3778123"/>
            <a:ext cx="8553429" cy="3048264"/>
          </a:xfrm>
          <a:prstGeom prst="rect">
            <a:avLst/>
          </a:prstGeom>
        </p:spPr>
      </p:pic>
      <p:sp>
        <p:nvSpPr>
          <p:cNvPr id="8" name="Rectangle 7"/>
          <p:cNvSpPr/>
          <p:nvPr/>
        </p:nvSpPr>
        <p:spPr>
          <a:xfrm>
            <a:off x="668262" y="321475"/>
            <a:ext cx="5128952" cy="461665"/>
          </a:xfrm>
          <a:prstGeom prst="rect">
            <a:avLst/>
          </a:prstGeom>
          <a:solidFill>
            <a:srgbClr val="FFFF66"/>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kern="0" noProof="0" dirty="0" smtClean="0">
                <a:solidFill>
                  <a:schemeClr val="tx1"/>
                </a:solidFill>
                <a:latin typeface="Arial Black" charset="0"/>
              </a:rPr>
              <a:t>L</a:t>
            </a:r>
            <a:r>
              <a:rPr kumimoji="0" lang="fr-FR" sz="2400" b="1" i="0" u="none" strike="noStrike" kern="0" cap="none" spc="0" normalizeH="0" baseline="0" noProof="0" dirty="0" smtClean="0">
                <a:ln>
                  <a:noFill/>
                </a:ln>
                <a:solidFill>
                  <a:schemeClr val="tx1"/>
                </a:solidFill>
                <a:effectLst/>
                <a:uLnTx/>
                <a:uFillTx/>
                <a:latin typeface="Arial Black" charset="0"/>
              </a:rPr>
              <a:t>a série STMG </a:t>
            </a:r>
            <a:endParaRPr kumimoji="0" lang="fr-FR" sz="2400" b="0" i="0" u="none" strike="noStrike" kern="0" cap="none" spc="0" normalizeH="0" baseline="0" noProof="0" dirty="0" smtClean="0">
              <a:ln>
                <a:noFill/>
              </a:ln>
              <a:solidFill>
                <a:schemeClr val="tx1"/>
              </a:solidFill>
              <a:effectLst/>
              <a:uLnTx/>
              <a:uFillTx/>
            </a:endParaRPr>
          </a:p>
        </p:txBody>
      </p:sp>
      <p:sp>
        <p:nvSpPr>
          <p:cNvPr id="2" name="Rectangle 1"/>
          <p:cNvSpPr/>
          <p:nvPr/>
        </p:nvSpPr>
        <p:spPr>
          <a:xfrm>
            <a:off x="6096000" y="344775"/>
            <a:ext cx="6096000" cy="646331"/>
          </a:xfrm>
          <a:prstGeom prst="rect">
            <a:avLst/>
          </a:prstGeom>
        </p:spPr>
        <p:txBody>
          <a:bodyPr>
            <a:spAutoFit/>
          </a:bodyPr>
          <a:lstStyle/>
          <a:p>
            <a:r>
              <a:rPr lang="fr-FR" b="1" i="1" dirty="0"/>
              <a:t>Lycées : Garnier, La Pérouse, Grand Nouméa, Mont Dore, Blaise Pascal, Do Kamo, Appolinaire Anova, Antoine Kela  </a:t>
            </a:r>
          </a:p>
        </p:txBody>
      </p:sp>
    </p:spTree>
    <p:extLst>
      <p:ext uri="{BB962C8B-B14F-4D97-AF65-F5344CB8AC3E}">
        <p14:creationId xmlns:p14="http://schemas.microsoft.com/office/powerpoint/2010/main" xmlns="" val="1592054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7090" y="275535"/>
            <a:ext cx="2472354" cy="2954655"/>
          </a:xfrm>
          <a:prstGeom prst="rect">
            <a:avLst/>
          </a:prstGeom>
          <a:solidFill>
            <a:schemeClr val="accent4">
              <a:lumMod val="60000"/>
              <a:lumOff val="40000"/>
            </a:schemeClr>
          </a:solidFill>
        </p:spPr>
        <p:txBody>
          <a:bodyPr wrap="square" rtlCol="0">
            <a:spAutoFit/>
          </a:bodyPr>
          <a:lstStyle/>
          <a:p>
            <a:pPr algn="ctr"/>
            <a:r>
              <a:rPr lang="fr-FR" sz="2400" b="1" dirty="0" smtClean="0"/>
              <a:t>1</a:t>
            </a:r>
            <a:r>
              <a:rPr lang="fr-FR" sz="2400" b="1" baseline="30000" dirty="0" smtClean="0"/>
              <a:t>ER</a:t>
            </a:r>
            <a:r>
              <a:rPr lang="fr-FR" sz="2400" b="1" dirty="0" smtClean="0"/>
              <a:t> TRIMESTRE</a:t>
            </a:r>
          </a:p>
          <a:p>
            <a:pPr algn="ctr"/>
            <a:endParaRPr lang="fr-FR" b="1" dirty="0" smtClean="0"/>
          </a:p>
          <a:p>
            <a:pPr marL="285750" indent="-285750">
              <a:buFont typeface="Wingdings" panose="05000000000000000000" pitchFamily="2" charset="2"/>
              <a:buChar char="Ø"/>
            </a:pPr>
            <a:r>
              <a:rPr lang="fr-FR" sz="2400" b="1" dirty="0" smtClean="0"/>
              <a:t> Information </a:t>
            </a:r>
            <a:r>
              <a:rPr lang="fr-FR" sz="2400" b="1" dirty="0"/>
              <a:t>sur </a:t>
            </a:r>
            <a:r>
              <a:rPr lang="fr-FR" sz="2400" b="1" dirty="0" smtClean="0"/>
              <a:t>l’orientation</a:t>
            </a:r>
            <a:endParaRPr lang="fr-FR" sz="2400" b="1" dirty="0"/>
          </a:p>
          <a:p>
            <a:pPr marL="285750" indent="-285750">
              <a:buFont typeface="Wingdings" panose="05000000000000000000" pitchFamily="2" charset="2"/>
              <a:buChar char="Ø"/>
            </a:pPr>
            <a:r>
              <a:rPr lang="fr-FR" sz="2400" b="1" dirty="0"/>
              <a:t> </a:t>
            </a:r>
            <a:r>
              <a:rPr lang="fr-FR" sz="2400" b="1" dirty="0" smtClean="0"/>
              <a:t>Conseil </a:t>
            </a:r>
            <a:r>
              <a:rPr lang="fr-FR" sz="2400" b="1" dirty="0"/>
              <a:t>de classe</a:t>
            </a:r>
          </a:p>
          <a:p>
            <a:pPr marL="285750" indent="-285750">
              <a:buFont typeface="Wingdings" panose="05000000000000000000" pitchFamily="2" charset="2"/>
              <a:buChar char="Ø"/>
            </a:pPr>
            <a:r>
              <a:rPr lang="fr-FR" sz="2400" b="1" dirty="0"/>
              <a:t>Réflexion sur le </a:t>
            </a:r>
            <a:r>
              <a:rPr lang="fr-FR" sz="2400" b="1" dirty="0" smtClean="0"/>
              <a:t>projet</a:t>
            </a:r>
          </a:p>
        </p:txBody>
      </p:sp>
      <p:pic>
        <p:nvPicPr>
          <p:cNvPr id="8" name="Image 7"/>
          <p:cNvPicPr/>
          <p:nvPr/>
        </p:nvPicPr>
        <p:blipFill>
          <a:blip r:embed="rId2" cstate="print"/>
          <a:stretch>
            <a:fillRect/>
          </a:stretch>
        </p:blipFill>
        <p:spPr>
          <a:xfrm>
            <a:off x="489389" y="3480792"/>
            <a:ext cx="1207003" cy="1305157"/>
          </a:xfrm>
          <a:prstGeom prst="rect">
            <a:avLst/>
          </a:prstGeom>
        </p:spPr>
      </p:pic>
      <p:sp>
        <p:nvSpPr>
          <p:cNvPr id="10" name="ZoneTexte 9"/>
          <p:cNvSpPr txBox="1"/>
          <p:nvPr/>
        </p:nvSpPr>
        <p:spPr>
          <a:xfrm>
            <a:off x="2562063" y="787097"/>
            <a:ext cx="3717412" cy="3046988"/>
          </a:xfrm>
          <a:prstGeom prst="rect">
            <a:avLst/>
          </a:prstGeom>
          <a:solidFill>
            <a:schemeClr val="accent4">
              <a:lumMod val="40000"/>
              <a:lumOff val="60000"/>
            </a:schemeClr>
          </a:solidFill>
        </p:spPr>
        <p:txBody>
          <a:bodyPr wrap="square" rtlCol="0">
            <a:spAutoFit/>
          </a:bodyPr>
          <a:lstStyle/>
          <a:p>
            <a:pPr marL="177800" lvl="1" algn="ctr"/>
            <a:r>
              <a:rPr lang="fr-FR" sz="2400" b="1" dirty="0"/>
              <a:t>2</a:t>
            </a:r>
            <a:r>
              <a:rPr lang="fr-FR" sz="2400" b="1" baseline="30000" dirty="0"/>
              <a:t>ème</a:t>
            </a:r>
            <a:r>
              <a:rPr lang="fr-FR" sz="2400" b="1" dirty="0"/>
              <a:t>  </a:t>
            </a:r>
            <a:r>
              <a:rPr lang="fr-FR" sz="2400" b="1" dirty="0" smtClean="0"/>
              <a:t>TRIMESTRE</a:t>
            </a:r>
            <a:endParaRPr lang="fr-FR" b="1" dirty="0" smtClean="0"/>
          </a:p>
          <a:p>
            <a:pPr marL="446088" lvl="1" indent="-268288">
              <a:buFont typeface="Wingdings" panose="05000000000000000000" pitchFamily="2" charset="2"/>
              <a:buChar char="Ø"/>
            </a:pPr>
            <a:r>
              <a:rPr lang="fr-FR" sz="2400" b="1" dirty="0" smtClean="0"/>
              <a:t>Intention </a:t>
            </a:r>
            <a:r>
              <a:rPr lang="fr-FR" sz="2400" b="1" dirty="0"/>
              <a:t>d’orientation sur la fiche de dialogue par les élèves et leur </a:t>
            </a:r>
            <a:r>
              <a:rPr lang="fr-FR" sz="2400" b="1" dirty="0" smtClean="0"/>
              <a:t>famille</a:t>
            </a:r>
            <a:endParaRPr lang="fr-FR" sz="2400" b="1" dirty="0"/>
          </a:p>
          <a:p>
            <a:pPr marL="446088" lvl="1" indent="-268288">
              <a:buFont typeface="Wingdings" panose="05000000000000000000" pitchFamily="2" charset="2"/>
              <a:buChar char="Ø"/>
            </a:pPr>
            <a:r>
              <a:rPr lang="fr-FR" sz="2400" b="1" dirty="0"/>
              <a:t>Avis provisoire d’orientation du conseil de </a:t>
            </a:r>
            <a:r>
              <a:rPr lang="fr-FR" sz="2400" b="1" dirty="0" smtClean="0"/>
              <a:t>classe</a:t>
            </a:r>
            <a:endParaRPr lang="fr-FR" sz="2400" b="1" dirty="0"/>
          </a:p>
        </p:txBody>
      </p:sp>
      <p:sp>
        <p:nvSpPr>
          <p:cNvPr id="12" name="ZoneTexte 11"/>
          <p:cNvSpPr txBox="1"/>
          <p:nvPr/>
        </p:nvSpPr>
        <p:spPr>
          <a:xfrm>
            <a:off x="6386633" y="1137309"/>
            <a:ext cx="3515414" cy="3754874"/>
          </a:xfrm>
          <a:prstGeom prst="rect">
            <a:avLst/>
          </a:prstGeom>
          <a:solidFill>
            <a:schemeClr val="accent4">
              <a:lumMod val="20000"/>
              <a:lumOff val="80000"/>
            </a:schemeClr>
          </a:solidFill>
        </p:spPr>
        <p:txBody>
          <a:bodyPr wrap="square" rtlCol="0">
            <a:spAutoFit/>
          </a:bodyPr>
          <a:lstStyle/>
          <a:p>
            <a:pPr algn="ctr"/>
            <a:r>
              <a:rPr lang="fr-FR" sz="2400" b="1" dirty="0" smtClean="0"/>
              <a:t>3</a:t>
            </a:r>
            <a:r>
              <a:rPr lang="fr-FR" sz="2400" b="1" baseline="30000" dirty="0" smtClean="0"/>
              <a:t>ème</a:t>
            </a:r>
            <a:r>
              <a:rPr lang="fr-FR" sz="2400" b="1" dirty="0" smtClean="0"/>
              <a:t>  </a:t>
            </a:r>
            <a:r>
              <a:rPr lang="fr-FR" sz="2400" b="1" dirty="0"/>
              <a:t>TRIMESTRE</a:t>
            </a:r>
          </a:p>
          <a:p>
            <a:pPr marL="285750" indent="-285750">
              <a:buFont typeface="Wingdings" panose="05000000000000000000" pitchFamily="2" charset="2"/>
              <a:buChar char="Ø"/>
            </a:pPr>
            <a:endParaRPr lang="fr-FR" b="1" dirty="0" smtClean="0"/>
          </a:p>
          <a:p>
            <a:pPr marL="285750" indent="-285750">
              <a:buFont typeface="Wingdings" panose="05000000000000000000" pitchFamily="2" charset="2"/>
              <a:buChar char="Ø"/>
            </a:pPr>
            <a:r>
              <a:rPr lang="fr-FR" sz="2000" b="1" dirty="0" smtClean="0"/>
              <a:t>Vœux </a:t>
            </a:r>
            <a:r>
              <a:rPr lang="fr-FR" sz="2000" b="1" dirty="0"/>
              <a:t>définitifs des élèves </a:t>
            </a:r>
          </a:p>
          <a:p>
            <a:pPr marL="285750" indent="-285750">
              <a:buFont typeface="Wingdings" panose="05000000000000000000" pitchFamily="2" charset="2"/>
              <a:buChar char="Ø"/>
            </a:pPr>
            <a:r>
              <a:rPr lang="fr-FR" sz="2000" b="1" dirty="0"/>
              <a:t>Choix de </a:t>
            </a:r>
            <a:r>
              <a:rPr lang="fr-FR" sz="2000" b="1" dirty="0" smtClean="0"/>
              <a:t>formation établissement </a:t>
            </a:r>
            <a:endParaRPr lang="fr-FR" sz="2000" b="1" dirty="0"/>
          </a:p>
          <a:p>
            <a:pPr marL="285750" indent="-285750">
              <a:buFont typeface="Wingdings" panose="05000000000000000000" pitchFamily="2" charset="2"/>
              <a:buChar char="Ø"/>
            </a:pPr>
            <a:r>
              <a:rPr lang="fr-FR" sz="2000" b="1" dirty="0"/>
              <a:t>Proposition de voie d’orientation </a:t>
            </a:r>
          </a:p>
          <a:p>
            <a:pPr algn="ctr"/>
            <a:r>
              <a:rPr lang="fr-FR" sz="2000" b="1" dirty="0" smtClean="0">
                <a:solidFill>
                  <a:srgbClr val="FF0000"/>
                </a:solidFill>
              </a:rPr>
              <a:t>1ère </a:t>
            </a:r>
            <a:r>
              <a:rPr lang="fr-FR" sz="2000" b="1" dirty="0">
                <a:solidFill>
                  <a:srgbClr val="FF0000"/>
                </a:solidFill>
              </a:rPr>
              <a:t>Générale </a:t>
            </a:r>
            <a:r>
              <a:rPr lang="fr-FR" sz="2000" b="1" dirty="0" smtClean="0">
                <a:solidFill>
                  <a:srgbClr val="FF0000"/>
                </a:solidFill>
              </a:rPr>
              <a:t>ou </a:t>
            </a:r>
            <a:r>
              <a:rPr lang="fr-FR" sz="2000" b="1" dirty="0">
                <a:solidFill>
                  <a:srgbClr val="FF0000"/>
                </a:solidFill>
              </a:rPr>
              <a:t>Technologique </a:t>
            </a:r>
          </a:p>
          <a:p>
            <a:pPr algn="ctr"/>
            <a:r>
              <a:rPr lang="fr-FR" sz="2000" b="1" dirty="0">
                <a:solidFill>
                  <a:srgbClr val="FF0000"/>
                </a:solidFill>
              </a:rPr>
              <a:t>ou </a:t>
            </a:r>
            <a:r>
              <a:rPr lang="fr-FR" sz="2000" b="1" dirty="0" smtClean="0">
                <a:solidFill>
                  <a:srgbClr val="FF0000"/>
                </a:solidFill>
              </a:rPr>
              <a:t>1</a:t>
            </a:r>
            <a:r>
              <a:rPr lang="fr-FR" sz="2000" b="1" baseline="30000" dirty="0" smtClean="0">
                <a:solidFill>
                  <a:srgbClr val="FF0000"/>
                </a:solidFill>
              </a:rPr>
              <a:t>ère</a:t>
            </a:r>
            <a:r>
              <a:rPr lang="fr-FR" sz="2000" b="1" dirty="0" smtClean="0">
                <a:solidFill>
                  <a:srgbClr val="FF0000"/>
                </a:solidFill>
              </a:rPr>
              <a:t>/ 2nd </a:t>
            </a:r>
            <a:r>
              <a:rPr lang="fr-FR" sz="2000" b="1" dirty="0">
                <a:solidFill>
                  <a:srgbClr val="FF0000"/>
                </a:solidFill>
              </a:rPr>
              <a:t>professionnelle</a:t>
            </a:r>
          </a:p>
          <a:p>
            <a:pPr algn="ctr"/>
            <a:r>
              <a:rPr lang="fr-FR" b="1" dirty="0">
                <a:solidFill>
                  <a:srgbClr val="FF0000"/>
                </a:solidFill>
              </a:rPr>
              <a:t> ou 1ère année de CAP </a:t>
            </a:r>
          </a:p>
          <a:p>
            <a:endParaRPr lang="fr-FR" dirty="0"/>
          </a:p>
        </p:txBody>
      </p:sp>
      <p:graphicFrame>
        <p:nvGraphicFramePr>
          <p:cNvPr id="13" name="Tableau 12"/>
          <p:cNvGraphicFramePr>
            <a:graphicFrameLocks noGrp="1"/>
          </p:cNvGraphicFramePr>
          <p:nvPr>
            <p:extLst>
              <p:ext uri="{D42A27DB-BD31-4B8C-83A1-F6EECF244321}">
                <p14:modId xmlns:p14="http://schemas.microsoft.com/office/powerpoint/2010/main" xmlns="" val="336408570"/>
              </p:ext>
            </p:extLst>
          </p:nvPr>
        </p:nvGraphicFramePr>
        <p:xfrm>
          <a:off x="5537981" y="4785949"/>
          <a:ext cx="4720682" cy="1463040"/>
        </p:xfrm>
        <a:graphic>
          <a:graphicData uri="http://schemas.openxmlformats.org/drawingml/2006/table">
            <a:tbl>
              <a:tblPr firstRow="1" bandRow="1">
                <a:tableStyleId>{5C22544A-7EE6-4342-B048-85BDC9FD1C3A}</a:tableStyleId>
              </a:tblPr>
              <a:tblGrid>
                <a:gridCol w="2653989">
                  <a:extLst>
                    <a:ext uri="{9D8B030D-6E8A-4147-A177-3AD203B41FA5}">
                      <a16:colId xmlns:a16="http://schemas.microsoft.com/office/drawing/2014/main" xmlns="" val="3339858513"/>
                    </a:ext>
                  </a:extLst>
                </a:gridCol>
                <a:gridCol w="2066693">
                  <a:extLst>
                    <a:ext uri="{9D8B030D-6E8A-4147-A177-3AD203B41FA5}">
                      <a16:colId xmlns:a16="http://schemas.microsoft.com/office/drawing/2014/main" xmlns="" val="3417131284"/>
                    </a:ext>
                  </a:extLst>
                </a:gridCol>
              </a:tblGrid>
              <a:tr h="1384771">
                <a:tc>
                  <a:txBody>
                    <a:bodyPr/>
                    <a:lstStyle/>
                    <a:p>
                      <a:pPr marL="0" lvl="0" indent="0" algn="ctr">
                        <a:buFont typeface="Wingdings" panose="05000000000000000000" pitchFamily="2" charset="2"/>
                        <a:buNone/>
                      </a:pPr>
                      <a:r>
                        <a:rPr lang="fr-FR" sz="1800" b="1" u="sng" kern="1200" dirty="0" smtClean="0">
                          <a:solidFill>
                            <a:schemeClr val="dk1"/>
                          </a:solidFill>
                          <a:effectLst/>
                          <a:latin typeface="+mn-lt"/>
                          <a:ea typeface="+mn-ea"/>
                          <a:cs typeface="+mn-cs"/>
                        </a:rPr>
                        <a:t>Si désaccord</a:t>
                      </a:r>
                      <a:r>
                        <a:rPr lang="fr-FR" sz="1800" b="1" kern="1200" dirty="0" smtClean="0">
                          <a:solidFill>
                            <a:schemeClr val="dk1"/>
                          </a:solidFill>
                          <a:effectLst/>
                          <a:latin typeface="+mn-lt"/>
                          <a:ea typeface="+mn-ea"/>
                          <a:cs typeface="+mn-cs"/>
                        </a:rPr>
                        <a:t> :</a:t>
                      </a:r>
                    </a:p>
                    <a:p>
                      <a:pPr marL="0" lvl="0" indent="0" algn="ctr">
                        <a:buFont typeface="Wingdings" panose="05000000000000000000" pitchFamily="2" charset="2"/>
                        <a:buNone/>
                      </a:pPr>
                      <a:r>
                        <a:rPr lang="fr-FR" sz="1800" b="1" kern="1200" dirty="0" smtClean="0">
                          <a:solidFill>
                            <a:schemeClr val="dk1"/>
                          </a:solidFill>
                          <a:effectLst/>
                          <a:latin typeface="+mn-lt"/>
                          <a:ea typeface="+mn-ea"/>
                          <a:cs typeface="+mn-cs"/>
                        </a:rPr>
                        <a:t> rencontre famille/chef d’établissement et appel possible</a:t>
                      </a:r>
                      <a:endParaRPr lang="fr-FR" dirty="0" smtClean="0"/>
                    </a:p>
                    <a:p>
                      <a:pPr marL="0" lvl="0" indent="0" algn="ctr">
                        <a:buFont typeface="Wingdings" panose="05000000000000000000" pitchFamily="2" charset="2"/>
                        <a:buNone/>
                      </a:pPr>
                      <a:endParaRPr lang="fr-FR" sz="1800" kern="1200" dirty="0" smtClean="0">
                        <a:solidFill>
                          <a:schemeClr val="dk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lvl="0" indent="0" algn="ctr">
                        <a:buFont typeface="Wingdings" panose="05000000000000000000" pitchFamily="2" charset="2"/>
                        <a:buNone/>
                      </a:pPr>
                      <a:r>
                        <a:rPr lang="fr-FR" sz="1800" b="1" u="sng" kern="1200" dirty="0" smtClean="0">
                          <a:solidFill>
                            <a:schemeClr val="dk1"/>
                          </a:solidFill>
                          <a:effectLst/>
                          <a:latin typeface="+mn-lt"/>
                          <a:ea typeface="+mn-ea"/>
                          <a:cs typeface="+mn-cs"/>
                        </a:rPr>
                        <a:t>Si accord</a:t>
                      </a:r>
                      <a:r>
                        <a:rPr lang="fr-FR" sz="1800" b="1" kern="1200" dirty="0" smtClean="0">
                          <a:solidFill>
                            <a:schemeClr val="dk1"/>
                          </a:solidFill>
                          <a:effectLst/>
                          <a:latin typeface="+mn-lt"/>
                          <a:ea typeface="+mn-ea"/>
                          <a:cs typeface="+mn-cs"/>
                        </a:rPr>
                        <a:t> : </a:t>
                      </a:r>
                    </a:p>
                    <a:p>
                      <a:pPr marL="0" lvl="0" indent="0" algn="ctr">
                        <a:buFont typeface="Wingdings" panose="05000000000000000000" pitchFamily="2" charset="2"/>
                        <a:buNone/>
                      </a:pPr>
                      <a:r>
                        <a:rPr lang="fr-FR" sz="1800" b="1" kern="1200" dirty="0" smtClean="0">
                          <a:solidFill>
                            <a:schemeClr val="dk1"/>
                          </a:solidFill>
                          <a:effectLst/>
                          <a:latin typeface="+mn-lt"/>
                          <a:ea typeface="+mn-ea"/>
                          <a:cs typeface="+mn-cs"/>
                        </a:rPr>
                        <a:t>décision d’orientation définitive</a:t>
                      </a:r>
                      <a:r>
                        <a:rPr lang="fr-FR" sz="1800" b="1" u="sng" kern="1200" dirty="0" smtClean="0">
                          <a:solidFill>
                            <a:schemeClr val="dk1"/>
                          </a:solidFill>
                          <a:effectLst/>
                          <a:latin typeface="+mn-lt"/>
                          <a:ea typeface="+mn-ea"/>
                          <a:cs typeface="+mn-cs"/>
                        </a:rPr>
                        <a:t> </a:t>
                      </a:r>
                      <a:endParaRPr lang="fr-FR" dirty="0" smtClean="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1667234"/>
                  </a:ext>
                </a:extLst>
              </a:tr>
            </a:tbl>
          </a:graphicData>
        </a:graphic>
      </p:graphicFrame>
      <p:pic>
        <p:nvPicPr>
          <p:cNvPr id="14" name="Image 13" descr="Réflexions avant d&amp;amp;#39;entamer une démarche juridique | Super Divorc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7133" y="6110868"/>
            <a:ext cx="1221567" cy="686901"/>
          </a:xfrm>
          <a:prstGeom prst="rect">
            <a:avLst/>
          </a:prstGeom>
          <a:noFill/>
          <a:ln>
            <a:noFill/>
          </a:ln>
        </p:spPr>
      </p:pic>
      <p:pic>
        <p:nvPicPr>
          <p:cNvPr id="15" name="Image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50401" y="1864306"/>
            <a:ext cx="1852961" cy="1389721"/>
          </a:xfrm>
          <a:prstGeom prst="rect">
            <a:avLst/>
          </a:prstGeom>
        </p:spPr>
      </p:pic>
      <p:sp>
        <p:nvSpPr>
          <p:cNvPr id="18" name="ZoneTexte 17"/>
          <p:cNvSpPr txBox="1"/>
          <p:nvPr/>
        </p:nvSpPr>
        <p:spPr>
          <a:xfrm>
            <a:off x="10066300" y="3254027"/>
            <a:ext cx="2021164" cy="1477328"/>
          </a:xfrm>
          <a:prstGeom prst="rect">
            <a:avLst/>
          </a:prstGeom>
          <a:solidFill>
            <a:schemeClr val="accent1">
              <a:lumMod val="60000"/>
              <a:lumOff val="40000"/>
            </a:schemeClr>
          </a:solidFill>
        </p:spPr>
        <p:txBody>
          <a:bodyPr wrap="square" rtlCol="0">
            <a:spAutoFit/>
          </a:bodyPr>
          <a:lstStyle/>
          <a:p>
            <a:pPr algn="ctr"/>
            <a:r>
              <a:rPr lang="fr-FR" b="1" dirty="0" smtClean="0"/>
              <a:t>DÉCEMBRE : </a:t>
            </a:r>
          </a:p>
          <a:p>
            <a:pPr algn="ctr"/>
            <a:endParaRPr lang="fr-FR" b="1" dirty="0" smtClean="0"/>
          </a:p>
          <a:p>
            <a:pPr algn="ctr"/>
            <a:r>
              <a:rPr lang="fr-FR" b="1" dirty="0" smtClean="0"/>
              <a:t>Réception </a:t>
            </a:r>
            <a:r>
              <a:rPr lang="fr-FR" b="1" dirty="0"/>
              <a:t>des notifications </a:t>
            </a:r>
            <a:r>
              <a:rPr lang="fr-FR" b="1" dirty="0" smtClean="0">
                <a:solidFill>
                  <a:srgbClr val="FF0000"/>
                </a:solidFill>
              </a:rPr>
              <a:t>D’AFFECTATION </a:t>
            </a:r>
          </a:p>
        </p:txBody>
      </p:sp>
      <p:cxnSp>
        <p:nvCxnSpPr>
          <p:cNvPr id="21" name="Connecteur droit avec flèche 20"/>
          <p:cNvCxnSpPr/>
          <p:nvPr/>
        </p:nvCxnSpPr>
        <p:spPr>
          <a:xfrm flipH="1">
            <a:off x="6959337" y="4515824"/>
            <a:ext cx="245327" cy="2701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p:cNvCxnSpPr/>
          <p:nvPr/>
        </p:nvCxnSpPr>
        <p:spPr>
          <a:xfrm>
            <a:off x="8688700" y="4515823"/>
            <a:ext cx="446048" cy="2701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24" name="Image 2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80946" y="4314281"/>
            <a:ext cx="1098627" cy="1463920"/>
          </a:xfrm>
          <a:prstGeom prst="rect">
            <a:avLst/>
          </a:prstGeom>
        </p:spPr>
      </p:pic>
      <p:sp>
        <p:nvSpPr>
          <p:cNvPr id="25" name="Rectangle 24"/>
          <p:cNvSpPr/>
          <p:nvPr/>
        </p:nvSpPr>
        <p:spPr>
          <a:xfrm>
            <a:off x="5256381" y="112436"/>
            <a:ext cx="5283882" cy="532903"/>
          </a:xfrm>
          <a:prstGeom prst="rect">
            <a:avLst/>
          </a:prstGeom>
        </p:spPr>
        <p:txBody>
          <a:bodyPr wrap="none">
            <a:spAutoFit/>
          </a:bodyPr>
          <a:lstStyle/>
          <a:p>
            <a:pPr algn="ctr">
              <a:lnSpc>
                <a:spcPct val="107000"/>
              </a:lnSpc>
              <a:spcAft>
                <a:spcPts val="0"/>
              </a:spcAft>
            </a:pPr>
            <a:r>
              <a:rPr lang="fr-FR"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LE CALENDRIER DE L’ORIENTATION</a:t>
            </a:r>
            <a:endParaRPr lang="fr-FR"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16178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871451" y="1401676"/>
            <a:ext cx="10515600" cy="4351338"/>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Pour celles et ceux qui s’intéressent à l'industrie, à l’innovation technologique et à la transition énergétique, et qui souhaitent suivre une formation technologique polyvalente en vue d’une poursuite d’études.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0" cap="none" spc="0" normalizeH="0" baseline="0" noProof="0" dirty="0" smtClean="0">
                <a:ln>
                  <a:noFill/>
                </a:ln>
                <a:solidFill>
                  <a:prstClr val="black"/>
                </a:solidFill>
                <a:effectLst/>
                <a:uLnTx/>
                <a:uFillTx/>
              </a:rPr>
              <a:t>La série STI2D permet d'acquérir des </a:t>
            </a:r>
            <a:r>
              <a:rPr kumimoji="0" lang="fr-FR" sz="1800" b="1" i="0" u="none" strike="noStrike" kern="0" cap="none" spc="0" normalizeH="0" baseline="0" noProof="0" dirty="0" smtClean="0">
                <a:ln>
                  <a:noFill/>
                </a:ln>
                <a:solidFill>
                  <a:prstClr val="black"/>
                </a:solidFill>
                <a:effectLst/>
                <a:uLnTx/>
                <a:uFillTx/>
              </a:rPr>
              <a:t>compétences technologiques</a:t>
            </a:r>
            <a:r>
              <a:rPr kumimoji="0" lang="fr-FR" sz="1800" b="0" i="0" u="none" strike="noStrike" kern="0" cap="none" spc="0" normalizeH="0" baseline="0" noProof="0" dirty="0" smtClean="0">
                <a:ln>
                  <a:noFill/>
                </a:ln>
                <a:solidFill>
                  <a:prstClr val="black"/>
                </a:solidFill>
                <a:effectLst/>
                <a:uLnTx/>
                <a:uFillTx/>
              </a:rPr>
              <a:t> transversales à tous les domaines industriels, ainsi que des compétences approfondies dans un champ de spécialité.</a:t>
            </a:r>
          </a:p>
        </p:txBody>
      </p:sp>
      <p:graphicFrame>
        <p:nvGraphicFramePr>
          <p:cNvPr id="6" name="Tableau 5"/>
          <p:cNvGraphicFramePr>
            <a:graphicFrameLocks noGrp="1"/>
          </p:cNvGraphicFramePr>
          <p:nvPr>
            <p:extLst>
              <p:ext uri="{D42A27DB-BD31-4B8C-83A1-F6EECF244321}">
                <p14:modId xmlns:p14="http://schemas.microsoft.com/office/powerpoint/2010/main" xmlns="" val="1381494127"/>
              </p:ext>
            </p:extLst>
          </p:nvPr>
        </p:nvGraphicFramePr>
        <p:xfrm>
          <a:off x="1148397" y="3377840"/>
          <a:ext cx="8511661" cy="2921000"/>
        </p:xfrm>
        <a:graphic>
          <a:graphicData uri="http://schemas.openxmlformats.org/drawingml/2006/table">
            <a:tbl>
              <a:tblPr firstRow="1" bandRow="1"/>
              <a:tblGrid>
                <a:gridCol w="5487325">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b="1" dirty="0" smtClean="0"/>
                        <a:t>Enseignement de spécialité</a:t>
                      </a:r>
                      <a:endParaRPr lang="fr-FR" sz="18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b="1" dirty="0" smtClean="0"/>
                        <a:t>Horaires 1</a:t>
                      </a:r>
                      <a:r>
                        <a:rPr lang="fr-FR" sz="1800" b="1" baseline="30000" dirty="0" smtClean="0"/>
                        <a:t>re</a:t>
                      </a:r>
                      <a:r>
                        <a:rPr lang="fr-FR" sz="1800" b="1" dirty="0" smtClean="0"/>
                        <a:t> </a:t>
                      </a:r>
                      <a:endParaRPr lang="fr-FR" sz="18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b="1" dirty="0" smtClean="0"/>
                        <a:t>Horaires T</a:t>
                      </a:r>
                      <a:r>
                        <a:rPr lang="fr-FR" sz="1800" b="1" baseline="30000" dirty="0" smtClean="0"/>
                        <a:t>ale</a:t>
                      </a:r>
                      <a:r>
                        <a:rPr lang="fr-FR" sz="1800" b="1" dirty="0" smtClean="0"/>
                        <a:t> </a:t>
                      </a:r>
                      <a:endParaRPr lang="fr-FR" sz="18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t>Innovation technologique</a:t>
                      </a:r>
                      <a:endParaRPr lang="fr-FR" sz="18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1" dirty="0" smtClean="0"/>
                        <a:t>3 h</a:t>
                      </a:r>
                      <a:endParaRPr lang="fr-FR" sz="1800" b="1"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1" dirty="0" smtClean="0"/>
                        <a:t>-</a:t>
                      </a:r>
                      <a:endParaRPr lang="fr-FR" sz="1800" b="1"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t>Ingénierie</a:t>
                      </a:r>
                      <a:r>
                        <a:rPr lang="fr-FR" sz="1800" b="1" baseline="0" dirty="0" smtClean="0"/>
                        <a:t> et développement durable</a:t>
                      </a:r>
                      <a:endParaRPr lang="fr-F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1" dirty="0" smtClean="0"/>
                        <a:t>9 h</a:t>
                      </a:r>
                      <a:endParaRPr lang="fr-FR" sz="18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1" dirty="0" smtClean="0"/>
                        <a:t>-</a:t>
                      </a:r>
                      <a:endParaRPr lang="fr-FR" sz="18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buFontTx/>
                        <a:buChar char="-"/>
                      </a:pPr>
                      <a:r>
                        <a:rPr lang="fr-FR" sz="1600" b="1" dirty="0" smtClean="0"/>
                        <a:t>Architecture</a:t>
                      </a:r>
                      <a:r>
                        <a:rPr lang="fr-FR" sz="1600" b="1" baseline="0" dirty="0" smtClean="0"/>
                        <a:t> et construction</a:t>
                      </a:r>
                      <a:r>
                        <a:rPr lang="fr-FR" sz="1600" b="1" dirty="0" smtClean="0"/>
                        <a:t>                                     ou</a:t>
                      </a:r>
                    </a:p>
                    <a:p>
                      <a:pPr marL="342900" indent="-342900">
                        <a:buFontTx/>
                        <a:buChar char="-"/>
                      </a:pPr>
                      <a:r>
                        <a:rPr lang="fr-FR" sz="1600" b="1" baseline="0" dirty="0" smtClean="0"/>
                        <a:t>Énergie et environnement                                         ou</a:t>
                      </a:r>
                    </a:p>
                    <a:p>
                      <a:pPr marL="342900" indent="-342900">
                        <a:buFontTx/>
                        <a:buChar char="-"/>
                      </a:pPr>
                      <a:r>
                        <a:rPr lang="fr-FR" sz="1600" b="1" baseline="0" dirty="0" smtClean="0"/>
                        <a:t>Innovation technologique et éco-conception        ou</a:t>
                      </a:r>
                    </a:p>
                    <a:p>
                      <a:pPr marL="342900" indent="-342900">
                        <a:buFontTx/>
                        <a:buChar char="-"/>
                      </a:pPr>
                      <a:r>
                        <a:rPr lang="fr-FR" sz="1600" b="1" baseline="0" dirty="0" smtClean="0"/>
                        <a:t>Systèmes d’information et numérique</a:t>
                      </a:r>
                      <a:endParaRPr lang="fr-FR"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1" dirty="0" smtClean="0"/>
                        <a:t>-</a:t>
                      </a:r>
                      <a:endParaRPr lang="fr-FR" sz="20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1" baseline="0" dirty="0" smtClean="0"/>
                        <a:t>12 h</a:t>
                      </a:r>
                      <a:endParaRPr lang="fr-FR" sz="18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t>Physique-Chimie</a:t>
                      </a:r>
                      <a:r>
                        <a:rPr lang="fr-FR" sz="1800" b="1" baseline="0" dirty="0" smtClean="0"/>
                        <a:t> et Mathématiques</a:t>
                      </a:r>
                      <a:endParaRPr lang="fr-F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1" dirty="0" smtClean="0"/>
                        <a:t>6 h</a:t>
                      </a:r>
                      <a:endParaRPr lang="fr-FR" sz="18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1" dirty="0" smtClean="0"/>
                        <a:t>6 h</a:t>
                      </a:r>
                      <a:endParaRPr lang="fr-FR" sz="18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solidFill>
                            <a:schemeClr val="bg1"/>
                          </a:solidFill>
                        </a:rPr>
                        <a:t>Total</a:t>
                      </a:r>
                      <a:endParaRPr lang="fr-FR" sz="18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xmlns="" val="10005"/>
                  </a:ext>
                </a:extLst>
              </a:tr>
            </a:tbl>
          </a:graphicData>
        </a:graphic>
      </p:graphicFrame>
      <p:sp>
        <p:nvSpPr>
          <p:cNvPr id="7" name="Rectangle 6"/>
          <p:cNvSpPr/>
          <p:nvPr/>
        </p:nvSpPr>
        <p:spPr>
          <a:xfrm>
            <a:off x="1524791" y="426499"/>
            <a:ext cx="5030387" cy="461665"/>
          </a:xfrm>
          <a:prstGeom prst="rect">
            <a:avLst/>
          </a:prstGeom>
          <a:solidFill>
            <a:srgbClr val="FFFF6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schemeClr val="tx1"/>
                </a:solidFill>
                <a:effectLst/>
                <a:uLnTx/>
                <a:uFillTx/>
                <a:latin typeface="Arial Black" charset="0"/>
              </a:rPr>
              <a:t>La</a:t>
            </a:r>
            <a:r>
              <a:rPr kumimoji="0" lang="fr-FR" sz="2400" b="1" i="0" u="none" strike="noStrike" kern="0" cap="none" spc="0" normalizeH="0" noProof="0" dirty="0" smtClean="0">
                <a:ln>
                  <a:noFill/>
                </a:ln>
                <a:solidFill>
                  <a:schemeClr val="tx1"/>
                </a:solidFill>
                <a:effectLst/>
                <a:uLnTx/>
                <a:uFillTx/>
                <a:latin typeface="Arial Black" charset="0"/>
              </a:rPr>
              <a:t> </a:t>
            </a:r>
            <a:r>
              <a:rPr kumimoji="0" lang="fr-FR" sz="2400" b="1" i="0" u="none" strike="noStrike" kern="0" cap="none" spc="0" normalizeH="0" baseline="0" noProof="0" dirty="0" smtClean="0">
                <a:ln>
                  <a:noFill/>
                </a:ln>
                <a:solidFill>
                  <a:schemeClr val="tx1"/>
                </a:solidFill>
                <a:effectLst/>
                <a:uLnTx/>
                <a:uFillTx/>
                <a:latin typeface="Arial Black" charset="0"/>
              </a:rPr>
              <a:t>série STI2D</a:t>
            </a:r>
            <a:endParaRPr kumimoji="0" lang="fr-FR" sz="2400" b="0" i="0" u="none" strike="noStrike" kern="0" cap="none" spc="0" normalizeH="0" baseline="0" noProof="0" dirty="0" smtClean="0">
              <a:ln>
                <a:noFill/>
              </a:ln>
              <a:solidFill>
                <a:schemeClr val="tx1"/>
              </a:solidFill>
              <a:effectLst/>
              <a:uLnTx/>
              <a:uFillTx/>
            </a:endParaRPr>
          </a:p>
        </p:txBody>
      </p:sp>
      <p:sp>
        <p:nvSpPr>
          <p:cNvPr id="2" name="Rectangle 1"/>
          <p:cNvSpPr/>
          <p:nvPr/>
        </p:nvSpPr>
        <p:spPr>
          <a:xfrm>
            <a:off x="7462052" y="944097"/>
            <a:ext cx="4134530" cy="369332"/>
          </a:xfrm>
          <a:prstGeom prst="rect">
            <a:avLst/>
          </a:prstGeom>
        </p:spPr>
        <p:txBody>
          <a:bodyPr wrap="none">
            <a:spAutoFit/>
          </a:bodyPr>
          <a:lstStyle/>
          <a:p>
            <a:r>
              <a:rPr lang="en-US" b="1" i="1" dirty="0"/>
              <a:t>Lycées : Garnier, Rocard, Appolinaire Anova </a:t>
            </a:r>
            <a:endParaRPr lang="fr-FR" b="1" dirty="0"/>
          </a:p>
        </p:txBody>
      </p:sp>
    </p:spTree>
    <p:extLst>
      <p:ext uri="{BB962C8B-B14F-4D97-AF65-F5344CB8AC3E}">
        <p14:creationId xmlns:p14="http://schemas.microsoft.com/office/powerpoint/2010/main" xmlns="" val="83685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3133" y="242523"/>
            <a:ext cx="6129550" cy="461665"/>
          </a:xfrm>
          <a:prstGeom prst="rect">
            <a:avLst/>
          </a:prstGeom>
          <a:solidFill>
            <a:srgbClr val="FFFF6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kern="0" dirty="0">
                <a:solidFill>
                  <a:schemeClr val="tx1"/>
                </a:solidFill>
                <a:latin typeface="Arial Black" charset="0"/>
              </a:rPr>
              <a:t>L</a:t>
            </a:r>
            <a:r>
              <a:rPr kumimoji="0" lang="fr-FR" sz="2400" b="1" i="0" u="none" strike="noStrike" kern="0" cap="none" spc="0" normalizeH="0" baseline="0" noProof="0" dirty="0" smtClean="0">
                <a:ln>
                  <a:noFill/>
                </a:ln>
                <a:solidFill>
                  <a:schemeClr val="tx1"/>
                </a:solidFill>
                <a:effectLst/>
                <a:uLnTx/>
                <a:uFillTx/>
                <a:latin typeface="Arial Black" charset="0"/>
              </a:rPr>
              <a:t>a série ST2S</a:t>
            </a:r>
            <a:endParaRPr kumimoji="0" lang="fr-FR" sz="2400" b="0" i="0" u="none" strike="noStrike" kern="0" cap="none" spc="0" normalizeH="0" baseline="0" noProof="0" dirty="0" smtClean="0">
              <a:ln>
                <a:noFill/>
              </a:ln>
              <a:solidFill>
                <a:schemeClr val="tx1"/>
              </a:solidFill>
              <a:effectLst/>
              <a:uLnTx/>
              <a:uFillTx/>
            </a:endParaRPr>
          </a:p>
        </p:txBody>
      </p:sp>
      <p:sp>
        <p:nvSpPr>
          <p:cNvPr id="6" name="Espace réservé du contenu 5"/>
          <p:cNvSpPr>
            <a:spLocks noGrp="1"/>
          </p:cNvSpPr>
          <p:nvPr>
            <p:ph idx="1"/>
          </p:nvPr>
        </p:nvSpPr>
        <p:spPr>
          <a:xfrm>
            <a:off x="763385" y="1518054"/>
            <a:ext cx="10515600" cy="2031325"/>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0" cap="none" spc="0" normalizeH="0" baseline="0" noProof="0" dirty="0" smtClean="0">
                <a:ln>
                  <a:noFill/>
                </a:ln>
                <a:solidFill>
                  <a:prstClr val="black"/>
                </a:solidFill>
                <a:effectLst/>
                <a:uLnTx/>
                <a:uFillTx/>
              </a:rPr>
              <a:t>Cette série s’adresse aux élèves intéressés par les relations humaines et le travail sanitaire et social. Qualités souhaitées : autonomie, esprit d’initiative, sens du contact, aptitude à communiquer et à travailler en équipe.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1"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0" cap="none" spc="0" normalizeH="0" baseline="0" noProof="0" dirty="0" smtClean="0">
                <a:ln>
                  <a:noFill/>
                </a:ln>
                <a:solidFill>
                  <a:prstClr val="black"/>
                </a:solidFill>
                <a:effectLst/>
                <a:uLnTx/>
                <a:uFillTx/>
              </a:rPr>
              <a:t>La biologie humaine, la connaissance psychologique des individus et des groupes, l’étude des faits sociaux et des problèmes de santé, les institutions sanitaires et sociales… constituent les enseignements dominants de cette série.</a:t>
            </a:r>
          </a:p>
        </p:txBody>
      </p:sp>
      <p:graphicFrame>
        <p:nvGraphicFramePr>
          <p:cNvPr id="7" name="Tableau 6"/>
          <p:cNvGraphicFramePr>
            <a:graphicFrameLocks noGrp="1"/>
          </p:cNvGraphicFramePr>
          <p:nvPr>
            <p:extLst/>
          </p:nvPr>
        </p:nvGraphicFramePr>
        <p:xfrm>
          <a:off x="1560440" y="3862075"/>
          <a:ext cx="8511661" cy="2250440"/>
        </p:xfrm>
        <a:graphic>
          <a:graphicData uri="http://schemas.openxmlformats.org/drawingml/2006/table">
            <a:tbl>
              <a:tblPr firstRow="1" bandRow="1"/>
              <a:tblGrid>
                <a:gridCol w="5487325">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Enseignement</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1</a:t>
                      </a:r>
                      <a:r>
                        <a:rPr lang="fr-FR" sz="1800" baseline="30000" dirty="0" smtClean="0"/>
                        <a:t>ère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dirty="0" smtClean="0"/>
                        <a:t>Horaires T</a:t>
                      </a:r>
                      <a:r>
                        <a:rPr lang="fr-FR" sz="1800" baseline="30000" dirty="0" smtClean="0"/>
                        <a:t>ale</a:t>
                      </a:r>
                      <a:r>
                        <a:rPr lang="fr-FR" sz="1800" dirty="0" smtClean="0"/>
                        <a:t> </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Physique-Chimie pour la santé</a:t>
                      </a:r>
                      <a:endParaRPr lang="fr-FR"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3 h</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Biologie et physiopathologie humaine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5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Chimie, Biologie et physiopathologie humaine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t>8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smtClean="0"/>
                        <a:t>Sciences et techniques</a:t>
                      </a:r>
                      <a:r>
                        <a:rPr lang="fr-FR" sz="1800" baseline="0" dirty="0" smtClean="0"/>
                        <a:t> sanitaires et sociales</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7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t>8 h</a:t>
                      </a:r>
                      <a:endParaRPr lang="fr-FR"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dirty="0" smtClean="0">
                          <a:solidFill>
                            <a:schemeClr val="bg1"/>
                          </a:solidFill>
                        </a:rPr>
                        <a:t>Total</a:t>
                      </a:r>
                      <a:endParaRPr lang="fr-FR" sz="18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15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16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xmlns="" val="10005"/>
                  </a:ext>
                </a:extLst>
              </a:tr>
            </a:tbl>
          </a:graphicData>
        </a:graphic>
      </p:graphicFrame>
      <p:sp>
        <p:nvSpPr>
          <p:cNvPr id="2" name="Rectangle 1"/>
          <p:cNvSpPr/>
          <p:nvPr/>
        </p:nvSpPr>
        <p:spPr>
          <a:xfrm>
            <a:off x="7069607" y="1109708"/>
            <a:ext cx="4042453" cy="369332"/>
          </a:xfrm>
          <a:prstGeom prst="rect">
            <a:avLst/>
          </a:prstGeom>
        </p:spPr>
        <p:txBody>
          <a:bodyPr wrap="none">
            <a:spAutoFit/>
          </a:bodyPr>
          <a:lstStyle/>
          <a:p>
            <a:r>
              <a:rPr lang="en-US" b="1" i="1" dirty="0"/>
              <a:t>Lycées : Grand Nouméa, Appolinaire Anova</a:t>
            </a:r>
            <a:endParaRPr lang="fr-FR" b="1" i="1" dirty="0"/>
          </a:p>
        </p:txBody>
      </p:sp>
    </p:spTree>
    <p:extLst>
      <p:ext uri="{BB962C8B-B14F-4D97-AF65-F5344CB8AC3E}">
        <p14:creationId xmlns:p14="http://schemas.microsoft.com/office/powerpoint/2010/main" xmlns="" val="110319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43842" y="237087"/>
            <a:ext cx="6309360" cy="461665"/>
          </a:xfrm>
          <a:prstGeom prst="rect">
            <a:avLst/>
          </a:prstGeom>
          <a:solidFill>
            <a:srgbClr val="FFFF6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kern="0" noProof="0" dirty="0" smtClean="0">
                <a:solidFill>
                  <a:schemeClr val="tx1"/>
                </a:solidFill>
                <a:latin typeface="Arial Black" charset="0"/>
              </a:rPr>
              <a:t>L</a:t>
            </a:r>
            <a:r>
              <a:rPr kumimoji="0" lang="fr-FR" sz="2400" b="1" i="0" u="none" strike="noStrike" kern="0" cap="none" spc="0" normalizeH="0" baseline="0" noProof="0" dirty="0" smtClean="0">
                <a:ln>
                  <a:noFill/>
                </a:ln>
                <a:solidFill>
                  <a:schemeClr val="tx1"/>
                </a:solidFill>
                <a:effectLst/>
                <a:uLnTx/>
                <a:uFillTx/>
                <a:latin typeface="Arial Black" charset="0"/>
              </a:rPr>
              <a:t>a série STAV  Lycée Rocard</a:t>
            </a:r>
            <a:endParaRPr kumimoji="0" lang="fr-FR" sz="2400" b="0" i="0" u="none" strike="noStrike" kern="0" cap="none" spc="0" normalizeH="0" baseline="0" noProof="0" dirty="0" smtClean="0">
              <a:ln>
                <a:noFill/>
              </a:ln>
              <a:solidFill>
                <a:schemeClr val="tx1"/>
              </a:solidFill>
              <a:effectLst/>
              <a:uLnTx/>
              <a:uFillTx/>
            </a:endParaRP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xmlns="" val="2771644194"/>
              </p:ext>
            </p:extLst>
          </p:nvPr>
        </p:nvGraphicFramePr>
        <p:xfrm>
          <a:off x="846513" y="3130723"/>
          <a:ext cx="10515600" cy="2778760"/>
        </p:xfrm>
        <a:graphic>
          <a:graphicData uri="http://schemas.openxmlformats.org/drawingml/2006/table">
            <a:tbl>
              <a:tblPr firstRow="1" bandRow="1">
                <a:tableStyleId>{5C22544A-7EE6-4342-B048-85BDC9FD1C3A}</a:tableStyleId>
              </a:tblPr>
              <a:tblGrid>
                <a:gridCol w="6213953">
                  <a:extLst>
                    <a:ext uri="{9D8B030D-6E8A-4147-A177-3AD203B41FA5}">
                      <a16:colId xmlns:a16="http://schemas.microsoft.com/office/drawing/2014/main" xmlns="" val="1424000276"/>
                    </a:ext>
                  </a:extLst>
                </a:gridCol>
                <a:gridCol w="2204581">
                  <a:extLst>
                    <a:ext uri="{9D8B030D-6E8A-4147-A177-3AD203B41FA5}">
                      <a16:colId xmlns:a16="http://schemas.microsoft.com/office/drawing/2014/main" xmlns="" val="4249588830"/>
                    </a:ext>
                  </a:extLst>
                </a:gridCol>
                <a:gridCol w="2097066">
                  <a:extLst>
                    <a:ext uri="{9D8B030D-6E8A-4147-A177-3AD203B41FA5}">
                      <a16:colId xmlns:a16="http://schemas.microsoft.com/office/drawing/2014/main" xmlns="" val="635328854"/>
                    </a:ext>
                  </a:extLst>
                </a:gridCol>
              </a:tblGrid>
              <a:tr h="370840">
                <a:tc>
                  <a:txBody>
                    <a:bodyPr/>
                    <a:lstStyle/>
                    <a:p>
                      <a:r>
                        <a:rPr lang="fr-FR" dirty="0" smtClean="0">
                          <a:solidFill>
                            <a:schemeClr val="tx1"/>
                          </a:solidFill>
                        </a:rPr>
                        <a:t>Enseignements </a:t>
                      </a:r>
                      <a:endParaRPr lang="fr-FR" dirty="0">
                        <a:solidFill>
                          <a:schemeClr val="tx1"/>
                        </a:solidFill>
                      </a:endParaRPr>
                    </a:p>
                  </a:txBody>
                  <a:tcPr/>
                </a:tc>
                <a:tc>
                  <a:txBody>
                    <a:bodyPr/>
                    <a:lstStyle/>
                    <a:p>
                      <a:r>
                        <a:rPr lang="fr-FR" dirty="0" smtClean="0">
                          <a:solidFill>
                            <a:schemeClr val="tx1"/>
                          </a:solidFill>
                        </a:rPr>
                        <a:t>Horaires</a:t>
                      </a:r>
                      <a:r>
                        <a:rPr lang="fr-FR" baseline="0" dirty="0" smtClean="0">
                          <a:solidFill>
                            <a:schemeClr val="tx1"/>
                          </a:solidFill>
                        </a:rPr>
                        <a:t> en 1</a:t>
                      </a:r>
                      <a:r>
                        <a:rPr lang="fr-FR" baseline="30000" dirty="0" smtClean="0">
                          <a:solidFill>
                            <a:schemeClr val="tx1"/>
                          </a:solidFill>
                        </a:rPr>
                        <a:t>ère</a:t>
                      </a:r>
                      <a:r>
                        <a:rPr lang="fr-FR" baseline="0" dirty="0" smtClean="0">
                          <a:solidFill>
                            <a:schemeClr val="tx1"/>
                          </a:solidFill>
                        </a:rPr>
                        <a:t> </a:t>
                      </a:r>
                      <a:endParaRPr lang="fr-FR" dirty="0">
                        <a:solidFill>
                          <a:schemeClr val="tx1"/>
                        </a:solidFill>
                      </a:endParaRPr>
                    </a:p>
                  </a:txBody>
                  <a:tcPr/>
                </a:tc>
                <a:tc>
                  <a:txBody>
                    <a:bodyPr/>
                    <a:lstStyle/>
                    <a:p>
                      <a:r>
                        <a:rPr lang="fr-FR" dirty="0" smtClean="0">
                          <a:solidFill>
                            <a:schemeClr val="tx1"/>
                          </a:solidFill>
                        </a:rPr>
                        <a:t>Horaires en Tale</a:t>
                      </a:r>
                      <a:endParaRPr lang="fr-FR" dirty="0">
                        <a:solidFill>
                          <a:schemeClr val="tx1"/>
                        </a:solidFill>
                      </a:endParaRPr>
                    </a:p>
                  </a:txBody>
                  <a:tcPr/>
                </a:tc>
                <a:extLst>
                  <a:ext uri="{0D108BD9-81ED-4DB2-BD59-A6C34878D82A}">
                    <a16:rowId xmlns:a16="http://schemas.microsoft.com/office/drawing/2014/main" xmlns="" val="506611542"/>
                  </a:ext>
                </a:extLst>
              </a:tr>
              <a:tr h="370840">
                <a:tc>
                  <a:txBody>
                    <a:bodyPr/>
                    <a:lstStyle/>
                    <a:p>
                      <a:r>
                        <a:rPr lang="fr-FR" sz="2000" b="1" dirty="0" smtClean="0">
                          <a:solidFill>
                            <a:schemeClr val="tx1"/>
                          </a:solidFill>
                        </a:rPr>
                        <a:t>Gestion des ressources</a:t>
                      </a:r>
                      <a:r>
                        <a:rPr lang="fr-FR" sz="2000" b="1" baseline="0" dirty="0" smtClean="0">
                          <a:solidFill>
                            <a:schemeClr val="tx1"/>
                          </a:solidFill>
                        </a:rPr>
                        <a:t> </a:t>
                      </a:r>
                      <a:r>
                        <a:rPr lang="fr-FR" sz="2000" b="1" dirty="0" smtClean="0">
                          <a:solidFill>
                            <a:schemeClr val="tx1"/>
                          </a:solidFill>
                        </a:rPr>
                        <a:t>et de l’alimentation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rPr>
                        <a:t>6h45</a:t>
                      </a:r>
                    </a:p>
                    <a:p>
                      <a:endParaRPr lang="fr-FR"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rPr>
                        <a:t>6h45</a:t>
                      </a:r>
                    </a:p>
                    <a:p>
                      <a:endParaRPr lang="fr-FR" sz="2000" b="1" dirty="0">
                        <a:solidFill>
                          <a:schemeClr val="tx1"/>
                        </a:solidFill>
                      </a:endParaRPr>
                    </a:p>
                  </a:txBody>
                  <a:tcPr/>
                </a:tc>
                <a:extLst>
                  <a:ext uri="{0D108BD9-81ED-4DB2-BD59-A6C34878D82A}">
                    <a16:rowId xmlns:a16="http://schemas.microsoft.com/office/drawing/2014/main" xmlns="" val="2102056567"/>
                  </a:ext>
                </a:extLst>
              </a:tr>
              <a:tr h="370840">
                <a:tc>
                  <a:txBody>
                    <a:bodyPr/>
                    <a:lstStyle/>
                    <a:p>
                      <a:r>
                        <a:rPr lang="fr-FR" sz="2000" b="1" i="0" kern="1200" dirty="0" smtClean="0">
                          <a:solidFill>
                            <a:schemeClr val="tx1"/>
                          </a:solidFill>
                          <a:effectLst/>
                          <a:latin typeface="+mn-lt"/>
                          <a:ea typeface="+mn-ea"/>
                          <a:cs typeface="+mn-cs"/>
                        </a:rPr>
                        <a:t>Territoires et sociétés</a:t>
                      </a:r>
                      <a:endParaRPr lang="fr-FR" sz="2000" b="1" dirty="0">
                        <a:solidFill>
                          <a:schemeClr val="tx1"/>
                        </a:solidFill>
                      </a:endParaRPr>
                    </a:p>
                  </a:txBody>
                  <a:tcPr/>
                </a:tc>
                <a:tc>
                  <a:txBody>
                    <a:bodyPr/>
                    <a:lstStyle/>
                    <a:p>
                      <a:r>
                        <a:rPr lang="fr-FR" sz="2000" b="1" i="0" kern="1200" dirty="0" smtClean="0">
                          <a:solidFill>
                            <a:schemeClr val="tx1"/>
                          </a:solidFill>
                          <a:effectLst/>
                          <a:latin typeface="+mn-lt"/>
                          <a:ea typeface="+mn-ea"/>
                          <a:cs typeface="+mn-cs"/>
                        </a:rPr>
                        <a:t>2h30</a:t>
                      </a:r>
                      <a:endParaRPr lang="fr-FR" sz="2000" b="1" dirty="0">
                        <a:solidFill>
                          <a:schemeClr val="tx1"/>
                        </a:solidFill>
                      </a:endParaRPr>
                    </a:p>
                  </a:txBody>
                  <a:tcPr/>
                </a:tc>
                <a:tc>
                  <a:txBody>
                    <a:bodyPr/>
                    <a:lstStyle/>
                    <a:p>
                      <a:endParaRPr lang="fr-FR" sz="2000" b="1">
                        <a:solidFill>
                          <a:schemeClr val="tx1"/>
                        </a:solidFill>
                      </a:endParaRPr>
                    </a:p>
                  </a:txBody>
                  <a:tcPr/>
                </a:tc>
                <a:extLst>
                  <a:ext uri="{0D108BD9-81ED-4DB2-BD59-A6C34878D82A}">
                    <a16:rowId xmlns:a16="http://schemas.microsoft.com/office/drawing/2014/main" xmlns="" val="3555322860"/>
                  </a:ext>
                </a:extLst>
              </a:tr>
              <a:tr h="370840">
                <a:tc>
                  <a:txBody>
                    <a:bodyPr/>
                    <a:lstStyle/>
                    <a:p>
                      <a:r>
                        <a:rPr lang="fr-FR" sz="2000" b="1" i="0" kern="1200" dirty="0" smtClean="0">
                          <a:solidFill>
                            <a:schemeClr val="tx1"/>
                          </a:solidFill>
                          <a:effectLst/>
                          <a:latin typeface="+mn-lt"/>
                          <a:ea typeface="+mn-ea"/>
                          <a:cs typeface="+mn-cs"/>
                        </a:rPr>
                        <a:t>Technologie (module décliné</a:t>
                      </a:r>
                      <a:br>
                        <a:rPr lang="fr-FR" sz="2000" b="1" i="0" kern="1200" dirty="0" smtClean="0">
                          <a:solidFill>
                            <a:schemeClr val="tx1"/>
                          </a:solidFill>
                          <a:effectLst/>
                          <a:latin typeface="+mn-lt"/>
                          <a:ea typeface="+mn-ea"/>
                          <a:cs typeface="+mn-cs"/>
                        </a:rPr>
                      </a:br>
                      <a:r>
                        <a:rPr lang="fr-FR" sz="2000" b="1" i="0" kern="1200" dirty="0" smtClean="0">
                          <a:solidFill>
                            <a:schemeClr val="tx1"/>
                          </a:solidFill>
                          <a:effectLst/>
                          <a:latin typeface="+mn-lt"/>
                          <a:ea typeface="+mn-ea"/>
                          <a:cs typeface="+mn-cs"/>
                        </a:rPr>
                        <a:t>en cinq domaines technologiques :aménagement, production, agroéquipement, services, transformation)</a:t>
                      </a:r>
                      <a:br>
                        <a:rPr lang="fr-FR" sz="2000" b="1" i="0" kern="1200" dirty="0" smtClean="0">
                          <a:solidFill>
                            <a:schemeClr val="tx1"/>
                          </a:solidFill>
                          <a:effectLst/>
                          <a:latin typeface="+mn-lt"/>
                          <a:ea typeface="+mn-ea"/>
                          <a:cs typeface="+mn-cs"/>
                        </a:rPr>
                      </a:br>
                      <a:endParaRPr lang="fr-FR" sz="2000" b="1" dirty="0">
                        <a:solidFill>
                          <a:schemeClr val="tx1"/>
                        </a:solidFill>
                      </a:endParaRPr>
                    </a:p>
                  </a:txBody>
                  <a:tcPr/>
                </a:tc>
                <a:tc>
                  <a:txBody>
                    <a:bodyPr/>
                    <a:lstStyle/>
                    <a:p>
                      <a:r>
                        <a:rPr lang="fr-FR" sz="2000" b="1" i="0" kern="1200" dirty="0" smtClean="0">
                          <a:solidFill>
                            <a:schemeClr val="tx1"/>
                          </a:solidFill>
                          <a:effectLst/>
                          <a:latin typeface="+mn-lt"/>
                          <a:ea typeface="+mn-ea"/>
                          <a:cs typeface="+mn-cs"/>
                        </a:rPr>
                        <a:t>3h</a:t>
                      </a:r>
                      <a:endParaRPr lang="fr-FR" sz="2000" b="1" dirty="0">
                        <a:solidFill>
                          <a:schemeClr val="tx1"/>
                        </a:solidFill>
                      </a:endParaRPr>
                    </a:p>
                  </a:txBody>
                  <a:tcPr/>
                </a:tc>
                <a:tc>
                  <a:txBody>
                    <a:bodyPr/>
                    <a:lstStyle/>
                    <a:p>
                      <a:r>
                        <a:rPr lang="fr-FR" sz="2000" b="1" dirty="0" smtClean="0">
                          <a:solidFill>
                            <a:schemeClr val="tx1"/>
                          </a:solidFill>
                        </a:rPr>
                        <a:t>4H30</a:t>
                      </a:r>
                      <a:endParaRPr lang="fr-FR" sz="2000" b="1" dirty="0">
                        <a:solidFill>
                          <a:schemeClr val="tx1"/>
                        </a:solidFill>
                      </a:endParaRPr>
                    </a:p>
                  </a:txBody>
                  <a:tcPr/>
                </a:tc>
                <a:extLst>
                  <a:ext uri="{0D108BD9-81ED-4DB2-BD59-A6C34878D82A}">
                    <a16:rowId xmlns:a16="http://schemas.microsoft.com/office/drawing/2014/main" xmlns="" val="4206122752"/>
                  </a:ext>
                </a:extLst>
              </a:tr>
            </a:tbl>
          </a:graphicData>
        </a:graphic>
      </p:graphicFrame>
      <p:sp>
        <p:nvSpPr>
          <p:cNvPr id="10" name="ZoneTexte 9"/>
          <p:cNvSpPr txBox="1"/>
          <p:nvPr/>
        </p:nvSpPr>
        <p:spPr>
          <a:xfrm>
            <a:off x="846513" y="1330036"/>
            <a:ext cx="10350731" cy="1754326"/>
          </a:xfrm>
          <a:prstGeom prst="rect">
            <a:avLst/>
          </a:prstGeom>
          <a:noFill/>
        </p:spPr>
        <p:txBody>
          <a:bodyPr wrap="square" rtlCol="0">
            <a:spAutoFit/>
          </a:bodyPr>
          <a:lstStyle/>
          <a:p>
            <a:pPr marL="285750" indent="-285750">
              <a:buFontTx/>
              <a:buChar char="-"/>
            </a:pPr>
            <a:r>
              <a:rPr lang="fr-FR" dirty="0">
                <a:solidFill>
                  <a:srgbClr val="000000"/>
                </a:solidFill>
                <a:latin typeface="Arial" panose="020B0604020202020204" pitchFamily="34" charset="0"/>
              </a:rPr>
              <a:t>C</a:t>
            </a:r>
            <a:r>
              <a:rPr lang="fr-FR" b="0" i="0" dirty="0" smtClean="0">
                <a:solidFill>
                  <a:srgbClr val="000000"/>
                </a:solidFill>
                <a:effectLst/>
                <a:latin typeface="Arial" panose="020B0604020202020204" pitchFamily="34" charset="0"/>
              </a:rPr>
              <a:t>oncerne les élèves motivés par la biologie, l’agriculture et l’environnement.</a:t>
            </a:r>
          </a:p>
          <a:p>
            <a:pPr marL="285750" indent="-285750">
              <a:buFontTx/>
              <a:buChar char="-"/>
            </a:pPr>
            <a:r>
              <a:rPr lang="fr-FR" b="0" i="0" dirty="0" smtClean="0">
                <a:solidFill>
                  <a:srgbClr val="000000"/>
                </a:solidFill>
                <a:effectLst/>
                <a:latin typeface="Arial" panose="020B0604020202020204" pitchFamily="34" charset="0"/>
              </a:rPr>
              <a:t>La formation privilégie l’approche environnementale, alimentaire et agronomique.</a:t>
            </a:r>
          </a:p>
          <a:p>
            <a:pPr marL="285750" indent="-285750">
              <a:buFontTx/>
              <a:buChar char="-"/>
            </a:pPr>
            <a:r>
              <a:rPr lang="fr-FR" b="0" i="0" dirty="0" smtClean="0">
                <a:solidFill>
                  <a:srgbClr val="000000"/>
                </a:solidFill>
                <a:effectLst/>
                <a:latin typeface="Arial" panose="020B0604020202020204" pitchFamily="34" charset="0"/>
              </a:rPr>
              <a:t>Cette série prépare aux BTSA (brevets de technicien supérieur agricole) et aux spécialités de BTS et BUT en lien avec l’agroalimentaire et l’environnement.</a:t>
            </a:r>
            <a:br>
              <a:rPr lang="fr-FR" b="0" i="0" dirty="0" smtClean="0">
                <a:solidFill>
                  <a:srgbClr val="000000"/>
                </a:solidFill>
                <a:effectLst/>
                <a:latin typeface="Arial" panose="020B0604020202020204" pitchFamily="34" charset="0"/>
              </a:rPr>
            </a:br>
            <a:r>
              <a:rPr lang="fr-FR" b="0" i="0" dirty="0" smtClean="0">
                <a:solidFill>
                  <a:srgbClr val="000000"/>
                </a:solidFill>
                <a:effectLst/>
                <a:latin typeface="Arial" panose="020B0604020202020204" pitchFamily="34" charset="0"/>
              </a:rPr>
              <a:t/>
            </a:r>
            <a:br>
              <a:rPr lang="fr-FR" b="0" i="0" dirty="0" smtClean="0">
                <a:solidFill>
                  <a:srgbClr val="000000"/>
                </a:solidFill>
                <a:effectLst/>
                <a:latin typeface="Arial" panose="020B0604020202020204" pitchFamily="34" charset="0"/>
              </a:rPr>
            </a:br>
            <a:endParaRPr lang="fr-FR" dirty="0"/>
          </a:p>
        </p:txBody>
      </p:sp>
    </p:spTree>
    <p:extLst>
      <p:ext uri="{BB962C8B-B14F-4D97-AF65-F5344CB8AC3E}">
        <p14:creationId xmlns:p14="http://schemas.microsoft.com/office/powerpoint/2010/main" xmlns="" val="3960052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xmlns="" val="4134149629"/>
              </p:ext>
            </p:extLst>
          </p:nvPr>
        </p:nvGraphicFramePr>
        <p:xfrm>
          <a:off x="687888" y="3257071"/>
          <a:ext cx="10515600" cy="2011680"/>
        </p:xfrm>
        <a:graphic>
          <a:graphicData uri="http://schemas.openxmlformats.org/drawingml/2006/table">
            <a:tbl>
              <a:tblPr firstRow="1" bandRow="1">
                <a:tableStyleId>{5C22544A-7EE6-4342-B048-85BDC9FD1C3A}</a:tableStyleId>
              </a:tblPr>
              <a:tblGrid>
                <a:gridCol w="7003093">
                  <a:extLst>
                    <a:ext uri="{9D8B030D-6E8A-4147-A177-3AD203B41FA5}">
                      <a16:colId xmlns:a16="http://schemas.microsoft.com/office/drawing/2014/main" xmlns="" val="4090080695"/>
                    </a:ext>
                  </a:extLst>
                </a:gridCol>
                <a:gridCol w="1691014">
                  <a:extLst>
                    <a:ext uri="{9D8B030D-6E8A-4147-A177-3AD203B41FA5}">
                      <a16:colId xmlns:a16="http://schemas.microsoft.com/office/drawing/2014/main" xmlns="" val="57179695"/>
                    </a:ext>
                  </a:extLst>
                </a:gridCol>
                <a:gridCol w="1821493">
                  <a:extLst>
                    <a:ext uri="{9D8B030D-6E8A-4147-A177-3AD203B41FA5}">
                      <a16:colId xmlns:a16="http://schemas.microsoft.com/office/drawing/2014/main" xmlns="" val="2913906262"/>
                    </a:ext>
                  </a:extLst>
                </a:gridCol>
              </a:tblGrid>
              <a:tr h="0">
                <a:tc>
                  <a:txBody>
                    <a:bodyPr/>
                    <a:lstStyle/>
                    <a:p>
                      <a:r>
                        <a:rPr lang="fr-FR" sz="2400" b="1" dirty="0" smtClean="0">
                          <a:solidFill>
                            <a:schemeClr val="tx1"/>
                          </a:solidFill>
                        </a:rPr>
                        <a:t>Enseignements </a:t>
                      </a:r>
                      <a:endParaRPr lang="fr-FR" sz="2400" b="1" dirty="0">
                        <a:solidFill>
                          <a:schemeClr val="tx1"/>
                        </a:solidFill>
                      </a:endParaRPr>
                    </a:p>
                  </a:txBody>
                  <a:tcPr/>
                </a:tc>
                <a:tc>
                  <a:txBody>
                    <a:bodyPr/>
                    <a:lstStyle/>
                    <a:p>
                      <a:r>
                        <a:rPr lang="fr-FR" sz="2400" b="1" dirty="0" smtClean="0">
                          <a:solidFill>
                            <a:schemeClr val="tx1"/>
                          </a:solidFill>
                        </a:rPr>
                        <a:t>Horaires</a:t>
                      </a:r>
                      <a:r>
                        <a:rPr lang="fr-FR" sz="2400" b="1" baseline="0" dirty="0" smtClean="0">
                          <a:solidFill>
                            <a:schemeClr val="tx1"/>
                          </a:solidFill>
                        </a:rPr>
                        <a:t> en 1</a:t>
                      </a:r>
                      <a:r>
                        <a:rPr lang="fr-FR" sz="2400" b="1" baseline="30000" dirty="0" smtClean="0">
                          <a:solidFill>
                            <a:schemeClr val="tx1"/>
                          </a:solidFill>
                        </a:rPr>
                        <a:t>ère</a:t>
                      </a:r>
                      <a:r>
                        <a:rPr lang="fr-FR" sz="2400" b="1" baseline="0" dirty="0" smtClean="0">
                          <a:solidFill>
                            <a:schemeClr val="tx1"/>
                          </a:solidFill>
                        </a:rPr>
                        <a:t> </a:t>
                      </a:r>
                      <a:endParaRPr lang="fr-FR" sz="2400" b="1" dirty="0">
                        <a:solidFill>
                          <a:schemeClr val="tx1"/>
                        </a:solidFill>
                      </a:endParaRPr>
                    </a:p>
                  </a:txBody>
                  <a:tcPr/>
                </a:tc>
                <a:tc>
                  <a:txBody>
                    <a:bodyPr/>
                    <a:lstStyle/>
                    <a:p>
                      <a:r>
                        <a:rPr lang="fr-FR" sz="2400" b="1" dirty="0" smtClean="0">
                          <a:solidFill>
                            <a:schemeClr val="tx1"/>
                          </a:solidFill>
                        </a:rPr>
                        <a:t>Horaires en Tale</a:t>
                      </a:r>
                      <a:endParaRPr lang="fr-FR" sz="2400" b="1" dirty="0">
                        <a:solidFill>
                          <a:schemeClr val="tx1"/>
                        </a:solidFill>
                      </a:endParaRPr>
                    </a:p>
                  </a:txBody>
                  <a:tcPr/>
                </a:tc>
                <a:extLst>
                  <a:ext uri="{0D108BD9-81ED-4DB2-BD59-A6C34878D82A}">
                    <a16:rowId xmlns:a16="http://schemas.microsoft.com/office/drawing/2014/main" xmlns="" val="257388142"/>
                  </a:ext>
                </a:extLst>
              </a:tr>
              <a:tr h="370840">
                <a:tc>
                  <a:txBody>
                    <a:bodyPr/>
                    <a:lstStyle/>
                    <a:p>
                      <a:r>
                        <a:rPr lang="fr-FR" sz="2000" b="1" i="0" kern="1200" dirty="0" smtClean="0">
                          <a:solidFill>
                            <a:schemeClr val="dk1"/>
                          </a:solidFill>
                          <a:effectLst/>
                          <a:latin typeface="+mn-lt"/>
                          <a:ea typeface="+mn-ea"/>
                          <a:cs typeface="+mn-cs"/>
                        </a:rPr>
                        <a:t>Enseignement scientifique</a:t>
                      </a:r>
                      <a:r>
                        <a:rPr lang="fr-FR" sz="2000" b="1" i="0" kern="1200" baseline="0" dirty="0" smtClean="0">
                          <a:solidFill>
                            <a:schemeClr val="dk1"/>
                          </a:solidFill>
                          <a:effectLst/>
                          <a:latin typeface="+mn-lt"/>
                          <a:ea typeface="+mn-ea"/>
                          <a:cs typeface="+mn-cs"/>
                        </a:rPr>
                        <a:t> /</a:t>
                      </a:r>
                      <a:r>
                        <a:rPr lang="fr-FR" sz="2000" b="1" i="0" kern="1200" dirty="0" smtClean="0">
                          <a:solidFill>
                            <a:schemeClr val="dk1"/>
                          </a:solidFill>
                          <a:effectLst/>
                          <a:latin typeface="+mn-lt"/>
                          <a:ea typeface="+mn-ea"/>
                          <a:cs typeface="+mn-cs"/>
                        </a:rPr>
                        <a:t>alimentation-environnement</a:t>
                      </a:r>
                      <a:endParaRPr lang="fr-FR" sz="2000" b="1" dirty="0"/>
                    </a:p>
                  </a:txBody>
                  <a:tcPr/>
                </a:tc>
                <a:tc>
                  <a:txBody>
                    <a:bodyPr/>
                    <a:lstStyle/>
                    <a:p>
                      <a:r>
                        <a:rPr lang="fr-FR" sz="2000" b="1" dirty="0" smtClean="0"/>
                        <a:t>3H</a:t>
                      </a:r>
                      <a:endParaRPr lang="fr-FR" sz="2000" b="1" dirty="0"/>
                    </a:p>
                  </a:txBody>
                  <a:tcPr/>
                </a:tc>
                <a:tc>
                  <a:txBody>
                    <a:bodyPr/>
                    <a:lstStyle/>
                    <a:p>
                      <a:endParaRPr lang="fr-FR" sz="2000" b="1"/>
                    </a:p>
                  </a:txBody>
                  <a:tcPr/>
                </a:tc>
                <a:extLst>
                  <a:ext uri="{0D108BD9-81ED-4DB2-BD59-A6C34878D82A}">
                    <a16:rowId xmlns:a16="http://schemas.microsoft.com/office/drawing/2014/main" xmlns="" val="2275450634"/>
                  </a:ext>
                </a:extLst>
              </a:tr>
              <a:tr h="370840">
                <a:tc>
                  <a:txBody>
                    <a:bodyPr/>
                    <a:lstStyle/>
                    <a:p>
                      <a:r>
                        <a:rPr lang="fr-FR" sz="2000" b="1" i="0" kern="1200" dirty="0" smtClean="0">
                          <a:solidFill>
                            <a:schemeClr val="dk1"/>
                          </a:solidFill>
                          <a:effectLst/>
                          <a:latin typeface="+mn-lt"/>
                          <a:ea typeface="+mn-ea"/>
                          <a:cs typeface="+mn-cs"/>
                        </a:rPr>
                        <a:t>Sciences et technologies culinaires</a:t>
                      </a:r>
                      <a:r>
                        <a:rPr lang="fr-FR" sz="2000" b="1" i="0" kern="1200" baseline="0" dirty="0" smtClean="0">
                          <a:solidFill>
                            <a:schemeClr val="dk1"/>
                          </a:solidFill>
                          <a:effectLst/>
                          <a:latin typeface="+mn-lt"/>
                          <a:ea typeface="+mn-ea"/>
                          <a:cs typeface="+mn-cs"/>
                        </a:rPr>
                        <a:t> </a:t>
                      </a:r>
                      <a:r>
                        <a:rPr lang="fr-FR" sz="2000" b="1" i="0" kern="1200" dirty="0" smtClean="0">
                          <a:solidFill>
                            <a:schemeClr val="dk1"/>
                          </a:solidFill>
                          <a:effectLst/>
                          <a:latin typeface="+mn-lt"/>
                          <a:ea typeface="+mn-ea"/>
                          <a:cs typeface="+mn-cs"/>
                        </a:rPr>
                        <a:t>et des services</a:t>
                      </a:r>
                      <a:endParaRPr lang="fr-FR" sz="2000" b="1" dirty="0"/>
                    </a:p>
                  </a:txBody>
                  <a:tcPr/>
                </a:tc>
                <a:tc>
                  <a:txBody>
                    <a:bodyPr/>
                    <a:lstStyle/>
                    <a:p>
                      <a:r>
                        <a:rPr lang="fr-FR" sz="2000" b="1" dirty="0" smtClean="0"/>
                        <a:t>10H</a:t>
                      </a:r>
                      <a:endParaRPr lang="fr-FR" sz="2000" b="1" dirty="0"/>
                    </a:p>
                  </a:txBody>
                  <a:tcPr/>
                </a:tc>
                <a:tc>
                  <a:txBody>
                    <a:bodyPr/>
                    <a:lstStyle/>
                    <a:p>
                      <a:r>
                        <a:rPr lang="fr-FR" sz="2000" b="1" dirty="0" smtClean="0"/>
                        <a:t>13H</a:t>
                      </a:r>
                      <a:endParaRPr lang="fr-FR" sz="2000" b="1" dirty="0"/>
                    </a:p>
                  </a:txBody>
                  <a:tcPr/>
                </a:tc>
                <a:extLst>
                  <a:ext uri="{0D108BD9-81ED-4DB2-BD59-A6C34878D82A}">
                    <a16:rowId xmlns:a16="http://schemas.microsoft.com/office/drawing/2014/main" xmlns="" val="1747887367"/>
                  </a:ext>
                </a:extLst>
              </a:tr>
              <a:tr h="370840">
                <a:tc>
                  <a:txBody>
                    <a:bodyPr/>
                    <a:lstStyle/>
                    <a:p>
                      <a:r>
                        <a:rPr lang="fr-FR" sz="2000" b="1" i="0" kern="1200" dirty="0" smtClean="0">
                          <a:solidFill>
                            <a:schemeClr val="dk1"/>
                          </a:solidFill>
                          <a:effectLst/>
                          <a:latin typeface="+mn-lt"/>
                          <a:ea typeface="+mn-ea"/>
                          <a:cs typeface="+mn-cs"/>
                        </a:rPr>
                        <a:t>Économie-gestion hôtelière</a:t>
                      </a:r>
                      <a:endParaRPr lang="fr-FR" sz="2000" b="1" dirty="0"/>
                    </a:p>
                  </a:txBody>
                  <a:tcPr/>
                </a:tc>
                <a:tc>
                  <a:txBody>
                    <a:bodyPr/>
                    <a:lstStyle/>
                    <a:p>
                      <a:r>
                        <a:rPr lang="fr-FR" sz="2000" b="1" dirty="0" smtClean="0"/>
                        <a:t>5H</a:t>
                      </a:r>
                      <a:endParaRPr lang="fr-FR" sz="2000" b="1" dirty="0"/>
                    </a:p>
                  </a:txBody>
                  <a:tcPr/>
                </a:tc>
                <a:tc>
                  <a:txBody>
                    <a:bodyPr/>
                    <a:lstStyle/>
                    <a:p>
                      <a:r>
                        <a:rPr lang="fr-FR" sz="2000" b="1" dirty="0" smtClean="0"/>
                        <a:t>5H</a:t>
                      </a:r>
                      <a:endParaRPr lang="fr-FR" sz="2000" b="1" dirty="0"/>
                    </a:p>
                  </a:txBody>
                  <a:tcPr/>
                </a:tc>
                <a:extLst>
                  <a:ext uri="{0D108BD9-81ED-4DB2-BD59-A6C34878D82A}">
                    <a16:rowId xmlns:a16="http://schemas.microsoft.com/office/drawing/2014/main" xmlns="" val="2929522727"/>
                  </a:ext>
                </a:extLst>
              </a:tr>
            </a:tbl>
          </a:graphicData>
        </a:graphic>
      </p:graphicFrame>
      <p:sp>
        <p:nvSpPr>
          <p:cNvPr id="4" name="Rectangle 3"/>
          <p:cNvSpPr/>
          <p:nvPr/>
        </p:nvSpPr>
        <p:spPr>
          <a:xfrm>
            <a:off x="1256408" y="343964"/>
            <a:ext cx="6292735" cy="400110"/>
          </a:xfrm>
          <a:prstGeom prst="rect">
            <a:avLst/>
          </a:prstGeom>
          <a:solidFill>
            <a:srgbClr val="FFFF6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000" b="1" kern="0" noProof="0" dirty="0" smtClean="0">
                <a:solidFill>
                  <a:schemeClr val="tx1"/>
                </a:solidFill>
                <a:latin typeface="Arial Black" charset="0"/>
              </a:rPr>
              <a:t>L</a:t>
            </a:r>
            <a:r>
              <a:rPr kumimoji="0" lang="fr-FR" sz="2000" b="1" i="0" u="none" strike="noStrike" kern="0" cap="none" spc="0" normalizeH="0" baseline="0" noProof="0" dirty="0" smtClean="0">
                <a:ln>
                  <a:noFill/>
                </a:ln>
                <a:solidFill>
                  <a:schemeClr val="tx1"/>
                </a:solidFill>
                <a:effectLst/>
                <a:uLnTx/>
                <a:uFillTx/>
                <a:latin typeface="Arial Black" charset="0"/>
              </a:rPr>
              <a:t>a série STHR – Lycée Escoffier</a:t>
            </a:r>
            <a:endParaRPr kumimoji="0" lang="fr-FR" sz="1200" b="0" i="0" u="none" strike="noStrike" kern="0" cap="none" spc="0" normalizeH="0" baseline="0" noProof="0" dirty="0" smtClean="0">
              <a:ln>
                <a:noFill/>
              </a:ln>
              <a:solidFill>
                <a:schemeClr val="tx1"/>
              </a:solidFill>
              <a:effectLst/>
              <a:uLnTx/>
              <a:uFillTx/>
            </a:endParaRPr>
          </a:p>
        </p:txBody>
      </p:sp>
      <p:sp>
        <p:nvSpPr>
          <p:cNvPr id="6" name="ZoneTexte 5"/>
          <p:cNvSpPr txBox="1"/>
          <p:nvPr/>
        </p:nvSpPr>
        <p:spPr>
          <a:xfrm>
            <a:off x="789140" y="1189973"/>
            <a:ext cx="10414348" cy="2215991"/>
          </a:xfrm>
          <a:prstGeom prst="rect">
            <a:avLst/>
          </a:prstGeom>
          <a:noFill/>
        </p:spPr>
        <p:txBody>
          <a:bodyPr wrap="square" rtlCol="0">
            <a:spAutoFit/>
          </a:bodyPr>
          <a:lstStyle/>
          <a:p>
            <a:r>
              <a:rPr lang="fr-FR" dirty="0" smtClean="0"/>
              <a:t>- </a:t>
            </a:r>
            <a:r>
              <a:rPr lang="fr-FR" sz="2400" b="1" dirty="0" smtClean="0"/>
              <a:t>La série STHR (sciences et technologies de l’hôtellerie et de la restauration) accueille les élèves attirés par les métiers de l'hôtellerie et de la restauration.</a:t>
            </a:r>
          </a:p>
          <a:p>
            <a:r>
              <a:rPr lang="fr-FR" sz="2400" b="1" dirty="0" smtClean="0"/>
              <a:t>- Les enseignements technologiques portent sur l'économie et la gestion hôtelière, les sciences et technologies culinaires, les services, etc.</a:t>
            </a:r>
          </a:p>
          <a:p>
            <a:endParaRPr lang="fr-FR" sz="2400" dirty="0" smtClean="0"/>
          </a:p>
          <a:p>
            <a:endParaRPr lang="fr-FR" dirty="0"/>
          </a:p>
        </p:txBody>
      </p:sp>
    </p:spTree>
    <p:extLst>
      <p:ext uri="{BB962C8B-B14F-4D97-AF65-F5344CB8AC3E}">
        <p14:creationId xmlns:p14="http://schemas.microsoft.com/office/powerpoint/2010/main" xmlns="" val="1094699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798" y="249039"/>
            <a:ext cx="6133981" cy="461665"/>
          </a:xfrm>
          <a:prstGeom prst="rect">
            <a:avLst/>
          </a:prstGeom>
          <a:solidFill>
            <a:srgbClr val="FFFF6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kern="0" dirty="0">
                <a:solidFill>
                  <a:schemeClr val="tx1"/>
                </a:solidFill>
                <a:latin typeface="Calibri" panose="020F0502020204030204" pitchFamily="34" charset="0"/>
                <a:ea typeface="Calibri" panose="020F0502020204030204" pitchFamily="34" charset="0"/>
                <a:cs typeface="Calibri" panose="020F0502020204030204" pitchFamily="34" charset="0"/>
              </a:rPr>
              <a:t>L</a:t>
            </a:r>
            <a:r>
              <a:rPr kumimoji="0" lang="fr-FR" sz="2400" b="1" i="0" u="none" strike="noStrike" kern="0" cap="none" spc="0" normalizeH="0" baseline="0" noProof="0" dirty="0" smtClean="0">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 série STD2A – Lycée Garnier</a:t>
            </a:r>
            <a:endParaRPr kumimoji="0" lang="fr-FR" sz="2400" b="0" i="0" u="none" strike="noStrike" kern="0" cap="none" spc="0" normalizeH="0" baseline="0" noProof="0" dirty="0" smtClean="0">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contenu 4"/>
          <p:cNvSpPr>
            <a:spLocks noGrp="1"/>
          </p:cNvSpPr>
          <p:nvPr>
            <p:ph idx="1"/>
          </p:nvPr>
        </p:nvSpPr>
        <p:spPr>
          <a:xfrm>
            <a:off x="671944" y="950963"/>
            <a:ext cx="10515600" cy="2523768"/>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000" b="1" cap="none" dirty="0" smtClean="0">
                <a:solidFill>
                  <a:prstClr val="black"/>
                </a:solidFill>
                <a:latin typeface="Calibri"/>
                <a:cs typeface="Arial" charset="0"/>
              </a:rPr>
              <a:t>Cette série intéressera celles et ceux qui sont attirés par les applications de l'art (graphisme, mode, design...) Et par la conception et la réalisation d'objets (vêtements, meubles, ustensiles...) Ou d'espaces.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000" b="1" cap="none" dirty="0" smtClean="0">
                <a:solidFill>
                  <a:prstClr val="black"/>
                </a:solidFill>
                <a:latin typeface="Calibri"/>
                <a:cs typeface="Arial" charset="0"/>
              </a:rPr>
              <a:t>Des enseignements technologiques qui s’appuient sur des démarches expérimentales. Celles-ci permettent d’appréhender les univers complexes du design et des métiers d’art.</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0" i="0" u="none" strike="noStrike" kern="0" cap="none" spc="0" normalizeH="0" baseline="0" noProof="0" dirty="0" smtClean="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000" b="1" cap="none" dirty="0" smtClean="0">
                <a:solidFill>
                  <a:prstClr val="black"/>
                </a:solidFill>
                <a:latin typeface="Calibri"/>
                <a:cs typeface="Arial" charset="0"/>
              </a:rPr>
              <a:t>Poursuites d’études : DNMADE (design d’espace, de produit ou de mode, communication et expression visuelle…), CPGE </a:t>
            </a:r>
            <a:r>
              <a:rPr lang="fr-FR" sz="2000" b="1" cap="none" dirty="0" err="1" smtClean="0">
                <a:solidFill>
                  <a:prstClr val="black"/>
                </a:solidFill>
                <a:latin typeface="Calibri"/>
                <a:cs typeface="Arial" charset="0"/>
              </a:rPr>
              <a:t>cachan</a:t>
            </a:r>
            <a:r>
              <a:rPr lang="fr-FR" sz="2000" b="1" cap="none" dirty="0" smtClean="0">
                <a:solidFill>
                  <a:prstClr val="black"/>
                </a:solidFill>
                <a:latin typeface="Calibri"/>
                <a:cs typeface="Arial" charset="0"/>
              </a:rPr>
              <a:t> design, licence d’art, écoles d’art, etc.</a:t>
            </a:r>
            <a:endParaRPr lang="fr-FR" sz="2000" b="1" cap="none" dirty="0">
              <a:solidFill>
                <a:prstClr val="black"/>
              </a:solidFill>
              <a:latin typeface="Calibri"/>
              <a:cs typeface="Arial" charset="0"/>
            </a:endParaRPr>
          </a:p>
        </p:txBody>
      </p:sp>
      <p:graphicFrame>
        <p:nvGraphicFramePr>
          <p:cNvPr id="6" name="Tableau 5"/>
          <p:cNvGraphicFramePr>
            <a:graphicFrameLocks noGrp="1"/>
          </p:cNvGraphicFramePr>
          <p:nvPr>
            <p:extLst>
              <p:ext uri="{D42A27DB-BD31-4B8C-83A1-F6EECF244321}">
                <p14:modId xmlns:p14="http://schemas.microsoft.com/office/powerpoint/2010/main" xmlns="" val="810032363"/>
              </p:ext>
            </p:extLst>
          </p:nvPr>
        </p:nvGraphicFramePr>
        <p:xfrm>
          <a:off x="1540100" y="4084320"/>
          <a:ext cx="8511661" cy="2773680"/>
        </p:xfrm>
        <a:graphic>
          <a:graphicData uri="http://schemas.openxmlformats.org/drawingml/2006/table">
            <a:tbl>
              <a:tblPr firstRow="1" bandRow="1"/>
              <a:tblGrid>
                <a:gridCol w="5487325">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Enseignement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1</a:t>
                      </a:r>
                      <a:r>
                        <a:rPr lang="fr-FR" sz="2000" baseline="30000" dirty="0" smtClean="0"/>
                        <a:t>re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T</a:t>
                      </a:r>
                      <a:r>
                        <a:rPr lang="fr-FR" sz="2000" baseline="30000" dirty="0" smtClean="0"/>
                        <a:t>ale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t>Physique-Chimie</a:t>
                      </a:r>
                      <a:endParaRPr lang="fr-FR" sz="20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1" dirty="0" smtClean="0"/>
                        <a:t>2 h</a:t>
                      </a:r>
                      <a:endParaRPr lang="fr-FR" sz="2000" b="1"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1" dirty="0" smtClean="0"/>
                        <a:t>-</a:t>
                      </a:r>
                      <a:endParaRPr lang="fr-FR" sz="2000" b="1"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t>Outils et langages numériques</a:t>
                      </a:r>
                      <a:endParaRPr lang="fr-FR" sz="2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1" dirty="0" smtClean="0"/>
                        <a:t>2 h</a:t>
                      </a:r>
                      <a:endParaRPr lang="fr-FR" sz="20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1" dirty="0" smtClean="0"/>
                        <a:t>-</a:t>
                      </a:r>
                      <a:endParaRPr lang="fr-FR" sz="20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t>Design</a:t>
                      </a:r>
                      <a:r>
                        <a:rPr lang="fr-FR" sz="2000" b="1" baseline="0" dirty="0" smtClean="0"/>
                        <a:t> et métiers d’arts</a:t>
                      </a:r>
                      <a:endParaRPr lang="fr-FR" sz="2000" b="1"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1" dirty="0" smtClean="0"/>
                        <a:t>14</a:t>
                      </a:r>
                      <a:r>
                        <a:rPr lang="fr-FR" sz="2000" b="1" baseline="0" dirty="0" smtClean="0"/>
                        <a:t> h</a:t>
                      </a:r>
                      <a:endParaRPr lang="fr-FR" sz="20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1" baseline="0" dirty="0" smtClean="0"/>
                        <a:t>-</a:t>
                      </a:r>
                      <a:endParaRPr lang="fr-FR" sz="20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t>Analyse et</a:t>
                      </a:r>
                      <a:r>
                        <a:rPr lang="fr-FR" sz="2000" b="1" baseline="0" dirty="0" smtClean="0"/>
                        <a:t> méthodes en design</a:t>
                      </a:r>
                      <a:endParaRPr lang="fr-FR" sz="2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1" dirty="0" smtClean="0"/>
                        <a:t>-</a:t>
                      </a:r>
                      <a:endParaRPr lang="fr-FR" sz="20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1" dirty="0" smtClean="0"/>
                        <a:t>9 h</a:t>
                      </a:r>
                      <a:endParaRPr lang="fr-FR" sz="20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t>Conception et création en design</a:t>
                      </a:r>
                      <a:r>
                        <a:rPr lang="fr-FR" sz="2000" b="1" baseline="0" dirty="0" smtClean="0"/>
                        <a:t> et métiers d’art</a:t>
                      </a:r>
                      <a:endParaRPr lang="fr-FR" sz="20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1" dirty="0" smtClean="0"/>
                        <a:t>-</a:t>
                      </a:r>
                      <a:endParaRPr lang="fr-FR" sz="20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1" dirty="0" smtClean="0"/>
                        <a:t>9 h</a:t>
                      </a:r>
                      <a:endParaRPr lang="fr-FR" sz="20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solidFill>
                            <a:schemeClr val="bg1"/>
                          </a:solidFill>
                        </a:rPr>
                        <a:t>Total</a:t>
                      </a:r>
                      <a:endParaRPr lang="fr-FR" sz="20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18 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814441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1342361" y="151942"/>
            <a:ext cx="9507277" cy="6554115"/>
          </a:xfrm>
          <a:prstGeom prst="rect">
            <a:avLst/>
          </a:prstGeom>
        </p:spPr>
      </p:pic>
    </p:spTree>
    <p:extLst>
      <p:ext uri="{BB962C8B-B14F-4D97-AF65-F5344CB8AC3E}">
        <p14:creationId xmlns:p14="http://schemas.microsoft.com/office/powerpoint/2010/main" xmlns="" val="280238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49137" y="467870"/>
            <a:ext cx="10305585" cy="779429"/>
          </a:xfrm>
          <a:solidFill>
            <a:schemeClr val="bg1">
              <a:lumMod val="95000"/>
            </a:schemeClr>
          </a:solidFill>
        </p:spPr>
        <p:txBody>
          <a:bodyPr/>
          <a:lstStyle/>
          <a:p>
            <a:pPr algn="ctr"/>
            <a:r>
              <a:rPr lang="fr-FR" b="1" dirty="0" smtClean="0"/>
              <a:t>PROCEDURE AFFECTATION</a:t>
            </a:r>
            <a:endParaRPr lang="fr-FR" b="1" dirty="0"/>
          </a:p>
        </p:txBody>
      </p:sp>
      <p:sp>
        <p:nvSpPr>
          <p:cNvPr id="6" name="Rectangle 5"/>
          <p:cNvSpPr/>
          <p:nvPr/>
        </p:nvSpPr>
        <p:spPr>
          <a:xfrm>
            <a:off x="5813582" y="1524148"/>
            <a:ext cx="3260080" cy="707886"/>
          </a:xfrm>
          <a:prstGeom prst="rect">
            <a:avLst/>
          </a:prstGeom>
          <a:solidFill>
            <a:schemeClr val="accent4">
              <a:lumMod val="60000"/>
              <a:lumOff val="40000"/>
            </a:schemeClr>
          </a:solidFill>
        </p:spPr>
        <p:txBody>
          <a:bodyPr wrap="square">
            <a:spAutoFit/>
          </a:bodyPr>
          <a:lstStyle/>
          <a:p>
            <a:pPr algn="ctr"/>
            <a:r>
              <a:rPr lang="fr-FR" sz="2000" b="1" dirty="0" smtClean="0">
                <a:latin typeface="Calibri" panose="020F0502020204030204" pitchFamily="34" charset="0"/>
                <a:ea typeface="Calibri" panose="020F0502020204030204" pitchFamily="34" charset="0"/>
                <a:cs typeface="Calibri" panose="020F0502020204030204" pitchFamily="34" charset="0"/>
              </a:rPr>
              <a:t>1</a:t>
            </a:r>
            <a:r>
              <a:rPr lang="fr-FR" sz="2000" b="1" baseline="30000" dirty="0" smtClean="0">
                <a:latin typeface="Calibri" panose="020F0502020204030204" pitchFamily="34" charset="0"/>
                <a:ea typeface="Calibri" panose="020F0502020204030204" pitchFamily="34" charset="0"/>
                <a:cs typeface="Calibri" panose="020F0502020204030204" pitchFamily="34" charset="0"/>
              </a:rPr>
              <a:t>ère</a:t>
            </a:r>
            <a:r>
              <a:rPr lang="fr-FR" sz="2000" b="1" dirty="0" smtClean="0">
                <a:latin typeface="Calibri" panose="020F0502020204030204" pitchFamily="34" charset="0"/>
                <a:ea typeface="Calibri" panose="020F0502020204030204" pitchFamily="34" charset="0"/>
                <a:cs typeface="Calibri" panose="020F0502020204030204" pitchFamily="34" charset="0"/>
              </a:rPr>
              <a:t> TECHNOLOGIQUE</a:t>
            </a:r>
          </a:p>
          <a:p>
            <a:pPr algn="ctr"/>
            <a:r>
              <a:rPr lang="fr-FR" sz="2000" b="1" dirty="0" smtClean="0">
                <a:latin typeface="Calibri" panose="020F0502020204030204" pitchFamily="34" charset="0"/>
                <a:ea typeface="Calibri" panose="020F0502020204030204" pitchFamily="34" charset="0"/>
                <a:cs typeface="Calibri" panose="020F0502020204030204" pitchFamily="34" charset="0"/>
              </a:rPr>
              <a:t>STI2D STMG STL STAV STHR</a:t>
            </a:r>
            <a:endParaRPr lang="fr-FR" sz="20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p:cNvSpPr/>
          <p:nvPr/>
        </p:nvSpPr>
        <p:spPr>
          <a:xfrm>
            <a:off x="5872198" y="2821476"/>
            <a:ext cx="2943556" cy="2862322"/>
          </a:xfrm>
          <a:prstGeom prst="rect">
            <a:avLst/>
          </a:prstGeom>
          <a:solidFill>
            <a:schemeClr val="accent4">
              <a:lumMod val="60000"/>
              <a:lumOff val="40000"/>
            </a:schemeClr>
          </a:solidFill>
        </p:spPr>
        <p:txBody>
          <a:bodyPr wrap="square">
            <a:spAutoFit/>
          </a:bodyPr>
          <a:lstStyle/>
          <a:p>
            <a:pPr algn="ctr"/>
            <a:r>
              <a:rPr lang="fr-FR" b="1" dirty="0">
                <a:latin typeface="Calibri" panose="020F0502020204030204" pitchFamily="34" charset="0"/>
                <a:ea typeface="Calibri" panose="020F0502020204030204" pitchFamily="34" charset="0"/>
                <a:cs typeface="Calibri" panose="020F0502020204030204" pitchFamily="34" charset="0"/>
              </a:rPr>
              <a:t>La procédure d’affectation est informatisée </a:t>
            </a:r>
          </a:p>
          <a:p>
            <a:pPr algn="ctr"/>
            <a:r>
              <a:rPr lang="fr-FR" b="1" dirty="0">
                <a:latin typeface="Calibri" panose="020F0502020204030204" pitchFamily="34" charset="0"/>
                <a:ea typeface="Calibri" panose="020F0502020204030204" pitchFamily="34" charset="0"/>
                <a:cs typeface="Calibri" panose="020F0502020204030204" pitchFamily="34" charset="0"/>
              </a:rPr>
              <a:t>AFFELNET </a:t>
            </a:r>
            <a:r>
              <a:rPr lang="fr-FR" b="1" dirty="0" smtClean="0">
                <a:latin typeface="Calibri" panose="020F0502020204030204" pitchFamily="34" charset="0"/>
                <a:ea typeface="Calibri" panose="020F0502020204030204" pitchFamily="34" charset="0"/>
                <a:cs typeface="Calibri" panose="020F0502020204030204" pitchFamily="34" charset="0"/>
              </a:rPr>
              <a:t>:</a:t>
            </a:r>
          </a:p>
          <a:p>
            <a:pPr algn="ctr"/>
            <a:r>
              <a:rPr lang="fr-FR" b="1" dirty="0" smtClean="0">
                <a:latin typeface="Calibri" panose="020F0502020204030204" pitchFamily="34" charset="0"/>
                <a:ea typeface="Calibri" panose="020F0502020204030204" pitchFamily="34" charset="0"/>
                <a:cs typeface="Calibri" panose="020F0502020204030204" pitchFamily="34" charset="0"/>
              </a:rPr>
              <a:t> </a:t>
            </a:r>
            <a:r>
              <a:rPr lang="fr-FR" b="1" dirty="0">
                <a:latin typeface="Calibri" panose="020F0502020204030204" pitchFamily="34" charset="0"/>
                <a:ea typeface="Calibri" panose="020F0502020204030204" pitchFamily="34" charset="0"/>
                <a:cs typeface="Calibri" panose="020F0502020204030204" pitchFamily="34" charset="0"/>
              </a:rPr>
              <a:t>affectation des élèves par le </a:t>
            </a:r>
            <a:r>
              <a:rPr lang="fr-FR" b="1" dirty="0" smtClean="0">
                <a:latin typeface="Calibri" panose="020F0502020204030204" pitchFamily="34" charset="0"/>
                <a:ea typeface="Calibri" panose="020F0502020204030204" pitchFamily="34" charset="0"/>
                <a:cs typeface="Calibri" panose="020F0502020204030204" pitchFamily="34" charset="0"/>
              </a:rPr>
              <a:t>NET</a:t>
            </a:r>
          </a:p>
          <a:p>
            <a:pPr algn="ct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endParaRPr lang="fr-FR" b="1" dirty="0">
              <a:latin typeface="Calibri" panose="020F0502020204030204" pitchFamily="34" charset="0"/>
              <a:ea typeface="Calibri" panose="020F0502020204030204" pitchFamily="34" charset="0"/>
              <a:cs typeface="Calibri" panose="020F0502020204030204" pitchFamily="34" charset="0"/>
            </a:endParaRPr>
          </a:p>
          <a:p>
            <a:pPr algn="ctr"/>
            <a:endParaRPr lang="fr-FR" b="1"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p:cNvSpPr/>
          <p:nvPr/>
        </p:nvSpPr>
        <p:spPr>
          <a:xfrm>
            <a:off x="3066576" y="1529168"/>
            <a:ext cx="2630840" cy="707886"/>
          </a:xfrm>
          <a:prstGeom prst="rect">
            <a:avLst/>
          </a:prstGeom>
          <a:solidFill>
            <a:schemeClr val="tx2">
              <a:lumMod val="60000"/>
              <a:lumOff val="40000"/>
            </a:schemeClr>
          </a:solidFill>
        </p:spPr>
        <p:txBody>
          <a:bodyPr wrap="square">
            <a:spAutoFit/>
          </a:bodyPr>
          <a:lstStyle/>
          <a:p>
            <a:pPr algn="ctr"/>
            <a:r>
              <a:rPr lang="fr-FR" sz="2000" b="1" dirty="0" smtClean="0">
                <a:latin typeface="Calibri" panose="020F0502020204030204" pitchFamily="34" charset="0"/>
                <a:ea typeface="Calibri" panose="020F0502020204030204" pitchFamily="34" charset="0"/>
                <a:cs typeface="Calibri" panose="020F0502020204030204" pitchFamily="34" charset="0"/>
              </a:rPr>
              <a:t>1</a:t>
            </a:r>
            <a:r>
              <a:rPr lang="fr-FR" sz="2000" b="1" baseline="30000" dirty="0" smtClean="0">
                <a:latin typeface="Calibri" panose="020F0502020204030204" pitchFamily="34" charset="0"/>
                <a:ea typeface="Calibri" panose="020F0502020204030204" pitchFamily="34" charset="0"/>
                <a:cs typeface="Calibri" panose="020F0502020204030204" pitchFamily="34" charset="0"/>
              </a:rPr>
              <a:t>ère</a:t>
            </a:r>
            <a:r>
              <a:rPr lang="fr-FR" sz="2000" b="1" dirty="0" smtClean="0">
                <a:latin typeface="Calibri" panose="020F0502020204030204" pitchFamily="34" charset="0"/>
                <a:ea typeface="Calibri" panose="020F0502020204030204" pitchFamily="34" charset="0"/>
                <a:cs typeface="Calibri" panose="020F0502020204030204" pitchFamily="34" charset="0"/>
              </a:rPr>
              <a:t> TECHNOLOGIQUE</a:t>
            </a:r>
          </a:p>
          <a:p>
            <a:pPr algn="ctr"/>
            <a:r>
              <a:rPr lang="fr-FR" sz="2000" b="1" dirty="0" smtClean="0">
                <a:latin typeface="Calibri" panose="020F0502020204030204" pitchFamily="34" charset="0"/>
                <a:ea typeface="Calibri" panose="020F0502020204030204" pitchFamily="34" charset="0"/>
                <a:cs typeface="Calibri" panose="020F0502020204030204" pitchFamily="34" charset="0"/>
              </a:rPr>
              <a:t>STID2A</a:t>
            </a:r>
            <a:endParaRPr lang="fr-FR" sz="2000" b="1" dirty="0">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p:cNvSpPr/>
          <p:nvPr/>
        </p:nvSpPr>
        <p:spPr>
          <a:xfrm>
            <a:off x="3063473" y="2786306"/>
            <a:ext cx="2587050" cy="3000821"/>
          </a:xfrm>
          <a:prstGeom prst="rect">
            <a:avLst/>
          </a:prstGeom>
          <a:solidFill>
            <a:schemeClr val="tx2">
              <a:lumMod val="60000"/>
              <a:lumOff val="40000"/>
            </a:schemeClr>
          </a:solidFill>
        </p:spPr>
        <p:txBody>
          <a:bodyPr wrap="square">
            <a:spAutoFit/>
          </a:bodyPr>
          <a:lstStyle/>
          <a:p>
            <a:pPr algn="ctr">
              <a:lnSpc>
                <a:spcPct val="150000"/>
              </a:lnSpc>
            </a:pPr>
            <a:r>
              <a:rPr lang="fr-FR" b="1" dirty="0">
                <a:latin typeface="Calibri" panose="020F0502020204030204" pitchFamily="34" charset="0"/>
                <a:ea typeface="Calibri" panose="020F0502020204030204" pitchFamily="34" charset="0"/>
                <a:cs typeface="Calibri" panose="020F0502020204030204" pitchFamily="34" charset="0"/>
              </a:rPr>
              <a:t>La procédure d’affectation est </a:t>
            </a: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fr-FR" b="1" dirty="0" smtClean="0">
                <a:latin typeface="Calibri" panose="020F0502020204030204" pitchFamily="34" charset="0"/>
                <a:ea typeface="Calibri" panose="020F0502020204030204" pitchFamily="34" charset="0"/>
                <a:cs typeface="Calibri" panose="020F0502020204030204" pitchFamily="34" charset="0"/>
              </a:rPr>
              <a:t>SUR DOSSIER  : </a:t>
            </a:r>
          </a:p>
          <a:p>
            <a:pPr algn="ctr">
              <a:lnSpc>
                <a:spcPct val="150000"/>
              </a:lnSpc>
            </a:pPr>
            <a:r>
              <a:rPr lang="fr-FR" b="1" dirty="0" smtClean="0">
                <a:latin typeface="Calibri" panose="020F0502020204030204" pitchFamily="34" charset="0"/>
                <a:ea typeface="Calibri" panose="020F0502020204030204" pitchFamily="34" charset="0"/>
                <a:cs typeface="Calibri" panose="020F0502020204030204" pitchFamily="34" charset="0"/>
              </a:rPr>
              <a:t>notes, appréciations et compositions </a:t>
            </a:r>
            <a:r>
              <a:rPr lang="fr-FR" b="1" dirty="0" smtClean="0">
                <a:latin typeface="Calibri" panose="020F0502020204030204" pitchFamily="34" charset="0"/>
                <a:ea typeface="Calibri" panose="020F0502020204030204" pitchFamily="34" charset="0"/>
                <a:cs typeface="Calibri" panose="020F0502020204030204" pitchFamily="34" charset="0"/>
              </a:rPr>
              <a:t>artistiques</a:t>
            </a:r>
          </a:p>
          <a:p>
            <a:pPr algn="ctr">
              <a:lnSpc>
                <a:spcPct val="150000"/>
              </a:lnSpc>
            </a:pP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endParaRPr lang="fr-FR" b="1" dirty="0" smtClean="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198568" y="1529168"/>
            <a:ext cx="2661863" cy="707886"/>
          </a:xfrm>
          <a:prstGeom prst="rect">
            <a:avLst/>
          </a:prstGeom>
          <a:solidFill>
            <a:schemeClr val="accent3">
              <a:lumMod val="60000"/>
              <a:lumOff val="40000"/>
            </a:schemeClr>
          </a:solidFill>
        </p:spPr>
        <p:txBody>
          <a:bodyPr wrap="square">
            <a:spAutoFit/>
          </a:bodyPr>
          <a:lstStyle/>
          <a:p>
            <a:pPr algn="ctr"/>
            <a:r>
              <a:rPr lang="fr-FR" sz="2000" b="1" dirty="0" smtClean="0">
                <a:latin typeface="Calibri" panose="020F0502020204030204" pitchFamily="34" charset="0"/>
                <a:ea typeface="Calibri" panose="020F0502020204030204" pitchFamily="34" charset="0"/>
                <a:cs typeface="Calibri" panose="020F0502020204030204" pitchFamily="34" charset="0"/>
              </a:rPr>
              <a:t>1</a:t>
            </a:r>
            <a:r>
              <a:rPr lang="fr-FR" sz="2000" b="1" baseline="30000" dirty="0" smtClean="0">
                <a:latin typeface="Calibri" panose="020F0502020204030204" pitchFamily="34" charset="0"/>
                <a:ea typeface="Calibri" panose="020F0502020204030204" pitchFamily="34" charset="0"/>
                <a:cs typeface="Calibri" panose="020F0502020204030204" pitchFamily="34" charset="0"/>
              </a:rPr>
              <a:t>ère</a:t>
            </a:r>
            <a:r>
              <a:rPr lang="fr-FR" sz="2000" b="1" dirty="0" smtClean="0">
                <a:latin typeface="Calibri" panose="020F0502020204030204" pitchFamily="34" charset="0"/>
                <a:ea typeface="Calibri" panose="020F0502020204030204" pitchFamily="34" charset="0"/>
                <a:cs typeface="Calibri" panose="020F0502020204030204" pitchFamily="34" charset="0"/>
              </a:rPr>
              <a:t> GENERALE </a:t>
            </a:r>
          </a:p>
          <a:p>
            <a:pPr algn="ctr"/>
            <a:endParaRPr lang="fr-FR" sz="2000" b="1" dirty="0"/>
          </a:p>
        </p:txBody>
      </p:sp>
      <p:sp>
        <p:nvSpPr>
          <p:cNvPr id="11" name="Rectangle 10"/>
          <p:cNvSpPr/>
          <p:nvPr/>
        </p:nvSpPr>
        <p:spPr>
          <a:xfrm>
            <a:off x="160962" y="2739414"/>
            <a:ext cx="2758084" cy="3277820"/>
          </a:xfrm>
          <a:prstGeom prst="rect">
            <a:avLst/>
          </a:prstGeom>
          <a:solidFill>
            <a:schemeClr val="accent3">
              <a:lumMod val="60000"/>
              <a:lumOff val="40000"/>
            </a:schemeClr>
          </a:solidFill>
        </p:spPr>
        <p:txBody>
          <a:bodyPr wrap="square">
            <a:spAutoFit/>
          </a:bodyPr>
          <a:lstStyle/>
          <a:p>
            <a:pPr algn="ctr">
              <a:lnSpc>
                <a:spcPct val="150000"/>
              </a:lnSpc>
            </a:pPr>
            <a:r>
              <a:rPr lang="fr-FR" b="1" dirty="0" smtClean="0">
                <a:latin typeface="Calibri" panose="020F0502020204030204" pitchFamily="34" charset="0"/>
                <a:ea typeface="Calibri" panose="020F0502020204030204" pitchFamily="34" charset="0"/>
                <a:cs typeface="Calibri" panose="020F0502020204030204" pitchFamily="34" charset="0"/>
              </a:rPr>
              <a:t>3 Spécialités </a:t>
            </a:r>
            <a:r>
              <a:rPr lang="fr-FR" b="1" dirty="0" smtClean="0">
                <a:latin typeface="Calibri" panose="020F0502020204030204" pitchFamily="34" charset="0"/>
                <a:ea typeface="Calibri" panose="020F0502020204030204" pitchFamily="34" charset="0"/>
                <a:cs typeface="Calibri" panose="020F0502020204030204" pitchFamily="34" charset="0"/>
              </a:rPr>
              <a:t>à choisir </a:t>
            </a: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fr-FR" b="1" dirty="0" smtClean="0">
                <a:latin typeface="Calibri" panose="020F0502020204030204" pitchFamily="34" charset="0"/>
                <a:ea typeface="Calibri" panose="020F0502020204030204" pitchFamily="34" charset="0"/>
                <a:cs typeface="Calibri" panose="020F0502020204030204" pitchFamily="34" charset="0"/>
              </a:rPr>
              <a:t>En </a:t>
            </a:r>
            <a:r>
              <a:rPr lang="fr-FR" b="1" dirty="0" smtClean="0">
                <a:latin typeface="Calibri" panose="020F0502020204030204" pitchFamily="34" charset="0"/>
                <a:ea typeface="Calibri" panose="020F0502020204030204" pitchFamily="34" charset="0"/>
                <a:cs typeface="Calibri" panose="020F0502020204030204" pitchFamily="34" charset="0"/>
              </a:rPr>
              <a:t>fonction des spécialités </a:t>
            </a:r>
            <a:r>
              <a:rPr lang="fr-FR" b="1" dirty="0" smtClean="0">
                <a:latin typeface="Calibri" panose="020F0502020204030204" pitchFamily="34" charset="0"/>
                <a:ea typeface="Calibri" panose="020F0502020204030204" pitchFamily="34" charset="0"/>
                <a:cs typeface="Calibri" panose="020F0502020204030204" pitchFamily="34" charset="0"/>
              </a:rPr>
              <a:t>S</a:t>
            </a:r>
            <a:r>
              <a:rPr lang="fr-FR" b="1" dirty="0" smtClean="0">
                <a:latin typeface="Calibri" panose="020F0502020204030204" pitchFamily="34" charset="0"/>
                <a:ea typeface="Calibri" panose="020F0502020204030204" pitchFamily="34" charset="0"/>
                <a:cs typeface="Calibri" panose="020F0502020204030204" pitchFamily="34" charset="0"/>
              </a:rPr>
              <a:t>élection </a:t>
            </a:r>
            <a:r>
              <a:rPr lang="fr-FR" b="1" dirty="0" smtClean="0">
                <a:latin typeface="Calibri" panose="020F0502020204030204" pitchFamily="34" charset="0"/>
                <a:ea typeface="Calibri" panose="020F0502020204030204" pitchFamily="34" charset="0"/>
                <a:cs typeface="Calibri" panose="020F0502020204030204" pitchFamily="34" charset="0"/>
              </a:rPr>
              <a:t>des élèves </a:t>
            </a:r>
            <a:r>
              <a:rPr lang="fr-FR" b="1" dirty="0" smtClean="0">
                <a:latin typeface="Calibri" panose="020F0502020204030204" pitchFamily="34" charset="0"/>
                <a:ea typeface="Calibri" panose="020F0502020204030204" pitchFamily="34" charset="0"/>
                <a:cs typeface="Calibri" panose="020F0502020204030204" pitchFamily="34" charset="0"/>
              </a:rPr>
              <a:t>: EPPSC</a:t>
            </a:r>
          </a:p>
          <a:p>
            <a:pPr algn="ctr">
              <a:lnSpc>
                <a:spcPct val="150000"/>
              </a:lnSpc>
            </a:pPr>
            <a:r>
              <a:rPr lang="fr-FR" b="1" dirty="0" smtClean="0">
                <a:latin typeface="Calibri" panose="020F0502020204030204" pitchFamily="34" charset="0"/>
                <a:ea typeface="Calibri" panose="020F0502020204030204" pitchFamily="34" charset="0"/>
                <a:cs typeface="Calibri" panose="020F0502020204030204" pitchFamily="34" charset="0"/>
              </a:rPr>
              <a:t>Arts </a:t>
            </a: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endParaRPr lang="fr-FR" b="1" dirty="0">
              <a:latin typeface="Calibri" panose="020F0502020204030204" pitchFamily="34" charset="0"/>
              <a:ea typeface="Calibri" panose="020F0502020204030204" pitchFamily="34" charset="0"/>
              <a:cs typeface="Calibri" panose="020F0502020204030204" pitchFamily="34" charset="0"/>
            </a:endParaRPr>
          </a:p>
        </p:txBody>
      </p:sp>
      <p:sp>
        <p:nvSpPr>
          <p:cNvPr id="12" name="Flèche vers le bas 11"/>
          <p:cNvSpPr/>
          <p:nvPr/>
        </p:nvSpPr>
        <p:spPr>
          <a:xfrm>
            <a:off x="1310067" y="2240423"/>
            <a:ext cx="295996" cy="50277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4103331" y="2248247"/>
            <a:ext cx="281099" cy="5183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7157563" y="2259972"/>
            <a:ext cx="263146" cy="5301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395046" y="5158154"/>
            <a:ext cx="7291754" cy="369332"/>
          </a:xfrm>
          <a:prstGeom prst="rect">
            <a:avLst/>
          </a:prstGeom>
          <a:noFill/>
        </p:spPr>
        <p:txBody>
          <a:bodyPr wrap="square" rtlCol="0">
            <a:spAutoFit/>
          </a:bodyPr>
          <a:lstStyle/>
          <a:p>
            <a:endParaRPr lang="fr-FR" dirty="0"/>
          </a:p>
        </p:txBody>
      </p:sp>
      <p:sp>
        <p:nvSpPr>
          <p:cNvPr id="16" name="Rectangle 15"/>
          <p:cNvSpPr/>
          <p:nvPr/>
        </p:nvSpPr>
        <p:spPr>
          <a:xfrm>
            <a:off x="9197745" y="1400214"/>
            <a:ext cx="2748070" cy="1015663"/>
          </a:xfrm>
          <a:prstGeom prst="rect">
            <a:avLst/>
          </a:prstGeom>
          <a:solidFill>
            <a:schemeClr val="accent6">
              <a:lumMod val="40000"/>
              <a:lumOff val="60000"/>
            </a:schemeClr>
          </a:solidFill>
        </p:spPr>
        <p:txBody>
          <a:bodyPr wrap="square">
            <a:spAutoFit/>
          </a:bodyPr>
          <a:lstStyle/>
          <a:p>
            <a:pPr algn="ctr"/>
            <a:r>
              <a:rPr lang="fr-FR" sz="2000" b="1" dirty="0" smtClean="0">
                <a:latin typeface="Calibri" panose="020F0502020204030204" pitchFamily="34" charset="0"/>
                <a:ea typeface="Calibri" panose="020F0502020204030204" pitchFamily="34" charset="0"/>
                <a:cs typeface="Calibri" panose="020F0502020204030204" pitchFamily="34" charset="0"/>
              </a:rPr>
              <a:t>1</a:t>
            </a:r>
            <a:r>
              <a:rPr lang="fr-FR" sz="2000" b="1" baseline="30000" dirty="0" smtClean="0">
                <a:latin typeface="Calibri" panose="020F0502020204030204" pitchFamily="34" charset="0"/>
                <a:ea typeface="Calibri" panose="020F0502020204030204" pitchFamily="34" charset="0"/>
                <a:cs typeface="Calibri" panose="020F0502020204030204" pitchFamily="34" charset="0"/>
              </a:rPr>
              <a:t>ère</a:t>
            </a:r>
            <a:r>
              <a:rPr lang="fr-FR" sz="2000" b="1" dirty="0" smtClean="0">
                <a:latin typeface="Calibri" panose="020F0502020204030204" pitchFamily="34" charset="0"/>
                <a:ea typeface="Calibri" panose="020F0502020204030204" pitchFamily="34" charset="0"/>
                <a:cs typeface="Calibri" panose="020F0502020204030204" pitchFamily="34" charset="0"/>
              </a:rPr>
              <a:t> ou 2</a:t>
            </a:r>
            <a:r>
              <a:rPr lang="fr-FR" sz="2000" b="1" baseline="30000" dirty="0" smtClean="0">
                <a:latin typeface="Calibri" panose="020F0502020204030204" pitchFamily="34" charset="0"/>
                <a:ea typeface="Calibri" panose="020F0502020204030204" pitchFamily="34" charset="0"/>
                <a:cs typeface="Calibri" panose="020F0502020204030204" pitchFamily="34" charset="0"/>
              </a:rPr>
              <a:t>nd</a:t>
            </a:r>
            <a:r>
              <a:rPr lang="fr-FR" sz="2000" b="1" dirty="0" smtClean="0">
                <a:latin typeface="Calibri" panose="020F0502020204030204" pitchFamily="34" charset="0"/>
                <a:ea typeface="Calibri" panose="020F0502020204030204" pitchFamily="34" charset="0"/>
                <a:cs typeface="Calibri" panose="020F0502020204030204" pitchFamily="34" charset="0"/>
              </a:rPr>
              <a:t> PROFESSIONNELLE</a:t>
            </a:r>
          </a:p>
          <a:p>
            <a:pPr algn="ctr"/>
            <a:r>
              <a:rPr lang="fr-FR" sz="2000" b="1" dirty="0" smtClean="0">
                <a:latin typeface="Calibri" panose="020F0502020204030204" pitchFamily="34" charset="0"/>
                <a:ea typeface="Calibri" panose="020F0502020204030204" pitchFamily="34" charset="0"/>
                <a:cs typeface="Calibri" panose="020F0502020204030204" pitchFamily="34" charset="0"/>
              </a:rPr>
              <a:t>REORIENTATION</a:t>
            </a:r>
            <a:endParaRPr lang="fr-FR"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7" name="Flèche vers le bas 16"/>
          <p:cNvSpPr/>
          <p:nvPr/>
        </p:nvSpPr>
        <p:spPr>
          <a:xfrm>
            <a:off x="10393131" y="2485292"/>
            <a:ext cx="310038" cy="38686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9073662" y="2891815"/>
            <a:ext cx="2919046" cy="2862322"/>
          </a:xfrm>
          <a:prstGeom prst="rect">
            <a:avLst/>
          </a:prstGeom>
          <a:solidFill>
            <a:schemeClr val="accent6">
              <a:lumMod val="40000"/>
              <a:lumOff val="60000"/>
            </a:schemeClr>
          </a:solidFill>
        </p:spPr>
        <p:txBody>
          <a:bodyPr wrap="square">
            <a:spAutoFit/>
          </a:bodyPr>
          <a:lstStyle/>
          <a:p>
            <a:pPr algn="ctr"/>
            <a:r>
              <a:rPr lang="fr-FR" b="1" dirty="0" smtClean="0">
                <a:latin typeface="Calibri" panose="020F0502020204030204" pitchFamily="34" charset="0"/>
                <a:ea typeface="Calibri" panose="020F0502020204030204" pitchFamily="34" charset="0"/>
                <a:cs typeface="Calibri" panose="020F0502020204030204" pitchFamily="34" charset="0"/>
              </a:rPr>
              <a:t>Stage passerelle et </a:t>
            </a:r>
          </a:p>
          <a:p>
            <a:pPr algn="ctr"/>
            <a:r>
              <a:rPr lang="fr-FR" b="1" dirty="0" smtClean="0">
                <a:latin typeface="Calibri" panose="020F0502020204030204" pitchFamily="34" charset="0"/>
                <a:ea typeface="Calibri" panose="020F0502020204030204" pitchFamily="34" charset="0"/>
                <a:cs typeface="Calibri" panose="020F0502020204030204" pitchFamily="34" charset="0"/>
              </a:rPr>
              <a:t> </a:t>
            </a:r>
            <a:r>
              <a:rPr lang="fr-FR" b="1" dirty="0">
                <a:latin typeface="Calibri" panose="020F0502020204030204" pitchFamily="34" charset="0"/>
                <a:ea typeface="Calibri" panose="020F0502020204030204" pitchFamily="34" charset="0"/>
                <a:cs typeface="Calibri" panose="020F0502020204030204" pitchFamily="34" charset="0"/>
              </a:rPr>
              <a:t>procédure d’affectation </a:t>
            </a:r>
            <a:r>
              <a:rPr lang="fr-FR" b="1" dirty="0" smtClean="0">
                <a:latin typeface="Calibri" panose="020F0502020204030204" pitchFamily="34" charset="0"/>
                <a:ea typeface="Calibri" panose="020F0502020204030204" pitchFamily="34" charset="0"/>
                <a:cs typeface="Calibri" panose="020F0502020204030204" pitchFamily="34" charset="0"/>
              </a:rPr>
              <a:t>informatisée </a:t>
            </a:r>
            <a:endParaRPr lang="fr-FR" b="1" dirty="0">
              <a:latin typeface="Calibri" panose="020F0502020204030204" pitchFamily="34" charset="0"/>
              <a:ea typeface="Calibri" panose="020F0502020204030204" pitchFamily="34" charset="0"/>
              <a:cs typeface="Calibri" panose="020F0502020204030204" pitchFamily="34" charset="0"/>
            </a:endParaRPr>
          </a:p>
          <a:p>
            <a:pPr algn="ctr"/>
            <a:r>
              <a:rPr lang="fr-FR" b="1" dirty="0">
                <a:latin typeface="Calibri" panose="020F0502020204030204" pitchFamily="34" charset="0"/>
                <a:ea typeface="Calibri" panose="020F0502020204030204" pitchFamily="34" charset="0"/>
                <a:cs typeface="Calibri" panose="020F0502020204030204" pitchFamily="34" charset="0"/>
              </a:rPr>
              <a:t>AFFELNET </a:t>
            </a:r>
            <a:r>
              <a:rPr lang="fr-FR" b="1" dirty="0" smtClean="0">
                <a:latin typeface="Calibri" panose="020F0502020204030204" pitchFamily="34" charset="0"/>
                <a:ea typeface="Calibri" panose="020F0502020204030204" pitchFamily="34" charset="0"/>
                <a:cs typeface="Calibri" panose="020F0502020204030204" pitchFamily="34" charset="0"/>
              </a:rPr>
              <a:t>:</a:t>
            </a:r>
          </a:p>
          <a:p>
            <a:pPr algn="ctr"/>
            <a:r>
              <a:rPr lang="fr-FR" b="1" dirty="0" smtClean="0">
                <a:latin typeface="Calibri" panose="020F0502020204030204" pitchFamily="34" charset="0"/>
                <a:ea typeface="Calibri" panose="020F0502020204030204" pitchFamily="34" charset="0"/>
                <a:cs typeface="Calibri" panose="020F0502020204030204" pitchFamily="34" charset="0"/>
              </a:rPr>
              <a:t> </a:t>
            </a:r>
            <a:r>
              <a:rPr lang="fr-FR" b="1" dirty="0">
                <a:latin typeface="Calibri" panose="020F0502020204030204" pitchFamily="34" charset="0"/>
                <a:ea typeface="Calibri" panose="020F0502020204030204" pitchFamily="34" charset="0"/>
                <a:cs typeface="Calibri" panose="020F0502020204030204" pitchFamily="34" charset="0"/>
              </a:rPr>
              <a:t>affectation des élèves </a:t>
            </a: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r>
              <a:rPr lang="fr-FR" b="1" dirty="0" smtClean="0">
                <a:latin typeface="Calibri" panose="020F0502020204030204" pitchFamily="34" charset="0"/>
                <a:ea typeface="Calibri" panose="020F0502020204030204" pitchFamily="34" charset="0"/>
                <a:cs typeface="Calibri" panose="020F0502020204030204" pitchFamily="34" charset="0"/>
              </a:rPr>
              <a:t>par </a:t>
            </a:r>
            <a:r>
              <a:rPr lang="fr-FR" b="1" dirty="0">
                <a:latin typeface="Calibri" panose="020F0502020204030204" pitchFamily="34" charset="0"/>
                <a:ea typeface="Calibri" panose="020F0502020204030204" pitchFamily="34" charset="0"/>
                <a:cs typeface="Calibri" panose="020F0502020204030204" pitchFamily="34" charset="0"/>
              </a:rPr>
              <a:t>le </a:t>
            </a:r>
            <a:r>
              <a:rPr lang="fr-FR" b="1" dirty="0" smtClean="0">
                <a:latin typeface="Calibri" panose="020F0502020204030204" pitchFamily="34" charset="0"/>
                <a:ea typeface="Calibri" panose="020F0502020204030204" pitchFamily="34" charset="0"/>
                <a:cs typeface="Calibri" panose="020F0502020204030204" pitchFamily="34" charset="0"/>
              </a:rPr>
              <a:t>NET</a:t>
            </a:r>
          </a:p>
          <a:p>
            <a:pPr algn="ct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endParaRPr lang="fr-FR" b="1" dirty="0" smtClean="0">
              <a:latin typeface="Calibri" panose="020F0502020204030204" pitchFamily="34" charset="0"/>
              <a:ea typeface="Calibri" panose="020F0502020204030204" pitchFamily="34" charset="0"/>
              <a:cs typeface="Calibri" panose="020F0502020204030204" pitchFamily="34" charset="0"/>
            </a:endParaRPr>
          </a:p>
          <a:p>
            <a:pPr algn="ctr"/>
            <a:endParaRPr lang="fr-FR" b="1" dirty="0">
              <a:latin typeface="Calibri" panose="020F0502020204030204" pitchFamily="34" charset="0"/>
              <a:ea typeface="Calibri" panose="020F0502020204030204" pitchFamily="34" charset="0"/>
              <a:cs typeface="Calibri" panose="020F0502020204030204" pitchFamily="34" charset="0"/>
            </a:endParaRPr>
          </a:p>
          <a:p>
            <a:pPr algn="ctr"/>
            <a:endParaRPr lang="fr-FR" b="1" dirty="0">
              <a:latin typeface="Calibri" panose="020F0502020204030204" pitchFamily="34" charset="0"/>
              <a:ea typeface="Calibri" panose="020F0502020204030204" pitchFamily="34" charset="0"/>
              <a:cs typeface="Calibri" panose="020F0502020204030204" pitchFamily="34" charset="0"/>
            </a:endParaRPr>
          </a:p>
        </p:txBody>
      </p:sp>
      <p:pic>
        <p:nvPicPr>
          <p:cNvPr id="19" name="Imag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06029" y="3439614"/>
            <a:ext cx="522772" cy="522772"/>
          </a:xfrm>
          <a:prstGeom prst="rect">
            <a:avLst/>
          </a:prstGeom>
        </p:spPr>
      </p:pic>
    </p:spTree>
    <p:extLst>
      <p:ext uri="{BB962C8B-B14F-4D97-AF65-F5344CB8AC3E}">
        <p14:creationId xmlns:p14="http://schemas.microsoft.com/office/powerpoint/2010/main" xmlns="" val="2466962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3295259" y="166232"/>
            <a:ext cx="5601482" cy="6525536"/>
          </a:xfrm>
          <a:prstGeom prst="rect">
            <a:avLst/>
          </a:prstGeom>
        </p:spPr>
      </p:pic>
    </p:spTree>
    <p:extLst>
      <p:ext uri="{BB962C8B-B14F-4D97-AF65-F5344CB8AC3E}">
        <p14:creationId xmlns:p14="http://schemas.microsoft.com/office/powerpoint/2010/main" xmlns="" val="2796997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2614126" y="356759"/>
            <a:ext cx="6963747" cy="6144482"/>
          </a:xfrm>
          <a:prstGeom prst="rect">
            <a:avLst/>
          </a:prstGeom>
        </p:spPr>
      </p:pic>
    </p:spTree>
    <p:extLst>
      <p:ext uri="{BB962C8B-B14F-4D97-AF65-F5344CB8AC3E}">
        <p14:creationId xmlns:p14="http://schemas.microsoft.com/office/powerpoint/2010/main" xmlns="" val="257411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3"/>
          </p:nvPr>
        </p:nvPicPr>
        <p:blipFill>
          <a:blip r:embed="rId2" cstate="print"/>
          <a:stretch>
            <a:fillRect/>
          </a:stretch>
        </p:blipFill>
        <p:spPr>
          <a:xfrm>
            <a:off x="1472541" y="499715"/>
            <a:ext cx="8918368" cy="5810323"/>
          </a:xfrm>
          <a:prstGeom prst="rect">
            <a:avLst/>
          </a:prstGeom>
        </p:spPr>
      </p:pic>
    </p:spTree>
    <p:extLst>
      <p:ext uri="{BB962C8B-B14F-4D97-AF65-F5344CB8AC3E}">
        <p14:creationId xmlns:p14="http://schemas.microsoft.com/office/powerpoint/2010/main" xmlns="" val="2718501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6195" y="104856"/>
            <a:ext cx="6503201" cy="369332"/>
          </a:xfrm>
          <a:prstGeom prst="rect">
            <a:avLst/>
          </a:prstGeom>
          <a:solidFill>
            <a:schemeClr val="bg1">
              <a:lumMod val="95000"/>
            </a:schemeClr>
          </a:solidFill>
        </p:spPr>
        <p:txBody>
          <a:bodyPr wrap="square">
            <a:spAutoFit/>
          </a:bodyPr>
          <a:lstStyle/>
          <a:p>
            <a:pPr algn="ctr"/>
            <a:r>
              <a:rPr lang="fr-FR" altLang="fr-FR" b="1" dirty="0">
                <a:latin typeface="Calibri" pitchFamily="34" charset="0"/>
              </a:rPr>
              <a:t>DEUX VOIES D’ORIENTATION, QUATRE DIPLÔMES DIFFÉRENTS</a:t>
            </a:r>
          </a:p>
        </p:txBody>
      </p:sp>
      <p:sp>
        <p:nvSpPr>
          <p:cNvPr id="6" name="Zone de texte 1"/>
          <p:cNvSpPr txBox="1">
            <a:spLocks noChangeArrowheads="1"/>
          </p:cNvSpPr>
          <p:nvPr/>
        </p:nvSpPr>
        <p:spPr bwMode="auto">
          <a:xfrm>
            <a:off x="464889" y="1846353"/>
            <a:ext cx="1900843" cy="1402814"/>
          </a:xfrm>
          <a:prstGeom prst="rect">
            <a:avLst/>
          </a:prstGeom>
          <a:solidFill>
            <a:srgbClr val="C5E0B3"/>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Terminale Générale</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7" name="Zone de texte 3"/>
          <p:cNvSpPr txBox="1">
            <a:spLocks noChangeArrowheads="1"/>
          </p:cNvSpPr>
          <p:nvPr/>
        </p:nvSpPr>
        <p:spPr bwMode="auto">
          <a:xfrm>
            <a:off x="2669581" y="1898274"/>
            <a:ext cx="2467470" cy="1432475"/>
          </a:xfrm>
          <a:prstGeom prst="rect">
            <a:avLst/>
          </a:prstGeom>
          <a:solidFill>
            <a:srgbClr val="DBDBDB"/>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Terminale Technologique</a:t>
            </a:r>
            <a:endParaRPr kumimoji="0" lang="fr-FR" altLang="fr-F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STI2D, STMG, STSS, STAV, STL, ST2DA, </a:t>
            </a:r>
            <a:endParaRPr kumimoji="0" lang="fr-FR" altLang="fr-F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Zone de texte 4"/>
          <p:cNvSpPr txBox="1">
            <a:spLocks noChangeArrowheads="1"/>
          </p:cNvSpPr>
          <p:nvPr/>
        </p:nvSpPr>
        <p:spPr bwMode="auto">
          <a:xfrm>
            <a:off x="5307080" y="1923881"/>
            <a:ext cx="2050098" cy="1431850"/>
          </a:xfrm>
          <a:prstGeom prst="rect">
            <a:avLst/>
          </a:prstGeom>
          <a:solidFill>
            <a:srgbClr val="D9E2F3"/>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Terminale Technologique</a:t>
            </a:r>
            <a:endParaRPr kumimoji="0" lang="fr-FR" altLang="fr-F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STHR</a:t>
            </a:r>
            <a:endParaRPr kumimoji="0" lang="fr-FR" altLang="fr-FR" sz="1600" b="1" i="0" u="none" strike="noStrike" cap="none" normalizeH="0" baseline="0" dirty="0" smtClean="0">
              <a:ln>
                <a:noFill/>
              </a:ln>
              <a:solidFill>
                <a:schemeClr val="tx1"/>
              </a:solidFill>
              <a:effectLst/>
              <a:latin typeface="Arial" panose="020B0604020202020204" pitchFamily="34" charset="0"/>
            </a:endParaRPr>
          </a:p>
        </p:txBody>
      </p:sp>
      <p:sp>
        <p:nvSpPr>
          <p:cNvPr id="9" name="Zone de texte 5"/>
          <p:cNvSpPr txBox="1">
            <a:spLocks noChangeArrowheads="1"/>
          </p:cNvSpPr>
          <p:nvPr/>
        </p:nvSpPr>
        <p:spPr bwMode="auto">
          <a:xfrm>
            <a:off x="7669636" y="1954793"/>
            <a:ext cx="2198052" cy="1375956"/>
          </a:xfrm>
          <a:prstGeom prst="rect">
            <a:avLst/>
          </a:prstGeom>
          <a:solidFill>
            <a:srgbClr val="FFD966"/>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Terminale</a:t>
            </a:r>
            <a:endParaRPr kumimoji="0" lang="fr-FR" altLang="fr-F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Professionnelle</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14" name="Zone de texte 13"/>
          <p:cNvSpPr txBox="1">
            <a:spLocks noChangeArrowheads="1"/>
          </p:cNvSpPr>
          <p:nvPr/>
        </p:nvSpPr>
        <p:spPr bwMode="auto">
          <a:xfrm>
            <a:off x="7692337" y="3592758"/>
            <a:ext cx="2175351" cy="1174264"/>
          </a:xfrm>
          <a:prstGeom prst="rect">
            <a:avLst/>
          </a:prstGeom>
          <a:solidFill>
            <a:srgbClr val="FFD966"/>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Première </a:t>
            </a:r>
            <a:endParaRPr kumimoji="0" lang="fr-FR" altLang="fr-F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Professionnelle</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15" name="Zone de texte 14"/>
          <p:cNvSpPr txBox="1">
            <a:spLocks noChangeArrowheads="1"/>
          </p:cNvSpPr>
          <p:nvPr/>
        </p:nvSpPr>
        <p:spPr bwMode="auto">
          <a:xfrm>
            <a:off x="461373" y="3662075"/>
            <a:ext cx="1915487" cy="1201798"/>
          </a:xfrm>
          <a:prstGeom prst="rect">
            <a:avLst/>
          </a:prstGeom>
          <a:solidFill>
            <a:srgbClr val="C5E0B3"/>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Première Générale</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16" name="Zone de texte 15"/>
          <p:cNvSpPr txBox="1">
            <a:spLocks noChangeArrowheads="1"/>
          </p:cNvSpPr>
          <p:nvPr/>
        </p:nvSpPr>
        <p:spPr bwMode="auto">
          <a:xfrm>
            <a:off x="5307080" y="3617739"/>
            <a:ext cx="2032795" cy="1299446"/>
          </a:xfrm>
          <a:prstGeom prst="rect">
            <a:avLst/>
          </a:prstGeom>
          <a:solidFill>
            <a:srgbClr val="D9E2F3"/>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Première</a:t>
            </a:r>
            <a:endParaRPr kumimoji="0" lang="fr-FR" altLang="fr-F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Technologique</a:t>
            </a:r>
            <a:endParaRPr kumimoji="0" lang="fr-FR" altLang="fr-F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STHR</a:t>
            </a:r>
            <a:endParaRPr kumimoji="0" lang="fr-FR" altLang="fr-F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7" name="Zone de texte 16"/>
          <p:cNvSpPr txBox="1">
            <a:spLocks noChangeArrowheads="1"/>
          </p:cNvSpPr>
          <p:nvPr/>
        </p:nvSpPr>
        <p:spPr bwMode="auto">
          <a:xfrm>
            <a:off x="2757227" y="3592758"/>
            <a:ext cx="2379824" cy="1299446"/>
          </a:xfrm>
          <a:prstGeom prst="rect">
            <a:avLst/>
          </a:prstGeom>
          <a:solidFill>
            <a:srgbClr val="DBDBDB"/>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Première Technologique</a:t>
            </a:r>
            <a:endParaRPr kumimoji="0" lang="fr-FR" altLang="fr-F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STI2D, STMG, STSS, STAV, STL, STD2A</a:t>
            </a:r>
            <a:endParaRPr kumimoji="0" lang="fr-FR" altLang="fr-FR"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9" name="Zone de texte 18"/>
          <p:cNvSpPr txBox="1">
            <a:spLocks noChangeArrowheads="1"/>
          </p:cNvSpPr>
          <p:nvPr/>
        </p:nvSpPr>
        <p:spPr bwMode="auto">
          <a:xfrm>
            <a:off x="10183324" y="3654092"/>
            <a:ext cx="1746416" cy="1151499"/>
          </a:xfrm>
          <a:prstGeom prst="rect">
            <a:avLst/>
          </a:prstGeom>
          <a:solidFill>
            <a:srgbClr val="F4B083"/>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TERMINALE</a:t>
            </a:r>
            <a:endParaRPr kumimoji="0" lang="fr-FR" altLang="fr-F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CAP</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20" name="Zone de texte 19"/>
          <p:cNvSpPr txBox="1">
            <a:spLocks noChangeArrowheads="1"/>
          </p:cNvSpPr>
          <p:nvPr/>
        </p:nvSpPr>
        <p:spPr bwMode="auto">
          <a:xfrm>
            <a:off x="1956353" y="5539922"/>
            <a:ext cx="4119254" cy="882427"/>
          </a:xfrm>
          <a:prstGeom prst="rect">
            <a:avLst/>
          </a:prstGeom>
          <a:solidFill>
            <a:srgbClr val="C5E0B3"/>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SECONDE Générale et technologique </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22" name="Zone de texte 22"/>
          <p:cNvSpPr txBox="1">
            <a:spLocks noChangeArrowheads="1"/>
          </p:cNvSpPr>
          <p:nvPr/>
        </p:nvSpPr>
        <p:spPr bwMode="auto">
          <a:xfrm>
            <a:off x="7730324" y="5631336"/>
            <a:ext cx="2271165" cy="852671"/>
          </a:xfrm>
          <a:prstGeom prst="rect">
            <a:avLst/>
          </a:prstGeom>
          <a:solidFill>
            <a:srgbClr val="FFD966"/>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SECONDE</a:t>
            </a:r>
            <a:endParaRPr kumimoji="0" lang="fr-FR" altLang="fr-F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Professionnelle</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23" name="Zone de texte 23"/>
          <p:cNvSpPr txBox="1">
            <a:spLocks noChangeArrowheads="1"/>
          </p:cNvSpPr>
          <p:nvPr/>
        </p:nvSpPr>
        <p:spPr bwMode="auto">
          <a:xfrm>
            <a:off x="10232224" y="5618069"/>
            <a:ext cx="1746416" cy="879204"/>
          </a:xfrm>
          <a:prstGeom prst="rect">
            <a:avLst/>
          </a:prstGeom>
          <a:solidFill>
            <a:srgbClr val="F4B083"/>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PREMIERE</a:t>
            </a:r>
            <a:endParaRPr kumimoji="0" lang="fr-FR" altLang="fr-FR"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CAP</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1"/>
          <p:cNvSpPr>
            <a:spLocks noChangeArrowheads="1"/>
          </p:cNvSpPr>
          <p:nvPr/>
        </p:nvSpPr>
        <p:spPr bwMode="auto">
          <a:xfrm>
            <a:off x="3179914" y="-196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53"/>
          <p:cNvSpPr>
            <a:spLocks noChangeArrowheads="1"/>
          </p:cNvSpPr>
          <p:nvPr/>
        </p:nvSpPr>
        <p:spPr bwMode="auto">
          <a:xfrm>
            <a:off x="3179914" y="4376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ZoneTexte 11"/>
          <p:cNvSpPr txBox="1"/>
          <p:nvPr/>
        </p:nvSpPr>
        <p:spPr>
          <a:xfrm>
            <a:off x="805233" y="852364"/>
            <a:ext cx="6196165" cy="707886"/>
          </a:xfrm>
          <a:prstGeom prst="rect">
            <a:avLst/>
          </a:prstGeom>
          <a:solidFill>
            <a:srgbClr val="FFFF99"/>
          </a:solidFill>
        </p:spPr>
        <p:txBody>
          <a:bodyPr wrap="square" rtlCol="0">
            <a:spAutoFit/>
          </a:bodyPr>
          <a:lstStyle/>
          <a:p>
            <a:pPr algn="ctr"/>
            <a:r>
              <a:rPr lang="fr-FR" sz="2000" b="1" dirty="0" smtClean="0"/>
              <a:t>Poursuites d’études : Licence, BTS, BUT, écoles de commerce, d’ingénieur, paramédicale…..</a:t>
            </a:r>
            <a:endParaRPr lang="fr-FR" sz="2000" b="1" dirty="0"/>
          </a:p>
        </p:txBody>
      </p:sp>
      <p:sp>
        <p:nvSpPr>
          <p:cNvPr id="38" name="ZoneTexte 37"/>
          <p:cNvSpPr txBox="1"/>
          <p:nvPr/>
        </p:nvSpPr>
        <p:spPr>
          <a:xfrm>
            <a:off x="7766880" y="854759"/>
            <a:ext cx="2198051" cy="707886"/>
          </a:xfrm>
          <a:prstGeom prst="rect">
            <a:avLst/>
          </a:prstGeom>
          <a:solidFill>
            <a:srgbClr val="FFFF99"/>
          </a:solidFill>
        </p:spPr>
        <p:txBody>
          <a:bodyPr wrap="square" rtlCol="0">
            <a:spAutoFit/>
          </a:bodyPr>
          <a:lstStyle/>
          <a:p>
            <a:pPr algn="ctr"/>
            <a:r>
              <a:rPr lang="fr-FR" sz="2000" b="1" dirty="0" smtClean="0"/>
              <a:t>Poursuites d’études : BTS, MC</a:t>
            </a:r>
            <a:endParaRPr lang="fr-FR" sz="2000" b="1" dirty="0"/>
          </a:p>
        </p:txBody>
      </p:sp>
      <p:sp>
        <p:nvSpPr>
          <p:cNvPr id="13" name="Ellipse 12"/>
          <p:cNvSpPr/>
          <p:nvPr/>
        </p:nvSpPr>
        <p:spPr>
          <a:xfrm>
            <a:off x="10365017" y="802604"/>
            <a:ext cx="138303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Vie active</a:t>
            </a:r>
            <a:endParaRPr lang="fr-FR" dirty="0"/>
          </a:p>
        </p:txBody>
      </p:sp>
      <p:cxnSp>
        <p:nvCxnSpPr>
          <p:cNvPr id="24" name="Connecteur droit avec flèche 23"/>
          <p:cNvCxnSpPr/>
          <p:nvPr/>
        </p:nvCxnSpPr>
        <p:spPr>
          <a:xfrm flipV="1">
            <a:off x="9838718" y="1405890"/>
            <a:ext cx="642592" cy="616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11147972" y="1846353"/>
            <a:ext cx="7708" cy="1642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Flèche droite 39"/>
          <p:cNvSpPr/>
          <p:nvPr/>
        </p:nvSpPr>
        <p:spPr>
          <a:xfrm rot="10800000">
            <a:off x="9838718" y="4133896"/>
            <a:ext cx="325542" cy="217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droite 41"/>
          <p:cNvSpPr/>
          <p:nvPr/>
        </p:nvSpPr>
        <p:spPr>
          <a:xfrm rot="16200000">
            <a:off x="8489600" y="5127198"/>
            <a:ext cx="647718" cy="177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droite 42"/>
          <p:cNvSpPr/>
          <p:nvPr/>
        </p:nvSpPr>
        <p:spPr>
          <a:xfrm rot="16200000">
            <a:off x="10643808" y="5127198"/>
            <a:ext cx="647718" cy="177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droite 43"/>
          <p:cNvSpPr/>
          <p:nvPr/>
        </p:nvSpPr>
        <p:spPr>
          <a:xfrm rot="16200000">
            <a:off x="5680592" y="5169888"/>
            <a:ext cx="647718" cy="142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lèche droite 44"/>
          <p:cNvSpPr/>
          <p:nvPr/>
        </p:nvSpPr>
        <p:spPr>
          <a:xfrm rot="16200000">
            <a:off x="3709843" y="5116627"/>
            <a:ext cx="647718" cy="177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lèche droite 45"/>
          <p:cNvSpPr/>
          <p:nvPr/>
        </p:nvSpPr>
        <p:spPr>
          <a:xfrm rot="16200000">
            <a:off x="1769302" y="5109369"/>
            <a:ext cx="647718" cy="177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droite 46"/>
          <p:cNvSpPr/>
          <p:nvPr/>
        </p:nvSpPr>
        <p:spPr>
          <a:xfrm rot="16200000" flipV="1">
            <a:off x="6068912" y="3451384"/>
            <a:ext cx="2120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lèche droite 47"/>
          <p:cNvSpPr/>
          <p:nvPr/>
        </p:nvSpPr>
        <p:spPr>
          <a:xfrm rot="16200000" flipV="1">
            <a:off x="4016544" y="3438893"/>
            <a:ext cx="2120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lèche droite 48"/>
          <p:cNvSpPr/>
          <p:nvPr/>
        </p:nvSpPr>
        <p:spPr>
          <a:xfrm rot="16200000" flipV="1">
            <a:off x="1351033" y="3438892"/>
            <a:ext cx="2120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lèche droite 49"/>
          <p:cNvSpPr/>
          <p:nvPr/>
        </p:nvSpPr>
        <p:spPr>
          <a:xfrm rot="16200000" flipV="1">
            <a:off x="8639780" y="3413912"/>
            <a:ext cx="2120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lèche droite 50"/>
          <p:cNvSpPr/>
          <p:nvPr/>
        </p:nvSpPr>
        <p:spPr>
          <a:xfrm rot="16200000" flipV="1">
            <a:off x="5946725" y="1724850"/>
            <a:ext cx="2120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lèche droite 51"/>
          <p:cNvSpPr/>
          <p:nvPr/>
        </p:nvSpPr>
        <p:spPr>
          <a:xfrm rot="16200000" flipV="1">
            <a:off x="3797291" y="1680441"/>
            <a:ext cx="2120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lèche droite 52"/>
          <p:cNvSpPr/>
          <p:nvPr/>
        </p:nvSpPr>
        <p:spPr>
          <a:xfrm rot="16200000" flipV="1">
            <a:off x="1286427" y="1659133"/>
            <a:ext cx="2120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lèche droite 53"/>
          <p:cNvSpPr/>
          <p:nvPr/>
        </p:nvSpPr>
        <p:spPr>
          <a:xfrm rot="16200000" flipV="1">
            <a:off x="8642431" y="1775947"/>
            <a:ext cx="21204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560106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880320" y="1318877"/>
            <a:ext cx="10363826" cy="4502060"/>
          </a:xfrm>
          <a:solidFill>
            <a:srgbClr val="FFFF66"/>
          </a:solidFill>
        </p:spPr>
        <p:txBody>
          <a:bodyPr>
            <a:normAutofit fontScale="25000" lnSpcReduction="20000"/>
          </a:bodyPr>
          <a:lstStyle/>
          <a:p>
            <a:pPr marL="0" indent="0">
              <a:buNone/>
            </a:pPr>
            <a:r>
              <a:rPr lang="fr-FR" sz="16000" b="1" dirty="0">
                <a:latin typeface="Calibri" panose="020F0502020204030204" pitchFamily="34" charset="0"/>
                <a:ea typeface="Calibri" panose="020F0502020204030204" pitchFamily="34" charset="0"/>
                <a:cs typeface="Calibri" panose="020F0502020204030204" pitchFamily="34" charset="0"/>
              </a:rPr>
              <a:t>CHOISIR</a:t>
            </a:r>
            <a:br>
              <a:rPr lang="fr-FR" sz="16000" b="1" dirty="0">
                <a:latin typeface="Calibri" panose="020F0502020204030204" pitchFamily="34" charset="0"/>
                <a:ea typeface="Calibri" panose="020F0502020204030204" pitchFamily="34" charset="0"/>
                <a:cs typeface="Calibri" panose="020F0502020204030204" pitchFamily="34" charset="0"/>
              </a:rPr>
            </a:br>
            <a:r>
              <a:rPr lang="fr-FR" sz="16000" b="1" dirty="0">
                <a:latin typeface="Calibri" panose="020F0502020204030204" pitchFamily="34" charset="0"/>
                <a:ea typeface="Calibri" panose="020F0502020204030204" pitchFamily="34" charset="0"/>
                <a:cs typeface="Calibri" panose="020F0502020204030204" pitchFamily="34" charset="0"/>
              </a:rPr>
              <a:t>LE BAC </a:t>
            </a:r>
            <a:r>
              <a:rPr lang="fr-FR" sz="16000" b="1" dirty="0" smtClean="0">
                <a:latin typeface="Calibri" panose="020F0502020204030204" pitchFamily="34" charset="0"/>
                <a:ea typeface="Calibri" panose="020F0502020204030204" pitchFamily="34" charset="0"/>
                <a:cs typeface="Calibri" panose="020F0502020204030204" pitchFamily="34" charset="0"/>
              </a:rPr>
              <a:t>GÉNÉRAL</a:t>
            </a:r>
          </a:p>
          <a:p>
            <a:endParaRPr lang="fr-FR" sz="5400" b="1" dirty="0">
              <a:latin typeface="Calibri" panose="020F0502020204030204" pitchFamily="34" charset="0"/>
              <a:ea typeface="Calibri" panose="020F0502020204030204" pitchFamily="34" charset="0"/>
              <a:cs typeface="Calibri" panose="020F0502020204030204" pitchFamily="34" charset="0"/>
            </a:endParaRPr>
          </a:p>
          <a:p>
            <a:pPr marL="0" indent="0">
              <a:lnSpc>
                <a:spcPct val="170000"/>
              </a:lnSpc>
              <a:spcBef>
                <a:spcPts val="0"/>
              </a:spcBef>
              <a:buNone/>
            </a:pPr>
            <a:r>
              <a:rPr lang="fr-FR" sz="42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sz="9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b="1" dirty="0" smtClean="0">
                <a:latin typeface="Calibri" panose="020F0502020204030204" pitchFamily="34" charset="0"/>
                <a:ea typeface="Calibri" panose="020F0502020204030204" pitchFamily="34" charset="0"/>
                <a:cs typeface="Calibri" panose="020F0502020204030204" pitchFamily="34" charset="0"/>
              </a:rPr>
              <a:t> </a:t>
            </a:r>
            <a:r>
              <a:rPr lang="fr-FR" sz="8600" b="1" dirty="0">
                <a:latin typeface="Calibri" panose="020F0502020204030204" pitchFamily="34" charset="0"/>
                <a:ea typeface="Calibri" panose="020F0502020204030204" pitchFamily="34" charset="0"/>
                <a:cs typeface="Calibri" panose="020F0502020204030204" pitchFamily="34" charset="0"/>
              </a:rPr>
              <a:t>ENSEIGNEMENT THÉORIQUE ET ABSTRAIT</a:t>
            </a:r>
            <a:br>
              <a:rPr lang="fr-FR" sz="8600" b="1" dirty="0">
                <a:latin typeface="Calibri" panose="020F0502020204030204" pitchFamily="34" charset="0"/>
                <a:ea typeface="Calibri" panose="020F0502020204030204" pitchFamily="34" charset="0"/>
                <a:cs typeface="Calibri" panose="020F0502020204030204" pitchFamily="34" charset="0"/>
              </a:rPr>
            </a:br>
            <a:r>
              <a:rPr lang="fr-FR" sz="8600" b="1" dirty="0" smtClean="0">
                <a:latin typeface="Calibri" panose="020F0502020204030204" pitchFamily="34" charset="0"/>
                <a:ea typeface="Calibri" panose="020F0502020204030204" pitchFamily="34" charset="0"/>
                <a:cs typeface="Calibri" panose="020F0502020204030204" pitchFamily="34" charset="0"/>
              </a:rPr>
              <a:t>	</a:t>
            </a:r>
            <a:r>
              <a:rPr lang="fr-FR" sz="8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8600" b="1" dirty="0" smtClean="0">
                <a:latin typeface="Calibri" panose="020F0502020204030204" pitchFamily="34" charset="0"/>
                <a:ea typeface="Calibri" panose="020F0502020204030204" pitchFamily="34" charset="0"/>
                <a:cs typeface="Calibri" panose="020F0502020204030204" pitchFamily="34" charset="0"/>
              </a:rPr>
              <a:t> </a:t>
            </a:r>
            <a:r>
              <a:rPr lang="fr-FR" sz="8600" b="1" dirty="0">
                <a:latin typeface="Calibri" panose="020F0502020204030204" pitchFamily="34" charset="0"/>
                <a:ea typeface="Calibri" panose="020F0502020204030204" pitchFamily="34" charset="0"/>
                <a:cs typeface="Calibri" panose="020F0502020204030204" pitchFamily="34" charset="0"/>
              </a:rPr>
              <a:t>RÉFLÉCHIR / ANALYSER / SYNTHÉTISER</a:t>
            </a:r>
            <a:br>
              <a:rPr lang="fr-FR" sz="8600" b="1" dirty="0">
                <a:latin typeface="Calibri" panose="020F0502020204030204" pitchFamily="34" charset="0"/>
                <a:ea typeface="Calibri" panose="020F0502020204030204" pitchFamily="34" charset="0"/>
                <a:cs typeface="Calibri" panose="020F0502020204030204" pitchFamily="34" charset="0"/>
              </a:rPr>
            </a:br>
            <a:r>
              <a:rPr lang="fr-FR" sz="8600" b="1" dirty="0" smtClean="0">
                <a:latin typeface="Calibri" panose="020F0502020204030204" pitchFamily="34" charset="0"/>
                <a:ea typeface="Calibri" panose="020F0502020204030204" pitchFamily="34" charset="0"/>
                <a:cs typeface="Calibri" panose="020F0502020204030204" pitchFamily="34" charset="0"/>
              </a:rPr>
              <a:t>	</a:t>
            </a:r>
            <a:r>
              <a:rPr lang="fr-FR" sz="8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8600" b="1" dirty="0" smtClean="0">
                <a:latin typeface="Calibri" panose="020F0502020204030204" pitchFamily="34" charset="0"/>
                <a:ea typeface="Calibri" panose="020F0502020204030204" pitchFamily="34" charset="0"/>
                <a:cs typeface="Calibri" panose="020F0502020204030204" pitchFamily="34" charset="0"/>
              </a:rPr>
              <a:t> </a:t>
            </a:r>
            <a:r>
              <a:rPr lang="fr-FR" sz="8600" b="1" dirty="0">
                <a:latin typeface="Calibri" panose="020F0502020204030204" pitchFamily="34" charset="0"/>
                <a:ea typeface="Calibri" panose="020F0502020204030204" pitchFamily="34" charset="0"/>
                <a:cs typeface="Calibri" panose="020F0502020204030204" pitchFamily="34" charset="0"/>
              </a:rPr>
              <a:t>ARGUMENTER / RÉDIGER</a:t>
            </a:r>
            <a:br>
              <a:rPr lang="fr-FR" sz="8600" b="1" dirty="0">
                <a:latin typeface="Calibri" panose="020F0502020204030204" pitchFamily="34" charset="0"/>
                <a:ea typeface="Calibri" panose="020F0502020204030204" pitchFamily="34" charset="0"/>
                <a:cs typeface="Calibri" panose="020F0502020204030204" pitchFamily="34" charset="0"/>
              </a:rPr>
            </a:br>
            <a:r>
              <a:rPr lang="fr-FR" sz="8600" b="1" dirty="0" smtClean="0">
                <a:latin typeface="Calibri" panose="020F0502020204030204" pitchFamily="34" charset="0"/>
                <a:ea typeface="Calibri" panose="020F0502020204030204" pitchFamily="34" charset="0"/>
                <a:cs typeface="Calibri" panose="020F0502020204030204" pitchFamily="34" charset="0"/>
              </a:rPr>
              <a:t>	</a:t>
            </a:r>
            <a:r>
              <a:rPr lang="fr-FR" sz="8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fr-FR" sz="8600" b="1" dirty="0" smtClean="0">
                <a:latin typeface="Calibri" panose="020F0502020204030204" pitchFamily="34" charset="0"/>
                <a:ea typeface="Calibri" panose="020F0502020204030204" pitchFamily="34" charset="0"/>
                <a:cs typeface="Calibri" panose="020F0502020204030204" pitchFamily="34" charset="0"/>
              </a:rPr>
              <a:t> </a:t>
            </a:r>
            <a:r>
              <a:rPr lang="fr-FR" sz="8600" b="1" dirty="0">
                <a:latin typeface="Calibri" panose="020F0502020204030204" pitchFamily="34" charset="0"/>
                <a:ea typeface="Calibri" panose="020F0502020204030204" pitchFamily="34" charset="0"/>
                <a:cs typeface="Calibri" panose="020F0502020204030204" pitchFamily="34" charset="0"/>
              </a:rPr>
              <a:t>TRAVAIL PERSONNEL </a:t>
            </a:r>
            <a:r>
              <a:rPr lang="fr-FR" sz="8600" b="1" dirty="0" smtClean="0">
                <a:latin typeface="Calibri" panose="020F0502020204030204" pitchFamily="34" charset="0"/>
                <a:ea typeface="Calibri" panose="020F0502020204030204" pitchFamily="34" charset="0"/>
                <a:cs typeface="Calibri" panose="020F0502020204030204" pitchFamily="34" charset="0"/>
              </a:rPr>
              <a:t>IMPORTANT</a:t>
            </a:r>
          </a:p>
          <a:p>
            <a:pPr marL="0" indent="0">
              <a:buNone/>
            </a:pPr>
            <a:r>
              <a:rPr lang="fr-FR" sz="5100" b="1" dirty="0">
                <a:latin typeface="Calibri" panose="020F0502020204030204" pitchFamily="34" charset="0"/>
                <a:ea typeface="Calibri" panose="020F0502020204030204" pitchFamily="34" charset="0"/>
                <a:cs typeface="Calibri" panose="020F0502020204030204" pitchFamily="34" charset="0"/>
              </a:rPr>
              <a:t/>
            </a:r>
            <a:br>
              <a:rPr lang="fr-FR" sz="5100" b="1" dirty="0">
                <a:latin typeface="Calibri" panose="020F0502020204030204" pitchFamily="34" charset="0"/>
                <a:ea typeface="Calibri" panose="020F0502020204030204" pitchFamily="34" charset="0"/>
                <a:cs typeface="Calibri" panose="020F0502020204030204" pitchFamily="34" charset="0"/>
              </a:rPr>
            </a:br>
            <a:endParaRPr lang="fr-FR" sz="51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sz="5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256496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stretch>
            <a:fillRect/>
          </a:stretch>
        </p:blipFill>
        <p:spPr>
          <a:xfrm>
            <a:off x="5094885" y="412594"/>
            <a:ext cx="7097115" cy="6077415"/>
          </a:xfrm>
          <a:prstGeom prst="rect">
            <a:avLst/>
          </a:prstGeom>
        </p:spPr>
      </p:pic>
      <p:pic>
        <p:nvPicPr>
          <p:cNvPr id="7" name="Image 6"/>
          <p:cNvPicPr>
            <a:picLocks noChangeAspect="1"/>
          </p:cNvPicPr>
          <p:nvPr/>
        </p:nvPicPr>
        <p:blipFill>
          <a:blip r:embed="rId3" cstate="print"/>
          <a:stretch>
            <a:fillRect/>
          </a:stretch>
        </p:blipFill>
        <p:spPr>
          <a:xfrm>
            <a:off x="0" y="747132"/>
            <a:ext cx="5039364" cy="4716646"/>
          </a:xfrm>
          <a:prstGeom prst="rect">
            <a:avLst/>
          </a:prstGeom>
        </p:spPr>
      </p:pic>
      <p:sp>
        <p:nvSpPr>
          <p:cNvPr id="8" name="ZoneTexte 7"/>
          <p:cNvSpPr txBox="1"/>
          <p:nvPr/>
        </p:nvSpPr>
        <p:spPr>
          <a:xfrm>
            <a:off x="1237785" y="3495905"/>
            <a:ext cx="1416205" cy="172845"/>
          </a:xfrm>
          <a:prstGeom prst="rect">
            <a:avLst/>
          </a:prstGeom>
          <a:solidFill>
            <a:schemeClr val="bg1"/>
          </a:solidFill>
          <a:ln>
            <a:noFill/>
          </a:ln>
        </p:spPr>
        <p:txBody>
          <a:bodyPr wrap="square" rtlCol="0">
            <a:spAutoFit/>
          </a:bodyPr>
          <a:lstStyle/>
          <a:p>
            <a:endParaRPr lang="fr-FR"/>
          </a:p>
        </p:txBody>
      </p:sp>
      <p:sp>
        <p:nvSpPr>
          <p:cNvPr id="9" name="ZoneTexte 8"/>
          <p:cNvSpPr txBox="1"/>
          <p:nvPr/>
        </p:nvSpPr>
        <p:spPr>
          <a:xfrm>
            <a:off x="9084526" y="2152185"/>
            <a:ext cx="1274957" cy="163550"/>
          </a:xfrm>
          <a:prstGeom prst="rect">
            <a:avLst/>
          </a:prstGeom>
          <a:solidFill>
            <a:schemeClr val="bg1"/>
          </a:solidFill>
          <a:ln>
            <a:noFill/>
          </a:ln>
        </p:spPr>
        <p:txBody>
          <a:bodyPr wrap="square" rtlCol="0">
            <a:spAutoFit/>
          </a:bodyPr>
          <a:lstStyle/>
          <a:p>
            <a:endParaRPr lang="fr-FR"/>
          </a:p>
        </p:txBody>
      </p:sp>
      <p:sp>
        <p:nvSpPr>
          <p:cNvPr id="10" name="ZoneTexte 9"/>
          <p:cNvSpPr txBox="1"/>
          <p:nvPr/>
        </p:nvSpPr>
        <p:spPr>
          <a:xfrm>
            <a:off x="6869151" y="1694985"/>
            <a:ext cx="2497873" cy="369332"/>
          </a:xfrm>
          <a:prstGeom prst="rect">
            <a:avLst/>
          </a:prstGeom>
          <a:noFill/>
        </p:spPr>
        <p:txBody>
          <a:bodyPr wrap="square" rtlCol="0">
            <a:spAutoFit/>
          </a:bodyPr>
          <a:lstStyle/>
          <a:p>
            <a:r>
              <a:rPr lang="fr-FR" dirty="0" smtClean="0"/>
              <a:t>N’existe pas en NC</a:t>
            </a:r>
            <a:endParaRPr lang="fr-FR" dirty="0"/>
          </a:p>
        </p:txBody>
      </p:sp>
      <p:sp>
        <p:nvSpPr>
          <p:cNvPr id="11" name="ZoneTexte 10"/>
          <p:cNvSpPr txBox="1"/>
          <p:nvPr/>
        </p:nvSpPr>
        <p:spPr>
          <a:xfrm>
            <a:off x="5809784" y="1325653"/>
            <a:ext cx="5096107" cy="369332"/>
          </a:xfrm>
          <a:prstGeom prst="rect">
            <a:avLst/>
          </a:prstGeom>
          <a:noFill/>
        </p:spPr>
        <p:txBody>
          <a:bodyPr wrap="square" rtlCol="0">
            <a:spAutoFit/>
          </a:bodyPr>
          <a:lstStyle/>
          <a:p>
            <a:r>
              <a:rPr lang="fr-FR" dirty="0" smtClean="0"/>
              <a:t>Arts plastiques, cinéma audio visuelle, Théâtre </a:t>
            </a:r>
            <a:endParaRPr lang="fr-FR" dirty="0"/>
          </a:p>
        </p:txBody>
      </p:sp>
      <p:sp>
        <p:nvSpPr>
          <p:cNvPr id="12" name="Titre 1"/>
          <p:cNvSpPr>
            <a:spLocks noGrp="1"/>
          </p:cNvSpPr>
          <p:nvPr>
            <p:ph type="title"/>
          </p:nvPr>
        </p:nvSpPr>
        <p:spPr>
          <a:xfrm>
            <a:off x="0" y="0"/>
            <a:ext cx="4158808" cy="747132"/>
          </a:xfrm>
          <a:solidFill>
            <a:srgbClr val="FFFF66"/>
          </a:solidFill>
        </p:spPr>
        <p:txBody>
          <a:bodyPr>
            <a:normAutofit/>
          </a:bodyPr>
          <a:lstStyle/>
          <a:p>
            <a:r>
              <a:rPr lang="fr-FR" sz="2400" b="1" dirty="0" smtClean="0">
                <a:latin typeface="Calibri" panose="020F0502020204030204" pitchFamily="34" charset="0"/>
                <a:ea typeface="Calibri" panose="020F0502020204030204" pitchFamily="34" charset="0"/>
                <a:cs typeface="Calibri" panose="020F0502020204030204" pitchFamily="34" charset="0"/>
              </a:rPr>
              <a:t>LA </a:t>
            </a:r>
            <a:r>
              <a:rPr lang="fr-FR" sz="2400" b="1" dirty="0">
                <a:latin typeface="Calibri" panose="020F0502020204030204" pitchFamily="34" charset="0"/>
                <a:ea typeface="Calibri" panose="020F0502020204030204" pitchFamily="34" charset="0"/>
                <a:cs typeface="Calibri" panose="020F0502020204030204" pitchFamily="34" charset="0"/>
              </a:rPr>
              <a:t>VOIE </a:t>
            </a:r>
            <a:r>
              <a:rPr lang="fr-FR" sz="2400" b="1" dirty="0" smtClean="0">
                <a:latin typeface="Calibri" panose="020F0502020204030204" pitchFamily="34" charset="0"/>
                <a:ea typeface="Calibri" panose="020F0502020204030204" pitchFamily="34" charset="0"/>
                <a:cs typeface="Calibri" panose="020F0502020204030204" pitchFamily="34" charset="0"/>
              </a:rPr>
              <a:t>GÉNÉRALE</a:t>
            </a:r>
            <a:endParaRPr lang="fr-FR"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071702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Ronds dans l’eau</Template>
  <TotalTime>645</TotalTime>
  <Words>1004</Words>
  <Application>Microsoft Office PowerPoint</Application>
  <PresentationFormat>Personnalisé</PresentationFormat>
  <Paragraphs>240</Paragraphs>
  <Slides>25</Slides>
  <Notes>0</Notes>
  <HiddenSlides>2</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Ronds dans l’eau</vt:lpstr>
      <vt:lpstr>Diapositive 1</vt:lpstr>
      <vt:lpstr>Diapositive 2</vt:lpstr>
      <vt:lpstr>PROCEDURE AFFECTATION</vt:lpstr>
      <vt:lpstr>Diapositive 4</vt:lpstr>
      <vt:lpstr>Diapositive 5</vt:lpstr>
      <vt:lpstr>Diapositive 6</vt:lpstr>
      <vt:lpstr>Diapositive 7</vt:lpstr>
      <vt:lpstr>Diapositive 8</vt:lpstr>
      <vt:lpstr>LA VOIE GÉNÉRALE</vt:lpstr>
      <vt:lpstr> LA VOIE GÉNÉRALE LYCEE GARNIER </vt:lpstr>
      <vt:lpstr>Diapositive 11</vt:lpstr>
      <vt:lpstr>Spécialités et enseignement supérieur</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dc:creator>
  <cp:lastModifiedBy>cop</cp:lastModifiedBy>
  <cp:revision>32</cp:revision>
  <dcterms:created xsi:type="dcterms:W3CDTF">2023-02-25T05:24:23Z</dcterms:created>
  <dcterms:modified xsi:type="dcterms:W3CDTF">2023-07-26T00:29:13Z</dcterms:modified>
</cp:coreProperties>
</file>