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8" r:id="rId7"/>
    <p:sldId id="264" r:id="rId8"/>
    <p:sldId id="269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0B556-687D-0547-9DF9-A800EB0739A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CFEC-3E5B-0B44-B136-1247CBAB24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01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7D12-8593-9348-BCDD-D6A24DDF2E4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2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7D12-8593-9348-BCDD-D6A24DDF2E4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2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7D12-8593-9348-BCDD-D6A24DDF2E4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2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82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18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0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5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19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75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53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3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47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995F-D20B-EB46-86D5-A4218F3F5CFE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E7A4-2F82-9045-82D8-B52DAD27BD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15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55877" y="2130425"/>
            <a:ext cx="8450009" cy="177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Ch.3 : Les nombres décimaux </a:t>
            </a:r>
            <a:endParaRPr lang="fr-F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2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3967" y="1207013"/>
            <a:ext cx="8305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IV. </a:t>
            </a:r>
            <a:r>
              <a:rPr lang="fr-FR" sz="2800" b="1" u="sng" dirty="0" smtClean="0">
                <a:solidFill>
                  <a:srgbClr val="FF0000"/>
                </a:solidFill>
              </a:rPr>
              <a:t>Ecriture fractionnaire d’un </a:t>
            </a:r>
            <a:r>
              <a:rPr lang="fr-FR" sz="2800" b="1" u="sng" dirty="0">
                <a:solidFill>
                  <a:srgbClr val="FF0000"/>
                </a:solidFill>
              </a:rPr>
              <a:t>nombre </a:t>
            </a:r>
            <a:r>
              <a:rPr lang="fr-FR" sz="2800" b="1" u="sng" dirty="0" smtClean="0">
                <a:solidFill>
                  <a:srgbClr val="FF0000"/>
                </a:solidFill>
              </a:rPr>
              <a:t>décimal</a:t>
            </a:r>
            <a:r>
              <a:rPr lang="fr-FR" sz="2000" b="1" dirty="0" smtClean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(Activité </a:t>
            </a:r>
            <a:r>
              <a:rPr lang="fr-FR" sz="2000" dirty="0" smtClean="0">
                <a:solidFill>
                  <a:srgbClr val="000000"/>
                </a:solidFill>
              </a:rPr>
              <a:t>1)</a:t>
            </a:r>
            <a:endParaRPr lang="fr-FR" sz="2800" u="sng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126" y="1730233"/>
            <a:ext cx="8824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000090"/>
                </a:solidFill>
              </a:rPr>
              <a:t>Une fraction décimale est une fraction dont le dénominateur est 10, 100, 1000 etc....</a:t>
            </a:r>
          </a:p>
          <a:p>
            <a:pPr algn="just"/>
            <a:endParaRPr lang="fr-FR" sz="800" dirty="0" smtClean="0">
              <a:solidFill>
                <a:srgbClr val="000090"/>
              </a:solidFill>
            </a:endParaRPr>
          </a:p>
          <a:p>
            <a:pPr algn="just"/>
            <a:r>
              <a:rPr lang="fr-FR" sz="2400" b="1" dirty="0" smtClean="0">
                <a:solidFill>
                  <a:srgbClr val="000000"/>
                </a:solidFill>
              </a:rPr>
              <a:t>Exemples :</a:t>
            </a:r>
            <a:endParaRPr lang="fr-FR" sz="2400" b="1" dirty="0">
              <a:solidFill>
                <a:srgbClr val="000000"/>
              </a:solidFill>
            </a:endParaRPr>
          </a:p>
        </p:txBody>
      </p:sp>
      <p:sp>
        <p:nvSpPr>
          <p:cNvPr id="6" name="Titre 4"/>
          <p:cNvSpPr txBox="1">
            <a:spLocks/>
          </p:cNvSpPr>
          <p:nvPr/>
        </p:nvSpPr>
        <p:spPr>
          <a:xfrm>
            <a:off x="1224076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4)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  <p:pic>
        <p:nvPicPr>
          <p:cNvPr id="4" name="Image 3" descr="Capture d’écran 2021-03-08 à 09.34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80" y="2496373"/>
            <a:ext cx="5803756" cy="92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8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1224076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4)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46761"/>
              </p:ext>
            </p:extLst>
          </p:nvPr>
        </p:nvGraphicFramePr>
        <p:xfrm>
          <a:off x="1629826" y="2706752"/>
          <a:ext cx="6096000" cy="3921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2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11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Ecriture décimale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008000"/>
                          </a:solidFill>
                        </a:rPr>
                        <a:t>Fraction décimale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0,1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0,01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0,001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5,47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254,12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6,453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FF6600"/>
                          </a:solidFill>
                        </a:rPr>
                        <a:t>8</a:t>
                      </a:r>
                      <a:endParaRPr lang="fr-FR" sz="20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 smtClean="0">
                          <a:solidFill>
                            <a:srgbClr val="000090"/>
                          </a:solidFill>
                        </a:rPr>
                        <a:t>=</a:t>
                      </a: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4126" y="2245087"/>
            <a:ext cx="9246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90"/>
                </a:solidFill>
              </a:rPr>
              <a:t>Un </a:t>
            </a:r>
            <a:r>
              <a:rPr lang="fr-FR" sz="2400" b="1" dirty="0" smtClean="0">
                <a:solidFill>
                  <a:srgbClr val="FF0000"/>
                </a:solidFill>
              </a:rPr>
              <a:t>nombre décimal </a:t>
            </a:r>
            <a:r>
              <a:rPr lang="fr-FR" sz="2400" dirty="0" smtClean="0">
                <a:solidFill>
                  <a:srgbClr val="000090"/>
                </a:solidFill>
              </a:rPr>
              <a:t>peut s’écrire sous la forme d’une </a:t>
            </a:r>
            <a:r>
              <a:rPr lang="fr-FR" sz="2400" b="1" dirty="0" smtClean="0">
                <a:solidFill>
                  <a:srgbClr val="008000"/>
                </a:solidFill>
              </a:rPr>
              <a:t>fraction décimale</a:t>
            </a:r>
            <a:r>
              <a:rPr lang="fr-FR" sz="2400" dirty="0" smtClean="0">
                <a:solidFill>
                  <a:srgbClr val="000090"/>
                </a:solidFill>
              </a:rPr>
              <a:t>.</a:t>
            </a:r>
            <a:endParaRPr lang="fr-FR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8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0949" y="1003179"/>
            <a:ext cx="584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I. Partie entière </a:t>
            </a:r>
            <a:r>
              <a:rPr lang="mr-IN" sz="2800" b="1" u="sng" dirty="0" smtClean="0">
                <a:solidFill>
                  <a:srgbClr val="FF0000"/>
                </a:solidFill>
              </a:rPr>
              <a:t>–</a:t>
            </a:r>
            <a:r>
              <a:rPr lang="fr-FR" sz="2800" b="1" u="sng" dirty="0" smtClean="0">
                <a:solidFill>
                  <a:srgbClr val="FF0000"/>
                </a:solidFill>
              </a:rPr>
              <a:t> partie décimale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158" y="1187311"/>
            <a:ext cx="844203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/>
          </a:p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..............................  </a:t>
            </a:r>
            <a:r>
              <a:rPr lang="fr-FR" sz="2400" dirty="0" smtClean="0">
                <a:solidFill>
                  <a:srgbClr val="000090"/>
                </a:solidFill>
              </a:rPr>
              <a:t>et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8000"/>
                </a:solidFill>
              </a:rPr>
              <a:t>..............................</a:t>
            </a:r>
            <a:endParaRPr lang="fr-FR" sz="2400" dirty="0">
              <a:solidFill>
                <a:srgbClr val="008000"/>
              </a:solidFill>
            </a:endParaRPr>
          </a:p>
          <a:p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94434" y="2849304"/>
            <a:ext cx="8998856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400" dirty="0" smtClean="0">
                <a:solidFill>
                  <a:srgbClr val="000090"/>
                </a:solidFill>
              </a:rPr>
              <a:t>La partie décimale est </a:t>
            </a:r>
            <a:r>
              <a:rPr lang="fr-FR" sz="2400" u="sng" dirty="0" smtClean="0">
                <a:solidFill>
                  <a:srgbClr val="000090"/>
                </a:solidFill>
              </a:rPr>
              <a:t>toujours inférieure à 1.</a:t>
            </a:r>
            <a:endParaRPr lang="fr-FR" sz="2400" u="sng" dirty="0">
              <a:solidFill>
                <a:srgbClr val="00009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18955" y="2387639"/>
            <a:ext cx="37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2 365</a:t>
            </a:r>
            <a:r>
              <a:rPr lang="fr-FR" sz="2400" dirty="0" smtClean="0"/>
              <a:t>,</a:t>
            </a:r>
            <a:r>
              <a:rPr lang="fr-FR" sz="2400" dirty="0" smtClean="0">
                <a:solidFill>
                  <a:srgbClr val="008000"/>
                </a:solidFill>
              </a:rPr>
              <a:t>768 </a:t>
            </a:r>
            <a:r>
              <a:rPr lang="fr-FR" sz="2400" dirty="0"/>
              <a:t>=</a:t>
            </a:r>
            <a:r>
              <a:rPr lang="fr-FR" sz="2400" dirty="0">
                <a:solidFill>
                  <a:srgbClr val="008000"/>
                </a:solidFill>
              </a:rPr>
              <a:t> </a:t>
            </a:r>
            <a:r>
              <a:rPr lang="fr-FR" sz="2400" dirty="0" smtClean="0">
                <a:solidFill>
                  <a:srgbClr val="000090"/>
                </a:solidFill>
              </a:rPr>
              <a:t>....... + .......</a:t>
            </a:r>
            <a:endParaRPr lang="fr-FR" sz="2400" dirty="0">
              <a:solidFill>
                <a:srgbClr val="00009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413385" y="2046076"/>
            <a:ext cx="611140" cy="3415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4717144" y="2046076"/>
            <a:ext cx="532190" cy="34156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9098" y="3382976"/>
            <a:ext cx="4329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/>
              <a:t>Exemple 1</a:t>
            </a:r>
            <a:r>
              <a:rPr lang="fr-FR" sz="2400" b="1" dirty="0" smtClean="0"/>
              <a:t> </a:t>
            </a:r>
            <a:r>
              <a:rPr lang="fr-FR" sz="2400" dirty="0" smtClean="0"/>
              <a:t>: Compléter le tableau</a:t>
            </a:r>
            <a:endParaRPr lang="fr-FR" sz="2400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79837"/>
              </p:ext>
            </p:extLst>
          </p:nvPr>
        </p:nvGraphicFramePr>
        <p:xfrm>
          <a:off x="1234235" y="3942998"/>
          <a:ext cx="6965817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7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7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731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Partie entière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8000"/>
                          </a:solidFill>
                        </a:rPr>
                        <a:t>Partie décimale</a:t>
                      </a:r>
                      <a:endParaRPr lang="fr-FR" sz="2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61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0090"/>
                          </a:solidFill>
                        </a:rPr>
                        <a:t>45,768</a:t>
                      </a:r>
                      <a:endParaRPr lang="fr-FR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61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0090"/>
                          </a:solidFill>
                        </a:rPr>
                        <a:t>1 234,89</a:t>
                      </a:r>
                      <a:endParaRPr lang="fr-FR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61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0090"/>
                          </a:solidFill>
                        </a:rPr>
                        <a:t>567</a:t>
                      </a:r>
                      <a:endParaRPr lang="fr-FR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94434" y="5702033"/>
            <a:ext cx="8819756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400" b="1" u="sng" dirty="0" smtClean="0">
                <a:solidFill>
                  <a:srgbClr val="000090"/>
                </a:solidFill>
              </a:rPr>
              <a:t>Remarque</a:t>
            </a:r>
            <a:r>
              <a:rPr lang="fr-FR" sz="2400" dirty="0" smtClean="0">
                <a:solidFill>
                  <a:srgbClr val="000090"/>
                </a:solidFill>
              </a:rPr>
              <a:t> : 0,56</a:t>
            </a:r>
            <a:r>
              <a:rPr lang="fr-FR" sz="2400" dirty="0">
                <a:solidFill>
                  <a:srgbClr val="000090"/>
                </a:solidFill>
              </a:rPr>
              <a:t> </a:t>
            </a:r>
            <a:r>
              <a:rPr lang="fr-FR" sz="2400" dirty="0" smtClean="0">
                <a:solidFill>
                  <a:srgbClr val="000090"/>
                </a:solidFill>
              </a:rPr>
              <a:t>est un nombre décimal mais 1</a:t>
            </a:r>
            <a:r>
              <a:rPr lang="fr-FR" sz="2400" dirty="0">
                <a:solidFill>
                  <a:srgbClr val="000090"/>
                </a:solidFill>
              </a:rPr>
              <a:t>, 3333333333… </a:t>
            </a:r>
            <a:r>
              <a:rPr lang="fr-FR" sz="2400" b="1" dirty="0">
                <a:solidFill>
                  <a:srgbClr val="000090"/>
                </a:solidFill>
              </a:rPr>
              <a:t>n’est pas</a:t>
            </a:r>
            <a:r>
              <a:rPr lang="fr-FR" sz="2400" dirty="0">
                <a:solidFill>
                  <a:srgbClr val="000090"/>
                </a:solidFill>
              </a:rPr>
              <a:t> un nombre décimal </a:t>
            </a:r>
            <a:r>
              <a:rPr lang="fr-FR" sz="2400" dirty="0" smtClean="0">
                <a:solidFill>
                  <a:srgbClr val="000090"/>
                </a:solidFill>
              </a:rPr>
              <a:t>!</a:t>
            </a:r>
            <a:endParaRPr lang="fr-FR" sz="2400" dirty="0">
              <a:solidFill>
                <a:srgbClr val="000090"/>
              </a:solidFill>
            </a:endParaRPr>
          </a:p>
        </p:txBody>
      </p:sp>
      <p:sp>
        <p:nvSpPr>
          <p:cNvPr id="11" name="Titre 4"/>
          <p:cNvSpPr txBox="1">
            <a:spLocks/>
          </p:cNvSpPr>
          <p:nvPr/>
        </p:nvSpPr>
        <p:spPr>
          <a:xfrm>
            <a:off x="1028700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1)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86261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4730"/>
            <a:ext cx="8229600" cy="4921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Exercice </a:t>
            </a:r>
            <a:r>
              <a:rPr lang="fr-FR" b="1" dirty="0"/>
              <a:t>1</a:t>
            </a:r>
            <a:r>
              <a:rPr lang="fr-FR" dirty="0"/>
              <a:t> : Compléter le tableau 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Exercice 2</a:t>
            </a:r>
            <a:r>
              <a:rPr lang="fr-FR" dirty="0"/>
              <a:t> : Écrire </a:t>
            </a:r>
            <a:r>
              <a:rPr lang="fr-FR" u="sng" dirty="0"/>
              <a:t>dans le cahier</a:t>
            </a:r>
            <a:r>
              <a:rPr lang="fr-FR" dirty="0"/>
              <a:t> chaque nombre sous forme de la somme de sa partie entière et de sa partie décimale</a:t>
            </a:r>
            <a:r>
              <a:rPr lang="fr-FR" i="1" dirty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a) 78,2	b) 147,52	c) 0,789	d) 23</a:t>
            </a:r>
          </a:p>
          <a:p>
            <a:pPr marL="0" indent="0" algn="ctr">
              <a:buNone/>
            </a:pPr>
            <a:endParaRPr lang="fr-FR" b="1" dirty="0"/>
          </a:p>
        </p:txBody>
      </p:sp>
      <p:sp>
        <p:nvSpPr>
          <p:cNvPr id="4" name="Titre 4"/>
          <p:cNvSpPr txBox="1">
            <a:spLocks/>
          </p:cNvSpPr>
          <p:nvPr/>
        </p:nvSpPr>
        <p:spPr>
          <a:xfrm>
            <a:off x="1224076" y="285820"/>
            <a:ext cx="684804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Exercices (jour 1)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  <p:pic>
        <p:nvPicPr>
          <p:cNvPr id="2" name="Image 1" descr="Capture d’écran 2021-03-08 à 08.49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4190"/>
            <a:ext cx="37592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4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099" y="1024656"/>
            <a:ext cx="584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II. Rang des nombres</a:t>
            </a:r>
            <a:endParaRPr lang="fr-FR" sz="2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70484"/>
              </p:ext>
            </p:extLst>
          </p:nvPr>
        </p:nvGraphicFramePr>
        <p:xfrm>
          <a:off x="314471" y="2009541"/>
          <a:ext cx="8515056" cy="2619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409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85254">
                <a:tc gridSpan="7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Partie entière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Virgule</a:t>
                      </a:r>
                      <a:endParaRPr lang="fr-FR" sz="2400" dirty="0"/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008000"/>
                          </a:solidFill>
                        </a:rPr>
                        <a:t>Partie décimale</a:t>
                      </a:r>
                      <a:endParaRPr lang="fr-FR" sz="2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476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...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Centaines de mille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Dizaines de mille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Unités de mille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Centaines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Dizaines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Unités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008000"/>
                          </a:solidFill>
                        </a:rPr>
                        <a:t>Dixièmes</a:t>
                      </a:r>
                      <a:endParaRPr lang="fr-FR" sz="2400" dirty="0">
                        <a:solidFill>
                          <a:srgbClr val="008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008000"/>
                          </a:solidFill>
                        </a:rPr>
                        <a:t>Centièmes</a:t>
                      </a:r>
                      <a:endParaRPr lang="fr-FR" sz="2400" dirty="0">
                        <a:solidFill>
                          <a:srgbClr val="008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008000"/>
                          </a:solidFill>
                        </a:rPr>
                        <a:t>Millièmes</a:t>
                      </a:r>
                      <a:endParaRPr lang="fr-FR" sz="2400" dirty="0">
                        <a:solidFill>
                          <a:srgbClr val="008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...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610888" y="1547876"/>
            <a:ext cx="264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90"/>
                </a:solidFill>
              </a:rPr>
              <a:t>Exemple : 5643,127</a:t>
            </a:r>
            <a:endParaRPr lang="fr-FR" sz="2400" dirty="0">
              <a:solidFill>
                <a:srgbClr val="00009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099" y="4791503"/>
            <a:ext cx="8650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000090"/>
                </a:solidFill>
              </a:rPr>
              <a:t>Le chiffre 4 est au rang des .......................... Le chiffre 2 est au rang des .................. </a:t>
            </a:r>
          </a:p>
          <a:p>
            <a:pPr algn="just"/>
            <a:r>
              <a:rPr lang="fr-FR" sz="2400" dirty="0" smtClean="0">
                <a:solidFill>
                  <a:srgbClr val="000090"/>
                </a:solidFill>
              </a:rPr>
              <a:t>On dit que le nombre 5 643,127 contient 5 643 127 .................. ou encore ...... dizaines.</a:t>
            </a:r>
            <a:endParaRPr lang="fr-FR" sz="2400" dirty="0">
              <a:solidFill>
                <a:srgbClr val="000090"/>
              </a:solidFill>
            </a:endParaRPr>
          </a:p>
        </p:txBody>
      </p:sp>
      <p:sp>
        <p:nvSpPr>
          <p:cNvPr id="7" name="Titre 4"/>
          <p:cNvSpPr txBox="1">
            <a:spLocks/>
          </p:cNvSpPr>
          <p:nvPr/>
        </p:nvSpPr>
        <p:spPr>
          <a:xfrm>
            <a:off x="1224076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2)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282452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2232" y="1642485"/>
            <a:ext cx="8273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u="sng" dirty="0" smtClean="0">
                <a:solidFill>
                  <a:srgbClr val="000000"/>
                </a:solidFill>
              </a:rPr>
              <a:t>Exemple 2 </a:t>
            </a:r>
            <a:r>
              <a:rPr lang="fr-FR" sz="2400" dirty="0" smtClean="0">
                <a:solidFill>
                  <a:srgbClr val="000000"/>
                </a:solidFill>
              </a:rPr>
              <a:t>: Dans </a:t>
            </a:r>
            <a:r>
              <a:rPr lang="fr-FR" sz="2400" dirty="0">
                <a:solidFill>
                  <a:srgbClr val="000000"/>
                </a:solidFill>
              </a:rPr>
              <a:t>chaque cas, donner le rang du chiffre souligné :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</a:rPr>
              <a:t>45</a:t>
            </a:r>
            <a:r>
              <a:rPr lang="fr-FR" sz="2400" u="sng" dirty="0">
                <a:solidFill>
                  <a:srgbClr val="000000"/>
                </a:solidFill>
              </a:rPr>
              <a:t>6</a:t>
            </a:r>
            <a:r>
              <a:rPr lang="fr-FR" sz="2400" dirty="0">
                <a:solidFill>
                  <a:srgbClr val="000000"/>
                </a:solidFill>
              </a:rPr>
              <a:t>7      674</a:t>
            </a:r>
            <a:r>
              <a:rPr lang="fr-FR" sz="2400" u="sng" dirty="0">
                <a:solidFill>
                  <a:srgbClr val="000000"/>
                </a:solidFill>
              </a:rPr>
              <a:t>0</a:t>
            </a:r>
            <a:r>
              <a:rPr lang="fr-FR" sz="2400" dirty="0">
                <a:solidFill>
                  <a:srgbClr val="000000"/>
                </a:solidFill>
              </a:rPr>
              <a:t>,56      41876,</a:t>
            </a:r>
            <a:r>
              <a:rPr lang="fr-FR" sz="2400" u="sng" dirty="0">
                <a:solidFill>
                  <a:srgbClr val="000000"/>
                </a:solidFill>
              </a:rPr>
              <a:t>7</a:t>
            </a:r>
            <a:r>
              <a:rPr lang="fr-FR" sz="2400" dirty="0">
                <a:solidFill>
                  <a:srgbClr val="000000"/>
                </a:solidFill>
              </a:rPr>
              <a:t>     67,53</a:t>
            </a:r>
            <a:r>
              <a:rPr lang="fr-FR" sz="2400" u="sng" dirty="0">
                <a:solidFill>
                  <a:srgbClr val="000000"/>
                </a:solidFill>
              </a:rPr>
              <a:t>5</a:t>
            </a:r>
            <a:r>
              <a:rPr lang="fr-FR" sz="2400" dirty="0">
                <a:solidFill>
                  <a:srgbClr val="000000"/>
                </a:solidFill>
              </a:rPr>
              <a:t>7    87,9</a:t>
            </a:r>
            <a:r>
              <a:rPr lang="fr-FR" sz="2400" u="sng" dirty="0">
                <a:solidFill>
                  <a:srgbClr val="000000"/>
                </a:solidFill>
              </a:rPr>
              <a:t>8</a:t>
            </a:r>
            <a:r>
              <a:rPr lang="fr-FR" sz="2400" dirty="0">
                <a:solidFill>
                  <a:srgbClr val="000000"/>
                </a:solidFill>
              </a:rPr>
              <a:t>6     6</a:t>
            </a:r>
            <a:r>
              <a:rPr lang="fr-FR" sz="2400" u="sng" dirty="0">
                <a:solidFill>
                  <a:srgbClr val="000000"/>
                </a:solidFill>
              </a:rPr>
              <a:t>4</a:t>
            </a:r>
            <a:r>
              <a:rPr lang="fr-FR" sz="2400" dirty="0">
                <a:solidFill>
                  <a:srgbClr val="000000"/>
                </a:solidFill>
              </a:rPr>
              <a:t>39,78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232" y="4258354"/>
            <a:ext cx="838432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u="sng" dirty="0" smtClean="0">
                <a:solidFill>
                  <a:srgbClr val="000000"/>
                </a:solidFill>
              </a:rPr>
              <a:t>Exemple 3</a:t>
            </a:r>
            <a:r>
              <a:rPr lang="fr-FR" sz="2400" b="1" dirty="0" smtClean="0">
                <a:solidFill>
                  <a:srgbClr val="000000"/>
                </a:solidFill>
              </a:rPr>
              <a:t> </a:t>
            </a:r>
            <a:r>
              <a:rPr lang="fr-FR" sz="2400" dirty="0" smtClean="0">
                <a:solidFill>
                  <a:srgbClr val="000000"/>
                </a:solidFill>
              </a:rPr>
              <a:t>: Donner les nombres de centaines et de centièmes contenus dans les nombres suivants</a:t>
            </a:r>
            <a:r>
              <a:rPr lang="fr-FR" sz="2400" dirty="0">
                <a:solidFill>
                  <a:srgbClr val="000000"/>
                </a:solidFill>
              </a:rPr>
              <a:t> </a:t>
            </a:r>
            <a:r>
              <a:rPr lang="fr-FR" sz="2400" dirty="0" smtClean="0">
                <a:solidFill>
                  <a:srgbClr val="000000"/>
                </a:solidFill>
              </a:rPr>
              <a:t>: 567,89 ; 1254,7 ; 34,942.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9" name="Titre 4"/>
          <p:cNvSpPr txBox="1">
            <a:spLocks/>
          </p:cNvSpPr>
          <p:nvPr/>
        </p:nvSpPr>
        <p:spPr>
          <a:xfrm>
            <a:off x="1224076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2)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172279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600" dirty="0"/>
              <a:t> </a:t>
            </a:r>
            <a:r>
              <a:rPr lang="fr-FR" sz="3600" b="1" dirty="0" smtClean="0"/>
              <a:t>Exercice </a:t>
            </a:r>
            <a:r>
              <a:rPr lang="fr-FR" sz="3600" b="1" dirty="0"/>
              <a:t>3</a:t>
            </a:r>
            <a:r>
              <a:rPr lang="fr-FR" sz="3600" dirty="0"/>
              <a:t> : On considère le nombre 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A </a:t>
            </a:r>
            <a:r>
              <a:rPr lang="fr-FR" sz="3600" dirty="0"/>
              <a:t>= 2 567,09. </a:t>
            </a:r>
            <a:r>
              <a:rPr lang="fr-FR" sz="3600" u="sng" dirty="0"/>
              <a:t>Répondre dans le cahier</a:t>
            </a:r>
            <a:r>
              <a:rPr lang="fr-FR" sz="3600" dirty="0"/>
              <a:t>.</a:t>
            </a:r>
          </a:p>
          <a:p>
            <a:pPr marL="0" indent="0">
              <a:buNone/>
            </a:pPr>
            <a:r>
              <a:rPr lang="fr-FR" sz="3600" dirty="0"/>
              <a:t>a) Quel est le chiffre des centièmes de A ?</a:t>
            </a:r>
          </a:p>
          <a:p>
            <a:pPr marL="0" indent="0">
              <a:buNone/>
            </a:pPr>
            <a:r>
              <a:rPr lang="fr-FR" sz="3600" dirty="0"/>
              <a:t>b) Quel est le chiffre des dizaines de A ? </a:t>
            </a:r>
          </a:p>
          <a:p>
            <a:pPr marL="0" indent="0">
              <a:buNone/>
            </a:pPr>
            <a:r>
              <a:rPr lang="fr-FR" sz="3600" dirty="0"/>
              <a:t>c) Quel est le rang du chiffre 2 ?</a:t>
            </a:r>
          </a:p>
          <a:p>
            <a:pPr marL="0" indent="0">
              <a:buNone/>
            </a:pPr>
            <a:r>
              <a:rPr lang="fr-FR" sz="3600" dirty="0"/>
              <a:t>d) Quel est le rang du chiffre 7 ?</a:t>
            </a:r>
          </a:p>
          <a:p>
            <a:pPr marL="0" indent="0">
              <a:buNone/>
            </a:pPr>
            <a:r>
              <a:rPr lang="fr-FR" sz="3600" dirty="0"/>
              <a:t>e) Quel est le nombre de dizaines contenu dans A ?</a:t>
            </a:r>
          </a:p>
          <a:p>
            <a:pPr marL="0" indent="0" algn="ctr">
              <a:buNone/>
            </a:pPr>
            <a:endParaRPr lang="fr-FR" sz="3600" b="1" dirty="0"/>
          </a:p>
        </p:txBody>
      </p:sp>
      <p:sp>
        <p:nvSpPr>
          <p:cNvPr id="4" name="Titre 4"/>
          <p:cNvSpPr txBox="1">
            <a:spLocks/>
          </p:cNvSpPr>
          <p:nvPr/>
        </p:nvSpPr>
        <p:spPr>
          <a:xfrm>
            <a:off x="1224075" y="285820"/>
            <a:ext cx="678517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Exercices (jour 2)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134064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099" y="1642265"/>
            <a:ext cx="584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III. Les zéros inutiles</a:t>
            </a:r>
            <a:r>
              <a:rPr lang="fr-FR" sz="2000" b="1" dirty="0" smtClean="0">
                <a:solidFill>
                  <a:srgbClr val="000000"/>
                </a:solidFill>
              </a:rPr>
              <a:t> 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735" y="2378686"/>
            <a:ext cx="9048095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000090"/>
                </a:solidFill>
              </a:rPr>
              <a:t>On ne change pas un nombre décimal si on enlève ou si on ajoute :</a:t>
            </a:r>
          </a:p>
          <a:p>
            <a:pPr marL="285750" lvl="0" indent="-285750" algn="just">
              <a:lnSpc>
                <a:spcPct val="130000"/>
              </a:lnSpc>
              <a:buFont typeface="Arial"/>
              <a:buChar char="•"/>
            </a:pPr>
            <a:r>
              <a:rPr lang="fr-FR" sz="2400" dirty="0">
                <a:solidFill>
                  <a:srgbClr val="000090"/>
                </a:solidFill>
              </a:rPr>
              <a:t>des chiffres 0 avant le premier chiffre de sa partie entière ;</a:t>
            </a:r>
          </a:p>
          <a:p>
            <a:pPr marL="285750" lvl="0" indent="-285750" algn="just">
              <a:lnSpc>
                <a:spcPct val="130000"/>
              </a:lnSpc>
              <a:buFont typeface="Arial"/>
              <a:buChar char="•"/>
            </a:pPr>
            <a:r>
              <a:rPr lang="fr-FR" sz="2400" dirty="0">
                <a:solidFill>
                  <a:srgbClr val="000090"/>
                </a:solidFill>
              </a:rPr>
              <a:t>des chiffres 0 après le dernier chiffre de sa partie décimale.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0364" y="4052672"/>
            <a:ext cx="60324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u="sng" dirty="0" smtClean="0">
                <a:solidFill>
                  <a:srgbClr val="000000"/>
                </a:solidFill>
              </a:rPr>
              <a:t>Exemple 3</a:t>
            </a:r>
            <a:r>
              <a:rPr lang="fr-FR" sz="2400" b="1" dirty="0" smtClean="0">
                <a:solidFill>
                  <a:srgbClr val="000000"/>
                </a:solidFill>
              </a:rPr>
              <a:t> </a:t>
            </a:r>
            <a:r>
              <a:rPr lang="fr-FR" sz="2400" dirty="0" smtClean="0">
                <a:solidFill>
                  <a:srgbClr val="000000"/>
                </a:solidFill>
              </a:rPr>
              <a:t>: Supprimer </a:t>
            </a:r>
            <a:r>
              <a:rPr lang="fr-FR" sz="2400" dirty="0">
                <a:solidFill>
                  <a:srgbClr val="000000"/>
                </a:solidFill>
              </a:rPr>
              <a:t>les « 0 » inutiles :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</a:rPr>
              <a:t>45,60        089         900,450        5,080        45,00</a:t>
            </a:r>
          </a:p>
          <a:p>
            <a:pPr>
              <a:lnSpc>
                <a:spcPct val="150000"/>
              </a:lnSpc>
            </a:pPr>
            <a:endParaRPr lang="fr-FR" sz="2400" dirty="0">
              <a:solidFill>
                <a:srgbClr val="000090"/>
              </a:solidFill>
            </a:endParaRPr>
          </a:p>
        </p:txBody>
      </p:sp>
      <p:sp>
        <p:nvSpPr>
          <p:cNvPr id="7" name="Titre 4"/>
          <p:cNvSpPr txBox="1">
            <a:spLocks/>
          </p:cNvSpPr>
          <p:nvPr/>
        </p:nvSpPr>
        <p:spPr>
          <a:xfrm>
            <a:off x="1224076" y="285820"/>
            <a:ext cx="66230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Cours (jour 3)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86144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Exercice </a:t>
            </a:r>
            <a:r>
              <a:rPr lang="fr-FR" b="1" dirty="0"/>
              <a:t>4</a:t>
            </a:r>
            <a:r>
              <a:rPr lang="fr-FR" dirty="0"/>
              <a:t> : Écrire les nombres suivants en utilisant le moins de zéros possible. </a:t>
            </a:r>
          </a:p>
          <a:p>
            <a:pPr marL="0" indent="0">
              <a:buNone/>
            </a:pPr>
            <a:r>
              <a:rPr lang="fr-FR" dirty="0"/>
              <a:t>0408 ; 600,070 ; 008,400 ; 900 ; 067,090 ; 67,00 ; 1005 </a:t>
            </a:r>
          </a:p>
        </p:txBody>
      </p:sp>
      <p:sp>
        <p:nvSpPr>
          <p:cNvPr id="4" name="Titre 4"/>
          <p:cNvSpPr txBox="1">
            <a:spLocks/>
          </p:cNvSpPr>
          <p:nvPr/>
        </p:nvSpPr>
        <p:spPr>
          <a:xfrm>
            <a:off x="1224075" y="285820"/>
            <a:ext cx="683546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Exercices (jour 3) 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288165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1370607" y="285820"/>
            <a:ext cx="68523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Partie 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Exercices (jou</a:t>
            </a:r>
            <a:r>
              <a:rPr lang="fr-FR" sz="40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r 4)</a:t>
            </a:r>
            <a:endParaRPr lang="fr-FR" sz="40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  <p:pic>
        <p:nvPicPr>
          <p:cNvPr id="3" name="Image 2" descr="Capture d’écran 2021-03-08 à 09.28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8" y="1380285"/>
            <a:ext cx="8442902" cy="39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2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434</Words>
  <Application>Microsoft Macintosh PowerPoint</Application>
  <PresentationFormat>Présentation à l'écran (4:3)</PresentationFormat>
  <Paragraphs>89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Ch.3 : Les nombres décimaux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Partie Exercices (jour 4)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Ch.3 : Les nombres décimaux </dc:title>
  <dc:creator>SÉBASTIEN NGUYEN</dc:creator>
  <cp:lastModifiedBy>SÉBASTIEN NGUYEN</cp:lastModifiedBy>
  <cp:revision>12</cp:revision>
  <dcterms:created xsi:type="dcterms:W3CDTF">2021-02-14T04:35:25Z</dcterms:created>
  <dcterms:modified xsi:type="dcterms:W3CDTF">2021-03-07T22:36:24Z</dcterms:modified>
</cp:coreProperties>
</file>