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0" r:id="rId2"/>
    <p:sldId id="281" r:id="rId3"/>
    <p:sldId id="280" r:id="rId4"/>
    <p:sldId id="282" r:id="rId5"/>
    <p:sldId id="303" r:id="rId6"/>
    <p:sldId id="285" r:id="rId7"/>
    <p:sldId id="290" r:id="rId8"/>
    <p:sldId id="305" r:id="rId9"/>
    <p:sldId id="306" r:id="rId10"/>
    <p:sldId id="307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2" autoAdjust="0"/>
    <p:restoredTop sz="94660" autoAdjust="0"/>
  </p:normalViewPr>
  <p:slideViewPr>
    <p:cSldViewPr snapToGrid="0">
      <p:cViewPr varScale="1">
        <p:scale>
          <a:sx n="96" d="100"/>
          <a:sy n="96" d="100"/>
        </p:scale>
        <p:origin x="200" y="8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62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07F4D-1526-4BC8-B6C3-1EF4AFCC521E}" type="datetimeFigureOut">
              <a:rPr lang="fr-FR" smtClean="0"/>
              <a:t>13/03/2022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AA5CF-6031-49AE-ABFB-FFB140C48E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551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F225-D82D-4551-8AE9-CFF0672C7A37}" type="datetimeFigureOut">
              <a:rPr lang="fr-FR" smtClean="0"/>
              <a:t>13/03/2022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7603-4A0A-4B5C-BB7B-45E0284712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358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F225-D82D-4551-8AE9-CFF0672C7A37}" type="datetimeFigureOut">
              <a:rPr lang="fr-FR" smtClean="0"/>
              <a:t>13/03/2022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7603-4A0A-4B5C-BB7B-45E0284712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83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F225-D82D-4551-8AE9-CFF0672C7A37}" type="datetimeFigureOut">
              <a:rPr lang="fr-FR" smtClean="0"/>
              <a:t>13/03/2022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7603-4A0A-4B5C-BB7B-45E0284712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79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F225-D82D-4551-8AE9-CFF0672C7A37}" type="datetimeFigureOut">
              <a:rPr lang="fr-FR" smtClean="0"/>
              <a:t>13/03/2022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7603-4A0A-4B5C-BB7B-45E0284712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18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F225-D82D-4551-8AE9-CFF0672C7A37}" type="datetimeFigureOut">
              <a:rPr lang="fr-FR" smtClean="0"/>
              <a:t>13/03/2022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7603-4A0A-4B5C-BB7B-45E0284712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08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F225-D82D-4551-8AE9-CFF0672C7A37}" type="datetimeFigureOut">
              <a:rPr lang="fr-FR" smtClean="0"/>
              <a:t>13/03/2022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7603-4A0A-4B5C-BB7B-45E0284712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05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F225-D82D-4551-8AE9-CFF0672C7A37}" type="datetimeFigureOut">
              <a:rPr lang="fr-FR" smtClean="0"/>
              <a:t>13/03/2022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7603-4A0A-4B5C-BB7B-45E0284712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92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F225-D82D-4551-8AE9-CFF0672C7A37}" type="datetimeFigureOut">
              <a:rPr lang="fr-FR" smtClean="0"/>
              <a:t>13/03/2022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7603-4A0A-4B5C-BB7B-45E0284712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9111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F225-D82D-4551-8AE9-CFF0672C7A37}" type="datetimeFigureOut">
              <a:rPr lang="fr-FR" smtClean="0"/>
              <a:t>13/03/2022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7603-4A0A-4B5C-BB7B-45E0284712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05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F225-D82D-4551-8AE9-CFF0672C7A37}" type="datetimeFigureOut">
              <a:rPr lang="fr-FR" smtClean="0"/>
              <a:t>13/03/2022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7603-4A0A-4B5C-BB7B-45E0284712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164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F225-D82D-4551-8AE9-CFF0672C7A37}" type="datetimeFigureOut">
              <a:rPr lang="fr-FR" smtClean="0"/>
              <a:t>13/03/2022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7603-4A0A-4B5C-BB7B-45E0284712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020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8F225-D82D-4551-8AE9-CFF0672C7A37}" type="datetimeFigureOut">
              <a:rPr lang="fr-FR" smtClean="0"/>
              <a:t>13/03/2022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27603-4A0A-4B5C-BB7B-45E0284712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50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236371"/>
            <a:ext cx="9144000" cy="1225827"/>
          </a:xfrm>
        </p:spPr>
        <p:txBody>
          <a:bodyPr/>
          <a:lstStyle/>
          <a:p>
            <a:r>
              <a:rPr lang="fr-FR" b="1" dirty="0"/>
              <a:t>PSC1 – séquence 8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872494"/>
            <a:ext cx="9144000" cy="1047235"/>
          </a:xfrm>
        </p:spPr>
        <p:txBody>
          <a:bodyPr>
            <a:normAutofit/>
          </a:bodyPr>
          <a:lstStyle/>
          <a:p>
            <a:r>
              <a:rPr lang="fr-FR" sz="5400" b="1" dirty="0"/>
              <a:t>Les brûlures </a:t>
            </a:r>
            <a:endParaRPr lang="fr-FR" sz="5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08349" cy="240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25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CC61F35-FC36-1D48-937E-5EECFED4DDDF}"/>
              </a:ext>
            </a:extLst>
          </p:cNvPr>
          <p:cNvSpPr txBox="1"/>
          <p:nvPr/>
        </p:nvSpPr>
        <p:spPr>
          <a:xfrm>
            <a:off x="529412" y="223289"/>
            <a:ext cx="11133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B</a:t>
            </a:r>
            <a:r>
              <a:rPr lang="fr-NC" sz="3200" b="1" dirty="0"/>
              <a:t>rulûre interne par inhalation de vapeurs chaudes ou caustiques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6938BD-9B2D-6143-9F0C-61CF0BE9A2B4}"/>
              </a:ext>
            </a:extLst>
          </p:cNvPr>
          <p:cNvSpPr/>
          <p:nvPr/>
        </p:nvSpPr>
        <p:spPr>
          <a:xfrm>
            <a:off x="4049486" y="3059668"/>
            <a:ext cx="74287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-placer en position assise si besoin.</a:t>
            </a:r>
          </a:p>
          <a:p>
            <a:r>
              <a:rPr lang="fr-FR" sz="2800" dirty="0"/>
              <a:t>-alerter ou faire alerter et appliquer les consignes 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F1AFAF7-172F-5441-9D9B-3B5648365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25" y="1491342"/>
            <a:ext cx="2759529" cy="443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9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data:image/jpeg;base64,/9j/4AAQSkZJRgABAQAAAQABAAD/2wCEAAkGBxQTEhQUEhQUFBQUFxQUFRUUFBQUFBQUFBUWFxUUFBUYHCggGBolHBQUITEhJSkrLi4uFx8zODMsNygtLisBCgoKDg0OFxAQGiwcHBwsLCwsLCwsLCwsLCwsLCwsLCwsLCwsLCwsLCwsNiwsLCwsLCwsLC4sNywsLCw3LCs3N//AABEIAMYA/wMBIgACEQEDEQH/xAAbAAACAwEBAQAAAAAAAAAAAAACAwEEBQAGB//EADoQAAIBAgMFBAgFAwUBAAAAAAABAgMRBCExBRJBUWFxgdHwEyIyU5GhscEGQlKT4UNikhQVIzOC8f/EABkBAAMBAQEAAAAAAAAAAAAAAAABAgMEBf/EACMRAQEAAgICAwEAAwEAAAAAAAABAhEDIRIxE0FRBDJhcRT/2gAMAwEAAhEDEQA/ANFbNo+5pftw8Cf9to+5pftw8C3YhnLtrqKctm0fc0v24eAmez6PuaX7cfAvTZVrTHKNRQq4Cj7ql+3HwK8sBS91T/wj4F2chUhp6VlgKXu6f+EfAn/QUfdU/wDCPgOOAlWWAprP0dN/+I+A2ngqLX/XT/wj4D0DBbt7aEZSt+PLH1QvZ9L3VP8Awj4D6GCpcaVL9uPgHCVydDK2/rpmOP4KWzqL/pUv24eBC2fR91T/AG4+AyFVjqUSPK/rWY436Khs6l7mlw/pw8C/h9jUX/Rpftw8CMJH1j0mFoJK4vO/q/HGfTAo4anSleNOEXzjCMXbtSLKxCZOMhm2UlKzJt37aSSeo0XWA9MUa281k8yngdoqbaUlvJ2cXlJPsYtDptwkFa5WhUy0GwqCHQpREzpZaFmGYVSADTLcWmmsmtDcwk7pPmZs4jq+Phh6SlN66Li2zfit9OL+nCa2dtfa0MPDelm3lGK1k/A8BWrTr1HUnq/glwSCxmKniKrnPLkuEVyLuFw5eeWumfHx77qKOH0saeHokUqZeo0jC11TCBVImcPVZZUBWIeTELFdgyYUhFWZ2PNBUmVKkg6syvKQytBKQJLQIJSCSSASgwEiYsAKKt50HQd1z6iUw6cmndd65kZYb9Ojj5fqo3rMv0JI6hKnPKSz7LMCeHdOXq3ceHG3RmFdmK7hHZmlDHK1kYVCrfR6ZMt0yLG0Wak7kbhFNDBL2U6fA87tz8ORqvfjeNRaSWuWh6Vu2YNRhOiseZ2ZtGtCSpV6csk7VI2adlduSemSNbBbXpVFenUjPsY/FYeLWaueVqbLjSnv0k1F+3H6SRWpYnvb2tDEjpVzzuEb4P5mzgqLkru7S1sTJsZXxm6OtVjGO9N2gs2+fRdTyOOxcsTU3pZRWUVwSLv4kpYipP8A65ehjlGMWn2ykk9Srg7PLR8mrP4M314xyW/Jls7C4Y0qVOxFGnYtJGVreQyjTLUWkITCSuSodWV9BM4uzuWY0gp08hxF7Z8ilXZenEoYmJ2R5tVZsXImTBZSAnWJsFBAEKIz0Y2lTLKpZC2NM1ohFivArgE3CTAYUQI6LH0qjWjy5PT+CqmTUrKKvJ27RWS+2mHJlj6q9k3deq3r1GRm14oyf91hym//AD9BlHbEG7Wkusll320MMsNendxc3l76bMKnUZ6WxSjNPo+gx3XXsMrHTFlsm+QiE78R8lkCtgnLn3LmVa1K/wBSxVWfRAQAqzq2GlD1oacV4G9sSrFwe7O7v60WrNcroquORSis7q6to1qCM8fKPUTwzeRMvw5TqWc7NrjxXY1mUtk45zkoSlaT0fB9Lc8j02Eptamvlty5S4vL43YUqSum5R45Zx7ea6lame+aTWfLM8WqNm7aXduy+SIymmnDncuvwr0Vw408y1CBE1yJbyIiRUzTCig5x9Vi2NMtlbEUrlkGx2vK0xatMWa1bD3KcsO0OVNiqkMpwGrDlijRDZaFRpljdChTCkT9qZuLiUZIv4pmZWxEYvPN8lmxloZ05pLPIVFzl7K3e3UOns5t3k231Juci8OHLIr07llDJfqf2Ojhru8s3zeZfWGSGKBFz27MOCYqcMKS8KuBcb5ERJ2vwgIUna12Vsdi6lNwe9/x70d/JN7t88+w0EwcTh1OLT4oStXXTfpbDdSKlBxd0rPNXXMGpsitDlLsyZY/AmPTh6KT9al6tucV7L+D+R6TE5i1GPyZTLTw84NO0k0+qCUeR6TF4VTVmvkYSwTTajdtXy4NLrwfgTY3xz2ROGQqNLeajz8sZVx9NZN2elnrfki1hdnVpJTilG7taTadnq9OiFJa08pIbhKKjNNcLW+h6jAT3lkeZr3pvdmrWzvwaN/YFKSg3JWcne3JWVvp8x4+3PzyeGzNr1tynJrV5Lv1+VzzqNbb9RStHk7v4GVCFvPyHnR/PjrHf6ZY5o5rMFkNxRidV0fniHCdkJxEsmBswJAko7HlJaBdNBE2AivRoKNMYiWItAnJRV5NJc3kviZ1fatP8r33/bp8dDIqp1ZuU3fPJcEuCsWadJIi5t8eC3sNRzqf2p8Fr8QsPgFHRfyWabVy2mrEXK104cEhFOmh1gL2OnVXMTfxkdOJWkw54hFHF42MEnJ2TaHqsrnjvW1ulIK92U6NdS9lpp8i9hoiq4OMQ4Rv2IJENi2vxKc5Uqka1PNxykl+aD1X37j6Bs7ERqxUlmpK67z57Osm91XvdXy4dpr7G2g6Lsl6nFcuwNs+X+e2bnt7hYdCKuz072yvr57xWD23Snlez6qxowqJ6O5fTz7543tl0dlwg7qKvztn8WaVKI0HdGWWdy9lYjDqWquTvqMc+A5GLt3EZqHPN9mi+f0Ff0ccudmKhOe+3J8X/wDBUssvLBvb6efj8yKmea18/a5ne3pTHXSU8yZMU1589pCJUPeF1tB1Km5afx8S0qKjF8+fetC8cLWPJyzFgI5HHHU4EoK4JKEQrnNkXIlIRsXF4Nwbcc4u7y1RUdY1MXXM6chfHtpj/RcetCpVR3+pK1zkxfFF/wDs/wBHSrtimyLiq1dR7eCNJJGGXLnnR1qiirtmRi4yqPetlF5Lpx7y5uSm7vuXBFijBaPIzuTbi4bO8jMLg4yjFrgsmaFKEoq17lOjTcPZzXLwL9Ovzy7TCu/EfpHysKrzekfafHgr8xVTHuctynFtrKTkmorxDpO10s3xeiv2CdEmu6dBOMUo6+bsbuXVl5fEpuuotJvN97fw0RcoMCuVX6NkixSxLjnFtW65FLeAlX4Ai479t+ltya5S+WRZp/iNXs4S7rM8tTbeuS6FhSS016D8rGV/m479PSVPxDH8sJN9bJGTjJSqS35a9NEuCQmhTervbz8ixvrzwDy2MeDDC7ivTnfJ9gaqfMRV1v2kxYmlmjbjMPQcs3lH5vsDwtC+b0+v8F1GuGH3XJzc2uo6MbKy0Iq+ywkDV0fnijVxbecRJBzGEkEnCDrlXE1rDa1SyMjEVbscK0NSdxJFyblM65IlkJleriL5Q158F2BboTG5XpOJr7uSzl9OrBw2Herzb5k0cPbtfMv0qJjllt6HDwzEj0Ns1qPotMbCl0DlhU8yNunxDuMbHsuBFyjqrofTqJ6fBiGnZv8AKu+5KpMtNrkA32CVKrYXBKEnK7k3z82LM6iWoqUuvzFvdFpVzt9ilib6eewClLp8Qt9dDtRDa1TjfV9yyLWHi1/JVoxfA0MLTE0izSjlnp2AVMh1V2K83cET9IlqWsLhr5vRfP8AgTQpbzs9Fx+xpQ6GuGG+65efm+oZckC4Zu4XJA1Vk+76hAVdH54gVeeRBJDA3AVZ2RFSskZeKxTYSJtRisRcp3JlIApArkSkkrsXVq7uvwF04Ob9buXAVul4cdyBKUpuy9WPzZcw2H3eGRZpYdLgWo0DG3b0OPjmMV6lNZNFmFlkKxuKp0leckvPAxJ7alOX/HTe7b2per8FxJ1W01Hp6c480HvR5oxMHUctbLmi5OrGOqFo/KLvpEuN0DPdfJr6FKOIT/K/kdu3zV4gNnyqNaPIFVJ9H8hO9JcmvmFTn3AmmSqf2/cGNZcmDOoLp3YEswsy3RoorUaXQv0FbiRWmMWKFKxdi7CabGOQmjqjbFyvey1JlLkHTjbtLwx25+bmmMPpQsvOY2LFoOJ0vOt3dmoKICGRESAaujDaBqrJ+eIB54rYqvZFt6GJjJ3ZSbSatZsQ2GwJZDRsDFVq1slnJ8PudKtfKK7+AeGo89SbW3HxXIOHw13d5svUo2I3lFXbSMbF7Yc24UU2+MuCM/btmMk028RtCnSV5tX4LizLe2a1VWpw9HH9Tu33Ir4XYt3vVXvvXPT4G1RopIKcrKo7JvLenJzlzl9kadLCouwpFHaO1oUsval+mObJXDo4bisn9VyOnXinnqjGnisRV9m1OPDmLw2ypKW9Kc5N9Wl8AD0Ea65Ayq9AKEGsnpzLHolbUhar6XoC23zL6oo6NANjxUYxknnpxNHD072sMjQQUMM45rTkLZzA6jSZapURdDMsSqiaejElHJASkL3hkEVjjtzcvLr0OlAdFARDSN504crbd0yIxARGRGkUQ0QkHYA6xFWPqvu+oaIqrJ932AnnmjCxsLTZvtGbtaloypU2Mllaac3/AG/UbX4Lnr3BzqRgrtpW85Cyv014eLc3UU6NtCrjtpQhks5cEs8yjito1Kj3aastLlnAbNjHNq8ub17uRDq/4pegrV3ed4w5ZXfgbGEwCgskkWIRsMnVUVeUkg9nJ+ihAXiMVTpK83bpx7kY20PxBb1aSu+dr/BFXDbLqVXvVm7fpv8AV/YWlLtfblSveOHjZLJzf2C2bs3d9aT3pPVv7cjQw2FUVZK1uWiLMaIjiKdLkWFQIq4unSjecku3XuMitj6lbKnenD9VvXl2LghaOU/GbWjG8IJzmtUtF2sy5xxVR331TXKKT+pfwuFUVZLxb5t8zSpYfLIR+1PAqcfbe8+eS/g2sLG4EKJZp0rE1rIdGHKxMpEEdgtHcpAy6E7zYapsZGBUjmz5t+ioxGwYSgEoFxy1MJDUxaiHApOj4jIldMOMhlpaTDK8ZBqoELRyIq+y/PFEKRFWWT88UNLDEYqlvRaHnWGHkMYms1qjLWElUk7ttfXoeo2zg37UVe+q5dSns6kLKt+Df+JODwFrZWXItS3Yq8skjRjQyueZ20pTqbibSVjN1+GlbGbbd3Gmnyvq+5FangKtV3m2ly1b8DbwWzIq1rdrNalhUPyKYbYmB2XGHsrPi9W+1mnCmXlSM3aeLcHuQSc5X7IrmxbV4aOxFeFON5yUV1MqrtSdRWoxsv1y+yDw2y957025y5vRdi0RpUcFYC1WRg9mZ783vTf5n9lwNWjhi1HDlqNNE2nMP1Vhhy1ThYfClfT+BkcPz+AvZ244lJobuyfAsQgkMK8Wd5r9EU6HMb6MNHWDTG5b9o3TrE2OGm0FgjjrAlyDsCkSgJISBJQwYmSmAEipS0bcGcsmC2BVlk/PFDTVBI6xKCGWi5xM+eEs7x+HgadgJQuKxeGVxvShJu1tDEns6UajqOW8nlbRLP8Ag9R6MCdNcibG/wAt+1PCUVx0HejS5Bxo20BdMnxbfPjronGYjdi3GO/JJtLS/eef2FeqpVJ+3KTv0s9O49RGgJWz0m3G0bu7yyb525hYWPL326hg/Vby7OIXoh0aL0v9hkaBOl5c2M9EQjwLNOiuQyNMYolaYZctqIxCuTugND0zuSbkgskE7SmSmCcA2K5yZxDEQkSQkcxm4kixwBNyUyEcAEGLuTvAQ2xFd5PzxDbE15ZMuJpaCRxw6mJAsScJTlE5xOOAwbpKpnHCUOKJaIOAbEohWOODQMjAOxBw9J2ixDiQcLRgsRY44eg4mxxwgI5o44Wg4lHHBDcdY44eg4lkHCDgJSOODSQuQqpLI44cF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60375" y="160338"/>
            <a:ext cx="11347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Qu’est ce qu’une brûlure et comment la reconnaissez vous?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60375" y="147558"/>
            <a:ext cx="11493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Y </a:t>
            </a:r>
            <a:r>
              <a:rPr lang="fr-FR" sz="3200" b="1" dirty="0" err="1"/>
              <a:t>a-t’il</a:t>
            </a:r>
            <a:r>
              <a:rPr lang="fr-FR" sz="3200" b="1" dirty="0"/>
              <a:t> un risque?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60375" y="125113"/>
            <a:ext cx="11343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Quelles sont les causes?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55575" y="134778"/>
            <a:ext cx="11343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Que feriez-vous? </a:t>
            </a:r>
          </a:p>
        </p:txBody>
      </p:sp>
      <p:pic>
        <p:nvPicPr>
          <p:cNvPr id="14" name="Picture 2" descr="E:\brulure si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06" y="1143894"/>
            <a:ext cx="2402016" cy="253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004" y="1143894"/>
            <a:ext cx="2619375" cy="253199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0472" y="4440349"/>
            <a:ext cx="2816724" cy="177165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7236" y="1143894"/>
            <a:ext cx="2546626" cy="2531997"/>
          </a:xfrm>
          <a:prstGeom prst="rect">
            <a:avLst/>
          </a:prstGeom>
        </p:spPr>
      </p:pic>
      <p:pic>
        <p:nvPicPr>
          <p:cNvPr id="1026" name="Picture 2" descr="G:\PSC1\images secourismes activité découverte\Brulures simples Fer a repass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02" y="4087924"/>
            <a:ext cx="2852629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11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30035" y="833952"/>
            <a:ext cx="2158218" cy="464869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+mn-lt"/>
              </a:rPr>
              <a:t>Objectif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2290" y="1622738"/>
            <a:ext cx="10515600" cy="4269345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A la fin de cette séquence, vous serez capable de réaliser la conduite à tenir face à une personne présentant une brûlure, en fonction de sa gravité. </a:t>
            </a:r>
          </a:p>
        </p:txBody>
      </p:sp>
    </p:spTree>
    <p:extLst>
      <p:ext uri="{BB962C8B-B14F-4D97-AF65-F5344CB8AC3E}">
        <p14:creationId xmlns:p14="http://schemas.microsoft.com/office/powerpoint/2010/main" val="3822740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latin typeface="+mn-lt"/>
              </a:rPr>
              <a:t>Synthèse</a:t>
            </a:r>
            <a:r>
              <a:rPr lang="fr-FR" dirty="0"/>
              <a:t> 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0064619"/>
              </p:ext>
            </p:extLst>
          </p:nvPr>
        </p:nvGraphicFramePr>
        <p:xfrm>
          <a:off x="798444" y="1136512"/>
          <a:ext cx="10515600" cy="552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9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6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7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Brûlures simples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Brûlures graves</a:t>
                      </a:r>
                      <a:r>
                        <a:rPr lang="fr-FR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endParaRPr lang="fr-FR" sz="2000" b="1" dirty="0"/>
                    </a:p>
                    <a:p>
                      <a:endParaRPr lang="fr-FR" sz="2000" b="1" dirty="0"/>
                    </a:p>
                    <a:p>
                      <a:endParaRPr lang="fr-FR" sz="2000" b="1" dirty="0"/>
                    </a:p>
                    <a:p>
                      <a:endParaRPr lang="fr-FR" sz="2000" b="1" dirty="0"/>
                    </a:p>
                    <a:p>
                      <a:pPr algn="ctr"/>
                      <a:r>
                        <a:rPr lang="fr-FR" sz="2000" b="1" dirty="0"/>
                        <a:t>Signes: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/>
                        <a:t>Lésion de la peau, des voies aériennes ou digestives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Rougeur</a:t>
                      </a:r>
                      <a:r>
                        <a:rPr lang="fr-FR" baseline="0" dirty="0"/>
                        <a:t> ou cloques dont la surface est inférieure à la moitié de la paume de la main de la victime. </a:t>
                      </a:r>
                      <a:endParaRPr lang="fr-FR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Une ou plusieurs cloques:  </a:t>
                      </a:r>
                      <a:r>
                        <a:rPr lang="fr-FR" b="1" baseline="0" dirty="0"/>
                        <a:t> </a:t>
                      </a:r>
                      <a:r>
                        <a:rPr lang="fr-FR" baseline="0" dirty="0"/>
                        <a:t>surface  supérieure à la moitié de la paume de la main de la victime. </a:t>
                      </a:r>
                    </a:p>
                    <a:p>
                      <a:endParaRPr lang="fr-FR" baseline="0" dirty="0"/>
                    </a:p>
                    <a:p>
                      <a:r>
                        <a:rPr lang="fr-FR" b="1" baseline="0" dirty="0"/>
                        <a:t>Aspect: </a:t>
                      </a:r>
                      <a:r>
                        <a:rPr lang="fr-FR" baseline="0" dirty="0"/>
                        <a:t>Destruction plus profonde, couleur noirâtre ou blanchâtre. </a:t>
                      </a:r>
                    </a:p>
                    <a:p>
                      <a:endParaRPr lang="fr-FR" baseline="0" dirty="0"/>
                    </a:p>
                    <a:p>
                      <a:r>
                        <a:rPr lang="fr-FR" b="1" baseline="0" dirty="0"/>
                        <a:t>Localisation: </a:t>
                      </a:r>
                      <a:r>
                        <a:rPr lang="fr-FR" baseline="0" dirty="0"/>
                        <a:t>visage, cou, mains, articulations et près des orifices naturels. </a:t>
                      </a:r>
                    </a:p>
                    <a:p>
                      <a:endParaRPr lang="fr-FR" baseline="0" dirty="0"/>
                    </a:p>
                    <a:p>
                      <a:r>
                        <a:rPr lang="fr-FR" baseline="0" dirty="0"/>
                        <a:t>Rougeur étendue chez l’enfant (coups de soleil).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Causes</a:t>
                      </a:r>
                      <a:r>
                        <a:rPr lang="fr-FR" sz="2000" b="1" baseline="0" dirty="0"/>
                        <a:t> </a:t>
                      </a:r>
                      <a:endParaRPr lang="fr-FR" sz="20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Chaleur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  <a:p>
                      <a:pPr algn="ctr"/>
                      <a:r>
                        <a:rPr lang="fr-FR" b="1" dirty="0"/>
                        <a:t>Risques</a:t>
                      </a:r>
                      <a:endParaRPr lang="fr-FR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/>
                        <a:t>Suivant étendue,</a:t>
                      </a:r>
                      <a:r>
                        <a:rPr lang="fr-FR" b="1" baseline="0" dirty="0"/>
                        <a:t> profondeur, localisation: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/>
                        <a:t>                                 Défaillance circulatoire (brûlure étendue)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/>
                        <a:t>                                 Défaillance respiratoire (brûlure visage, cou, inhalation).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/>
                        <a:t>Douleur sévère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/>
                        <a:t>Séquelles fonctionnelles, esthétiques et infection</a:t>
                      </a:r>
                      <a:endParaRPr lang="fr-FR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962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Monsieur CHALUMEAU, rue de la flamme, Nouméa, tel: 12 34 56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58344"/>
            <a:ext cx="10515599" cy="5299656"/>
          </a:xfrm>
        </p:spPr>
      </p:pic>
    </p:spTree>
    <p:extLst>
      <p:ext uri="{BB962C8B-B14F-4D97-AF65-F5344CB8AC3E}">
        <p14:creationId xmlns:p14="http://schemas.microsoft.com/office/powerpoint/2010/main" val="3720220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00638" y="0"/>
            <a:ext cx="13556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b="1" dirty="0"/>
              <a:t>BRÛLURES</a:t>
            </a:r>
            <a:r>
              <a:rPr lang="fr-FR" sz="20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228" y="379900"/>
            <a:ext cx="11943286" cy="30777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1400" dirty="0"/>
              <a:t>Refroidir immédiatement la surface brûlée avec de l’eau courante tempérée, faible pression pendant au moins 10 minutes, idéalement 20’. Après 30’, pas d’intérêt</a:t>
            </a:r>
          </a:p>
        </p:txBody>
      </p:sp>
      <p:sp>
        <p:nvSpPr>
          <p:cNvPr id="5" name="Rectangle 4"/>
          <p:cNvSpPr/>
          <p:nvPr/>
        </p:nvSpPr>
        <p:spPr>
          <a:xfrm>
            <a:off x="4041911" y="1396743"/>
            <a:ext cx="3003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La brûlure est-elle  grave ? </a:t>
            </a:r>
          </a:p>
        </p:txBody>
      </p:sp>
      <p:sp>
        <p:nvSpPr>
          <p:cNvPr id="8" name="Rectangle 7"/>
          <p:cNvSpPr/>
          <p:nvPr/>
        </p:nvSpPr>
        <p:spPr>
          <a:xfrm>
            <a:off x="8528271" y="251089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17" name="Losange 16"/>
          <p:cNvSpPr/>
          <p:nvPr/>
        </p:nvSpPr>
        <p:spPr>
          <a:xfrm>
            <a:off x="3535717" y="1052736"/>
            <a:ext cx="3968441" cy="1134126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579180"/>
              </p:ext>
            </p:extLst>
          </p:nvPr>
        </p:nvGraphicFramePr>
        <p:xfrm>
          <a:off x="8769584" y="1910465"/>
          <a:ext cx="1008059" cy="289560"/>
        </p:xfrm>
        <a:graphic>
          <a:graphicData uri="http://schemas.openxmlformats.org/drawingml/2006/table">
            <a:tbl>
              <a:tblPr/>
              <a:tblGrid>
                <a:gridCol w="1008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OUI</a:t>
                      </a:r>
                    </a:p>
                  </a:txBody>
                  <a:tcPr marL="162560" marR="16256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740501"/>
              </p:ext>
            </p:extLst>
          </p:nvPr>
        </p:nvGraphicFramePr>
        <p:xfrm>
          <a:off x="1962422" y="1918752"/>
          <a:ext cx="1128704" cy="281940"/>
        </p:xfrm>
        <a:graphic>
          <a:graphicData uri="http://schemas.openxmlformats.org/drawingml/2006/table">
            <a:tbl>
              <a:tblPr/>
              <a:tblGrid>
                <a:gridCol w="1128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NON</a:t>
                      </a:r>
                    </a:p>
                  </a:txBody>
                  <a:tcPr marL="162560" marR="16256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1062624" y="2705000"/>
            <a:ext cx="3646319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r-FR" dirty="0"/>
              <a:t>Poursuivre le refroidissement jusqu’à</a:t>
            </a:r>
          </a:p>
          <a:p>
            <a:pPr algn="ctr"/>
            <a:r>
              <a:rPr lang="fr-FR" dirty="0"/>
              <a:t> disparition de la douleur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2674" y="3690252"/>
            <a:ext cx="4956686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/>
              <a:t>Ne jamais percer les cloques.  Protéger la brûlure par un pansement stérile ou film plastique non adhésif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9227" y="5222347"/>
            <a:ext cx="4970133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/>
              <a:t>Demander un avis médical si :</a:t>
            </a:r>
          </a:p>
          <a:p>
            <a:pPr algn="ctr"/>
            <a:r>
              <a:rPr lang="fr-FR" dirty="0"/>
              <a:t> </a:t>
            </a:r>
            <a:r>
              <a:rPr lang="fr-FR" sz="1400" dirty="0"/>
              <a:t>- vaccination tétanos non valide </a:t>
            </a:r>
          </a:p>
          <a:p>
            <a:pPr algn="ctr"/>
            <a:r>
              <a:rPr lang="fr-FR" sz="1400" dirty="0"/>
              <a:t>- enfant ou nourrisson </a:t>
            </a:r>
          </a:p>
          <a:p>
            <a:pPr algn="ctr"/>
            <a:r>
              <a:rPr lang="fr-FR" sz="1400" dirty="0"/>
              <a:t>- apparition de signes d’infection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24421" y="2648682"/>
            <a:ext cx="5858399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r-FR" dirty="0"/>
              <a:t>Faire alerter ou Alerter les secours dès le début de l’arrosage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979893" y="5785084"/>
            <a:ext cx="4557684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/>
              <a:t>Laisser la partie brûlée visible si possible</a:t>
            </a:r>
            <a:endParaRPr lang="fr-FR" sz="1600" dirty="0"/>
          </a:p>
          <a:p>
            <a:pPr algn="ctr"/>
            <a:r>
              <a:rPr lang="fr-FR" dirty="0"/>
              <a:t>Surveiller continuellement et respecter les consignes données par les secours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781407" y="3298664"/>
            <a:ext cx="494443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/>
              <a:t>Poursuivre le refroidissement selon les consignes données  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781406" y="4268843"/>
            <a:ext cx="4944430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/>
              <a:t>Position d’attente après le refroidissement :</a:t>
            </a:r>
          </a:p>
          <a:p>
            <a:pPr algn="ctr"/>
            <a:r>
              <a:rPr lang="fr-FR" dirty="0"/>
              <a:t> - allongée en général </a:t>
            </a:r>
          </a:p>
          <a:p>
            <a:pPr algn="ctr"/>
            <a:r>
              <a:rPr lang="fr-FR" dirty="0"/>
              <a:t>- assise en cas de gêne respiratoire   </a:t>
            </a:r>
          </a:p>
        </p:txBody>
      </p:sp>
      <p:cxnSp>
        <p:nvCxnSpPr>
          <p:cNvPr id="29" name="Connecteur droit avec flèche 28"/>
          <p:cNvCxnSpPr>
            <a:cxnSpLocks/>
            <a:stCxn id="4" idx="2"/>
            <a:endCxn id="17" idx="0"/>
          </p:cNvCxnSpPr>
          <p:nvPr/>
        </p:nvCxnSpPr>
        <p:spPr>
          <a:xfrm flipH="1">
            <a:off x="5519938" y="687677"/>
            <a:ext cx="580933" cy="3650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17" idx="3"/>
            <a:endCxn id="17" idx="3"/>
          </p:cNvCxnSpPr>
          <p:nvPr/>
        </p:nvCxnSpPr>
        <p:spPr>
          <a:xfrm>
            <a:off x="7504156" y="1619799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10064441" y="161979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>
            <a:endCxn id="19" idx="0"/>
          </p:cNvCxnSpPr>
          <p:nvPr/>
        </p:nvCxnSpPr>
        <p:spPr>
          <a:xfrm>
            <a:off x="9273613" y="1624699"/>
            <a:ext cx="0" cy="285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>
            <a:stCxn id="17" idx="1"/>
          </p:cNvCxnSpPr>
          <p:nvPr/>
        </p:nvCxnSpPr>
        <p:spPr>
          <a:xfrm flipH="1">
            <a:off x="2614294" y="1619799"/>
            <a:ext cx="921423" cy="4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flipH="1">
            <a:off x="2606609" y="1624699"/>
            <a:ext cx="1924" cy="2940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>
            <a:stCxn id="17" idx="3"/>
          </p:cNvCxnSpPr>
          <p:nvPr/>
        </p:nvCxnSpPr>
        <p:spPr>
          <a:xfrm>
            <a:off x="7504158" y="1619799"/>
            <a:ext cx="1769455" cy="4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>
            <a:off x="2600782" y="2200692"/>
            <a:ext cx="1925" cy="5043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>
            <a:endCxn id="22" idx="0"/>
          </p:cNvCxnSpPr>
          <p:nvPr/>
        </p:nvCxnSpPr>
        <p:spPr>
          <a:xfrm flipH="1">
            <a:off x="2621017" y="3077910"/>
            <a:ext cx="10152" cy="6123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>
            <a:cxnSpLocks/>
          </p:cNvCxnSpPr>
          <p:nvPr/>
        </p:nvCxnSpPr>
        <p:spPr>
          <a:xfrm>
            <a:off x="2600781" y="5131718"/>
            <a:ext cx="6790" cy="680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>
            <a:stCxn id="19" idx="2"/>
            <a:endCxn id="24" idx="0"/>
          </p:cNvCxnSpPr>
          <p:nvPr/>
        </p:nvCxnSpPr>
        <p:spPr>
          <a:xfrm flipH="1">
            <a:off x="9253621" y="2200025"/>
            <a:ext cx="19992" cy="4486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/>
          <p:cNvCxnSpPr>
            <a:stCxn id="24" idx="2"/>
            <a:endCxn id="26" idx="0"/>
          </p:cNvCxnSpPr>
          <p:nvPr/>
        </p:nvCxnSpPr>
        <p:spPr>
          <a:xfrm>
            <a:off x="9253621" y="3018014"/>
            <a:ext cx="1" cy="280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/>
          <p:cNvCxnSpPr>
            <a:stCxn id="26" idx="2"/>
            <a:endCxn id="27" idx="0"/>
          </p:cNvCxnSpPr>
          <p:nvPr/>
        </p:nvCxnSpPr>
        <p:spPr>
          <a:xfrm flipH="1">
            <a:off x="9253621" y="3944995"/>
            <a:ext cx="1" cy="3238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avec flèche 80"/>
          <p:cNvCxnSpPr>
            <a:stCxn id="27" idx="2"/>
            <a:endCxn id="25" idx="0"/>
          </p:cNvCxnSpPr>
          <p:nvPr/>
        </p:nvCxnSpPr>
        <p:spPr>
          <a:xfrm>
            <a:off x="9253621" y="5192173"/>
            <a:ext cx="5114" cy="5929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5973298" y="766836"/>
            <a:ext cx="6099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Retirer les vêtements et bijoux sur ou près de la peau brûlée s’ils n’adhèrent pas à la peau</a:t>
            </a:r>
          </a:p>
        </p:txBody>
      </p:sp>
    </p:spTree>
    <p:extLst>
      <p:ext uri="{BB962C8B-B14F-4D97-AF65-F5344CB8AC3E}">
        <p14:creationId xmlns:p14="http://schemas.microsoft.com/office/powerpoint/2010/main" val="10292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E180B07-4190-3D4B-BDCB-756D83579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186" y="4650837"/>
            <a:ext cx="2141034" cy="220716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A5A4E3B-183D-0F42-B51A-A76F5E873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0834"/>
            <a:ext cx="2141034" cy="220716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E0DFB6F-9816-5448-84CE-7CE658E177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004" y="-1"/>
            <a:ext cx="2141034" cy="197069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11513" y="1876524"/>
            <a:ext cx="10774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/>
              <a:t>Les brûlures particulières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79549" y="3747752"/>
            <a:ext cx="106379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Face à une victime qui présente une brûlure, être capable d’apprécier sa gravité et de réaliser les gestes de secours adaptés et nécessaires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284BD06-5180-2042-BAF8-DB88786B5E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141034" cy="220716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DCC8AAA-1616-8A4D-877C-A83A7C2CF2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186" y="0"/>
            <a:ext cx="2141034" cy="220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78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4">
            <a:extLst>
              <a:ext uri="{FF2B5EF4-FFF2-40B4-BE49-F238E27FC236}">
                <a16:creationId xmlns:a16="http://schemas.microsoft.com/office/drawing/2014/main" id="{30BD2090-23BA-4042-9431-78D5FE576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5" y="1421012"/>
            <a:ext cx="2725058" cy="261186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669DB8A-D84E-7942-97DA-CA497CDA89BD}"/>
              </a:ext>
            </a:extLst>
          </p:cNvPr>
          <p:cNvSpPr txBox="1"/>
          <p:nvPr/>
        </p:nvSpPr>
        <p:spPr>
          <a:xfrm>
            <a:off x="48327" y="4191000"/>
            <a:ext cx="28217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-faire ôter ou ôter les vêtements en se protégeant sous l’eau. </a:t>
            </a:r>
          </a:p>
          <a:p>
            <a:r>
              <a:rPr lang="fr-FR" dirty="0"/>
              <a:t>-arroser immédiatement et abondamment à l’eau courante tempérée, suivant les consignes données lors de l’alerte.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F38F629-7E7E-014D-A567-F1E534ABF634}"/>
              </a:ext>
            </a:extLst>
          </p:cNvPr>
          <p:cNvSpPr txBox="1"/>
          <p:nvPr/>
        </p:nvSpPr>
        <p:spPr>
          <a:xfrm>
            <a:off x="-351517" y="589508"/>
            <a:ext cx="11885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fr-NC" b="1" dirty="0"/>
              <a:t>se     protéger pour éviter tout contact avec le produit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fr-NC" b="1" dirty="0"/>
              <a:t>demander à la victime de se rincer immédiatement et abondamment à l’eau courante tempérée</a:t>
            </a:r>
            <a:endParaRPr lang="fr-NC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9542A8F-44FD-A547-A47E-E43965F1410B}"/>
              </a:ext>
            </a:extLst>
          </p:cNvPr>
          <p:cNvSpPr txBox="1"/>
          <p:nvPr/>
        </p:nvSpPr>
        <p:spPr>
          <a:xfrm>
            <a:off x="2821713" y="31784"/>
            <a:ext cx="5716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NC" sz="3200" b="1" dirty="0"/>
              <a:t>B</a:t>
            </a:r>
            <a:r>
              <a:rPr lang="fr-FR" sz="3200" b="1" dirty="0"/>
              <a:t>r</a:t>
            </a:r>
            <a:r>
              <a:rPr lang="fr-NC" sz="3200" b="1" dirty="0"/>
              <a:t>ulûres par produits chimiques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F88F5CB-8612-F746-BFAB-94AB46793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27" y="1421012"/>
            <a:ext cx="2725058" cy="261186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86CD8A2-E0EB-D34F-86A2-55C027981355}"/>
              </a:ext>
            </a:extLst>
          </p:cNvPr>
          <p:cNvSpPr txBox="1"/>
          <p:nvPr/>
        </p:nvSpPr>
        <p:spPr>
          <a:xfrm>
            <a:off x="4048078" y="4191000"/>
            <a:ext cx="3263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-arroser immédiatement et abondamment l’œil </a:t>
            </a:r>
          </a:p>
          <a:p>
            <a:r>
              <a:rPr lang="fr-FR" dirty="0"/>
              <a:t>-veiller à ce que l’eau de lavage ne coule pas sur l’autre œil. </a:t>
            </a:r>
          </a:p>
          <a:p>
            <a:r>
              <a:rPr lang="fr-FR" dirty="0"/>
              <a:t>-retirer les lentilles de contact pendant rinçage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6F7072-89B7-DE40-95CA-720622629949}"/>
              </a:ext>
            </a:extLst>
          </p:cNvPr>
          <p:cNvSpPr/>
          <p:nvPr/>
        </p:nvSpPr>
        <p:spPr>
          <a:xfrm>
            <a:off x="7898847" y="4218051"/>
            <a:ext cx="3771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-ne jamais faire vomir ou boire la victime</a:t>
            </a:r>
          </a:p>
          <a:p>
            <a:r>
              <a:rPr lang="fr-FR" dirty="0"/>
              <a:t>-conserver les informations sur le produit en cause (conditionnement, emballage, fiche sécurité…°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51E9977-9BE2-7A48-B9CD-F4A7874FD5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799" y="1421012"/>
            <a:ext cx="2725058" cy="261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6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BCD803B-E7D8-0B45-9F57-B199D68BC7BB}"/>
              </a:ext>
            </a:extLst>
          </p:cNvPr>
          <p:cNvSpPr txBox="1"/>
          <p:nvPr/>
        </p:nvSpPr>
        <p:spPr>
          <a:xfrm>
            <a:off x="5094514" y="2524748"/>
            <a:ext cx="70974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-Ne jamais toucher avant la suppression du risque électrique </a:t>
            </a:r>
          </a:p>
          <a:p>
            <a:r>
              <a:rPr lang="fr-FR" sz="2800" dirty="0"/>
              <a:t>-arroser la zone visiblement brûlée à l’eau courante tempérée</a:t>
            </a:r>
          </a:p>
          <a:p>
            <a:r>
              <a:rPr lang="fr-FR" sz="2800" dirty="0"/>
              <a:t>-alerter ou faire alerter et appliquer les consignes données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BB6F1F4-8F22-C44C-8EE1-D8762F8DA92A}"/>
              </a:ext>
            </a:extLst>
          </p:cNvPr>
          <p:cNvSpPr txBox="1"/>
          <p:nvPr/>
        </p:nvSpPr>
        <p:spPr>
          <a:xfrm>
            <a:off x="3700600" y="152401"/>
            <a:ext cx="4790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NC" sz="3200" b="1" dirty="0"/>
              <a:t>Brulûre</a:t>
            </a:r>
            <a:r>
              <a:rPr lang="fr-NC" sz="3600" b="1" dirty="0"/>
              <a:t> par électrisation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7A74397-98EB-4C46-9960-42CCFB9D4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28" y="2614890"/>
            <a:ext cx="3637145" cy="292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8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561</Words>
  <Application>Microsoft Macintosh PowerPoint</Application>
  <PresentationFormat>Grand écran</PresentationFormat>
  <Paragraphs>78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PSC1 – séquence 8</vt:lpstr>
      <vt:lpstr>Présentation PowerPoint</vt:lpstr>
      <vt:lpstr>Objectif</vt:lpstr>
      <vt:lpstr>Synthèse </vt:lpstr>
      <vt:lpstr>Monsieur CHALUMEAU, rue de la flamme, Nouméa, tel: 12 34 56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plaies grave</dc:title>
  <dc:creator>sebastien gros</dc:creator>
  <cp:lastModifiedBy>Cedric PELLERIN</cp:lastModifiedBy>
  <cp:revision>99</cp:revision>
  <dcterms:created xsi:type="dcterms:W3CDTF">2014-09-04T01:37:13Z</dcterms:created>
  <dcterms:modified xsi:type="dcterms:W3CDTF">2022-03-13T06:32:04Z</dcterms:modified>
</cp:coreProperties>
</file>