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6.jpg" ContentType="image/pn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80" r:id="rId4"/>
    <p:sldId id="265" r:id="rId5"/>
    <p:sldId id="263" r:id="rId6"/>
    <p:sldId id="258" r:id="rId7"/>
    <p:sldId id="259" r:id="rId8"/>
    <p:sldId id="279" r:id="rId9"/>
    <p:sldId id="281" r:id="rId10"/>
    <p:sldId id="267" r:id="rId11"/>
    <p:sldId id="266" r:id="rId12"/>
    <p:sldId id="268" r:id="rId13"/>
    <p:sldId id="269" r:id="rId14"/>
    <p:sldId id="275" r:id="rId15"/>
    <p:sldId id="270" r:id="rId16"/>
    <p:sldId id="276" r:id="rId17"/>
    <p:sldId id="260" r:id="rId18"/>
    <p:sldId id="278" r:id="rId19"/>
    <p:sldId id="283" r:id="rId20"/>
    <p:sldId id="282" r:id="rId21"/>
    <p:sldId id="262" r:id="rId22"/>
    <p:sldId id="284" r:id="rId23"/>
  </p:sldIdLst>
  <p:sldSz cx="12192000" cy="6858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69FB04-707C-4F49-BE01-02EDC1D5F0FF}">
  <a:tblStyle styleId="{1769FB04-707C-4F49-BE01-02EDC1D5F0F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rgbClr val="F2F7EE"/>
          </a:solidFill>
        </a:fill>
      </a:tcStyle>
    </a:band1H>
    <a:band1V>
      <a:tcStyle>
        <a:tcBdr/>
        <a:fill>
          <a:solidFill>
            <a:srgbClr val="F2F7EE"/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l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9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686263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0767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72761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30785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Faire une RE-FORMULATION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 cle demarche justification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893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32045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2282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5596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07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10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08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590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8885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796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972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3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0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9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71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83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57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0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86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56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gif"/><Relationship Id="rId7" Type="http://schemas.openxmlformats.org/officeDocument/2006/relationships/image" Target="../media/image1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1783307" y="1994810"/>
            <a:ext cx="9144000" cy="31392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C00000"/>
              </a:buClr>
              <a:buSzPct val="25000"/>
              <a:buFont typeface="Comic Sans MS"/>
              <a:buNone/>
            </a:pPr>
            <a:r>
              <a:rPr lang="fr-FR" sz="4400" b="1" i="0" u="sng" strike="noStrike" cap="none" baseline="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PSC1 - Séquence 4: </a:t>
            </a:r>
            <a:br>
              <a:rPr lang="fr-FR" sz="4400" b="1" i="0" u="sng" strike="noStrike" cap="none" baseline="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br>
              <a:rPr lang="fr-FR" sz="4400" b="1" i="0" u="sng" strike="noStrike" cap="none" baseline="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br>
              <a:rPr lang="fr-FR" sz="4400" b="1" u="sng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br>
              <a:rPr lang="fr-FR" sz="4400" b="1" u="sng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fr-FR" sz="4400" b="1" i="0" u="sng" strike="noStrike" cap="none" baseline="0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perte de connaissance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93325" cy="237460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47798" y="236182"/>
            <a:ext cx="8911687" cy="1280890"/>
          </a:xfrm>
        </p:spPr>
        <p:txBody>
          <a:bodyPr/>
          <a:lstStyle/>
          <a:p>
            <a:pPr algn="ctr"/>
            <a:r>
              <a:rPr lang="fr-FR" b="1" dirty="0"/>
              <a:t>Rechercher l’absence de réponse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47798" y="1423503"/>
            <a:ext cx="9515947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u="sng" dirty="0"/>
              <a:t>Conduite: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Poser des questions simples (« Comment ça va? »,   « Vous m’entendez? »)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Secouer doucement les épaules ou lui prendre la main et lui demander d’exécuter un ordre simple</a:t>
            </a:r>
            <a:r>
              <a:rPr lang="fr-FR" sz="2000" dirty="0">
                <a:solidFill>
                  <a:srgbClr val="FF0000"/>
                </a:solidFill>
                <a:latin typeface="+mj-lt"/>
              </a:rPr>
              <a:t>. 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  <a:p>
            <a:pPr marL="0" indent="0">
              <a:buNone/>
            </a:pPr>
            <a:r>
              <a:rPr lang="fr-FR" sz="2000" dirty="0">
                <a:latin typeface="+mj-lt"/>
              </a:rPr>
              <a:t>Si réagit/répond alors…                                   conduite du malaise</a:t>
            </a:r>
          </a:p>
          <a:p>
            <a:endParaRPr lang="fr-FR" sz="2000" dirty="0">
              <a:latin typeface="+mj-lt"/>
            </a:endParaRPr>
          </a:p>
          <a:p>
            <a:r>
              <a:rPr lang="fr-FR" sz="2000" dirty="0">
                <a:latin typeface="+mj-lt"/>
              </a:rPr>
              <a:t>Si ne réagit/répond pas alors…                                  </a:t>
            </a:r>
            <a:r>
              <a:rPr lang="fr-FR" sz="2000" b="1" dirty="0">
                <a:solidFill>
                  <a:srgbClr val="FF0000"/>
                </a:solidFill>
                <a:latin typeface="+mj-lt"/>
              </a:rPr>
              <a:t>Appeler à l’aide!!!!!!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074485" y="4843508"/>
            <a:ext cx="1925782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6296684" y="5702282"/>
            <a:ext cx="1925782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51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20088" y="582546"/>
            <a:ext cx="8911687" cy="836200"/>
          </a:xfrm>
        </p:spPr>
        <p:txBody>
          <a:bodyPr/>
          <a:lstStyle/>
          <a:p>
            <a:r>
              <a:rPr lang="fr-FR" b="1" dirty="0"/>
              <a:t>Libération des voies aériennes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b="1" u="sng" dirty="0">
                <a:solidFill>
                  <a:schemeClr val="tx1"/>
                </a:solidFill>
              </a:rPr>
              <a:t>Intérêt: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FF0000"/>
                </a:solidFill>
              </a:rPr>
              <a:t>Bascule</a:t>
            </a:r>
            <a:r>
              <a:rPr lang="fr-FR" sz="2000" dirty="0"/>
              <a:t> de la </a:t>
            </a:r>
            <a:r>
              <a:rPr lang="fr-FR" sz="2000" dirty="0">
                <a:solidFill>
                  <a:srgbClr val="FF0000"/>
                </a:solidFill>
              </a:rPr>
              <a:t>tête en arrière </a:t>
            </a:r>
            <a:r>
              <a:rPr lang="fr-FR" sz="2000" dirty="0"/>
              <a:t>et l’élévation du menton entrainent la </a:t>
            </a:r>
            <a:r>
              <a:rPr lang="fr-FR" sz="2000" dirty="0">
                <a:solidFill>
                  <a:srgbClr val="FF0000"/>
                </a:solidFill>
              </a:rPr>
              <a:t>langue</a:t>
            </a:r>
            <a:r>
              <a:rPr lang="fr-FR" sz="2000" dirty="0"/>
              <a:t> qui en se décollant du fond de la gorge permet le </a:t>
            </a:r>
            <a:r>
              <a:rPr lang="fr-FR" sz="2000" dirty="0">
                <a:solidFill>
                  <a:srgbClr val="FF0000"/>
                </a:solidFill>
              </a:rPr>
              <a:t>passage de l’air.</a:t>
            </a:r>
          </a:p>
          <a:p>
            <a:pPr marL="0" indent="0">
              <a:buNone/>
            </a:pPr>
            <a:endParaRPr lang="fr-FR" sz="2000" dirty="0">
              <a:solidFill>
                <a:srgbClr val="FF0000"/>
              </a:solidFill>
            </a:endParaRPr>
          </a:p>
          <a:p>
            <a:r>
              <a:rPr lang="fr-FR" sz="2000" b="1" u="sng" dirty="0">
                <a:solidFill>
                  <a:schemeClr val="tx1"/>
                </a:solidFill>
              </a:rPr>
              <a:t>Conduite: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Placer la </a:t>
            </a:r>
            <a:r>
              <a:rPr lang="fr-FR" sz="2000" dirty="0">
                <a:solidFill>
                  <a:srgbClr val="FF0000"/>
                </a:solidFill>
              </a:rPr>
              <a:t>paume</a:t>
            </a:r>
            <a:r>
              <a:rPr lang="fr-FR" sz="2000" dirty="0">
                <a:solidFill>
                  <a:schemeClr val="tx1"/>
                </a:solidFill>
              </a:rPr>
              <a:t> d’une main sur le </a:t>
            </a:r>
            <a:r>
              <a:rPr lang="fr-FR" sz="2000" dirty="0">
                <a:solidFill>
                  <a:srgbClr val="FF0000"/>
                </a:solidFill>
              </a:rPr>
              <a:t>front</a:t>
            </a:r>
            <a:r>
              <a:rPr lang="fr-FR" sz="2000" dirty="0">
                <a:solidFill>
                  <a:schemeClr val="tx1"/>
                </a:solidFill>
              </a:rPr>
              <a:t> de la victime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Placer </a:t>
            </a:r>
            <a:r>
              <a:rPr lang="fr-FR" sz="2000" dirty="0">
                <a:solidFill>
                  <a:srgbClr val="FF0000"/>
                </a:solidFill>
              </a:rPr>
              <a:t>2/3 doigts </a:t>
            </a:r>
            <a:r>
              <a:rPr lang="fr-FR" sz="2000" dirty="0">
                <a:solidFill>
                  <a:schemeClr val="tx1"/>
                </a:solidFill>
              </a:rPr>
              <a:t>de l’autre main </a:t>
            </a:r>
            <a:r>
              <a:rPr lang="fr-FR" sz="2000" dirty="0">
                <a:solidFill>
                  <a:srgbClr val="FF0000"/>
                </a:solidFill>
              </a:rPr>
              <a:t>sous</a:t>
            </a:r>
            <a:r>
              <a:rPr lang="fr-FR" sz="2000" dirty="0">
                <a:solidFill>
                  <a:schemeClr val="tx1"/>
                </a:solidFill>
              </a:rPr>
              <a:t> le </a:t>
            </a:r>
            <a:r>
              <a:rPr lang="fr-FR" sz="2000" dirty="0">
                <a:solidFill>
                  <a:srgbClr val="FF0000"/>
                </a:solidFill>
              </a:rPr>
              <a:t>menton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FF0000"/>
                </a:solidFill>
              </a:rPr>
              <a:t>Basculer</a:t>
            </a:r>
            <a:r>
              <a:rPr lang="fr-FR" sz="2000" dirty="0">
                <a:solidFill>
                  <a:schemeClr val="tx1"/>
                </a:solidFill>
              </a:rPr>
              <a:t> doucement la tête </a:t>
            </a:r>
            <a:r>
              <a:rPr lang="fr-FR" sz="2000" dirty="0">
                <a:solidFill>
                  <a:srgbClr val="FF0000"/>
                </a:solidFill>
              </a:rPr>
              <a:t>en arrière </a:t>
            </a:r>
            <a:r>
              <a:rPr lang="fr-FR" sz="2000" dirty="0">
                <a:solidFill>
                  <a:schemeClr val="tx1"/>
                </a:solidFill>
              </a:rPr>
              <a:t>en appuyant sur le front et élever menton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091" y="39052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81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8957" y="276830"/>
            <a:ext cx="8625535" cy="740665"/>
          </a:xfrm>
        </p:spPr>
        <p:txBody>
          <a:bodyPr/>
          <a:lstStyle/>
          <a:p>
            <a:r>
              <a:rPr lang="fr-FR" b="1" dirty="0"/>
              <a:t>Apprécier la respiration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44279" y="920619"/>
            <a:ext cx="8915400" cy="5840505"/>
          </a:xfrm>
        </p:spPr>
        <p:txBody>
          <a:bodyPr>
            <a:normAutofit/>
          </a:bodyPr>
          <a:lstStyle/>
          <a:p>
            <a:r>
              <a:rPr lang="fr-FR" sz="2000" dirty="0"/>
              <a:t>Sur </a:t>
            </a:r>
            <a:r>
              <a:rPr lang="fr-FR" sz="2000" u="sng" dirty="0">
                <a:solidFill>
                  <a:srgbClr val="FF0000"/>
                </a:solidFill>
              </a:rPr>
              <a:t>10 secondes au plus</a:t>
            </a:r>
          </a:p>
          <a:p>
            <a:endParaRPr lang="fr-FR" sz="2000" dirty="0"/>
          </a:p>
          <a:p>
            <a:r>
              <a:rPr lang="fr-FR" sz="2000" dirty="0"/>
              <a:t>Conserver l’</a:t>
            </a:r>
            <a:r>
              <a:rPr lang="fr-FR" sz="2000" dirty="0">
                <a:solidFill>
                  <a:srgbClr val="FF0000"/>
                </a:solidFill>
              </a:rPr>
              <a:t>élévation</a:t>
            </a:r>
            <a:r>
              <a:rPr lang="fr-FR" sz="2000" dirty="0"/>
              <a:t> du </a:t>
            </a:r>
            <a:r>
              <a:rPr lang="fr-FR" sz="2000" dirty="0">
                <a:solidFill>
                  <a:srgbClr val="FF0000"/>
                </a:solidFill>
              </a:rPr>
              <a:t>menton</a:t>
            </a:r>
          </a:p>
          <a:p>
            <a:endParaRPr lang="fr-FR" sz="2000" dirty="0"/>
          </a:p>
          <a:p>
            <a:r>
              <a:rPr lang="fr-FR" sz="2000" dirty="0">
                <a:solidFill>
                  <a:srgbClr val="FF0000"/>
                </a:solidFill>
              </a:rPr>
              <a:t>Se pencher sur </a:t>
            </a:r>
            <a:r>
              <a:rPr lang="fr-FR" sz="2000" dirty="0"/>
              <a:t>la </a:t>
            </a:r>
            <a:r>
              <a:rPr lang="fr-FR" sz="2000" dirty="0">
                <a:solidFill>
                  <a:srgbClr val="FF0000"/>
                </a:solidFill>
              </a:rPr>
              <a:t>victime</a:t>
            </a:r>
            <a:r>
              <a:rPr lang="fr-FR" sz="2000" dirty="0"/>
              <a:t>, oreille et joue du sauveteur au dessus de la bouche et du nez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  <a:r>
              <a:rPr lang="fr-FR" sz="2000" dirty="0">
                <a:solidFill>
                  <a:srgbClr val="FF0000"/>
                </a:solidFill>
              </a:rPr>
              <a:t>Regarder</a:t>
            </a:r>
            <a:r>
              <a:rPr lang="fr-FR" sz="2000" dirty="0"/>
              <a:t> si le ventre et la poitrine se soulèvent</a:t>
            </a:r>
          </a:p>
          <a:p>
            <a:endParaRPr lang="fr-FR" sz="2000" dirty="0"/>
          </a:p>
          <a:p>
            <a:r>
              <a:rPr lang="fr-FR" sz="2000" dirty="0"/>
              <a:t>                   </a:t>
            </a:r>
            <a:r>
              <a:rPr lang="fr-FR" sz="2000" dirty="0">
                <a:solidFill>
                  <a:srgbClr val="FF0000"/>
                </a:solidFill>
              </a:rPr>
              <a:t>Ecouter</a:t>
            </a:r>
            <a:r>
              <a:rPr lang="fr-FR" sz="2000" dirty="0"/>
              <a:t> sons provoqués par la respiration</a:t>
            </a:r>
          </a:p>
          <a:p>
            <a:endParaRPr lang="fr-FR" sz="2000" dirty="0"/>
          </a:p>
          <a:p>
            <a:r>
              <a:rPr lang="fr-FR" sz="2000" dirty="0"/>
              <a:t>                   </a:t>
            </a:r>
            <a:r>
              <a:rPr lang="fr-FR" sz="2000" dirty="0">
                <a:solidFill>
                  <a:srgbClr val="FF0000"/>
                </a:solidFill>
              </a:rPr>
              <a:t>Sentir</a:t>
            </a:r>
            <a:r>
              <a:rPr lang="fr-FR" sz="2000" dirty="0"/>
              <a:t> un flux d’air à l’expiration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264" y="4554080"/>
            <a:ext cx="1143816" cy="70968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141" y="3549958"/>
            <a:ext cx="804062" cy="80436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141" y="5463522"/>
            <a:ext cx="973939" cy="83534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000" y="6131181"/>
            <a:ext cx="656017" cy="58713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186148" y="6270862"/>
            <a:ext cx="654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Un seul de ces signes suffit pour confirmer respiration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284" y="276830"/>
            <a:ext cx="3050417" cy="215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10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35370" y="194619"/>
            <a:ext cx="8911687" cy="727018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Position latérale de sécurité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91685" y="2260054"/>
            <a:ext cx="8915400" cy="3985561"/>
          </a:xfrm>
        </p:spPr>
        <p:txBody>
          <a:bodyPr>
            <a:normAutofit/>
          </a:bodyPr>
          <a:lstStyle/>
          <a:p>
            <a:r>
              <a:rPr lang="fr-FR" sz="2000" b="1" u="sng" dirty="0"/>
              <a:t>Intérêt:</a:t>
            </a:r>
            <a:r>
              <a:rPr lang="fr-FR" sz="2000" b="1" dirty="0"/>
              <a:t> </a:t>
            </a:r>
          </a:p>
          <a:p>
            <a:pPr marL="0" indent="0">
              <a:buNone/>
            </a:pPr>
            <a:r>
              <a:rPr lang="fr-FR" sz="2000" dirty="0"/>
              <a:t>Maintenir </a:t>
            </a:r>
            <a:r>
              <a:rPr lang="fr-FR" sz="2000" dirty="0">
                <a:solidFill>
                  <a:srgbClr val="FF0000"/>
                </a:solidFill>
              </a:rPr>
              <a:t>libres</a:t>
            </a:r>
            <a:r>
              <a:rPr lang="fr-FR" sz="2000" dirty="0"/>
              <a:t> les </a:t>
            </a:r>
            <a:r>
              <a:rPr lang="fr-FR" sz="2000" dirty="0">
                <a:solidFill>
                  <a:srgbClr val="FF0000"/>
                </a:solidFill>
              </a:rPr>
              <a:t>voies aériennes</a:t>
            </a:r>
            <a:r>
              <a:rPr lang="fr-FR" sz="2000" dirty="0"/>
              <a:t> de la victime: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rgbClr val="FF0000"/>
                </a:solidFill>
              </a:rPr>
              <a:t>écoulement</a:t>
            </a:r>
            <a:r>
              <a:rPr lang="fr-FR" sz="2000" dirty="0"/>
              <a:t> des </a:t>
            </a:r>
            <a:r>
              <a:rPr lang="fr-FR" sz="2000" dirty="0">
                <a:solidFill>
                  <a:srgbClr val="FF0000"/>
                </a:solidFill>
              </a:rPr>
              <a:t>liquides</a:t>
            </a:r>
            <a:r>
              <a:rPr lang="fr-FR" sz="2000" dirty="0"/>
              <a:t> vers l’extérieur</a:t>
            </a:r>
          </a:p>
          <a:p>
            <a:pPr>
              <a:buFontTx/>
              <a:buChar char="-"/>
            </a:pPr>
            <a:r>
              <a:rPr lang="fr-FR" sz="2000" dirty="0"/>
              <a:t>évitant que la </a:t>
            </a:r>
            <a:r>
              <a:rPr lang="fr-FR" sz="2000" dirty="0">
                <a:solidFill>
                  <a:srgbClr val="FF0000"/>
                </a:solidFill>
              </a:rPr>
              <a:t>langue ne chute </a:t>
            </a:r>
            <a:r>
              <a:rPr lang="fr-FR" sz="2000" dirty="0"/>
              <a:t>au fond de la gorge. </a:t>
            </a:r>
          </a:p>
          <a:p>
            <a:pPr>
              <a:buFontTx/>
              <a:buChar char="-"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446" y="2260054"/>
            <a:ext cx="2123222" cy="240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1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9418" y="610256"/>
            <a:ext cx="9800503" cy="1280890"/>
          </a:xfrm>
        </p:spPr>
        <p:txBody>
          <a:bodyPr>
            <a:normAutofit/>
          </a:bodyPr>
          <a:lstStyle/>
          <a:p>
            <a:br>
              <a:rPr lang="fr-FR" u="sng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6537" y="1256587"/>
            <a:ext cx="9667747" cy="495024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3000" b="1" u="sng" dirty="0"/>
              <a:t>1</a:t>
            </a:r>
            <a:r>
              <a:rPr lang="fr-FR" sz="3000" b="1" u="sng" baseline="30000" dirty="0"/>
              <a:t>er</a:t>
            </a:r>
            <a:r>
              <a:rPr lang="fr-FR" sz="3000" b="1" u="sng" dirty="0"/>
              <a:t> temps: </a:t>
            </a:r>
            <a:r>
              <a:rPr lang="fr-FR" sz="3000" b="1" u="sng" dirty="0">
                <a:solidFill>
                  <a:srgbClr val="FF0000"/>
                </a:solidFill>
              </a:rPr>
              <a:t>Préparer retournement</a:t>
            </a:r>
            <a:r>
              <a:rPr lang="fr-FR" sz="3000" b="1" u="sng" dirty="0"/>
              <a:t> de la victime: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100" dirty="0"/>
              <a:t>Retirer les lunettes si elle en a</a:t>
            </a:r>
          </a:p>
          <a:p>
            <a:pPr marL="0" indent="0">
              <a:buNone/>
            </a:pPr>
            <a:endParaRPr lang="fr-FR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FF0000"/>
                </a:solidFill>
              </a:rPr>
              <a:t>Rapprocher</a:t>
            </a:r>
            <a:r>
              <a:rPr lang="fr-FR" sz="2100" dirty="0"/>
              <a:t> les </a:t>
            </a:r>
            <a:r>
              <a:rPr lang="fr-FR" sz="2100" dirty="0">
                <a:solidFill>
                  <a:srgbClr val="FF0000"/>
                </a:solidFill>
              </a:rPr>
              <a:t>jambes de l’axe du corps de la victime. </a:t>
            </a:r>
          </a:p>
          <a:p>
            <a:pPr marL="0" indent="0">
              <a:buNone/>
            </a:pPr>
            <a:endParaRPr lang="fr-FR" sz="21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100" dirty="0"/>
              <a:t>Placer </a:t>
            </a:r>
            <a:r>
              <a:rPr lang="fr-FR" sz="2100" dirty="0">
                <a:solidFill>
                  <a:srgbClr val="FF0000"/>
                </a:solidFill>
              </a:rPr>
              <a:t>bras</a:t>
            </a:r>
            <a:r>
              <a:rPr lang="fr-FR" sz="2100" dirty="0"/>
              <a:t> coté sauveteur à </a:t>
            </a:r>
            <a:r>
              <a:rPr lang="fr-FR" sz="2100" dirty="0">
                <a:solidFill>
                  <a:srgbClr val="FF0000"/>
                </a:solidFill>
              </a:rPr>
              <a:t>90 degrés, </a:t>
            </a:r>
            <a:r>
              <a:rPr lang="fr-FR" sz="2100" dirty="0">
                <a:solidFill>
                  <a:schemeClr val="tx1"/>
                </a:solidFill>
              </a:rPr>
              <a:t>paume de main vers le haut. </a:t>
            </a:r>
          </a:p>
          <a:p>
            <a:pPr marL="0" indent="0">
              <a:buNone/>
            </a:pPr>
            <a:endParaRPr lang="fr-FR" sz="21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FF0000"/>
                </a:solidFill>
              </a:rPr>
              <a:t>Saisir bras opposé </a:t>
            </a:r>
            <a:r>
              <a:rPr lang="fr-FR" sz="2100" dirty="0"/>
              <a:t>et amener dos de la main sur son oreille (coté sauveteur)</a:t>
            </a:r>
          </a:p>
          <a:p>
            <a:pPr marL="0" indent="0">
              <a:buNone/>
            </a:pPr>
            <a:endParaRPr lang="fr-FR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FF0000"/>
                </a:solidFill>
              </a:rPr>
              <a:t>Attraper jambe opposée </a:t>
            </a:r>
            <a:r>
              <a:rPr lang="fr-FR" sz="2100" dirty="0"/>
              <a:t>de la victime et la relever</a:t>
            </a:r>
          </a:p>
          <a:p>
            <a:pPr marL="0" indent="0">
              <a:buNone/>
            </a:pPr>
            <a:endParaRPr lang="fr-FR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FF0000"/>
                </a:solidFill>
              </a:rPr>
              <a:t>S’éloigner </a:t>
            </a:r>
            <a:r>
              <a:rPr lang="fr-FR" sz="2100" dirty="0"/>
              <a:t>du thorax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734972" y="287090"/>
            <a:ext cx="63145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/>
              <a:t>Position latérale de sécurité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48332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7018"/>
          </a:xfrm>
        </p:spPr>
        <p:txBody>
          <a:bodyPr/>
          <a:lstStyle/>
          <a:p>
            <a:r>
              <a:rPr lang="fr-FR" b="1" dirty="0"/>
              <a:t>Position latérale de sécurité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3467" y="1517383"/>
            <a:ext cx="8915400" cy="456009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fr-FR" dirty="0"/>
          </a:p>
          <a:p>
            <a:endParaRPr lang="fr-FR" sz="2000" u="sng" dirty="0"/>
          </a:p>
          <a:p>
            <a:r>
              <a:rPr lang="fr-FR" sz="2800" b="1" u="sng" dirty="0"/>
              <a:t>2</a:t>
            </a:r>
            <a:r>
              <a:rPr lang="fr-FR" sz="2800" b="1" u="sng" baseline="30000" dirty="0"/>
              <a:t>ème</a:t>
            </a:r>
            <a:r>
              <a:rPr lang="fr-FR" sz="2800" b="1" u="sng" dirty="0"/>
              <a:t> temps: </a:t>
            </a:r>
            <a:r>
              <a:rPr lang="fr-FR" sz="2800" b="1" u="sng" dirty="0">
                <a:solidFill>
                  <a:srgbClr val="FF0000"/>
                </a:solidFill>
              </a:rPr>
              <a:t>Retourner </a:t>
            </a:r>
            <a:r>
              <a:rPr lang="fr-FR" sz="2800" b="1" u="sng" dirty="0"/>
              <a:t>la victime</a:t>
            </a:r>
          </a:p>
          <a:p>
            <a:pPr marL="0" indent="0">
              <a:buNone/>
            </a:pPr>
            <a:endParaRPr lang="fr-FR" sz="2800" b="1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FF0000"/>
                </a:solidFill>
              </a:rPr>
              <a:t>Tirer</a:t>
            </a:r>
            <a:r>
              <a:rPr lang="fr-FR" sz="2000" dirty="0"/>
              <a:t> sur la </a:t>
            </a:r>
            <a:r>
              <a:rPr lang="fr-FR" sz="2000" dirty="0">
                <a:solidFill>
                  <a:srgbClr val="FF0000"/>
                </a:solidFill>
              </a:rPr>
              <a:t>jambe relevée </a:t>
            </a:r>
            <a:r>
              <a:rPr lang="fr-FR" sz="2000" dirty="0"/>
              <a:t>pour basculer vers le sauveteur jusqu’à que genou touche le sol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FF0000"/>
                </a:solidFill>
              </a:rPr>
              <a:t>Dégager main </a:t>
            </a:r>
            <a:r>
              <a:rPr lang="fr-FR" sz="2000" dirty="0"/>
              <a:t>du </a:t>
            </a:r>
            <a:r>
              <a:rPr lang="fr-FR" sz="2000" dirty="0">
                <a:solidFill>
                  <a:srgbClr val="FF0000"/>
                </a:solidFill>
              </a:rPr>
              <a:t>sauveteur</a:t>
            </a:r>
            <a:r>
              <a:rPr lang="fr-FR" sz="2000" dirty="0"/>
              <a:t> située sous la tête de la victime tout en préservant la bascule de la tête en arrière, en maintenant le coude de la victime. 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648" y="1175450"/>
            <a:ext cx="2346964" cy="223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98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Position latérale de sécurité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b="1" u="sng" dirty="0"/>
              <a:t>3</a:t>
            </a:r>
            <a:r>
              <a:rPr lang="fr-FR" sz="2800" b="1" u="sng" baseline="30000" dirty="0"/>
              <a:t>ème</a:t>
            </a:r>
            <a:r>
              <a:rPr lang="fr-FR" sz="2800" b="1" u="sng" dirty="0"/>
              <a:t> temps: </a:t>
            </a:r>
            <a:r>
              <a:rPr lang="fr-FR" sz="2800" b="1" u="sng" dirty="0">
                <a:solidFill>
                  <a:srgbClr val="FF0000"/>
                </a:solidFill>
              </a:rPr>
              <a:t>Stabiliser </a:t>
            </a:r>
            <a:r>
              <a:rPr lang="fr-FR" sz="2800" b="1" u="sng" dirty="0"/>
              <a:t>la victime</a:t>
            </a:r>
          </a:p>
          <a:p>
            <a:endParaRPr lang="fr-FR" sz="2800" b="1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FF0000"/>
                </a:solidFill>
              </a:rPr>
              <a:t>Ajuster</a:t>
            </a:r>
            <a:r>
              <a:rPr lang="fr-FR" dirty="0"/>
              <a:t> la </a:t>
            </a:r>
            <a:r>
              <a:rPr lang="fr-FR" dirty="0">
                <a:solidFill>
                  <a:schemeClr val="tx1"/>
                </a:solidFill>
              </a:rPr>
              <a:t>jambe située au-dessus de telle sorte que la hanche et le genou soient en </a:t>
            </a:r>
            <a:r>
              <a:rPr lang="fr-FR" dirty="0">
                <a:solidFill>
                  <a:srgbClr val="FF0000"/>
                </a:solidFill>
              </a:rPr>
              <a:t>angle droit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FF0000"/>
                </a:solidFill>
              </a:rPr>
              <a:t>Ouvrir</a:t>
            </a:r>
            <a:r>
              <a:rPr lang="fr-FR" dirty="0"/>
              <a:t> la </a:t>
            </a:r>
            <a:r>
              <a:rPr lang="fr-FR" dirty="0">
                <a:solidFill>
                  <a:srgbClr val="FF0000"/>
                </a:solidFill>
              </a:rPr>
              <a:t>bouche sans mobiliser la tête.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ALERTER OU FAIRE ALERTER LES SECOURS ET SURVEILLER EN PERMANENCE LA RESPIRATION DE LA VICTIME.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442" y="3684378"/>
            <a:ext cx="3277500" cy="167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31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838200" y="417707"/>
            <a:ext cx="10515599" cy="7016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fr-FR" sz="4400" b="1" i="0" u="sng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POINTS CLES 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Karina Fabreguettes</a:t>
            </a:r>
          </a:p>
        </p:txBody>
      </p:sp>
      <p:graphicFrame>
        <p:nvGraphicFramePr>
          <p:cNvPr id="114" name="Shape 114"/>
          <p:cNvGraphicFramePr/>
          <p:nvPr>
            <p:extLst>
              <p:ext uri="{D42A27DB-BD31-4B8C-83A1-F6EECF244321}">
                <p14:modId xmlns:p14="http://schemas.microsoft.com/office/powerpoint/2010/main" val="3950015411"/>
              </p:ext>
            </p:extLst>
          </p:nvPr>
        </p:nvGraphicFramePr>
        <p:xfrm>
          <a:off x="180305" y="1171978"/>
          <a:ext cx="11706900" cy="5589425"/>
        </p:xfrm>
        <a:graphic>
          <a:graphicData uri="http://schemas.openxmlformats.org/drawingml/2006/table">
            <a:tbl>
              <a:tblPr firstRow="1" bandRow="1">
                <a:noFill/>
                <a:tableStyleId>{1769FB04-707C-4F49-BE01-02EDC1D5F0FF}</a:tableStyleId>
              </a:tblPr>
              <a:tblGrid>
                <a:gridCol w="395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4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omic Sans MS"/>
                        <a:buNone/>
                      </a:pPr>
                      <a:r>
                        <a:rPr lang="fr-FR" sz="1800" u="none" strike="noStrike" cap="none" baseline="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Libération des voies aériennes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1800" u="none" strike="noStrike" cap="none" baseline="0" dirty="0"/>
                        <a:t>(LVA)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omic Sans MS"/>
                        <a:buNone/>
                      </a:pPr>
                      <a:r>
                        <a:rPr lang="fr-FR" sz="1800" u="none" strike="noStrike" cap="none" baseline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Position latérale de sécurité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fr-FR" sz="1800" u="none" strike="noStrike" cap="none" baseline="0"/>
                        <a:t>(PLS)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7175"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Comic Sans MS"/>
                        <a:buChar char="•"/>
                      </a:pPr>
                      <a:r>
                        <a:rPr lang="fr-FR" sz="1800" u="none" strike="noStrike" cap="none" baseline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 menton est élevé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Comic Sans MS"/>
                        <a:buChar char="•"/>
                      </a:pPr>
                      <a:r>
                        <a:rPr lang="fr-FR" sz="1800" u="none" strike="noStrike" cap="none" baseline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La tête est maintenue dans cette position</a:t>
                      </a:r>
                    </a:p>
                    <a:p>
                      <a:pPr marL="2857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Calibri"/>
                        <a:buNone/>
                      </a:pPr>
                      <a:endParaRPr sz="1800" u="none" strike="noStrike" cap="none" baseline="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Comic Sans MS"/>
                        <a:buChar char="•"/>
                      </a:pPr>
                      <a:r>
                        <a:rPr lang="fr-FR" sz="1800" u="none" strike="noStrike" cap="none" baseline="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Limiter au maximum les mouvement de la colonne vertébrale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Comic Sans MS"/>
                        <a:buChar char="•"/>
                      </a:pPr>
                      <a:r>
                        <a:rPr lang="fr-FR" sz="1800" u="none" strike="noStrike" cap="none" baseline="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N’occasionner aucunes pressions sur la poitrine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Comic Sans MS"/>
                        <a:buChar char="•"/>
                      </a:pPr>
                      <a:r>
                        <a:rPr lang="fr-FR" sz="1800" u="none" strike="noStrike" cap="none" baseline="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Permettre de contrôler a respiration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Comic Sans MS"/>
                        <a:buChar char="•"/>
                      </a:pPr>
                      <a:r>
                        <a:rPr lang="fr-FR" sz="1800" u="none" strike="noStrike" cap="none" baseline="0" dirty="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permettre l’écoulement des liquides vers l’extérieur (bouche ouverte)</a:t>
                      </a:r>
                    </a:p>
                    <a:p>
                      <a:pPr marL="2857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Calibri"/>
                        <a:buNone/>
                      </a:pPr>
                      <a:endParaRPr sz="180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80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5" name="Shape 1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6066" y="4339621"/>
            <a:ext cx="1904462" cy="2074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94226" y="4256594"/>
            <a:ext cx="1445854" cy="1735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Shape 1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859950" y="4339621"/>
            <a:ext cx="1725062" cy="1255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Shape 1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77621" y="4256594"/>
            <a:ext cx="1482328" cy="1558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768869" y="4298107"/>
            <a:ext cx="1608751" cy="1651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684440" y="5634369"/>
            <a:ext cx="2118897" cy="908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0156" y="554661"/>
            <a:ext cx="8911687" cy="1280890"/>
          </a:xfrm>
        </p:spPr>
        <p:txBody>
          <a:bodyPr/>
          <a:lstStyle/>
          <a:p>
            <a:pPr algn="ctr"/>
            <a:r>
              <a:rPr lang="fr-FR" b="1" dirty="0"/>
              <a:t>A vous de jouer!!!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10" y="1628800"/>
            <a:ext cx="8832981" cy="4392488"/>
          </a:xfrm>
        </p:spPr>
      </p:pic>
    </p:spTree>
    <p:extLst>
      <p:ext uri="{BB962C8B-B14F-4D97-AF65-F5344CB8AC3E}">
        <p14:creationId xmlns:p14="http://schemas.microsoft.com/office/powerpoint/2010/main" val="401453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ACBC93-8DA4-184B-83C5-87EC4DC23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NC" b="1" dirty="0"/>
              <a:t>Perte de connaissance suite à un traumatisme ou dont on ne connaît pas l’origine: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A12240-0B0C-9C40-98CF-1A1B0A56A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2523" y="2770208"/>
            <a:ext cx="8915400" cy="2182793"/>
          </a:xfrm>
        </p:spPr>
        <p:txBody>
          <a:bodyPr/>
          <a:lstStyle/>
          <a:p>
            <a:r>
              <a:rPr lang="fr-FR" dirty="0"/>
              <a:t>L</a:t>
            </a:r>
            <a:r>
              <a:rPr lang="fr-NC" dirty="0"/>
              <a:t>aisser la victime sur le dos </a:t>
            </a:r>
          </a:p>
          <a:p>
            <a:r>
              <a:rPr lang="fr-FR" dirty="0"/>
              <a:t>F</a:t>
            </a:r>
            <a:r>
              <a:rPr lang="fr-NC" dirty="0"/>
              <a:t>aire alerter ou alerter les secours, respecter et appliquer les consignes</a:t>
            </a:r>
          </a:p>
          <a:p>
            <a:r>
              <a:rPr lang="fr-FR" dirty="0"/>
              <a:t>S</a:t>
            </a:r>
            <a:r>
              <a:rPr lang="fr-NC" dirty="0"/>
              <a:t>urveiller en permanence la respiration de la victime jusqu’à l’arrivée des secours </a:t>
            </a:r>
          </a:p>
          <a:p>
            <a:r>
              <a:rPr lang="fr-FR" dirty="0"/>
              <a:t>P</a:t>
            </a:r>
            <a:r>
              <a:rPr lang="fr-NC" dirty="0"/>
              <a:t>rotéger de la chaleur, du froid et les intempéries </a:t>
            </a:r>
          </a:p>
        </p:txBody>
      </p:sp>
    </p:spTree>
    <p:extLst>
      <p:ext uri="{BB962C8B-B14F-4D97-AF65-F5344CB8AC3E}">
        <p14:creationId xmlns:p14="http://schemas.microsoft.com/office/powerpoint/2010/main" val="133816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2032999" y="395322"/>
            <a:ext cx="8911687" cy="1137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fr-FR" sz="36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Qu’est ce qu’une</a:t>
            </a:r>
            <a:r>
              <a:rPr lang="fr-FR" sz="3600" b="1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fr-FR" sz="36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perte de connaissance et comment la reconnaissez vous</a:t>
            </a:r>
            <a:r>
              <a:rPr lang="fr-FR" sz="395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</p:txBody>
      </p:sp>
      <p:pic>
        <p:nvPicPr>
          <p:cNvPr id="92" name="Shape 92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tretch/>
        </p:blipFill>
        <p:spPr>
          <a:xfrm>
            <a:off x="3411940" y="2133600"/>
            <a:ext cx="6153806" cy="391235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>
            <a:spLocks noGrp="1"/>
          </p:cNvSpPr>
          <p:nvPr>
            <p:ph type="ftr" sz="quarter" idx="11"/>
          </p:nvPr>
        </p:nvSpPr>
        <p:spPr>
          <a:xfrm>
            <a:off x="4038600" y="6400433"/>
            <a:ext cx="4114800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fr-FR" sz="1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035958" y="641137"/>
            <a:ext cx="6905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omic Sans MS" panose="030F0702030302020204" pitchFamily="66" charset="0"/>
              </a:rPr>
              <a:t>Quelles sont les causes?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37438" y="588945"/>
            <a:ext cx="6905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omic Sans MS" panose="030F0702030302020204" pitchFamily="66" charset="0"/>
              </a:rPr>
              <a:t>Y’</a:t>
            </a:r>
            <a:r>
              <a:rPr lang="fr-FR" sz="3600" b="1" dirty="0" err="1">
                <a:latin typeface="Comic Sans MS" panose="030F0702030302020204" pitchFamily="66" charset="0"/>
              </a:rPr>
              <a:t>a-t’il</a:t>
            </a:r>
            <a:r>
              <a:rPr lang="fr-FR" sz="3600" b="1" dirty="0">
                <a:latin typeface="Comic Sans MS" panose="030F0702030302020204" pitchFamily="66" charset="0"/>
              </a:rPr>
              <a:t> un risque?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86698" y="588945"/>
            <a:ext cx="6905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omic Sans MS" panose="030F0702030302020204" pitchFamily="66" charset="0"/>
              </a:rPr>
              <a:t>Que feriez-vous?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2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3371"/>
          </a:xfrm>
        </p:spPr>
        <p:txBody>
          <a:bodyPr>
            <a:normAutofit/>
          </a:bodyPr>
          <a:lstStyle/>
          <a:p>
            <a:pPr algn="ctr"/>
            <a:r>
              <a:rPr lang="fr-FR" sz="3300" b="1" dirty="0"/>
              <a:t>Perte de connaissance: Nourrisson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83894" y="2279177"/>
            <a:ext cx="9416954" cy="2579426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fr-FR" sz="2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PLS sur le côté dans les bras du sauveteur le plus souvent.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ct val="100000"/>
            </a:pPr>
            <a:endParaRPr lang="fr-FR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indent="0">
              <a:lnSpc>
                <a:spcPct val="90000"/>
              </a:lnSpc>
              <a:buClr>
                <a:schemeClr val="dk1"/>
              </a:buClr>
              <a:buSzPct val="100000"/>
              <a:buNone/>
            </a:pPr>
            <a:endParaRPr lang="fr-FR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ct val="100000"/>
            </a:pPr>
            <a:r>
              <a:rPr lang="fr-FR" sz="2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libération des voies aériennes en position neutre  </a:t>
            </a:r>
          </a:p>
          <a:p>
            <a:endParaRPr lang="fr-FR" dirty="0"/>
          </a:p>
        </p:txBody>
      </p:sp>
      <p:pic>
        <p:nvPicPr>
          <p:cNvPr id="4" name="Shape 1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75761" y="4567864"/>
            <a:ext cx="2656345" cy="1879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5" y="2634020"/>
            <a:ext cx="1487090" cy="160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8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ftr" sz="quarter" idx="11"/>
          </p:nvPr>
        </p:nvSpPr>
        <p:spPr>
          <a:xfrm>
            <a:off x="2507325" y="6232102"/>
            <a:ext cx="76199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fr-FR" sz="1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title" idx="4294967295"/>
          </p:nvPr>
        </p:nvSpPr>
        <p:spPr>
          <a:xfrm>
            <a:off x="0" y="4644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fr-FR" sz="4400" b="0" i="0" u="sng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Cas particuliers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4294967295"/>
          </p:nvPr>
        </p:nvSpPr>
        <p:spPr>
          <a:xfrm>
            <a:off x="728403" y="2013891"/>
            <a:ext cx="10713493" cy="357632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mic Sans MS"/>
              <a:buChar char="•"/>
            </a:pPr>
            <a:r>
              <a:rPr lang="fr-FR" sz="2800" b="1" i="0" u="sng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Femme enceinte </a:t>
            </a:r>
            <a:r>
              <a:rPr lang="fr-FR" sz="28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fr-FR" sz="2800" b="0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PLS du côté gauche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omic Sans MS"/>
              <a:buChar char="•"/>
            </a:pPr>
            <a:endParaRPr lang="fr-FR" sz="2800" b="0" i="0" u="none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omic Sans MS"/>
              <a:buChar char="•"/>
            </a:pPr>
            <a:r>
              <a:rPr lang="fr-FR" sz="2800" b="1" i="0" u="sng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Victime traumatisée </a:t>
            </a:r>
            <a:r>
              <a:rPr lang="fr-FR" sz="28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fr-FR" sz="2800" b="0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PLS du côté atteint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95903" y="1603090"/>
            <a:ext cx="2190750" cy="1457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95904" y="4107976"/>
            <a:ext cx="2190749" cy="1477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 idx="4294967295"/>
          </p:nvPr>
        </p:nvSpPr>
        <p:spPr>
          <a:xfrm>
            <a:off x="0" y="4644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fr-FR" sz="4400" b="0" i="0" u="sng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Cas particuliers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B945D09-DFC4-5940-B5D7-6CE597187D30}"/>
              </a:ext>
            </a:extLst>
          </p:cNvPr>
          <p:cNvSpPr txBox="1"/>
          <p:nvPr/>
        </p:nvSpPr>
        <p:spPr>
          <a:xfrm>
            <a:off x="2268638" y="186352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NC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5BEB51D-B45A-F042-9CE7-D9F1581E2463}"/>
              </a:ext>
            </a:extLst>
          </p:cNvPr>
          <p:cNvSpPr txBox="1"/>
          <p:nvPr/>
        </p:nvSpPr>
        <p:spPr>
          <a:xfrm>
            <a:off x="1597306" y="1516284"/>
            <a:ext cx="9898864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NC" sz="1800" b="1" dirty="0">
                <a:latin typeface="Comic Sans MS" panose="030F0902030302020204" pitchFamily="66" charset="0"/>
              </a:rPr>
              <a:t>En période épidémique: </a:t>
            </a:r>
          </a:p>
          <a:p>
            <a:endParaRPr lang="fr-NC" dirty="0">
              <a:latin typeface="Comic Sans MS" panose="030F0902030302020204" pitchFamily="66" charset="0"/>
            </a:endParaRPr>
          </a:p>
          <a:p>
            <a:r>
              <a:rPr lang="fr-NC" dirty="0">
                <a:latin typeface="Comic Sans MS" panose="030F0902030302020204" pitchFamily="66" charset="0"/>
              </a:rPr>
              <a:t>-se protéger si possible avec un masque </a:t>
            </a:r>
          </a:p>
          <a:p>
            <a:r>
              <a:rPr lang="fr-NC" dirty="0">
                <a:latin typeface="Comic Sans MS" panose="030F0902030302020204" pitchFamily="66" charset="0"/>
              </a:rPr>
              <a:t>-questionner la victime et voir si elle réagit sans la toucher </a:t>
            </a:r>
          </a:p>
          <a:p>
            <a:r>
              <a:rPr lang="fr-NC" dirty="0">
                <a:latin typeface="Comic Sans MS" panose="030F0902030302020204" pitchFamily="66" charset="0"/>
              </a:rPr>
              <a:t>-apprécier la respiration en regardant si son ventre ou sa poitrine se soulèvent. P</a:t>
            </a:r>
            <a:r>
              <a:rPr lang="fr-FR" dirty="0">
                <a:latin typeface="Comic Sans MS" panose="030F0902030302020204" pitchFamily="66" charset="0"/>
              </a:rPr>
              <a:t>a</a:t>
            </a:r>
            <a:r>
              <a:rPr lang="fr-NC" dirty="0">
                <a:latin typeface="Comic Sans MS" panose="030F0902030302020204" pitchFamily="66" charset="0"/>
              </a:rPr>
              <a:t>s de bascule de la tête en arrière, </a:t>
            </a:r>
          </a:p>
          <a:p>
            <a:r>
              <a:rPr lang="fr-NC" dirty="0">
                <a:latin typeface="Comic Sans MS" panose="030F0902030302020204" pitchFamily="66" charset="0"/>
              </a:rPr>
              <a:t>pas tenter d’ouvrir la bouche et ne pas se pencher au-dessus de la face de la victime et ne pas mettre son oreille et </a:t>
            </a:r>
          </a:p>
          <a:p>
            <a:r>
              <a:rPr lang="fr-NC" dirty="0">
                <a:latin typeface="Comic Sans MS" panose="030F0902030302020204" pitchFamily="66" charset="0"/>
              </a:rPr>
              <a:t>sa joue au dessus du nez et de la bouche de la victime </a:t>
            </a:r>
          </a:p>
          <a:p>
            <a:endParaRPr lang="fr-NC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68DF669-D61D-C240-B994-9017BCCB9CF6}"/>
              </a:ext>
            </a:extLst>
          </p:cNvPr>
          <p:cNvSpPr txBox="1"/>
          <p:nvPr/>
        </p:nvSpPr>
        <p:spPr>
          <a:xfrm>
            <a:off x="1666754" y="3831220"/>
            <a:ext cx="7895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dirty="0">
                <a:latin typeface="Comic Sans MS" panose="030F0902030302020204" pitchFamily="66" charset="0"/>
              </a:rPr>
              <a:t>S</a:t>
            </a:r>
            <a:r>
              <a:rPr lang="fr-NC" sz="1800" b="1" dirty="0">
                <a:latin typeface="Comic Sans MS" panose="030F0902030302020204" pitchFamily="66" charset="0"/>
              </a:rPr>
              <a:t>i la victime ne répond pas et présente une respiration normale: </a:t>
            </a:r>
          </a:p>
          <a:p>
            <a:endParaRPr lang="fr-NC" b="1" dirty="0">
              <a:latin typeface="Comic Sans MS" panose="030F0902030302020204" pitchFamily="66" charset="0"/>
            </a:endParaRPr>
          </a:p>
          <a:p>
            <a:r>
              <a:rPr lang="fr-NC" dirty="0">
                <a:latin typeface="Comic Sans MS" panose="030F0902030302020204" pitchFamily="66" charset="0"/>
              </a:rPr>
              <a:t>-laisser la victime dans la position ou elle se trouve</a:t>
            </a:r>
          </a:p>
          <a:p>
            <a:r>
              <a:rPr lang="fr-NC" dirty="0">
                <a:latin typeface="Comic Sans MS" panose="030F0902030302020204" pitchFamily="66" charset="0"/>
              </a:rPr>
              <a:t>-faire alerter ou alerter les secours, respecter les consignes</a:t>
            </a:r>
          </a:p>
          <a:p>
            <a:r>
              <a:rPr lang="fr-NC" dirty="0">
                <a:latin typeface="Comic Sans MS" panose="030F0902030302020204" pitchFamily="66" charset="0"/>
              </a:rPr>
              <a:t>-surveiller en permanence la respiration de la victime en regardant son ventre et sa poitrine </a:t>
            </a:r>
          </a:p>
          <a:p>
            <a:endParaRPr lang="fr-NC" dirty="0"/>
          </a:p>
        </p:txBody>
      </p:sp>
    </p:spTree>
    <p:extLst>
      <p:ext uri="{BB962C8B-B14F-4D97-AF65-F5344CB8AC3E}">
        <p14:creationId xmlns:p14="http://schemas.microsoft.com/office/powerpoint/2010/main" val="887614303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61165" y="1905000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chemeClr val="tx1"/>
                </a:solidFill>
              </a:rPr>
              <a:t> A la fin de la séquence, vous serez capable de réaliser la conduite à tenir face à une personne présentant une perte de connaissance, en attente de l’arrivée des secours </a:t>
            </a:r>
          </a:p>
        </p:txBody>
      </p:sp>
    </p:spTree>
    <p:extLst>
      <p:ext uri="{BB962C8B-B14F-4D97-AF65-F5344CB8AC3E}">
        <p14:creationId xmlns:p14="http://schemas.microsoft.com/office/powerpoint/2010/main" val="356020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38233" y="624110"/>
            <a:ext cx="9266379" cy="1280890"/>
          </a:xfrm>
        </p:spPr>
        <p:txBody>
          <a:bodyPr>
            <a:normAutofit/>
          </a:bodyPr>
          <a:lstStyle/>
          <a:p>
            <a:pPr algn="r"/>
            <a:r>
              <a:rPr lang="fr-FR" sz="900" b="1" dirty="0"/>
              <a:t>DTR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361" y="777922"/>
            <a:ext cx="6741994" cy="5366673"/>
          </a:xfrm>
        </p:spPr>
      </p:pic>
      <p:sp>
        <p:nvSpPr>
          <p:cNvPr id="5" name="ZoneTexte 4"/>
          <p:cNvSpPr txBox="1"/>
          <p:nvPr/>
        </p:nvSpPr>
        <p:spPr>
          <a:xfrm>
            <a:off x="8980227" y="1905000"/>
            <a:ext cx="23201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Collège de Normandie, 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Salle d’étude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Tél: 441252</a:t>
            </a:r>
          </a:p>
        </p:txBody>
      </p:sp>
    </p:spTree>
    <p:extLst>
      <p:ext uri="{BB962C8B-B14F-4D97-AF65-F5344CB8AC3E}">
        <p14:creationId xmlns:p14="http://schemas.microsoft.com/office/powerpoint/2010/main" val="14234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0925" y="610255"/>
            <a:ext cx="8911687" cy="767962"/>
          </a:xfrm>
        </p:spPr>
        <p:txBody>
          <a:bodyPr>
            <a:normAutofit/>
          </a:bodyPr>
          <a:lstStyle/>
          <a:p>
            <a:pPr algn="ctr"/>
            <a:r>
              <a:rPr lang="fr-FR" sz="3200" b="1" u="sng" dirty="0"/>
              <a:t>Signes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>
          <a:xfrm>
            <a:off x="1660958" y="1531650"/>
            <a:ext cx="8915400" cy="5072419"/>
          </a:xfrm>
        </p:spPr>
        <p:txBody>
          <a:bodyPr>
            <a:normAutofit/>
          </a:bodyPr>
          <a:lstStyle/>
          <a:p>
            <a:pPr marL="177800" indent="0">
              <a:buNone/>
            </a:pPr>
            <a:r>
              <a:rPr lang="fr-FR" sz="2800" dirty="0"/>
              <a:t>Ne répond à aucune </a:t>
            </a:r>
            <a:r>
              <a:rPr lang="fr-FR" sz="2800" dirty="0">
                <a:solidFill>
                  <a:srgbClr val="FF0000"/>
                </a:solidFill>
              </a:rPr>
              <a:t>sollicitation verbale </a:t>
            </a:r>
            <a:r>
              <a:rPr lang="fr-FR" sz="2800" dirty="0"/>
              <a:t>ou </a:t>
            </a:r>
            <a:r>
              <a:rPr lang="fr-FR" sz="2800" dirty="0">
                <a:solidFill>
                  <a:srgbClr val="FF0000"/>
                </a:solidFill>
              </a:rPr>
              <a:t>physique</a:t>
            </a:r>
            <a:r>
              <a:rPr lang="fr-FR" sz="2800" dirty="0"/>
              <a:t> et </a:t>
            </a:r>
            <a:r>
              <a:rPr lang="fr-FR" sz="2800" dirty="0">
                <a:solidFill>
                  <a:srgbClr val="FF0000"/>
                </a:solidFill>
              </a:rPr>
              <a:t>respire</a:t>
            </a:r>
          </a:p>
          <a:p>
            <a:pPr marL="177800" indent="0">
              <a:buNone/>
            </a:pPr>
            <a:endParaRPr lang="fr-FR" sz="2800" dirty="0">
              <a:solidFill>
                <a:srgbClr val="FF0000"/>
              </a:solidFill>
            </a:endParaRPr>
          </a:p>
          <a:p>
            <a:pPr marL="177800" indent="0" algn="ctr">
              <a:buNone/>
            </a:pPr>
            <a:r>
              <a:rPr lang="fr-FR" sz="3300" b="1" u="sng" dirty="0">
                <a:solidFill>
                  <a:schemeClr val="tx1"/>
                </a:solidFill>
                <a:latin typeface="+mj-lt"/>
              </a:rPr>
              <a:t>Les causes?</a:t>
            </a:r>
          </a:p>
          <a:p>
            <a:r>
              <a:rPr lang="fr-FR" sz="2800" dirty="0"/>
              <a:t>Traumatique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Médicale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Toxique</a:t>
            </a:r>
          </a:p>
          <a:p>
            <a:pPr marL="177800" indent="0">
              <a:buNone/>
            </a:pP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32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706441" y="476980"/>
            <a:ext cx="8911687" cy="5493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fr-FR" sz="2800" b="1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fr-FR" sz="3300" b="1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les</a:t>
            </a:r>
            <a:r>
              <a:rPr lang="fr-FR" sz="2800" b="1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fr-FR" sz="3300" b="1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risques</a:t>
            </a:r>
            <a:r>
              <a:rPr lang="fr-FR" sz="2800" b="1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lang="fr-FR" sz="2800" b="1" i="0" u="sng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673975" y="1819600"/>
            <a:ext cx="10727141" cy="457351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b="0" i="0" u="none" strike="noStrike" cap="none" baseline="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Perte de connaissance </a:t>
            </a:r>
            <a:r>
              <a:rPr lang="fr-FR" sz="2800" b="0" i="0" u="none" strike="noStrike" cap="none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</a:t>
            </a:r>
            <a:r>
              <a:rPr lang="fr-FR" sz="2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Personne reste sur le dos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fr-FR" sz="2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mic Sans MS"/>
              <a:buChar char="•"/>
            </a:pPr>
            <a:endParaRPr lang="fr-FR" sz="2800" b="0" i="0" u="none" strike="noStrike" cap="none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Pas de libération des voies aériennes        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b="0" i="0" u="none" strike="noStrike" cap="none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   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Encombrement/</a:t>
            </a:r>
            <a:r>
              <a:rPr lang="fr-FR" sz="2800" b="0" i="0" u="none" strike="noStrike" cap="none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Obstruction des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</a:t>
            </a:r>
            <a:r>
              <a:rPr lang="fr-FR" sz="2800" b="0" i="0" u="none" strike="noStrike" cap="none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voies aériennes:  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 -liquides présents dans la gorge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b="0" i="0" u="none" strike="noStrike" cap="none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    -Chute de la langue en arrière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fr-FR" sz="2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fr-FR" sz="2800" b="0" i="0" u="none" strike="noStrike" cap="none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fr-FR" sz="2800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Arrêt respiratoire/cardiaque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endParaRPr lang="fr-FR" sz="2800" dirty="0">
              <a:solidFill>
                <a:schemeClr val="tx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" name="Égal 6"/>
          <p:cNvSpPr/>
          <p:nvPr/>
        </p:nvSpPr>
        <p:spPr>
          <a:xfrm>
            <a:off x="5375627" y="1783812"/>
            <a:ext cx="914400" cy="45947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7306216" y="2200879"/>
            <a:ext cx="2238235" cy="13409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4461229" y="2207498"/>
            <a:ext cx="4067033" cy="5983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3698543" y="3193763"/>
            <a:ext cx="2726884" cy="23406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7083412" y="4939592"/>
            <a:ext cx="1335893" cy="6823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1740691" y="200445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fr-FR" sz="4400" b="1" i="0" u="sng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CONDUITE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idx="1"/>
          </p:nvPr>
        </p:nvSpPr>
        <p:spPr>
          <a:xfrm>
            <a:off x="1621048" y="1399244"/>
            <a:ext cx="8915400" cy="51336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rPr lang="fr-FR" sz="2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Assurer la liberté des voies aériennes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lang="fr-FR" sz="24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lang="fr-FR" sz="24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lang="fr-FR" sz="24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rPr lang="fr-FR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Bascule de la tête en arrière 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rPr lang="fr-FR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(Libération des voies aériennes)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lang="fr-FR" sz="3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rPr lang="fr-FR" sz="3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rPr lang="fr-FR" sz="3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</a:t>
            </a:r>
            <a:r>
              <a:rPr lang="fr-FR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Mettre la victime sur le coté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rPr lang="fr-FR" sz="2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   (position latérale de sécurité)</a:t>
            </a:r>
            <a:endParaRPr lang="fr-FR" sz="3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lang="fr-FR" sz="3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lang="fr-FR" sz="3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ftr" sz="quarter" idx="11"/>
          </p:nvPr>
        </p:nvSpPr>
        <p:spPr>
          <a:xfrm>
            <a:off x="2589212" y="6179891"/>
            <a:ext cx="7619999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fr-FR" sz="1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5779865" y="1767253"/>
            <a:ext cx="1692322" cy="10235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8090227" y="1767253"/>
            <a:ext cx="928048" cy="25794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2816" y="267458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latin typeface="+mn-lt"/>
              </a:rPr>
              <a:t>Démonstration commentée justifiée en miroir</a:t>
            </a:r>
          </a:p>
        </p:txBody>
      </p:sp>
    </p:spTree>
    <p:extLst>
      <p:ext uri="{BB962C8B-B14F-4D97-AF65-F5344CB8AC3E}">
        <p14:creationId xmlns:p14="http://schemas.microsoft.com/office/powerpoint/2010/main" val="122807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05970" y="655093"/>
            <a:ext cx="2279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PROTECTION ADAPTEE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51946" y="655092"/>
            <a:ext cx="2279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VICTIME CONSCIENTE? </a:t>
            </a:r>
          </a:p>
          <a:p>
            <a:pPr algn="ctr"/>
            <a:r>
              <a:rPr lang="fr-FR" dirty="0"/>
              <a:t>(répond aux questions, réagit aux ordre).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452513" y="655092"/>
            <a:ext cx="2279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Cf. Malaise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479808" y="1599063"/>
            <a:ext cx="2279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DEMANDER DE L’AIDE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479808" y="2546796"/>
            <a:ext cx="2279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LIBEREZ LES VOIES AERIENNES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479807" y="3709972"/>
            <a:ext cx="25475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RESPIRATION EFFICACE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74422" y="4926842"/>
            <a:ext cx="978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PLS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9887802" y="4926842"/>
            <a:ext cx="2279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Cf. Arrêt cardiaque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474422" y="6020938"/>
            <a:ext cx="2279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ALERTER</a:t>
            </a:r>
          </a:p>
          <a:p>
            <a:r>
              <a:rPr lang="fr-FR" dirty="0"/>
              <a:t>SURVEILLER </a:t>
            </a:r>
          </a:p>
          <a:p>
            <a:r>
              <a:rPr lang="fr-FR" dirty="0"/>
              <a:t>PROTEGER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05970" y="610130"/>
            <a:ext cx="2279176" cy="437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983707" y="612484"/>
            <a:ext cx="2279176" cy="781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8261444" y="610129"/>
            <a:ext cx="2602174" cy="3929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261444" y="1611723"/>
            <a:ext cx="2602174" cy="3929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261444" y="2543034"/>
            <a:ext cx="2602174" cy="5269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8261444" y="3659839"/>
            <a:ext cx="2602174" cy="3929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6890982" y="6020938"/>
            <a:ext cx="2279176" cy="738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9753598" y="4884233"/>
            <a:ext cx="2279176" cy="3929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890982" y="4884234"/>
            <a:ext cx="2279176" cy="3929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avec flèche 22"/>
          <p:cNvCxnSpPr>
            <a:stCxn id="4" idx="3"/>
          </p:cNvCxnSpPr>
          <p:nvPr/>
        </p:nvCxnSpPr>
        <p:spPr>
          <a:xfrm>
            <a:off x="3985146" y="808982"/>
            <a:ext cx="998561" cy="9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7246960" y="835146"/>
            <a:ext cx="998561" cy="9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7304963" y="1250847"/>
            <a:ext cx="956481" cy="380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endCxn id="8" idx="0"/>
          </p:cNvCxnSpPr>
          <p:nvPr/>
        </p:nvCxnSpPr>
        <p:spPr>
          <a:xfrm flipH="1">
            <a:off x="9619396" y="2044963"/>
            <a:ext cx="1136" cy="501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endCxn id="19" idx="0"/>
          </p:cNvCxnSpPr>
          <p:nvPr/>
        </p:nvCxnSpPr>
        <p:spPr>
          <a:xfrm>
            <a:off x="8030570" y="5293586"/>
            <a:ext cx="0" cy="727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21" idx="0"/>
          </p:cNvCxnSpPr>
          <p:nvPr/>
        </p:nvCxnSpPr>
        <p:spPr>
          <a:xfrm flipH="1">
            <a:off x="8030570" y="4083449"/>
            <a:ext cx="1150961" cy="800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endCxn id="11" idx="0"/>
          </p:cNvCxnSpPr>
          <p:nvPr/>
        </p:nvCxnSpPr>
        <p:spPr>
          <a:xfrm>
            <a:off x="9757008" y="4067940"/>
            <a:ext cx="1270382" cy="858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>
            <a:off x="9622807" y="3136619"/>
            <a:ext cx="1136" cy="501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1128215" y="2946471"/>
            <a:ext cx="485860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300" b="1" dirty="0"/>
              <a:t>Perte de connaissance suite à un évènement non traumatique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331122" y="504967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OUI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7262883" y="1501254"/>
            <a:ext cx="625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NON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3FC5412-1AFB-964E-9486-49B767D7C824}"/>
              </a:ext>
            </a:extLst>
          </p:cNvPr>
          <p:cNvSpPr txBox="1"/>
          <p:nvPr/>
        </p:nvSpPr>
        <p:spPr>
          <a:xfrm>
            <a:off x="8229600" y="4340506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NC" dirty="0">
                <a:solidFill>
                  <a:srgbClr val="00B050"/>
                </a:solidFill>
              </a:rPr>
              <a:t>OUI</a:t>
            </a:r>
            <a:r>
              <a:rPr lang="fr-NC" dirty="0"/>
              <a:t>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41F20DD-0E6B-3146-B115-568880BB634D}"/>
              </a:ext>
            </a:extLst>
          </p:cNvPr>
          <p:cNvSpPr txBox="1"/>
          <p:nvPr/>
        </p:nvSpPr>
        <p:spPr>
          <a:xfrm>
            <a:off x="9887802" y="4297103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NC" dirty="0">
                <a:solidFill>
                  <a:srgbClr val="FF0000"/>
                </a:solidFill>
              </a:rPr>
              <a:t>  NON</a:t>
            </a:r>
          </a:p>
        </p:txBody>
      </p:sp>
    </p:spTree>
    <p:extLst>
      <p:ext uri="{BB962C8B-B14F-4D97-AF65-F5344CB8AC3E}">
        <p14:creationId xmlns:p14="http://schemas.microsoft.com/office/powerpoint/2010/main" val="2029937801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799</TotalTime>
  <Words>955</Words>
  <Application>Microsoft Macintosh PowerPoint</Application>
  <PresentationFormat>Grand écran</PresentationFormat>
  <Paragraphs>184</Paragraphs>
  <Slides>22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Comic Sans MS</vt:lpstr>
      <vt:lpstr>Wingdings 3</vt:lpstr>
      <vt:lpstr>Brin</vt:lpstr>
      <vt:lpstr>PSC1 - Séquence 4:     La perte de connaissance</vt:lpstr>
      <vt:lpstr>Qu’est ce qu’une perte de connaissance et comment la reconnaissez vous?</vt:lpstr>
      <vt:lpstr>Présentation PowerPoint</vt:lpstr>
      <vt:lpstr>DTR</vt:lpstr>
      <vt:lpstr>Signes </vt:lpstr>
      <vt:lpstr> les risques?</vt:lpstr>
      <vt:lpstr>CONDUITE</vt:lpstr>
      <vt:lpstr>Démonstration commentée justifiée en miroir</vt:lpstr>
      <vt:lpstr>Présentation PowerPoint</vt:lpstr>
      <vt:lpstr>Rechercher l’absence de réponse</vt:lpstr>
      <vt:lpstr>Libération des voies aériennes</vt:lpstr>
      <vt:lpstr>Apprécier la respiration</vt:lpstr>
      <vt:lpstr>Position latérale de sécurité</vt:lpstr>
      <vt:lpstr> </vt:lpstr>
      <vt:lpstr>Position latérale de sécurité</vt:lpstr>
      <vt:lpstr>Position latérale de sécurité </vt:lpstr>
      <vt:lpstr>POINTS CLES </vt:lpstr>
      <vt:lpstr>A vous de jouer!!!</vt:lpstr>
      <vt:lpstr>Perte de connaissance suite à un traumatisme ou dont on ne connaît pas l’origine: </vt:lpstr>
      <vt:lpstr>Perte de connaissance: Nourrisson </vt:lpstr>
      <vt:lpstr>Cas particuliers</vt:lpstr>
      <vt:lpstr>Cas particuliers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perte de connaissance</dc:title>
  <dc:creator>sebastien gros</dc:creator>
  <cp:lastModifiedBy>Cedric PELLERIN</cp:lastModifiedBy>
  <cp:revision>52</cp:revision>
  <dcterms:modified xsi:type="dcterms:W3CDTF">2022-03-13T12:15:55Z</dcterms:modified>
</cp:coreProperties>
</file>