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ANDOU Julien – Moniteur PSC1 – avril 2018"/>
          <p:cNvSpPr txBox="1"/>
          <p:nvPr/>
        </p:nvSpPr>
        <p:spPr>
          <a:xfrm>
            <a:off x="7563555" y="9389799"/>
            <a:ext cx="6059877" cy="337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/>
            </a:lvl1pPr>
          </a:lstStyle>
          <a:p>
            <a:pPr/>
            <a:r>
              <a:t>MANDOU Julien – Moniteur PSC1 – avril 2018</a:t>
            </a:r>
          </a:p>
        </p:txBody>
      </p:sp>
      <p:grpSp>
        <p:nvGrpSpPr>
          <p:cNvPr id="122" name="Grouper"/>
          <p:cNvGrpSpPr/>
          <p:nvPr/>
        </p:nvGrpSpPr>
        <p:grpSpPr>
          <a:xfrm>
            <a:off x="3522941" y="1896708"/>
            <a:ext cx="8664583" cy="2817357"/>
            <a:chOff x="0" y="0"/>
            <a:chExt cx="8664581" cy="2817355"/>
          </a:xfrm>
        </p:grpSpPr>
        <p:sp>
          <p:nvSpPr>
            <p:cNvPr id="120" name="Rectangle aux angles arrondis"/>
            <p:cNvSpPr/>
            <p:nvPr/>
          </p:nvSpPr>
          <p:spPr>
            <a:xfrm>
              <a:off x="441657" y="0"/>
              <a:ext cx="7781269" cy="2817356"/>
            </a:xfrm>
            <a:prstGeom prst="roundRect">
              <a:avLst>
                <a:gd name="adj" fmla="val 16667"/>
              </a:avLst>
            </a:prstGeom>
            <a:solidFill>
              <a:srgbClr val="6A0E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CAF278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21" name="SÉQUENCE 9:…"/>
            <p:cNvSpPr txBox="1"/>
            <p:nvPr/>
          </p:nvSpPr>
          <p:spPr>
            <a:xfrm>
              <a:off x="0" y="308148"/>
              <a:ext cx="8664582" cy="220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>
              <a:outerShdw sx="100000" sy="100000" kx="0" ky="0" algn="b" rotWithShape="0" blurRad="381000" dist="119618" dir="0">
                <a:srgbClr val="000000">
                  <a:alpha val="72187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SÉQUENCE 9:</a:t>
              </a:r>
            </a:p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LES TRAUMATISMES</a:t>
              </a:r>
            </a:p>
          </p:txBody>
        </p:sp>
      </p:grpSp>
      <p:pic>
        <p:nvPicPr>
          <p:cNvPr id="123" name="images-1" descr="images-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39" y="325119"/>
            <a:ext cx="1894277" cy="21674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3" grpId="2"/>
      <p:bldP build="whole" bldLvl="1" animBg="1" rev="0" advAuto="0" spid="12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http://sante.lefigaro.fr/sites/default/files/styles/450_x_190/public/media/field_visuel/entorse-genou.jpg?itok=5sgYv7WJ" descr="http://sante.lefigaro.fr/sites/default/files/styles/450_x_190/public/media/field_visuel/entorse-genou.jpg?itok=5sgYv7WJ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6997" y="2271853"/>
            <a:ext cx="11026775" cy="7642168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QU’EST CE QU’UN TRAUMATISME?"/>
          <p:cNvSpPr txBox="1"/>
          <p:nvPr/>
        </p:nvSpPr>
        <p:spPr>
          <a:xfrm>
            <a:off x="2497728" y="257150"/>
            <a:ext cx="5336135" cy="4610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QU’EST CE QU’UN TRAUMATISME?</a:t>
            </a:r>
          </a:p>
        </p:txBody>
      </p:sp>
      <p:sp>
        <p:nvSpPr>
          <p:cNvPr id="127" name="QUELLES SONT LES CAUSES?"/>
          <p:cNvSpPr txBox="1"/>
          <p:nvPr/>
        </p:nvSpPr>
        <p:spPr>
          <a:xfrm>
            <a:off x="465559" y="1589621"/>
            <a:ext cx="4786704" cy="461060"/>
          </a:xfrm>
          <a:prstGeom prst="rect">
            <a:avLst/>
          </a:prstGeom>
          <a:solidFill>
            <a:srgbClr val="014B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QUELLES SONT LES CAUSES?</a:t>
            </a:r>
          </a:p>
        </p:txBody>
      </p:sp>
      <p:sp>
        <p:nvSpPr>
          <p:cNvPr id="128" name="Y’A-T-IL UN RISQUE?"/>
          <p:cNvSpPr txBox="1"/>
          <p:nvPr/>
        </p:nvSpPr>
        <p:spPr>
          <a:xfrm>
            <a:off x="332841" y="5862407"/>
            <a:ext cx="3235758" cy="461060"/>
          </a:xfrm>
          <a:prstGeom prst="rect">
            <a:avLst/>
          </a:prstGeom>
          <a:solidFill>
            <a:srgbClr val="6B0E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Y’A-T-IL UN RISQUE?</a:t>
            </a:r>
          </a:p>
        </p:txBody>
      </p:sp>
      <p:sp>
        <p:nvSpPr>
          <p:cNvPr id="129" name="COMMENT LE…"/>
          <p:cNvSpPr txBox="1"/>
          <p:nvPr/>
        </p:nvSpPr>
        <p:spPr>
          <a:xfrm>
            <a:off x="255670" y="3223831"/>
            <a:ext cx="3390100" cy="1197660"/>
          </a:xfrm>
          <a:prstGeom prst="rect">
            <a:avLst/>
          </a:prstGeom>
          <a:solidFill>
            <a:srgbClr val="00325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COMMENT LE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RECONNAISSEZ VOUS?</a:t>
            </a:r>
          </a:p>
        </p:txBody>
      </p:sp>
      <p:sp>
        <p:nvSpPr>
          <p:cNvPr id="130" name="QUE FERIEZ-VOUS?"/>
          <p:cNvSpPr txBox="1"/>
          <p:nvPr/>
        </p:nvSpPr>
        <p:spPr>
          <a:xfrm>
            <a:off x="406146" y="8114217"/>
            <a:ext cx="3089149" cy="461059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QUE FERIEZ-VOUS?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Class="entr" nodeType="after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Class="entr" nodeType="after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3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Class="entr" nodeType="afterEffect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7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9" grpId="4"/>
      <p:bldP build="whole" bldLvl="1" animBg="1" rev="0" advAuto="0" spid="130" grpId="6"/>
      <p:bldP build="whole" bldLvl="1" animBg="1" rev="0" advAuto="0" spid="127" grpId="3"/>
      <p:bldP build="whole" bldLvl="1" animBg="1" rev="0" advAuto="0" spid="128" grpId="5"/>
      <p:bldP build="whole" bldLvl="1" animBg="1" rev="0" advAuto="0" spid="126" grpId="2"/>
      <p:bldP build="whole" bldLvl="1" animBg="1" rev="0" advAuto="0" spid="12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er"/>
          <p:cNvGrpSpPr/>
          <p:nvPr/>
        </p:nvGrpSpPr>
        <p:grpSpPr>
          <a:xfrm>
            <a:off x="1602956" y="2325679"/>
            <a:ext cx="9798888" cy="7095746"/>
            <a:chOff x="0" y="0"/>
            <a:chExt cx="9798886" cy="7095745"/>
          </a:xfrm>
        </p:grpSpPr>
        <p:sp>
          <p:nvSpPr>
            <p:cNvPr id="132" name="Rectangle aux angles arrondis"/>
            <p:cNvSpPr/>
            <p:nvPr/>
          </p:nvSpPr>
          <p:spPr>
            <a:xfrm>
              <a:off x="0" y="0"/>
              <a:ext cx="9798887" cy="7095746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33" name="OBJECTIF"/>
            <p:cNvSpPr txBox="1"/>
            <p:nvPr/>
          </p:nvSpPr>
          <p:spPr>
            <a:xfrm>
              <a:off x="469951" y="82401"/>
              <a:ext cx="8858984" cy="20511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6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OBJECTIF</a:t>
              </a:r>
            </a:p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</p:grpSp>
      <p:sp>
        <p:nvSpPr>
          <p:cNvPr id="135" name="Grouper"/>
          <p:cNvSpPr/>
          <p:nvPr/>
        </p:nvSpPr>
        <p:spPr>
          <a:xfrm>
            <a:off x="1885406" y="4199480"/>
            <a:ext cx="9233988" cy="4868830"/>
          </a:xfrm>
          <a:prstGeom prst="roundRect">
            <a:avLst>
              <a:gd name="adj" fmla="val 16667"/>
            </a:avLst>
          </a:prstGeom>
          <a:solidFill>
            <a:srgbClr val="383838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88900" dist="50800" dir="2700000">
              <a:srgbClr val="808080">
                <a:alpha val="74996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51867" marR="51867" defTabSz="914400">
              <a:defRPr sz="4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r>
              <a:t>A la fin de cette séquence, vous serez capable de réaliser ou de faire réaliser la conduite à tenir face à une personne présentant les </a:t>
            </a:r>
            <a:r>
              <a:rPr u="sng"/>
              <a:t>signes d’un traumatisme</a:t>
            </a:r>
            <a:r>
              <a:t>, en fonction des signes présentés. </a:t>
            </a:r>
          </a:p>
          <a:p>
            <a:pPr marL="51867" marR="51867" defTabSz="914400">
              <a:defRPr sz="4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xit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4" grpId="4"/>
      <p:bldP build="whole" bldLvl="1" animBg="1" rev="0" advAuto="0" spid="135" grpId="2"/>
      <p:bldP build="whole" bldLvl="1" animBg="1" rev="0" advAuto="0" spid="135" grpId="3"/>
      <p:bldP build="whole" bldLvl="1" animBg="1" rev="0" advAuto="0" spid="13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ÉMONSTRATION"/>
          <p:cNvSpPr txBox="1"/>
          <p:nvPr/>
        </p:nvSpPr>
        <p:spPr>
          <a:xfrm>
            <a:off x="791749" y="4063553"/>
            <a:ext cx="11421302" cy="16264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100">
                <a:solidFill>
                  <a:srgbClr val="FFFFFF"/>
                </a:solidFill>
              </a:defRPr>
            </a:lvl1pPr>
          </a:lstStyle>
          <a:p>
            <a:pPr/>
            <a:r>
              <a:t>DÉMONSTRATION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RAUMATISMES"/>
          <p:cNvSpPr/>
          <p:nvPr/>
        </p:nvSpPr>
        <p:spPr>
          <a:xfrm>
            <a:off x="1689100" y="94262"/>
            <a:ext cx="3624798" cy="480666"/>
          </a:xfrm>
          <a:prstGeom prst="roundRect">
            <a:avLst>
              <a:gd name="adj" fmla="val 50000"/>
            </a:avLst>
          </a:prstGeom>
          <a:solidFill>
            <a:schemeClr val="accent3">
              <a:hueOff val="914337"/>
              <a:satOff val="31515"/>
              <a:lumOff val="-30790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TRAUMATISMES</a:t>
            </a:r>
          </a:p>
        </p:txBody>
      </p:sp>
      <p:sp>
        <p:nvSpPr>
          <p:cNvPr id="140" name="LES CAUSES:…"/>
          <p:cNvSpPr/>
          <p:nvPr/>
        </p:nvSpPr>
        <p:spPr>
          <a:xfrm>
            <a:off x="7781995" y="439349"/>
            <a:ext cx="4832986" cy="3052728"/>
          </a:xfrm>
          <a:prstGeom prst="rect">
            <a:avLst/>
          </a:prstGeom>
          <a:solidFill>
            <a:srgbClr val="2D6719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3500">
                <a:solidFill>
                  <a:srgbClr val="FFFFFF"/>
                </a:solidFill>
              </a:defRPr>
            </a:pPr>
            <a:r>
              <a:t>LES CAUSES:</a:t>
            </a:r>
          </a:p>
          <a:p>
            <a:pPr>
              <a:defRPr sz="3500">
                <a:solidFill>
                  <a:srgbClr val="FFFFFF"/>
                </a:solidFill>
              </a:defRPr>
            </a:pP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Un coup</a:t>
            </a: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Une chute</a:t>
            </a: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Un faux mouvement</a:t>
            </a:r>
          </a:p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" name="TRAUMATISMES"/>
          <p:cNvSpPr/>
          <p:nvPr/>
        </p:nvSpPr>
        <p:spPr>
          <a:xfrm>
            <a:off x="1689100" y="94262"/>
            <a:ext cx="3624798" cy="480666"/>
          </a:xfrm>
          <a:prstGeom prst="roundRect">
            <a:avLst>
              <a:gd name="adj" fmla="val 50000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TRAUMATISMES</a:t>
            </a:r>
          </a:p>
        </p:txBody>
      </p:sp>
      <p:sp>
        <p:nvSpPr>
          <p:cNvPr id="142" name="LES SIGNES:…"/>
          <p:cNvSpPr/>
          <p:nvPr/>
        </p:nvSpPr>
        <p:spPr>
          <a:xfrm>
            <a:off x="7781995" y="439349"/>
            <a:ext cx="4832986" cy="5253850"/>
          </a:xfrm>
          <a:prstGeom prst="rect">
            <a:avLst/>
          </a:prstGeom>
          <a:solidFill>
            <a:srgbClr val="06386C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3500">
                <a:solidFill>
                  <a:srgbClr val="FFFFFF"/>
                </a:solidFill>
              </a:defRPr>
            </a:pPr>
            <a:r>
              <a:t>LES SIGNES:</a:t>
            </a:r>
          </a:p>
          <a:p>
            <a:pPr>
              <a:defRPr sz="3500">
                <a:solidFill>
                  <a:srgbClr val="FFFFFF"/>
                </a:solidFill>
              </a:defRPr>
            </a:pP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Une douleur vive</a:t>
            </a: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Difficulté ou impossibilité de bouger</a:t>
            </a: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Gonflement ou déformation de la zone atteinte</a:t>
            </a:r>
          </a:p>
        </p:txBody>
      </p:sp>
      <p:sp>
        <p:nvSpPr>
          <p:cNvPr id="143" name="TRAUMATISMES"/>
          <p:cNvSpPr/>
          <p:nvPr/>
        </p:nvSpPr>
        <p:spPr>
          <a:xfrm>
            <a:off x="1689100" y="94262"/>
            <a:ext cx="3624798" cy="480666"/>
          </a:xfrm>
          <a:prstGeom prst="roundRect">
            <a:avLst>
              <a:gd name="adj" fmla="val 50000"/>
            </a:avLst>
          </a:prstGeom>
          <a:solidFill>
            <a:srgbClr val="730F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TRAUMATISMES</a:t>
            </a:r>
          </a:p>
        </p:txBody>
      </p:sp>
      <p:sp>
        <p:nvSpPr>
          <p:cNvPr id="144" name="LES RISQUES:…"/>
          <p:cNvSpPr/>
          <p:nvPr/>
        </p:nvSpPr>
        <p:spPr>
          <a:xfrm>
            <a:off x="7781995" y="439349"/>
            <a:ext cx="4832986" cy="5253850"/>
          </a:xfrm>
          <a:prstGeom prst="rect">
            <a:avLst/>
          </a:prstGeom>
          <a:solidFill>
            <a:srgbClr val="6E0911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3500">
                <a:solidFill>
                  <a:srgbClr val="FFFFFF"/>
                </a:solidFill>
              </a:defRPr>
            </a:pPr>
            <a:r>
              <a:t>LES RISQUES:</a:t>
            </a:r>
          </a:p>
          <a:p>
            <a:pPr>
              <a:defRPr sz="3500">
                <a:solidFill>
                  <a:srgbClr val="FFFFFF"/>
                </a:solidFill>
              </a:defRPr>
            </a:pP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Complications:            - Neurologiques (paralysie, perte de connaissance)            - Respiratoires</a:t>
            </a: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Circulatoires</a:t>
            </a:r>
          </a:p>
        </p:txBody>
      </p:sp>
      <p:sp>
        <p:nvSpPr>
          <p:cNvPr id="145" name="Ligne"/>
          <p:cNvSpPr/>
          <p:nvPr/>
        </p:nvSpPr>
        <p:spPr>
          <a:xfrm>
            <a:off x="3501498" y="632844"/>
            <a:ext cx="1" cy="40640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" name="PROTECTION ADAPTEE"/>
          <p:cNvSpPr/>
          <p:nvPr/>
        </p:nvSpPr>
        <p:spPr>
          <a:xfrm>
            <a:off x="972681" y="1097162"/>
            <a:ext cx="5057635" cy="524655"/>
          </a:xfrm>
          <a:prstGeom prst="roundRect">
            <a:avLst>
              <a:gd name="adj" fmla="val 36310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PROTECTION ADAPTEE</a:t>
            </a:r>
          </a:p>
        </p:txBody>
      </p:sp>
      <p:sp>
        <p:nvSpPr>
          <p:cNvPr id="147" name="Ligne"/>
          <p:cNvSpPr/>
          <p:nvPr/>
        </p:nvSpPr>
        <p:spPr>
          <a:xfrm>
            <a:off x="1465865" y="1682462"/>
            <a:ext cx="1" cy="40640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" name="SIGNES IMMEDIATS"/>
          <p:cNvSpPr/>
          <p:nvPr/>
        </p:nvSpPr>
        <p:spPr>
          <a:xfrm>
            <a:off x="250757" y="2144051"/>
            <a:ext cx="2430216" cy="982623"/>
          </a:xfrm>
          <a:prstGeom prst="roundRect">
            <a:avLst>
              <a:gd name="adj" fmla="val 19387"/>
            </a:avLst>
          </a:prstGeom>
          <a:solidFill>
            <a:srgbClr val="63103D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SIGNES IMMEDIATS</a:t>
            </a:r>
          </a:p>
        </p:txBody>
      </p:sp>
      <p:sp>
        <p:nvSpPr>
          <p:cNvPr id="149" name="LES SIGNES:…"/>
          <p:cNvSpPr/>
          <p:nvPr/>
        </p:nvSpPr>
        <p:spPr>
          <a:xfrm>
            <a:off x="7781995" y="439349"/>
            <a:ext cx="4832986" cy="525385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3500">
                <a:solidFill>
                  <a:srgbClr val="FFFFFF"/>
                </a:solidFill>
              </a:defRPr>
            </a:pPr>
            <a:r>
              <a:t>LES SIGNES:</a:t>
            </a:r>
          </a:p>
          <a:p>
            <a:pPr>
              <a:defRPr sz="3500">
                <a:solidFill>
                  <a:srgbClr val="FFFFFF"/>
                </a:solidFill>
              </a:defRPr>
            </a:pP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Une douleur vive</a:t>
            </a: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Difficulté ou impossibilité de bouger</a:t>
            </a: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Gonflement ou déformation de la zone atteinte</a:t>
            </a:r>
          </a:p>
        </p:txBody>
      </p:sp>
      <p:sp>
        <p:nvSpPr>
          <p:cNvPr id="150" name="Ligne"/>
          <p:cNvSpPr/>
          <p:nvPr/>
        </p:nvSpPr>
        <p:spPr>
          <a:xfrm>
            <a:off x="1665290" y="3190047"/>
            <a:ext cx="1" cy="40640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- NE PAS MOBILISER…"/>
          <p:cNvSpPr/>
          <p:nvPr/>
        </p:nvSpPr>
        <p:spPr>
          <a:xfrm>
            <a:off x="109857" y="3648908"/>
            <a:ext cx="3110866" cy="2631013"/>
          </a:xfrm>
          <a:prstGeom prst="roundRect">
            <a:avLst>
              <a:gd name="adj" fmla="val 7241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600"/>
            </a:pPr>
            <a:r>
              <a:t>- NE PAS MOBILISER</a:t>
            </a:r>
          </a:p>
          <a:p>
            <a:pPr>
              <a:defRPr sz="2600"/>
            </a:pPr>
            <a:r>
              <a:t>- MAINTIEN TÊTE si douleur au cou (sans mobiliser la victime)</a:t>
            </a:r>
          </a:p>
        </p:txBody>
      </p:sp>
      <p:sp>
        <p:nvSpPr>
          <p:cNvPr id="152" name="Ligne"/>
          <p:cNvSpPr/>
          <p:nvPr/>
        </p:nvSpPr>
        <p:spPr>
          <a:xfrm>
            <a:off x="1665290" y="6337837"/>
            <a:ext cx="1" cy="40640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ALERTER SURVEILLER PROTEGER"/>
          <p:cNvSpPr/>
          <p:nvPr/>
        </p:nvSpPr>
        <p:spPr>
          <a:xfrm>
            <a:off x="450182" y="6802155"/>
            <a:ext cx="2430217" cy="1411954"/>
          </a:xfrm>
          <a:prstGeom prst="roundRect">
            <a:avLst>
              <a:gd name="adj" fmla="val 13492"/>
            </a:avLst>
          </a:prstGeom>
          <a:solidFill>
            <a:srgbClr val="520D32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ALERTER SURVEILLER PROTEGER</a:t>
            </a:r>
          </a:p>
        </p:txBody>
      </p:sp>
      <p:sp>
        <p:nvSpPr>
          <p:cNvPr id="154" name="COMMENT ?…"/>
          <p:cNvSpPr/>
          <p:nvPr/>
        </p:nvSpPr>
        <p:spPr>
          <a:xfrm>
            <a:off x="7781995" y="421287"/>
            <a:ext cx="4832986" cy="4818031"/>
          </a:xfrm>
          <a:prstGeom prst="rect">
            <a:avLst/>
          </a:prstGeom>
          <a:solidFill>
            <a:srgbClr val="6249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3500">
                <a:solidFill>
                  <a:srgbClr val="FFFFFF"/>
                </a:solidFill>
              </a:defRPr>
            </a:pPr>
            <a:r>
              <a:t>COMMENT ?</a:t>
            </a:r>
          </a:p>
          <a:p>
            <a:pPr>
              <a:defRPr sz="1400">
                <a:solidFill>
                  <a:srgbClr val="FFFFFF"/>
                </a:solidFill>
              </a:defRPr>
            </a:pP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Sauveteur en position stable</a:t>
            </a: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Placer les 2 mains de chaque côté de la tête pour la maintenir et limiter les mouvements</a:t>
            </a:r>
          </a:p>
        </p:txBody>
      </p:sp>
      <p:sp>
        <p:nvSpPr>
          <p:cNvPr id="155" name="POURQUOI ?…"/>
          <p:cNvSpPr/>
          <p:nvPr/>
        </p:nvSpPr>
        <p:spPr>
          <a:xfrm>
            <a:off x="5778359" y="5108199"/>
            <a:ext cx="7161742" cy="2392895"/>
          </a:xfrm>
          <a:prstGeom prst="rect">
            <a:avLst/>
          </a:prstGeom>
          <a:solidFill>
            <a:srgbClr val="857819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3500">
                <a:solidFill>
                  <a:srgbClr val="FFFFFF"/>
                </a:solidFill>
              </a:defRPr>
            </a:pPr>
            <a:r>
              <a:t>POURQUOI ?</a:t>
            </a:r>
          </a:p>
          <a:p>
            <a:pPr>
              <a:defRPr sz="1400">
                <a:solidFill>
                  <a:srgbClr val="FFFFFF"/>
                </a:solidFill>
              </a:defRPr>
            </a:pP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Stabiliser la tête</a:t>
            </a:r>
          </a:p>
          <a:p>
            <a:pPr>
              <a:defRPr sz="3500">
                <a:solidFill>
                  <a:srgbClr val="FFFFFF"/>
                </a:solidFill>
              </a:defRPr>
            </a:pPr>
            <a:r>
              <a:t>- Limiter les mouvements du cou</a:t>
            </a:r>
          </a:p>
        </p:txBody>
      </p:sp>
      <p:sp>
        <p:nvSpPr>
          <p:cNvPr id="156" name="- NE PAS MOBILISER…"/>
          <p:cNvSpPr/>
          <p:nvPr/>
        </p:nvSpPr>
        <p:spPr>
          <a:xfrm>
            <a:off x="109857" y="3648908"/>
            <a:ext cx="3110866" cy="2631013"/>
          </a:xfrm>
          <a:prstGeom prst="roundRect">
            <a:avLst>
              <a:gd name="adj" fmla="val 7241"/>
            </a:avLst>
          </a:prstGeom>
          <a:solidFill>
            <a:srgbClr val="5A0E38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600">
                <a:solidFill>
                  <a:srgbClr val="FFFFFF"/>
                </a:solidFill>
              </a:defRPr>
            </a:pPr>
            <a:r>
              <a:t>- NE PAS MOBILISER</a:t>
            </a:r>
          </a:p>
          <a:p>
            <a:pPr>
              <a:defRPr sz="2600">
                <a:solidFill>
                  <a:srgbClr val="FFFFFF"/>
                </a:solidFill>
              </a:defRPr>
            </a:pPr>
            <a:r>
              <a:t>- MAINTIEN TÊTE si douleur au cou (sans mobiliser la victime)</a:t>
            </a:r>
          </a:p>
        </p:txBody>
      </p:sp>
      <p:sp>
        <p:nvSpPr>
          <p:cNvPr id="157" name="Ligne"/>
          <p:cNvSpPr/>
          <p:nvPr/>
        </p:nvSpPr>
        <p:spPr>
          <a:xfrm>
            <a:off x="5688156" y="1682462"/>
            <a:ext cx="1" cy="40640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" name="PAS DE SIGNES IMMEDIATS"/>
          <p:cNvSpPr/>
          <p:nvPr/>
        </p:nvSpPr>
        <p:spPr>
          <a:xfrm>
            <a:off x="4315321" y="2144051"/>
            <a:ext cx="2879374" cy="982623"/>
          </a:xfrm>
          <a:prstGeom prst="roundRect">
            <a:avLst>
              <a:gd name="adj" fmla="val 19387"/>
            </a:avLst>
          </a:prstGeom>
          <a:solidFill>
            <a:srgbClr val="683E07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PAS DE SIGNES IMMEDIATS</a:t>
            </a:r>
          </a:p>
        </p:txBody>
      </p:sp>
      <p:sp>
        <p:nvSpPr>
          <p:cNvPr id="159" name="Ligne"/>
          <p:cNvSpPr/>
          <p:nvPr/>
        </p:nvSpPr>
        <p:spPr>
          <a:xfrm flipH="1">
            <a:off x="5688156" y="3161313"/>
            <a:ext cx="1" cy="2846243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" name="SURVEILLER"/>
          <p:cNvSpPr/>
          <p:nvPr/>
        </p:nvSpPr>
        <p:spPr>
          <a:xfrm>
            <a:off x="4315321" y="6142583"/>
            <a:ext cx="2879374" cy="645439"/>
          </a:xfrm>
          <a:prstGeom prst="roundRect">
            <a:avLst>
              <a:gd name="adj" fmla="val 29515"/>
            </a:avLst>
          </a:prstGeom>
          <a:solidFill>
            <a:srgbClr val="5F2E04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SURVEILLER</a:t>
            </a:r>
          </a:p>
        </p:txBody>
      </p:sp>
      <p:sp>
        <p:nvSpPr>
          <p:cNvPr id="161" name="Ligne"/>
          <p:cNvSpPr/>
          <p:nvPr/>
        </p:nvSpPr>
        <p:spPr>
          <a:xfrm>
            <a:off x="5688156" y="6794635"/>
            <a:ext cx="1" cy="537356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" name="SI SIGNES SECONDAIRES:…"/>
          <p:cNvSpPr/>
          <p:nvPr/>
        </p:nvSpPr>
        <p:spPr>
          <a:xfrm>
            <a:off x="3988579" y="7371379"/>
            <a:ext cx="3399155" cy="1772351"/>
          </a:xfrm>
          <a:prstGeom prst="roundRect">
            <a:avLst>
              <a:gd name="adj" fmla="val 10748"/>
            </a:avLst>
          </a:prstGeom>
          <a:solidFill>
            <a:srgbClr val="5F2E06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600">
                <a:solidFill>
                  <a:srgbClr val="FFFFFF"/>
                </a:solidFill>
              </a:defRPr>
            </a:pPr>
            <a:r>
              <a:t>SI SIGNES SECONDAIRES:</a:t>
            </a:r>
          </a:p>
          <a:p>
            <a:pPr>
              <a:defRPr sz="2600">
                <a:solidFill>
                  <a:srgbClr val="FFFFFF"/>
                </a:solidFill>
              </a:defRPr>
            </a:pPr>
            <a:r>
              <a:t>Voir malaises - perte de connaissance</a:t>
            </a:r>
          </a:p>
        </p:txBody>
      </p:sp>
      <p:sp>
        <p:nvSpPr>
          <p:cNvPr id="163" name="Ligne"/>
          <p:cNvSpPr/>
          <p:nvPr/>
        </p:nvSpPr>
        <p:spPr>
          <a:xfrm>
            <a:off x="7538094" y="8257554"/>
            <a:ext cx="586168" cy="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4" name="GESTES ADAPTES…"/>
          <p:cNvSpPr/>
          <p:nvPr/>
        </p:nvSpPr>
        <p:spPr>
          <a:xfrm>
            <a:off x="8274622" y="7631165"/>
            <a:ext cx="3399155" cy="1252780"/>
          </a:xfrm>
          <a:prstGeom prst="roundRect">
            <a:avLst>
              <a:gd name="adj" fmla="val 15206"/>
            </a:avLst>
          </a:prstGeom>
          <a:solidFill>
            <a:srgbClr val="603201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600">
                <a:solidFill>
                  <a:srgbClr val="FFFFFF"/>
                </a:solidFill>
              </a:defRPr>
            </a:pPr>
            <a:r>
              <a:t>GESTES ADAPTES</a:t>
            </a:r>
          </a:p>
          <a:p>
            <a:pPr>
              <a:defRPr sz="2600">
                <a:solidFill>
                  <a:srgbClr val="FFFFFF"/>
                </a:solidFill>
              </a:defRPr>
            </a:pPr>
            <a:r>
              <a:t>AVIS MEDICAL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4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4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xit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afterEffect" presetSubtype="4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75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75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xit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4" presetID="2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750"/>
                            </p:stCondLst>
                            <p:childTnLst>
                              <p:par>
                                <p:cTn id="76" presetClass="entr" nodeType="afterEffect" presetSubtype="4" presetID="2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7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7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Class="exit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xit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after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Class="entr" nodeType="after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3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Class="entr" nodeType="after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3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0" grpId="2"/>
      <p:bldP build="whole" bldLvl="1" animBg="1" rev="0" advAuto="0" spid="154" grpId="18"/>
      <p:bldP build="whole" bldLvl="1" animBg="1" rev="0" advAuto="0" spid="140" grpId="4"/>
      <p:bldP build="whole" bldLvl="1" animBg="1" rev="0" advAuto="0" spid="151" grpId="17"/>
      <p:bldP build="whole" bldLvl="1" animBg="1" rev="0" advAuto="0" spid="152" grpId="20"/>
      <p:bldP build="whole" bldLvl="1" animBg="1" rev="0" advAuto="0" spid="145" grpId="9"/>
      <p:bldP build="whole" bldLvl="1" animBg="1" rev="0" advAuto="0" spid="154" grpId="22"/>
      <p:bldP build="whole" bldLvl="1" animBg="1" rev="0" advAuto="0" spid="153" grpId="24"/>
      <p:bldP build="whole" bldLvl="1" animBg="1" rev="0" advAuto="0" spid="159" grpId="27"/>
      <p:bldP build="whole" bldLvl="1" animBg="1" rev="0" advAuto="0" spid="157" grpId="25"/>
      <p:bldP build="whole" bldLvl="1" animBg="1" rev="0" advAuto="0" spid="162" grpId="30"/>
      <p:bldP build="whole" bldLvl="1" animBg="1" rev="0" advAuto="0" spid="163" grpId="31"/>
      <p:bldP build="whole" bldLvl="1" animBg="1" rev="0" advAuto="0" spid="149" grpId="14"/>
      <p:bldP build="whole" bldLvl="1" animBg="1" rev="0" advAuto="0" spid="147" grpId="12"/>
      <p:bldP build="whole" bldLvl="1" animBg="1" rev="0" advAuto="0" spid="148" grpId="13"/>
      <p:bldP build="whole" bldLvl="1" animBg="1" rev="0" advAuto="0" spid="146" grpId="11"/>
      <p:bldP build="whole" bldLvl="1" animBg="1" rev="0" advAuto="0" spid="141" grpId="3"/>
      <p:bldP build="whole" bldLvl="1" animBg="1" rev="0" advAuto="0" spid="149" grpId="15"/>
      <p:bldP build="whole" bldLvl="1" animBg="1" rev="0" advAuto="0" spid="143" grpId="6"/>
      <p:bldP build="whole" bldLvl="1" animBg="1" rev="0" advAuto="0" spid="155" grpId="19"/>
      <p:bldP build="whole" bldLvl="1" animBg="1" rev="0" advAuto="0" spid="160" grpId="28"/>
      <p:bldP build="whole" bldLvl="1" animBg="1" rev="0" advAuto="0" spid="155" grpId="23"/>
      <p:bldP build="whole" bldLvl="1" animBg="1" rev="0" advAuto="0" spid="144" grpId="8"/>
      <p:bldP build="whole" bldLvl="1" animBg="1" rev="0" advAuto="0" spid="144" grpId="10"/>
      <p:bldP build="whole" bldLvl="1" animBg="1" rev="0" advAuto="0" spid="142" grpId="5"/>
      <p:bldP build="whole" bldLvl="1" animBg="1" rev="0" advAuto="0" spid="156" grpId="21"/>
      <p:bldP build="whole" bldLvl="1" animBg="1" rev="0" advAuto="0" spid="142" grpId="7"/>
      <p:bldP build="whole" bldLvl="1" animBg="1" rev="0" advAuto="0" spid="158" grpId="26"/>
      <p:bldP build="whole" bldLvl="1" animBg="1" rev="0" advAuto="0" spid="150" grpId="16"/>
      <p:bldP build="whole" bldLvl="1" animBg="1" rev="0" advAuto="0" spid="139" grpId="1"/>
      <p:bldP build="whole" bldLvl="1" animBg="1" rev="0" advAuto="0" spid="161" grpId="29"/>
      <p:bldP build="whole" bldLvl="1" animBg="1" rev="0" advAuto="0" spid="164" grpId="3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?"/>
          <p:cNvSpPr txBox="1"/>
          <p:nvPr/>
        </p:nvSpPr>
        <p:spPr>
          <a:xfrm>
            <a:off x="5543217" y="2830265"/>
            <a:ext cx="1629371" cy="36957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0">
                <a:solidFill>
                  <a:srgbClr val="FFFFFF"/>
                </a:solid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