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5" r:id="rId13"/>
    <p:sldId id="268" r:id="rId14"/>
    <p:sldId id="271" r:id="rId15"/>
    <p:sldId id="269" r:id="rId16"/>
  </p:sldIdLst>
  <p:sldSz cx="9144000" cy="6858000" type="screen4x3"/>
  <p:notesSz cx="7559675" cy="10691813"/>
  <p:defaultTextStyle>
    <a:defPPr>
      <a:defRPr lang="fr-N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88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C62C6-E811-014E-AF26-EEB5005C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007F4F-E7C4-044C-A04E-5E496F49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31501A-1DF1-A44B-BC84-A7D4E5AF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42454-107D-C04F-9791-6FCD99D5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32124A-C66E-D24E-B6B8-71BBA008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EC140-2789-6C4D-A417-85959453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977623-4552-8640-8092-55202C568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5F0401-F73E-7D4A-987E-B1433F5E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384067-5D92-6D42-9F84-18B7F35C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84A68D-C09B-B94A-992C-91C7D8C0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65E96-6093-124C-9F5D-E4C3BB0A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B06D90-8C2F-EB43-BC60-1E0B323AD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C3555A-7040-2F4B-B23E-F729C5A7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60C20-CB3A-D045-9A43-9D6C21DD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E203BB-50CC-964D-A9BF-BD334F84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820AE-10BD-E14E-AE94-91404A06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E88647-5BBD-7846-9D98-D49F4EA03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0DB6F-4B16-8943-BF3E-A22665E4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6892A-C84D-F049-A921-44537AE6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95D41E-53A9-FB42-A9D6-3F324820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763D6-5B98-9045-8AFD-DEDC1C95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0F6C78-FC0C-1141-9690-38E3A47DC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DD3597-591C-8146-8B0A-687FB557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6A3778-8C85-344A-82F4-617862BE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8D9196-EDC2-7C4E-AAE5-95C01EFA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Image 7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74E10-BB97-9A49-9B5D-F46BF3D7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44D085-13FE-934E-806D-79B799843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DB3E3-25C9-5446-8D18-85F3262B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E17379-D21A-904E-AC9D-7D445298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CDB234-6D63-3642-B5A6-7A3C1762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13568-88A7-694E-9517-AF7280CB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42F5E-C1A5-F948-B0EF-BC57D65C4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F8DC05-B46A-B748-A791-F6DC7A74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57FFA-6F89-794F-B80E-8C42FF38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6A7AF7-A279-AF4A-97E0-FB88E390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7677C-79C2-9A46-86D2-69A791C7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D52A2E-AED2-874B-86E2-08D42984E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659743-81B6-104C-95BC-C4F4B78A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355609-9D3B-1F47-A2A6-6617113F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F25EC0-2615-BF43-B803-34B3B1B5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836F0-E941-8149-8C23-C32522FE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B4DC4-7508-1B46-A0FA-1B55D2193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B2FF90-EE22-834B-9EFA-95508014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AC2D0C-3996-AF48-80CD-86827CDA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791AD3-016F-2A46-8F64-765DDA98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BDC1C-954B-CC46-BAF4-571F2361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2B16BC-2B77-3E48-8ECF-15E3333CF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CD7BD1-65E1-6F4A-A44F-BBD30074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BBA02E-7383-7247-A422-63B33BC1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A1A79F-3A88-BB4A-A5EF-72BFA6A4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4DA33-416B-404F-AE7F-7BBCA3F2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D3487-6788-C943-90E5-BA5728310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DE836D-1864-E346-AB48-78C7172B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6ADAC8-15F1-AB44-8E22-BEE5B5DF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674980-2245-154A-9634-CAFF848B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5BED4-1057-6B44-A981-07659B29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5448E0-A9F2-2042-B38D-C6395474C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346611-6529-0A48-BF01-59F06060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103DD4-5932-7549-ABD9-B66A1E12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33156A-9F11-4D49-821C-AAE67558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E5BCBA-98BE-4545-AE5C-7903C743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49DD0F-4DC4-3F4F-9619-1CBFF9C74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AE66C-5F89-AD4F-B34E-CD206B487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8D4B-208C-6342-8D7E-144D87506F7D}" type="datetimeFigureOut">
              <a:rPr lang="fr-NC" smtClean="0"/>
              <a:t>13/03/2022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B05204-5635-FD4A-87D5-669D350A4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1C2498-08B2-BA4D-A94D-D0D455639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081E-0347-C042-A351-89CAC8170EB8}" type="slidenum">
              <a:rPr lang="fr-NC" smtClean="0"/>
              <a:t>‹N°›</a:t>
            </a:fld>
            <a:endParaRPr lang="fr-N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N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planModifiez les styles du texte du masque</a:t>
            </a:r>
            <a:endParaRPr/>
          </a:p>
          <a:p>
            <a:pPr marL="743040" lvl="1" indent="-285480">
              <a:lnSpc>
                <a:spcPct val="100000"/>
              </a:lnSpc>
              <a:buFont typeface="Arial"/>
              <a:buChar char="–"/>
            </a:pPr>
            <a:r>
              <a:rPr lang="fr-F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/>
          </a:p>
          <a:p>
            <a:pPr marL="1143000" lvl="2" indent="-228240">
              <a:lnSpc>
                <a:spcPct val="100000"/>
              </a:lnSpc>
              <a:buFont typeface="Arial"/>
              <a:buChar char="•"/>
            </a:pP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/>
          </a:p>
          <a:p>
            <a:pPr marL="1600200" lvl="3" indent="-228240">
              <a:lnSpc>
                <a:spcPct val="100000"/>
              </a:lnSpc>
              <a:buFont typeface="Arial"/>
              <a:buChar char="–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/>
          </a:p>
          <a:p>
            <a:pPr marL="2057400" lvl="4" indent="-228240">
              <a:lnSpc>
                <a:spcPct val="100000"/>
              </a:lnSpc>
              <a:buFont typeface="Arial"/>
              <a:buChar char="»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27/08/2018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E1B0F35-416B-47DB-8D75-03172F7C17F1}" type="slidenum">
              <a:rPr lang="fr-F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N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N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755640" y="3573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1067040" y="2637000"/>
            <a:ext cx="7772040" cy="22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54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PSC1 - Séquence 7: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54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Malaises</a:t>
            </a:r>
            <a:endParaRPr/>
          </a:p>
        </p:txBody>
      </p:sp>
      <p:pic>
        <p:nvPicPr>
          <p:cNvPr id="81" name="Image 4"/>
          <p:cNvPicPr/>
          <p:nvPr/>
        </p:nvPicPr>
        <p:blipFill>
          <a:blip r:embed="rId2"/>
          <a:stretch/>
        </p:blipFill>
        <p:spPr>
          <a:xfrm>
            <a:off x="7432920" y="5536800"/>
            <a:ext cx="1710720" cy="1320840"/>
          </a:xfrm>
          <a:prstGeom prst="rect">
            <a:avLst/>
          </a:prstGeom>
          <a:ln>
            <a:noFill/>
          </a:ln>
        </p:spPr>
      </p:pic>
      <p:pic>
        <p:nvPicPr>
          <p:cNvPr id="82" name="Image 2"/>
          <p:cNvPicPr/>
          <p:nvPr/>
        </p:nvPicPr>
        <p:blipFill>
          <a:blip r:embed="rId3"/>
          <a:stretch/>
        </p:blipFill>
        <p:spPr>
          <a:xfrm>
            <a:off x="2520" y="0"/>
            <a:ext cx="2481120" cy="248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505800" y="92520"/>
            <a:ext cx="8229240" cy="476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CONDUITE A TENIR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516960" y="1005120"/>
            <a:ext cx="172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MALAISE </a:t>
            </a:r>
            <a:endParaRPr/>
          </a:p>
        </p:txBody>
      </p:sp>
      <p:sp>
        <p:nvSpPr>
          <p:cNvPr id="167" name="CustomShape 3"/>
          <p:cNvSpPr/>
          <p:nvPr/>
        </p:nvSpPr>
        <p:spPr>
          <a:xfrm>
            <a:off x="484920" y="1000080"/>
            <a:ext cx="1668960" cy="3740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4"/>
          <p:cNvSpPr/>
          <p:nvPr/>
        </p:nvSpPr>
        <p:spPr>
          <a:xfrm>
            <a:off x="484920" y="1905840"/>
            <a:ext cx="236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OBSERVER- ECOUTER </a:t>
            </a:r>
            <a:endParaRPr/>
          </a:p>
        </p:txBody>
      </p:sp>
      <p:sp>
        <p:nvSpPr>
          <p:cNvPr id="169" name="CustomShape 5"/>
          <p:cNvSpPr/>
          <p:nvPr/>
        </p:nvSpPr>
        <p:spPr>
          <a:xfrm>
            <a:off x="484920" y="1920240"/>
            <a:ext cx="2381760" cy="3636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6"/>
          <p:cNvSpPr/>
          <p:nvPr/>
        </p:nvSpPr>
        <p:spPr>
          <a:xfrm>
            <a:off x="1381320" y="1374480"/>
            <a:ext cx="36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1" name="CustomShape 7"/>
          <p:cNvSpPr/>
          <p:nvPr/>
        </p:nvSpPr>
        <p:spPr>
          <a:xfrm>
            <a:off x="474120" y="2800080"/>
            <a:ext cx="236700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METTRE AU REPOS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172" name="Image 23"/>
          <p:cNvPicPr/>
          <p:nvPr/>
        </p:nvPicPr>
        <p:blipFill>
          <a:blip r:embed="rId2"/>
          <a:srcRect l="20505" t="36176" r="56688" b="37958"/>
          <a:stretch/>
        </p:blipFill>
        <p:spPr>
          <a:xfrm>
            <a:off x="1018800" y="3535200"/>
            <a:ext cx="1314000" cy="837720"/>
          </a:xfrm>
          <a:prstGeom prst="rect">
            <a:avLst/>
          </a:prstGeom>
          <a:ln>
            <a:noFill/>
          </a:ln>
        </p:spPr>
      </p:pic>
      <p:sp>
        <p:nvSpPr>
          <p:cNvPr id="173" name="CustomShape 8"/>
          <p:cNvSpPr/>
          <p:nvPr/>
        </p:nvSpPr>
        <p:spPr>
          <a:xfrm>
            <a:off x="492480" y="2809080"/>
            <a:ext cx="2381760" cy="179748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9"/>
          <p:cNvSpPr/>
          <p:nvPr/>
        </p:nvSpPr>
        <p:spPr>
          <a:xfrm>
            <a:off x="1381320" y="2283840"/>
            <a:ext cx="36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5" name="CustomShape 10"/>
          <p:cNvSpPr/>
          <p:nvPr/>
        </p:nvSpPr>
        <p:spPr>
          <a:xfrm>
            <a:off x="4971060" y="5580184"/>
            <a:ext cx="4126680" cy="1024037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11"/>
          <p:cNvSpPr/>
          <p:nvPr/>
        </p:nvSpPr>
        <p:spPr>
          <a:xfrm>
            <a:off x="5018400" y="5616197"/>
            <a:ext cx="4032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RENSEIGNER SUR L’ETAT  DE SANTE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PROTEGER </a:t>
            </a:r>
            <a:endParaRPr dirty="0"/>
          </a:p>
        </p:txBody>
      </p:sp>
      <p:sp>
        <p:nvSpPr>
          <p:cNvPr id="177" name="CustomShape 12"/>
          <p:cNvSpPr/>
          <p:nvPr/>
        </p:nvSpPr>
        <p:spPr>
          <a:xfrm>
            <a:off x="1381320" y="4606920"/>
            <a:ext cx="36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78" name="Image 31"/>
          <p:cNvPicPr/>
          <p:nvPr/>
        </p:nvPicPr>
        <p:blipFill>
          <a:blip r:embed="rId3"/>
          <a:srcRect l="34066" t="34838" r="34388" b="25721"/>
          <a:stretch/>
        </p:blipFill>
        <p:spPr>
          <a:xfrm>
            <a:off x="3749917" y="4525050"/>
            <a:ext cx="897480" cy="905040"/>
          </a:xfrm>
          <a:prstGeom prst="rect">
            <a:avLst/>
          </a:prstGeom>
          <a:ln w="25560">
            <a:solidFill>
              <a:schemeClr val="tx1"/>
            </a:solidFill>
            <a:miter/>
          </a:ln>
        </p:spPr>
      </p:pic>
      <p:pic>
        <p:nvPicPr>
          <p:cNvPr id="179" name="Image 32"/>
          <p:cNvPicPr/>
          <p:nvPr/>
        </p:nvPicPr>
        <p:blipFill>
          <a:blip r:embed="rId4"/>
          <a:srcRect l="26882" t="40171" r="58052" b="40999"/>
          <a:stretch/>
        </p:blipFill>
        <p:spPr>
          <a:xfrm>
            <a:off x="7034400" y="4511434"/>
            <a:ext cx="897480" cy="905040"/>
          </a:xfrm>
          <a:prstGeom prst="rect">
            <a:avLst/>
          </a:prstGeom>
          <a:ln w="25560">
            <a:solidFill>
              <a:schemeClr val="tx1"/>
            </a:solidFill>
            <a:miter/>
          </a:ln>
        </p:spPr>
      </p:pic>
      <p:pic>
        <p:nvPicPr>
          <p:cNvPr id="180" name="Image 33"/>
          <p:cNvPicPr/>
          <p:nvPr/>
        </p:nvPicPr>
        <p:blipFill>
          <a:blip r:embed="rId5"/>
          <a:srcRect l="26832" t="40923" r="58144" b="40679"/>
          <a:stretch/>
        </p:blipFill>
        <p:spPr>
          <a:xfrm>
            <a:off x="4803482" y="4525050"/>
            <a:ext cx="897480" cy="913320"/>
          </a:xfrm>
          <a:prstGeom prst="rect">
            <a:avLst/>
          </a:prstGeom>
          <a:ln w="25560">
            <a:solidFill>
              <a:schemeClr val="tx1"/>
            </a:solidFill>
            <a:miter/>
          </a:ln>
        </p:spPr>
      </p:pic>
      <p:pic>
        <p:nvPicPr>
          <p:cNvPr id="181" name="Image 34"/>
          <p:cNvPicPr/>
          <p:nvPr/>
        </p:nvPicPr>
        <p:blipFill>
          <a:blip r:embed="rId6"/>
          <a:srcRect l="26606" t="40608" r="58882" b="41183"/>
          <a:stretch/>
        </p:blipFill>
        <p:spPr>
          <a:xfrm>
            <a:off x="5922720" y="4511434"/>
            <a:ext cx="894960" cy="905040"/>
          </a:xfrm>
          <a:prstGeom prst="rect">
            <a:avLst/>
          </a:prstGeom>
          <a:ln w="25560">
            <a:solidFill>
              <a:schemeClr val="tx1"/>
            </a:solidFill>
            <a:miter/>
          </a:ln>
        </p:spPr>
      </p:pic>
      <p:pic>
        <p:nvPicPr>
          <p:cNvPr id="182" name="Image 35"/>
          <p:cNvPicPr/>
          <p:nvPr/>
        </p:nvPicPr>
        <p:blipFill>
          <a:blip r:embed="rId7"/>
          <a:srcRect l="26942" t="40184" r="58391" b="41192"/>
          <a:stretch/>
        </p:blipFill>
        <p:spPr>
          <a:xfrm>
            <a:off x="8148600" y="4525050"/>
            <a:ext cx="894960" cy="905040"/>
          </a:xfrm>
          <a:prstGeom prst="rect">
            <a:avLst/>
          </a:prstGeom>
          <a:ln w="25560">
            <a:solidFill>
              <a:schemeClr val="tx1"/>
            </a:solidFill>
            <a:miter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C3B535-48D0-BB4C-BCE9-59729658693B}"/>
              </a:ext>
            </a:extLst>
          </p:cNvPr>
          <p:cNvSpPr txBox="1"/>
          <p:nvPr/>
        </p:nvSpPr>
        <p:spPr>
          <a:xfrm>
            <a:off x="293915" y="5239080"/>
            <a:ext cx="35092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NC" sz="1600" dirty="0">
                <a:latin typeface="Calibri" panose="020F0502020204030204" pitchFamily="34" charset="0"/>
                <a:cs typeface="Calibri" panose="020F0502020204030204" pitchFamily="34" charset="0"/>
              </a:rPr>
              <a:t>N PÉRIODE DE MALADIE INFECTIEUSE: </a:t>
            </a:r>
          </a:p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fr-NC" sz="1600" dirty="0">
                <a:latin typeface="Calibri" panose="020F0502020204030204" pitchFamily="34" charset="0"/>
                <a:cs typeface="Calibri" panose="020F0502020204030204" pitchFamily="34" charset="0"/>
              </a:rPr>
              <a:t>estes barrières, </a:t>
            </a:r>
          </a:p>
          <a:p>
            <a:r>
              <a:rPr lang="fr-NC" sz="1600" dirty="0">
                <a:latin typeface="Calibri" panose="020F0502020204030204" pitchFamily="34" charset="0"/>
                <a:cs typeface="Calibri" panose="020F0502020204030204" pitchFamily="34" charset="0"/>
              </a:rPr>
              <a:t>Distanciation physique</a:t>
            </a:r>
          </a:p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NC" sz="1600" dirty="0">
                <a:latin typeface="Calibri" panose="020F0502020204030204" pitchFamily="34" charset="0"/>
                <a:cs typeface="Calibri" panose="020F0502020204030204" pitchFamily="34" charset="0"/>
              </a:rPr>
              <a:t>emander à la victime de porter </a:t>
            </a:r>
          </a:p>
          <a:p>
            <a:r>
              <a:rPr lang="fr-NC" sz="1600" dirty="0">
                <a:latin typeface="Calibri" panose="020F0502020204030204" pitchFamily="34" charset="0"/>
                <a:cs typeface="Calibri" panose="020F0502020204030204" pitchFamily="34" charset="0"/>
              </a:rPr>
              <a:t>un masque, (le retirer si cela le gène). </a:t>
            </a:r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C56121B8-4C19-464E-B138-55C18E2FBC9C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320620" y="745032"/>
            <a:ext cx="1162520" cy="1249535"/>
          </a:xfrm>
          <a:prstGeom prst="rect">
            <a:avLst/>
          </a:prstGeom>
          <a:ln>
            <a:noFill/>
          </a:ln>
        </p:spPr>
      </p:pic>
      <p:sp>
        <p:nvSpPr>
          <p:cNvPr id="22" name="CustomShape 12">
            <a:extLst>
              <a:ext uri="{FF2B5EF4-FFF2-40B4-BE49-F238E27FC236}">
                <a16:creationId xmlns:a16="http://schemas.microsoft.com/office/drawing/2014/main" id="{918C77EC-3538-2E45-B0C0-7544E7CBEEE2}"/>
              </a:ext>
            </a:extLst>
          </p:cNvPr>
          <p:cNvSpPr/>
          <p:nvPr/>
        </p:nvSpPr>
        <p:spPr>
          <a:xfrm rot="16200000">
            <a:off x="4386954" y="5826882"/>
            <a:ext cx="36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05BA8CC-BF1A-804D-BB51-D8147BC383FA}"/>
              </a:ext>
            </a:extLst>
          </p:cNvPr>
          <p:cNvSpPr/>
          <p:nvPr/>
        </p:nvSpPr>
        <p:spPr>
          <a:xfrm>
            <a:off x="247654" y="5239080"/>
            <a:ext cx="3508574" cy="1364058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" name="Image 33">
            <a:extLst>
              <a:ext uri="{FF2B5EF4-FFF2-40B4-BE49-F238E27FC236}">
                <a16:creationId xmlns:a16="http://schemas.microsoft.com/office/drawing/2014/main" id="{B3D3BF4B-0541-BA4C-91A6-E51D4B7E33A9}"/>
              </a:ext>
            </a:extLst>
          </p:cNvPr>
          <p:cNvPicPr/>
          <p:nvPr/>
        </p:nvPicPr>
        <p:blipFill>
          <a:blip r:embed="rId9"/>
          <a:srcRect l="31362" t="40579" r="52535" b="25662"/>
          <a:stretch/>
        </p:blipFill>
        <p:spPr>
          <a:xfrm>
            <a:off x="5700962" y="2527995"/>
            <a:ext cx="1162520" cy="1256040"/>
          </a:xfrm>
          <a:prstGeom prst="rect">
            <a:avLst/>
          </a:prstGeom>
          <a:ln w="25560">
            <a:solidFill>
              <a:srgbClr val="0070C0"/>
            </a:solidFill>
            <a:miter/>
          </a:ln>
        </p:spPr>
      </p:pic>
      <p:pic>
        <p:nvPicPr>
          <p:cNvPr id="25" name="Image 34">
            <a:extLst>
              <a:ext uri="{FF2B5EF4-FFF2-40B4-BE49-F238E27FC236}">
                <a16:creationId xmlns:a16="http://schemas.microsoft.com/office/drawing/2014/main" id="{878836B5-FC44-A748-BEF9-7A7D92FEE9BA}"/>
              </a:ext>
            </a:extLst>
          </p:cNvPr>
          <p:cNvPicPr/>
          <p:nvPr/>
        </p:nvPicPr>
        <p:blipFill>
          <a:blip r:embed="rId10"/>
          <a:srcRect l="32853" t="43203" r="51021" b="23029"/>
          <a:stretch/>
        </p:blipFill>
        <p:spPr>
          <a:xfrm>
            <a:off x="7036703" y="2511734"/>
            <a:ext cx="1162520" cy="1249535"/>
          </a:xfrm>
          <a:prstGeom prst="rect">
            <a:avLst/>
          </a:prstGeom>
          <a:ln w="25560">
            <a:solidFill>
              <a:srgbClr val="0070C0"/>
            </a:solidFill>
            <a:miter/>
          </a:ln>
        </p:spPr>
      </p:pic>
      <p:sp>
        <p:nvSpPr>
          <p:cNvPr id="26" name="CustomShape 12">
            <a:extLst>
              <a:ext uri="{FF2B5EF4-FFF2-40B4-BE49-F238E27FC236}">
                <a16:creationId xmlns:a16="http://schemas.microsoft.com/office/drawing/2014/main" id="{D9E6640D-8A54-AC4A-A5F5-454124D62317}"/>
              </a:ext>
            </a:extLst>
          </p:cNvPr>
          <p:cNvSpPr/>
          <p:nvPr/>
        </p:nvSpPr>
        <p:spPr>
          <a:xfrm rot="10800000">
            <a:off x="6966275" y="3889097"/>
            <a:ext cx="36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" name="CustomShape 12">
            <a:extLst>
              <a:ext uri="{FF2B5EF4-FFF2-40B4-BE49-F238E27FC236}">
                <a16:creationId xmlns:a16="http://schemas.microsoft.com/office/drawing/2014/main" id="{4A282C00-4DB1-FB47-9E2F-5BC0B54AE2B6}"/>
              </a:ext>
            </a:extLst>
          </p:cNvPr>
          <p:cNvSpPr/>
          <p:nvPr/>
        </p:nvSpPr>
        <p:spPr>
          <a:xfrm rot="10800000">
            <a:off x="6949912" y="2005200"/>
            <a:ext cx="36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472320" y="8298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ctr">
              <a:lnSpc>
                <a:spcPct val="100000"/>
              </a:lnSpc>
            </a:pPr>
            <a:r>
              <a:rPr lang="fr-FR" sz="3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Sucre à la demande</a:t>
            </a:r>
            <a:endParaRPr dirty="0"/>
          </a:p>
          <a:p>
            <a:pPr marL="343080" indent="-342720" algn="ctr">
              <a:lnSpc>
                <a:spcPct val="100000"/>
              </a:lnSpc>
            </a:pPr>
            <a:endParaRPr dirty="0"/>
          </a:p>
          <a:p>
            <a:pPr marL="343080" indent="-342720" algn="ctr">
              <a:lnSpc>
                <a:spcPct val="100000"/>
              </a:lnSpc>
            </a:pPr>
            <a:endParaRPr dirty="0"/>
          </a:p>
          <a:p>
            <a:pPr marL="343080" indent="-342720" algn="ctr">
              <a:lnSpc>
                <a:spcPct val="100000"/>
              </a:lnSpc>
            </a:pPr>
            <a:endParaRPr dirty="0"/>
          </a:p>
          <a:p>
            <a:pPr marL="343080" indent="-342720" algn="ctr">
              <a:lnSpc>
                <a:spcPct val="100000"/>
              </a:lnSpc>
            </a:pPr>
            <a:endParaRPr lang="fr-FR" sz="32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endParaRPr lang="fr-FR" sz="32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endParaRPr lang="fr-FR" sz="32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fr-FR" sz="3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Médicaments si prescription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3" name="Picture 2"/>
          <p:cNvPicPr/>
          <p:nvPr/>
        </p:nvPicPr>
        <p:blipFill>
          <a:blip r:embed="rId2"/>
          <a:stretch/>
        </p:blipFill>
        <p:spPr>
          <a:xfrm>
            <a:off x="3996000" y="1605240"/>
            <a:ext cx="1182240" cy="1487160"/>
          </a:xfrm>
          <a:prstGeom prst="rect">
            <a:avLst/>
          </a:prstGeom>
          <a:ln>
            <a:noFill/>
          </a:ln>
        </p:spPr>
      </p:pic>
      <p:pic>
        <p:nvPicPr>
          <p:cNvPr id="224" name="Picture 3"/>
          <p:cNvPicPr/>
          <p:nvPr/>
        </p:nvPicPr>
        <p:blipFill>
          <a:blip r:embed="rId3"/>
          <a:stretch/>
        </p:blipFill>
        <p:spPr>
          <a:xfrm>
            <a:off x="3891960" y="4293000"/>
            <a:ext cx="1390320" cy="148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606600" y="318240"/>
            <a:ext cx="7886520" cy="6812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Cas particuliers: </a:t>
            </a: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560FA7-7B60-D749-B2C4-D8D898026887}"/>
              </a:ext>
            </a:extLst>
          </p:cNvPr>
          <p:cNvSpPr txBox="1"/>
          <p:nvPr/>
        </p:nvSpPr>
        <p:spPr>
          <a:xfrm>
            <a:off x="606600" y="999460"/>
            <a:ext cx="793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NC" sz="2400" b="1" dirty="0"/>
              <a:t>Malaise vagaux: </a:t>
            </a:r>
          </a:p>
          <a:p>
            <a:r>
              <a:rPr lang="fr-NC" dirty="0"/>
              <a:t>-étourdissement</a:t>
            </a:r>
          </a:p>
          <a:p>
            <a:r>
              <a:rPr lang="fr-NC" dirty="0"/>
              <a:t>-nausées</a:t>
            </a:r>
          </a:p>
          <a:p>
            <a:r>
              <a:rPr lang="fr-NC" dirty="0"/>
              <a:t>-sueurs </a:t>
            </a:r>
          </a:p>
          <a:p>
            <a:r>
              <a:rPr lang="fr-NC" dirty="0"/>
              <a:t>-sensation de chaleur </a:t>
            </a:r>
          </a:p>
          <a:p>
            <a:r>
              <a:rPr lang="fr-FR" dirty="0"/>
              <a:t>-p</a:t>
            </a:r>
            <a:r>
              <a:rPr lang="fr-NC" dirty="0"/>
              <a:t>oints noirs devant les yeux</a:t>
            </a:r>
          </a:p>
          <a:p>
            <a:r>
              <a:rPr lang="fr-NC" dirty="0"/>
              <a:t>-sentiment de perte de consicience imminente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577F36-3CBB-9C4B-A84A-B7F161782322}"/>
              </a:ext>
            </a:extLst>
          </p:cNvPr>
          <p:cNvSpPr txBox="1"/>
          <p:nvPr/>
        </p:nvSpPr>
        <p:spPr>
          <a:xfrm>
            <a:off x="191386" y="3854302"/>
            <a:ext cx="5382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NC" b="1" dirty="0"/>
              <a:t>Man</a:t>
            </a:r>
            <a:r>
              <a:rPr lang="fr-FR" b="1" dirty="0" err="1"/>
              <a:t>œ</a:t>
            </a:r>
            <a:r>
              <a:rPr lang="fr-NC" b="1" dirty="0"/>
              <a:t>uvres physiques: </a:t>
            </a:r>
          </a:p>
          <a:p>
            <a:endParaRPr lang="fr-NC" dirty="0"/>
          </a:p>
          <a:p>
            <a:r>
              <a:rPr lang="fr-NC" dirty="0"/>
              <a:t>-accroupissement </a:t>
            </a:r>
          </a:p>
          <a:p>
            <a:endParaRPr lang="fr-NC" dirty="0"/>
          </a:p>
          <a:p>
            <a:r>
              <a:rPr lang="fr-NC" dirty="0"/>
              <a:t>-croisement des membres inférieurs </a:t>
            </a:r>
          </a:p>
          <a:p>
            <a:endParaRPr lang="fr-NC" dirty="0"/>
          </a:p>
          <a:p>
            <a:r>
              <a:rPr lang="fr-NC" dirty="0"/>
              <a:t>-crochetage des doigts et tension des</a:t>
            </a:r>
          </a:p>
          <a:p>
            <a:r>
              <a:rPr lang="fr-NC" dirty="0"/>
              <a:t> membres supérieurs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F1EA71-6645-BA45-808B-1FBFBA3D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683578"/>
            <a:ext cx="4114799" cy="217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606600" y="318240"/>
            <a:ext cx="7886520" cy="6812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Cas particuliers: </a:t>
            </a: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560FA7-7B60-D749-B2C4-D8D898026887}"/>
              </a:ext>
            </a:extLst>
          </p:cNvPr>
          <p:cNvSpPr txBox="1"/>
          <p:nvPr/>
        </p:nvSpPr>
        <p:spPr>
          <a:xfrm>
            <a:off x="606600" y="999460"/>
            <a:ext cx="793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NC" sz="2400" b="1" dirty="0"/>
              <a:t>Malaise provoqué par la chaleur : </a:t>
            </a:r>
          </a:p>
          <a:p>
            <a:r>
              <a:rPr lang="fr-NC" dirty="0"/>
              <a:t> malaise lié à une ambiance chaude: été, canicule, travail en ambiance chaude…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577F36-3CBB-9C4B-A84A-B7F161782322}"/>
              </a:ext>
            </a:extLst>
          </p:cNvPr>
          <p:cNvSpPr txBox="1"/>
          <p:nvPr/>
        </p:nvSpPr>
        <p:spPr>
          <a:xfrm>
            <a:off x="224043" y="2489102"/>
            <a:ext cx="8919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Conduite à tenir: </a:t>
            </a:r>
            <a:endParaRPr lang="fr-NC" b="1" dirty="0"/>
          </a:p>
          <a:p>
            <a:pPr marL="285750" indent="-285750">
              <a:buFontTx/>
              <a:buChar char="-"/>
            </a:pPr>
            <a:r>
              <a:rPr lang="fr-FR" dirty="0"/>
              <a:t>I</a:t>
            </a:r>
            <a:r>
              <a:rPr lang="fr-NC" dirty="0"/>
              <a:t>nstaller la victime dans un endroit frais et bien aéré</a:t>
            </a:r>
          </a:p>
          <a:p>
            <a:pPr marL="285750" indent="-285750">
              <a:buFontTx/>
              <a:buChar char="-"/>
            </a:pPr>
            <a:r>
              <a:rPr lang="fr-FR" dirty="0"/>
              <a:t>M</a:t>
            </a:r>
            <a:r>
              <a:rPr lang="fr-NC" dirty="0"/>
              <a:t>esurer la température de la victime</a:t>
            </a:r>
          </a:p>
          <a:p>
            <a:pPr marL="285750" indent="-285750">
              <a:buFontTx/>
              <a:buChar char="-"/>
            </a:pPr>
            <a:r>
              <a:rPr lang="fr-NC" dirty="0"/>
              <a:t>La déshabiller ou désserrer les vêtements </a:t>
            </a:r>
          </a:p>
          <a:p>
            <a:pPr marL="285750" indent="-285750">
              <a:buFontTx/>
              <a:buChar char="-"/>
            </a:pPr>
            <a:r>
              <a:rPr lang="fr-FR" dirty="0"/>
              <a:t>R</a:t>
            </a:r>
            <a:r>
              <a:rPr lang="fr-NC" dirty="0"/>
              <a:t>afraichir la victime: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/>
              <a:t>A</a:t>
            </a:r>
            <a:r>
              <a:rPr lang="fr-NC" i="1" dirty="0"/>
              <a:t>sperger d’eau froide, brumisateur, ou envelopper de linges imbibés d’eau </a:t>
            </a:r>
          </a:p>
          <a:p>
            <a:pPr lvl="2"/>
            <a:r>
              <a:rPr lang="fr-NC" i="1" dirty="0"/>
              <a:t>     froide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/>
              <a:t>L</a:t>
            </a:r>
            <a:r>
              <a:rPr lang="fr-NC" i="1" dirty="0"/>
              <a:t>a placer sous un ventillateur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i="1" dirty="0"/>
              <a:t>P</a:t>
            </a:r>
            <a:r>
              <a:rPr lang="fr-NC" i="1" dirty="0"/>
              <a:t>lacer des sacs de glaces sous les aisselles, au niveau de l’aine ou du</a:t>
            </a:r>
          </a:p>
          <a:p>
            <a:pPr lvl="2"/>
            <a:r>
              <a:rPr lang="fr-NC" i="1" dirty="0"/>
              <a:t>     cou</a:t>
            </a:r>
          </a:p>
          <a:p>
            <a:pPr marL="285750" indent="-285750">
              <a:buFontTx/>
              <a:buChar char="-"/>
            </a:pPr>
            <a:r>
              <a:rPr lang="fr-FR" dirty="0"/>
              <a:t>L</a:t>
            </a:r>
            <a:r>
              <a:rPr lang="fr-NC" dirty="0"/>
              <a:t>ui faire boire de l’eau fraîche par petites quantités si consciente et capable d’avaler. </a:t>
            </a:r>
          </a:p>
          <a:p>
            <a:pPr marL="285750" indent="-285750">
              <a:buFontTx/>
              <a:buChar char="-"/>
            </a:pPr>
            <a:endParaRPr lang="fr-NC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Espace réservé du contenu 3"/>
          <p:cNvPicPr/>
          <p:nvPr/>
        </p:nvPicPr>
        <p:blipFill>
          <a:blip r:embed="rId2"/>
          <a:srcRect l="8168" t="4085" r="47928" b="14235"/>
          <a:stretch/>
        </p:blipFill>
        <p:spPr>
          <a:xfrm>
            <a:off x="396360" y="1268640"/>
            <a:ext cx="2664000" cy="3717360"/>
          </a:xfrm>
          <a:prstGeom prst="rect">
            <a:avLst/>
          </a:prstGeom>
          <a:ln>
            <a:noFill/>
          </a:ln>
        </p:spPr>
      </p:pic>
      <p:pic>
        <p:nvPicPr>
          <p:cNvPr id="84" name="Image 5"/>
          <p:cNvPicPr/>
          <p:nvPr/>
        </p:nvPicPr>
        <p:blipFill>
          <a:blip r:embed="rId3"/>
          <a:stretch/>
        </p:blipFill>
        <p:spPr>
          <a:xfrm>
            <a:off x="3961440" y="1268640"/>
            <a:ext cx="4275000" cy="2448000"/>
          </a:xfrm>
          <a:prstGeom prst="rect">
            <a:avLst/>
          </a:prstGeom>
          <a:ln>
            <a:noFill/>
          </a:ln>
        </p:spPr>
      </p:pic>
      <p:pic>
        <p:nvPicPr>
          <p:cNvPr id="85" name="Image 6"/>
          <p:cNvPicPr/>
          <p:nvPr/>
        </p:nvPicPr>
        <p:blipFill>
          <a:blip r:embed="rId4"/>
          <a:stretch/>
        </p:blipFill>
        <p:spPr>
          <a:xfrm>
            <a:off x="3964680" y="4077000"/>
            <a:ext cx="4271760" cy="239184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396360" y="2520"/>
            <a:ext cx="80643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Qu’est ce qu’un malaise et comment le reconnaissez-vous? 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323640" y="4967280"/>
            <a:ext cx="316800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Quelles peuvent être les causes d’un malaise?</a:t>
            </a:r>
            <a:endParaRPr/>
          </a:p>
        </p:txBody>
      </p:sp>
      <p:sp>
        <p:nvSpPr>
          <p:cNvPr id="88" name="CustomShape 3"/>
          <p:cNvSpPr/>
          <p:nvPr/>
        </p:nvSpPr>
        <p:spPr>
          <a:xfrm>
            <a:off x="0" y="-27360"/>
            <a:ext cx="9143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 a-t ’il un risque?</a:t>
            </a:r>
            <a:endParaRPr/>
          </a:p>
        </p:txBody>
      </p:sp>
      <p:sp>
        <p:nvSpPr>
          <p:cNvPr id="89" name="CustomShape 4"/>
          <p:cNvSpPr/>
          <p:nvPr/>
        </p:nvSpPr>
        <p:spPr>
          <a:xfrm>
            <a:off x="180360" y="279360"/>
            <a:ext cx="8496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feriez-vous?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3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la fin de cette séquence, vous serez capable de réaliser la conduite à tenir face à une personne présentant les signes d’un malaise, en attente de l’avis médical.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94" name="Image 3"/>
          <p:cNvPicPr/>
          <p:nvPr/>
        </p:nvPicPr>
        <p:blipFill>
          <a:blip r:embed="rId2"/>
          <a:stretch/>
        </p:blipFill>
        <p:spPr>
          <a:xfrm>
            <a:off x="457200" y="274680"/>
            <a:ext cx="8229240" cy="585108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457200" y="6279840"/>
            <a:ext cx="8229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Rue de la perte d’équilibre, Malaise ville 281260,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0040" y="500040"/>
            <a:ext cx="8229240" cy="725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Définition</a:t>
            </a:r>
            <a:endParaRPr dirty="0"/>
          </a:p>
        </p:txBody>
      </p:sp>
      <p:sp>
        <p:nvSpPr>
          <p:cNvPr id="97" name="TextShape 2"/>
          <p:cNvSpPr txBox="1"/>
          <p:nvPr/>
        </p:nvSpPr>
        <p:spPr>
          <a:xfrm>
            <a:off x="467640" y="1340640"/>
            <a:ext cx="8229240" cy="5112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malaise:  une sensation pénible traduisant un trouble du fonctionnement de l’organisme, sans pouvoir en identifier obligatoirement l’origine. Sensation, parfois répétitive, pouvant être fugace ou durable, de survenue brutale ou progressive.</a:t>
            </a:r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victime, consciente, ne se sent pas bien et présente des signes inhabituels</a:t>
            </a:r>
            <a:endParaRPr dirty="0"/>
          </a:p>
        </p:txBody>
      </p:sp>
      <p:sp>
        <p:nvSpPr>
          <p:cNvPr id="98" name="CustomShape 3"/>
          <p:cNvSpPr/>
          <p:nvPr/>
        </p:nvSpPr>
        <p:spPr>
          <a:xfrm>
            <a:off x="494640" y="342000"/>
            <a:ext cx="172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MALAISE </a:t>
            </a:r>
            <a:endParaRPr/>
          </a:p>
        </p:txBody>
      </p:sp>
      <p:sp>
        <p:nvSpPr>
          <p:cNvPr id="99" name="CustomShape 4"/>
          <p:cNvSpPr/>
          <p:nvPr/>
        </p:nvSpPr>
        <p:spPr>
          <a:xfrm>
            <a:off x="467640" y="332640"/>
            <a:ext cx="1728000" cy="3596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3" dur="1000"/>
                                        <p:tgtEl>
                                          <p:spTgt spid="97">
                                            <p:txEl>
                                              <p:pRg st="0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46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8" dur="1000"/>
                                        <p:tgtEl>
                                          <p:spTgt spid="97">
                                            <p:txEl>
                                              <p:pRg st="246" end="3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76000" y="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causes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Font typeface="Arial"/>
              <a:buChar char="•"/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Maladies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Intoxication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Allergies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Manque de sucre (hypoglycémique)</a:t>
            </a:r>
            <a:endParaRPr dirty="0"/>
          </a:p>
        </p:txBody>
      </p:sp>
      <p:sp>
        <p:nvSpPr>
          <p:cNvPr id="102" name="CustomShape 3"/>
          <p:cNvSpPr/>
          <p:nvPr/>
        </p:nvSpPr>
        <p:spPr>
          <a:xfrm>
            <a:off x="494640" y="342000"/>
            <a:ext cx="172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MALAISE </a:t>
            </a:r>
            <a:endParaRPr/>
          </a:p>
        </p:txBody>
      </p:sp>
      <p:sp>
        <p:nvSpPr>
          <p:cNvPr id="103" name="CustomShape 4"/>
          <p:cNvSpPr/>
          <p:nvPr/>
        </p:nvSpPr>
        <p:spPr>
          <a:xfrm>
            <a:off x="457200" y="332640"/>
            <a:ext cx="1810080" cy="3596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12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4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24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3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33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46200" y="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risques</a:t>
            </a:r>
            <a:endParaRPr/>
          </a:p>
        </p:txBody>
      </p:sp>
      <p:pic>
        <p:nvPicPr>
          <p:cNvPr id="106" name="Image 5"/>
          <p:cNvPicPr/>
          <p:nvPr/>
        </p:nvPicPr>
        <p:blipFill>
          <a:blip r:embed="rId2"/>
          <a:stretch/>
        </p:blipFill>
        <p:spPr>
          <a:xfrm>
            <a:off x="7341991" y="0"/>
            <a:ext cx="1800000" cy="1564796"/>
          </a:xfrm>
          <a:prstGeom prst="rect">
            <a:avLst/>
          </a:prstGeom>
          <a:ln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494640" y="342000"/>
            <a:ext cx="172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MALAISE </a:t>
            </a:r>
            <a:endParaRPr/>
          </a:p>
        </p:txBody>
      </p:sp>
      <p:sp>
        <p:nvSpPr>
          <p:cNvPr id="108" name="CustomShape 4"/>
          <p:cNvSpPr/>
          <p:nvPr/>
        </p:nvSpPr>
        <p:spPr>
          <a:xfrm>
            <a:off x="467640" y="332640"/>
            <a:ext cx="1800000" cy="3596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765763-FCD5-9F46-932D-2EA8978F3ADF}"/>
              </a:ext>
            </a:extLst>
          </p:cNvPr>
          <p:cNvSpPr txBox="1"/>
          <p:nvPr/>
        </p:nvSpPr>
        <p:spPr>
          <a:xfrm>
            <a:off x="0" y="2996952"/>
            <a:ext cx="93233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NC" sz="2400" dirty="0"/>
              <a:t>Certains signes doicent être rapidement reconnus car </a:t>
            </a:r>
          </a:p>
          <a:p>
            <a:r>
              <a:rPr lang="fr-NC" sz="2400" dirty="0"/>
              <a:t>nécessitent une prise en charge urgente en service spécialisé </a:t>
            </a:r>
          </a:p>
          <a:p>
            <a:endParaRPr lang="fr-NC" sz="2400" dirty="0"/>
          </a:p>
          <a:p>
            <a:endParaRPr lang="fr-NC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</a:t>
            </a:r>
            <a:r>
              <a:rPr lang="fr-NC" sz="2400" dirty="0"/>
              <a:t>ertains signes parfois sans gravité mais qi peuvent réveler </a:t>
            </a:r>
          </a:p>
          <a:p>
            <a:r>
              <a:rPr lang="fr-NC" sz="2400" dirty="0"/>
              <a:t>une situation pouvant à tout moment entraîner une détresse vitale.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Line 1"/>
          <p:cNvSpPr/>
          <p:nvPr/>
        </p:nvSpPr>
        <p:spPr>
          <a:xfrm flipH="1">
            <a:off x="1010773" y="1734795"/>
            <a:ext cx="17514" cy="3082661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10" name="Line 2"/>
          <p:cNvSpPr/>
          <p:nvPr/>
        </p:nvSpPr>
        <p:spPr>
          <a:xfrm>
            <a:off x="2851200" y="1718725"/>
            <a:ext cx="0" cy="504072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11" name="Espace réservé du contenu 8"/>
          <p:cNvPicPr/>
          <p:nvPr/>
        </p:nvPicPr>
        <p:blipFill>
          <a:blip r:embed="rId2"/>
          <a:srcRect l="37593" t="29198" r="37772" b="19863"/>
          <a:stretch/>
        </p:blipFill>
        <p:spPr>
          <a:xfrm>
            <a:off x="142560" y="2710800"/>
            <a:ext cx="717840" cy="718200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12" name="Image 9"/>
          <p:cNvPicPr/>
          <p:nvPr/>
        </p:nvPicPr>
        <p:blipFill>
          <a:blip r:embed="rId3"/>
          <a:srcRect l="31005" t="40604" r="52362" b="25730"/>
          <a:stretch/>
        </p:blipFill>
        <p:spPr>
          <a:xfrm>
            <a:off x="1216834" y="2227950"/>
            <a:ext cx="678960" cy="71028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13" name="Image 10"/>
          <p:cNvPicPr/>
          <p:nvPr/>
        </p:nvPicPr>
        <p:blipFill>
          <a:blip r:embed="rId4"/>
          <a:srcRect l="25050" t="41633" r="58291" b="42187"/>
          <a:stretch/>
        </p:blipFill>
        <p:spPr>
          <a:xfrm>
            <a:off x="2037326" y="2259720"/>
            <a:ext cx="707400" cy="67752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14" name="Image 11"/>
          <p:cNvPicPr/>
          <p:nvPr/>
        </p:nvPicPr>
        <p:blipFill>
          <a:blip r:embed="rId5"/>
          <a:srcRect l="31092" t="39936" r="52213" b="25331"/>
          <a:stretch/>
        </p:blipFill>
        <p:spPr>
          <a:xfrm>
            <a:off x="1214199" y="3083451"/>
            <a:ext cx="651960" cy="67752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15" name="Image 12"/>
          <p:cNvPicPr/>
          <p:nvPr/>
        </p:nvPicPr>
        <p:blipFill>
          <a:blip r:embed="rId6"/>
          <a:srcRect l="31105" t="40108" r="52289" b="26204"/>
          <a:stretch/>
        </p:blipFill>
        <p:spPr>
          <a:xfrm>
            <a:off x="2021059" y="3935442"/>
            <a:ext cx="704992" cy="735044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16" name="Image 13"/>
          <p:cNvPicPr/>
          <p:nvPr/>
        </p:nvPicPr>
        <p:blipFill>
          <a:blip r:embed="rId7"/>
          <a:srcRect l="31084" t="39940" r="52593" b="24957"/>
          <a:stretch/>
        </p:blipFill>
        <p:spPr>
          <a:xfrm>
            <a:off x="1211134" y="3967314"/>
            <a:ext cx="670067" cy="703172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17" name="Image 15"/>
          <p:cNvPicPr/>
          <p:nvPr/>
        </p:nvPicPr>
        <p:blipFill>
          <a:blip r:embed="rId8"/>
          <a:srcRect l="31071" t="40092" r="52488" b="25557"/>
          <a:stretch/>
        </p:blipFill>
        <p:spPr>
          <a:xfrm>
            <a:off x="2021058" y="3083451"/>
            <a:ext cx="726120" cy="735044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18" name="Image 16"/>
          <p:cNvPicPr/>
          <p:nvPr/>
        </p:nvPicPr>
        <p:blipFill>
          <a:blip r:embed="rId9"/>
          <a:srcRect l="31769" t="40776" r="52984" b="25431"/>
          <a:stretch/>
        </p:blipFill>
        <p:spPr>
          <a:xfrm>
            <a:off x="3821200" y="2265412"/>
            <a:ext cx="719640" cy="672480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19" name="Image 17"/>
          <p:cNvPicPr/>
          <p:nvPr/>
        </p:nvPicPr>
        <p:blipFill>
          <a:blip r:embed="rId7"/>
          <a:srcRect l="31084" t="39940" r="52593" b="24957"/>
          <a:stretch/>
        </p:blipFill>
        <p:spPr>
          <a:xfrm>
            <a:off x="2962132" y="2254705"/>
            <a:ext cx="738000" cy="672480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20" name="Image 18"/>
          <p:cNvPicPr/>
          <p:nvPr/>
        </p:nvPicPr>
        <p:blipFill>
          <a:blip r:embed="rId10"/>
          <a:srcRect l="37483" t="29156" r="37937" b="19141"/>
          <a:stretch/>
        </p:blipFill>
        <p:spPr>
          <a:xfrm>
            <a:off x="2950853" y="3113162"/>
            <a:ext cx="700200" cy="751680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21" name="Image 19"/>
          <p:cNvPicPr/>
          <p:nvPr/>
        </p:nvPicPr>
        <p:blipFill>
          <a:blip r:embed="rId11"/>
          <a:srcRect l="31105" t="40167" r="52528" b="26108"/>
          <a:stretch/>
        </p:blipFill>
        <p:spPr>
          <a:xfrm>
            <a:off x="3836242" y="3946932"/>
            <a:ext cx="704520" cy="74088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22" name="Image 20"/>
          <p:cNvPicPr/>
          <p:nvPr/>
        </p:nvPicPr>
        <p:blipFill>
          <a:blip r:embed="rId12"/>
          <a:srcRect l="31136" t="39936" r="52457" b="26200"/>
          <a:stretch/>
        </p:blipFill>
        <p:spPr>
          <a:xfrm>
            <a:off x="2967577" y="3946932"/>
            <a:ext cx="713880" cy="75168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23" name="Image 21"/>
          <p:cNvPicPr/>
          <p:nvPr/>
        </p:nvPicPr>
        <p:blipFill>
          <a:blip r:embed="rId4"/>
          <a:srcRect l="25050" t="41633" r="58291" b="42187"/>
          <a:stretch/>
        </p:blipFill>
        <p:spPr>
          <a:xfrm>
            <a:off x="3828760" y="3121604"/>
            <a:ext cx="704520" cy="667465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sp>
        <p:nvSpPr>
          <p:cNvPr id="124" name="CustomShape 3"/>
          <p:cNvSpPr/>
          <p:nvPr/>
        </p:nvSpPr>
        <p:spPr>
          <a:xfrm rot="20573530">
            <a:off x="604899" y="4832797"/>
            <a:ext cx="248432" cy="95832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25" name="CustomShape 4"/>
          <p:cNvSpPr/>
          <p:nvPr/>
        </p:nvSpPr>
        <p:spPr>
          <a:xfrm flipH="1">
            <a:off x="1732158" y="4890540"/>
            <a:ext cx="497310" cy="8026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26" name="CustomShape 5"/>
          <p:cNvSpPr/>
          <p:nvPr/>
        </p:nvSpPr>
        <p:spPr>
          <a:xfrm>
            <a:off x="350049" y="5718360"/>
            <a:ext cx="4762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NÉCESSITE UNE PRISE </a:t>
            </a: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CHARGE URGENTE</a:t>
            </a:r>
            <a:endParaRPr dirty="0"/>
          </a:p>
        </p:txBody>
      </p:sp>
      <p:sp>
        <p:nvSpPr>
          <p:cNvPr id="127" name="CustomShape 6"/>
          <p:cNvSpPr/>
          <p:nvPr/>
        </p:nvSpPr>
        <p:spPr>
          <a:xfrm>
            <a:off x="-184679" y="1851120"/>
            <a:ext cx="1439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Accident cardiaque </a:t>
            </a:r>
            <a:endParaRPr dirty="0"/>
          </a:p>
        </p:txBody>
      </p:sp>
      <p:sp>
        <p:nvSpPr>
          <p:cNvPr id="128" name="CustomShape 7"/>
          <p:cNvSpPr/>
          <p:nvPr/>
        </p:nvSpPr>
        <p:spPr>
          <a:xfrm>
            <a:off x="1166024" y="1838340"/>
            <a:ext cx="1670416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AVC </a:t>
            </a:r>
            <a:endParaRPr dirty="0"/>
          </a:p>
        </p:txBody>
      </p:sp>
      <p:sp>
        <p:nvSpPr>
          <p:cNvPr id="129" name="CustomShape 8"/>
          <p:cNvSpPr/>
          <p:nvPr/>
        </p:nvSpPr>
        <p:spPr>
          <a:xfrm>
            <a:off x="2669942" y="1714594"/>
            <a:ext cx="2062080" cy="4117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Autre type de </a:t>
            </a: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malaise </a:t>
            </a:r>
            <a:endParaRPr dirty="0"/>
          </a:p>
        </p:txBody>
      </p:sp>
      <p:sp>
        <p:nvSpPr>
          <p:cNvPr id="130" name="CustomShape 9"/>
          <p:cNvSpPr/>
          <p:nvPr/>
        </p:nvSpPr>
        <p:spPr>
          <a:xfrm>
            <a:off x="2820760" y="5735686"/>
            <a:ext cx="2016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Dans ce cas…… </a:t>
            </a:r>
            <a:endParaRPr dirty="0"/>
          </a:p>
        </p:txBody>
      </p:sp>
      <p:sp>
        <p:nvSpPr>
          <p:cNvPr id="131" name="CustomShape 10"/>
          <p:cNvSpPr/>
          <p:nvPr/>
        </p:nvSpPr>
        <p:spPr>
          <a:xfrm>
            <a:off x="3483720" y="149760"/>
            <a:ext cx="20620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Signes</a:t>
            </a:r>
            <a:r>
              <a:rPr lang="fr-F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/>
          </a:p>
        </p:txBody>
      </p:sp>
      <p:sp>
        <p:nvSpPr>
          <p:cNvPr id="132" name="CustomShape 11"/>
          <p:cNvSpPr/>
          <p:nvPr/>
        </p:nvSpPr>
        <p:spPr>
          <a:xfrm>
            <a:off x="501480" y="109800"/>
            <a:ext cx="172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MALAISE </a:t>
            </a:r>
            <a:endParaRPr/>
          </a:p>
        </p:txBody>
      </p:sp>
      <p:sp>
        <p:nvSpPr>
          <p:cNvPr id="133" name="CustomShape 12"/>
          <p:cNvSpPr/>
          <p:nvPr/>
        </p:nvSpPr>
        <p:spPr>
          <a:xfrm>
            <a:off x="469440" y="104760"/>
            <a:ext cx="1668960" cy="3740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3"/>
          <p:cNvSpPr/>
          <p:nvPr/>
        </p:nvSpPr>
        <p:spPr>
          <a:xfrm>
            <a:off x="469440" y="1010520"/>
            <a:ext cx="236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OBSERVER- ECOUTER </a:t>
            </a:r>
            <a:endParaRPr/>
          </a:p>
        </p:txBody>
      </p:sp>
      <p:sp>
        <p:nvSpPr>
          <p:cNvPr id="135" name="CustomShape 14"/>
          <p:cNvSpPr/>
          <p:nvPr/>
        </p:nvSpPr>
        <p:spPr>
          <a:xfrm>
            <a:off x="469440" y="1024920"/>
            <a:ext cx="2381760" cy="3636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5"/>
          <p:cNvSpPr/>
          <p:nvPr/>
        </p:nvSpPr>
        <p:spPr>
          <a:xfrm>
            <a:off x="1365840" y="479160"/>
            <a:ext cx="36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0" name="Line 2">
            <a:extLst>
              <a:ext uri="{FF2B5EF4-FFF2-40B4-BE49-F238E27FC236}">
                <a16:creationId xmlns:a16="http://schemas.microsoft.com/office/drawing/2014/main" id="{F5482CEA-1C53-9041-BF6F-F1694F0A0CA2}"/>
              </a:ext>
            </a:extLst>
          </p:cNvPr>
          <p:cNvSpPr/>
          <p:nvPr/>
        </p:nvSpPr>
        <p:spPr>
          <a:xfrm>
            <a:off x="4720279" y="1714594"/>
            <a:ext cx="0" cy="504072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Line 1"/>
          <p:cNvSpPr/>
          <p:nvPr/>
        </p:nvSpPr>
        <p:spPr>
          <a:xfrm flipH="1">
            <a:off x="1032118" y="1734796"/>
            <a:ext cx="17514" cy="3082661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10" name="Line 2"/>
          <p:cNvSpPr/>
          <p:nvPr/>
        </p:nvSpPr>
        <p:spPr>
          <a:xfrm>
            <a:off x="2851200" y="1718725"/>
            <a:ext cx="0" cy="504072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11" name="Espace réservé du contenu 8"/>
          <p:cNvPicPr/>
          <p:nvPr/>
        </p:nvPicPr>
        <p:blipFill>
          <a:blip r:embed="rId2"/>
          <a:srcRect l="37593" t="29198" r="37772" b="19863"/>
          <a:stretch/>
        </p:blipFill>
        <p:spPr>
          <a:xfrm>
            <a:off x="142560" y="2710800"/>
            <a:ext cx="717840" cy="718200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12" name="Image 9"/>
          <p:cNvPicPr/>
          <p:nvPr/>
        </p:nvPicPr>
        <p:blipFill>
          <a:blip r:embed="rId3"/>
          <a:srcRect l="31005" t="40604" r="52362" b="25730"/>
          <a:stretch/>
        </p:blipFill>
        <p:spPr>
          <a:xfrm>
            <a:off x="1216834" y="2227950"/>
            <a:ext cx="678960" cy="71028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13" name="Image 10"/>
          <p:cNvPicPr/>
          <p:nvPr/>
        </p:nvPicPr>
        <p:blipFill>
          <a:blip r:embed="rId4"/>
          <a:srcRect l="25050" t="41633" r="58291" b="42187"/>
          <a:stretch/>
        </p:blipFill>
        <p:spPr>
          <a:xfrm>
            <a:off x="2037326" y="2259720"/>
            <a:ext cx="707400" cy="67752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14" name="Image 11"/>
          <p:cNvPicPr/>
          <p:nvPr/>
        </p:nvPicPr>
        <p:blipFill>
          <a:blip r:embed="rId5"/>
          <a:srcRect l="31092" t="39936" r="52213" b="25331"/>
          <a:stretch/>
        </p:blipFill>
        <p:spPr>
          <a:xfrm>
            <a:off x="1214199" y="3083451"/>
            <a:ext cx="651960" cy="67752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15" name="Image 12"/>
          <p:cNvPicPr/>
          <p:nvPr/>
        </p:nvPicPr>
        <p:blipFill>
          <a:blip r:embed="rId6"/>
          <a:srcRect l="31105" t="40108" r="52289" b="26204"/>
          <a:stretch/>
        </p:blipFill>
        <p:spPr>
          <a:xfrm>
            <a:off x="2021059" y="3935442"/>
            <a:ext cx="704992" cy="735044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16" name="Image 13"/>
          <p:cNvPicPr/>
          <p:nvPr/>
        </p:nvPicPr>
        <p:blipFill>
          <a:blip r:embed="rId7"/>
          <a:srcRect l="31084" t="39940" r="52593" b="24957"/>
          <a:stretch/>
        </p:blipFill>
        <p:spPr>
          <a:xfrm>
            <a:off x="1211134" y="3967314"/>
            <a:ext cx="670067" cy="703172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17" name="Image 15"/>
          <p:cNvPicPr/>
          <p:nvPr/>
        </p:nvPicPr>
        <p:blipFill>
          <a:blip r:embed="rId8"/>
          <a:srcRect l="31071" t="40092" r="52488" b="25557"/>
          <a:stretch/>
        </p:blipFill>
        <p:spPr>
          <a:xfrm>
            <a:off x="2021058" y="3083451"/>
            <a:ext cx="726120" cy="735044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18" name="Image 16"/>
          <p:cNvPicPr/>
          <p:nvPr/>
        </p:nvPicPr>
        <p:blipFill>
          <a:blip r:embed="rId9"/>
          <a:srcRect l="31769" t="40776" r="52984" b="25431"/>
          <a:stretch/>
        </p:blipFill>
        <p:spPr>
          <a:xfrm>
            <a:off x="3753758" y="2226819"/>
            <a:ext cx="787082" cy="740880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20" name="Image 18"/>
          <p:cNvPicPr/>
          <p:nvPr/>
        </p:nvPicPr>
        <p:blipFill>
          <a:blip r:embed="rId10"/>
          <a:srcRect l="37483" t="29156" r="37937" b="19141"/>
          <a:stretch/>
        </p:blipFill>
        <p:spPr>
          <a:xfrm>
            <a:off x="2952676" y="2253793"/>
            <a:ext cx="700200" cy="702287"/>
          </a:xfrm>
          <a:prstGeom prst="rect">
            <a:avLst/>
          </a:prstGeom>
          <a:ln w="25560">
            <a:solidFill>
              <a:srgbClr val="00B050"/>
            </a:solidFill>
            <a:miter/>
          </a:ln>
        </p:spPr>
      </p:pic>
      <p:pic>
        <p:nvPicPr>
          <p:cNvPr id="121" name="Image 19"/>
          <p:cNvPicPr/>
          <p:nvPr/>
        </p:nvPicPr>
        <p:blipFill>
          <a:blip r:embed="rId11"/>
          <a:srcRect l="31105" t="40167" r="52528" b="26108"/>
          <a:stretch/>
        </p:blipFill>
        <p:spPr>
          <a:xfrm>
            <a:off x="3836242" y="3123465"/>
            <a:ext cx="704520" cy="74088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pic>
        <p:nvPicPr>
          <p:cNvPr id="122" name="Image 20"/>
          <p:cNvPicPr/>
          <p:nvPr/>
        </p:nvPicPr>
        <p:blipFill>
          <a:blip r:embed="rId12"/>
          <a:srcRect l="31136" t="39936" r="52457" b="26200"/>
          <a:stretch/>
        </p:blipFill>
        <p:spPr>
          <a:xfrm>
            <a:off x="2962279" y="3100362"/>
            <a:ext cx="713880" cy="751680"/>
          </a:xfrm>
          <a:prstGeom prst="rect">
            <a:avLst/>
          </a:prstGeom>
          <a:ln w="25560">
            <a:solidFill>
              <a:srgbClr val="FF0000"/>
            </a:solidFill>
            <a:miter/>
          </a:ln>
        </p:spPr>
      </p:pic>
      <p:sp>
        <p:nvSpPr>
          <p:cNvPr id="124" name="CustomShape 3"/>
          <p:cNvSpPr/>
          <p:nvPr/>
        </p:nvSpPr>
        <p:spPr>
          <a:xfrm rot="20573530">
            <a:off x="604899" y="4832797"/>
            <a:ext cx="248432" cy="95832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25" name="CustomShape 4"/>
          <p:cNvSpPr/>
          <p:nvPr/>
        </p:nvSpPr>
        <p:spPr>
          <a:xfrm flipH="1">
            <a:off x="1732158" y="4890540"/>
            <a:ext cx="497310" cy="8026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26" name="CustomShape 5"/>
          <p:cNvSpPr/>
          <p:nvPr/>
        </p:nvSpPr>
        <p:spPr>
          <a:xfrm>
            <a:off x="350049" y="5718360"/>
            <a:ext cx="4762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NÉCESSITE UNE PRISE </a:t>
            </a: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CHARGE URGENTE</a:t>
            </a:r>
            <a:endParaRPr dirty="0"/>
          </a:p>
        </p:txBody>
      </p:sp>
      <p:sp>
        <p:nvSpPr>
          <p:cNvPr id="127" name="CustomShape 6"/>
          <p:cNvSpPr/>
          <p:nvPr/>
        </p:nvSpPr>
        <p:spPr>
          <a:xfrm>
            <a:off x="-211023" y="1547765"/>
            <a:ext cx="1439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Accident cardiaque </a:t>
            </a:r>
            <a:endParaRPr dirty="0"/>
          </a:p>
        </p:txBody>
      </p:sp>
      <p:sp>
        <p:nvSpPr>
          <p:cNvPr id="128" name="CustomShape 7"/>
          <p:cNvSpPr/>
          <p:nvPr/>
        </p:nvSpPr>
        <p:spPr>
          <a:xfrm>
            <a:off x="1166024" y="1838340"/>
            <a:ext cx="1670416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AVC </a:t>
            </a:r>
            <a:endParaRPr dirty="0"/>
          </a:p>
        </p:txBody>
      </p:sp>
      <p:sp>
        <p:nvSpPr>
          <p:cNvPr id="129" name="CustomShape 8"/>
          <p:cNvSpPr/>
          <p:nvPr/>
        </p:nvSpPr>
        <p:spPr>
          <a:xfrm>
            <a:off x="2669376" y="1574008"/>
            <a:ext cx="2062080" cy="4117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Autre type de </a:t>
            </a: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malaise </a:t>
            </a:r>
            <a:endParaRPr dirty="0"/>
          </a:p>
        </p:txBody>
      </p:sp>
      <p:sp>
        <p:nvSpPr>
          <p:cNvPr id="130" name="CustomShape 9"/>
          <p:cNvSpPr/>
          <p:nvPr/>
        </p:nvSpPr>
        <p:spPr>
          <a:xfrm>
            <a:off x="4847855" y="5624120"/>
            <a:ext cx="3153135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Dans ce cas</a:t>
            </a: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r>
              <a:rPr lang="fr-F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sz="3200" dirty="0"/>
          </a:p>
        </p:txBody>
      </p:sp>
      <p:sp>
        <p:nvSpPr>
          <p:cNvPr id="131" name="CustomShape 10"/>
          <p:cNvSpPr/>
          <p:nvPr/>
        </p:nvSpPr>
        <p:spPr>
          <a:xfrm>
            <a:off x="3483720" y="149760"/>
            <a:ext cx="20620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Signes</a:t>
            </a: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dirty="0"/>
          </a:p>
        </p:txBody>
      </p:sp>
      <p:sp>
        <p:nvSpPr>
          <p:cNvPr id="132" name="CustomShape 11"/>
          <p:cNvSpPr/>
          <p:nvPr/>
        </p:nvSpPr>
        <p:spPr>
          <a:xfrm>
            <a:off x="501480" y="109800"/>
            <a:ext cx="172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MALAISE </a:t>
            </a:r>
            <a:endParaRPr/>
          </a:p>
        </p:txBody>
      </p:sp>
      <p:sp>
        <p:nvSpPr>
          <p:cNvPr id="133" name="CustomShape 12"/>
          <p:cNvSpPr/>
          <p:nvPr/>
        </p:nvSpPr>
        <p:spPr>
          <a:xfrm>
            <a:off x="469440" y="104760"/>
            <a:ext cx="1668960" cy="3740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3"/>
          <p:cNvSpPr/>
          <p:nvPr/>
        </p:nvSpPr>
        <p:spPr>
          <a:xfrm>
            <a:off x="469440" y="1010520"/>
            <a:ext cx="236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OBSERVER- ECOUTER </a:t>
            </a:r>
            <a:endParaRPr/>
          </a:p>
        </p:txBody>
      </p:sp>
      <p:sp>
        <p:nvSpPr>
          <p:cNvPr id="135" name="CustomShape 14"/>
          <p:cNvSpPr/>
          <p:nvPr/>
        </p:nvSpPr>
        <p:spPr>
          <a:xfrm>
            <a:off x="469440" y="1024920"/>
            <a:ext cx="2381760" cy="3636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5"/>
          <p:cNvSpPr/>
          <p:nvPr/>
        </p:nvSpPr>
        <p:spPr>
          <a:xfrm>
            <a:off x="1365840" y="479160"/>
            <a:ext cx="360" cy="53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0" name="Line 2">
            <a:extLst>
              <a:ext uri="{FF2B5EF4-FFF2-40B4-BE49-F238E27FC236}">
                <a16:creationId xmlns:a16="http://schemas.microsoft.com/office/drawing/2014/main" id="{F5482CEA-1C53-9041-BF6F-F1694F0A0CA2}"/>
              </a:ext>
            </a:extLst>
          </p:cNvPr>
          <p:cNvSpPr/>
          <p:nvPr/>
        </p:nvSpPr>
        <p:spPr>
          <a:xfrm flipH="1">
            <a:off x="4709164" y="1714594"/>
            <a:ext cx="11115" cy="3175946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21D062-CCC8-CC4D-A571-BA84D2E1DD0D}"/>
              </a:ext>
            </a:extLst>
          </p:cNvPr>
          <p:cNvSpPr txBox="1"/>
          <p:nvPr/>
        </p:nvSpPr>
        <p:spPr>
          <a:xfrm>
            <a:off x="4773662" y="1581596"/>
            <a:ext cx="9661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Maladie infectieuse qui peut être </a:t>
            </a: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contagieuse :</a:t>
            </a:r>
            <a:b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fièvre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(&gt;37,8°C), 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-sensation de fièvre et des frissons ; 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-sueurs abondantes;</a:t>
            </a:r>
            <a:b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-des courbatures, 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-une sensations de fatigue intense ; </a:t>
            </a:r>
          </a:p>
        </p:txBody>
      </p:sp>
    </p:spTree>
    <p:extLst>
      <p:ext uri="{BB962C8B-B14F-4D97-AF65-F5344CB8AC3E}">
        <p14:creationId xmlns:p14="http://schemas.microsoft.com/office/powerpoint/2010/main" val="10529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489</Words>
  <Application>Microsoft Macintosh PowerPoint</Application>
  <PresentationFormat>Affichage à l'écran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Thème Office</vt:lpstr>
      <vt:lpstr>Office Theme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MALAISE</dc:title>
  <dc:creator>LPCH A. Escoffier</dc:creator>
  <cp:lastModifiedBy>Cedric PELLERIN</cp:lastModifiedBy>
  <cp:revision>65</cp:revision>
  <dcterms:created xsi:type="dcterms:W3CDTF">2014-11-04T22:35:28Z</dcterms:created>
  <dcterms:modified xsi:type="dcterms:W3CDTF">2022-03-13T11:41:09Z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