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63" r:id="rId3"/>
    <p:sldId id="257" r:id="rId4"/>
    <p:sldId id="260" r:id="rId5"/>
    <p:sldId id="259" r:id="rId6"/>
    <p:sldId id="271" r:id="rId7"/>
    <p:sldId id="258" r:id="rId8"/>
    <p:sldId id="264" r:id="rId9"/>
    <p:sldId id="266" r:id="rId10"/>
    <p:sldId id="267" r:id="rId11"/>
    <p:sldId id="270" r:id="rId12"/>
    <p:sldId id="265" r:id="rId13"/>
    <p:sldId id="268" r:id="rId14"/>
  </p:sldIdLst>
  <p:sldSz cx="9144000" cy="6858000" type="screen4x3"/>
  <p:notesSz cx="9942513" cy="67611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56" y="11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4308717" cy="337690"/>
          </a:xfrm>
          <a:prstGeom prst="rect">
            <a:avLst/>
          </a:prstGeom>
        </p:spPr>
        <p:txBody>
          <a:bodyPr vert="horz" lIns="88101" tIns="44050" rIns="88101" bIns="4405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1574" y="1"/>
            <a:ext cx="4308717" cy="337690"/>
          </a:xfrm>
          <a:prstGeom prst="rect">
            <a:avLst/>
          </a:prstGeom>
        </p:spPr>
        <p:txBody>
          <a:bodyPr vert="horz" lIns="88101" tIns="44050" rIns="88101" bIns="44050" rtlCol="0"/>
          <a:lstStyle>
            <a:lvl1pPr algn="r">
              <a:defRPr sz="1200"/>
            </a:lvl1pPr>
          </a:lstStyle>
          <a:p>
            <a:fld id="{2921743B-5D02-4A61-A2CB-B3A68D02E8AF}" type="datetimeFigureOut">
              <a:rPr lang="fr-FR" smtClean="0"/>
              <a:t>02/07/2014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5" y="6422424"/>
            <a:ext cx="4308717" cy="337690"/>
          </a:xfrm>
          <a:prstGeom prst="rect">
            <a:avLst/>
          </a:prstGeom>
        </p:spPr>
        <p:txBody>
          <a:bodyPr vert="horz" lIns="88101" tIns="44050" rIns="88101" bIns="4405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1574" y="6422424"/>
            <a:ext cx="4308717" cy="337690"/>
          </a:xfrm>
          <a:prstGeom prst="rect">
            <a:avLst/>
          </a:prstGeom>
        </p:spPr>
        <p:txBody>
          <a:bodyPr vert="horz" lIns="88101" tIns="44050" rIns="88101" bIns="44050" rtlCol="0" anchor="b"/>
          <a:lstStyle>
            <a:lvl1pPr algn="r">
              <a:defRPr sz="1200"/>
            </a:lvl1pPr>
          </a:lstStyle>
          <a:p>
            <a:fld id="{EF9ADC02-1417-4EDB-A276-921EA3D82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658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4CE38CE-A127-49B6-B8C4-667D45446F06}" type="datetimeFigureOut">
              <a:rPr lang="fr-FR" smtClean="0"/>
              <a:t>02/07/2014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8CE-A127-49B6-B8C4-667D45446F06}" type="datetimeFigureOut">
              <a:rPr lang="fr-FR" smtClean="0"/>
              <a:t>02/07/2014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8CE-A127-49B6-B8C4-667D45446F06}" type="datetimeFigureOut">
              <a:rPr lang="fr-FR" smtClean="0"/>
              <a:t>02/07/2014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02/07/2014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02/07/2014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02/07/2014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02/07/2014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8CE-A127-49B6-B8C4-667D45446F06}" type="datetimeFigureOut">
              <a:rPr lang="fr-FR" smtClean="0"/>
              <a:t>02/07/2014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02/07/2014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4CE38CE-A127-49B6-B8C4-667D45446F06}" type="datetimeFigureOut">
              <a:rPr lang="fr-FR" smtClean="0"/>
              <a:t>02/07/2014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4CE38CE-A127-49B6-B8C4-667D45446F06}" type="datetimeFigureOut">
              <a:rPr lang="fr-FR" smtClean="0"/>
              <a:t>02/07/2014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4CE38CE-A127-49B6-B8C4-667D45446F06}" type="datetimeFigureOut">
              <a:rPr lang="fr-FR" smtClean="0"/>
              <a:t>02/07/2014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>
          <a:xfrm>
            <a:off x="539552" y="2858019"/>
            <a:ext cx="8252292" cy="316326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>
                <a:solidFill>
                  <a:schemeClr val="tx1"/>
                </a:solidFill>
              </a:rPr>
              <a:t>Objectif :  </a:t>
            </a:r>
            <a:r>
              <a:rPr lang="fr-FR" sz="2400" dirty="0" smtClean="0">
                <a:solidFill>
                  <a:schemeClr val="tx1"/>
                </a:solidFill>
              </a:rPr>
              <a:t>être capable d’assurer (après avoir analysé la situation) la protection immédiate, adaptée et permanente de lui-même, de la victime et des autres personnes des dangers environnants, notamment du sur-accident en utilisant, si nécessaire, les moyens à disposition. </a:t>
            </a:r>
            <a:endParaRPr lang="fr-FR" sz="3200" dirty="0" smtClean="0">
              <a:solidFill>
                <a:schemeClr val="tx1"/>
              </a:solidFill>
            </a:endParaRPr>
          </a:p>
          <a:p>
            <a:pPr algn="l"/>
            <a:endParaRPr lang="fr-FR" dirty="0" smtClean="0">
              <a:solidFill>
                <a:schemeClr val="tx1"/>
              </a:solidFill>
            </a:endParaRPr>
          </a:p>
          <a:p>
            <a:pPr marL="64008"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23486" y="0"/>
            <a:ext cx="9120514" cy="177281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/>
              <a:t>   PROTECTION</a:t>
            </a:r>
            <a:endParaRPr lang="fr-FR" dirty="0"/>
          </a:p>
        </p:txBody>
      </p:sp>
      <p:pic>
        <p:nvPicPr>
          <p:cNvPr id="1026" name="Picture 2" descr="http://p1.storage.canalblog.com/14/30/910596/7003301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562" r="928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69761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275856" y="6487614"/>
            <a:ext cx="5791200" cy="365125"/>
          </a:xfrm>
        </p:spPr>
        <p:txBody>
          <a:bodyPr/>
          <a:lstStyle/>
          <a:p>
            <a:r>
              <a:rPr lang="fr-FR" dirty="0" smtClean="0"/>
              <a:t>NERETTI - Formatrice PAE FPSC- Nouvelle-Calédonie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20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9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399032"/>
          </a:xfrm>
        </p:spPr>
        <p:txBody>
          <a:bodyPr/>
          <a:lstStyle/>
          <a:p>
            <a:pPr marL="4763" algn="ctr"/>
            <a:r>
              <a:rPr lang="fr-FR" dirty="0" smtClean="0"/>
              <a:t>Le dégagement d’urgence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727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à coins arrondis 28"/>
          <p:cNvSpPr/>
          <p:nvPr/>
        </p:nvSpPr>
        <p:spPr>
          <a:xfrm>
            <a:off x="298405" y="3506865"/>
            <a:ext cx="3924177" cy="84625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black"/>
                </a:solidFill>
              </a:rPr>
              <a:t>Danger </a:t>
            </a:r>
            <a:r>
              <a:rPr lang="fr-FR" b="1" dirty="0" smtClean="0">
                <a:solidFill>
                  <a:prstClr val="black"/>
                </a:solidFill>
              </a:rPr>
              <a:t>contrôlable </a:t>
            </a:r>
          </a:p>
          <a:p>
            <a:pPr algn="ctr"/>
            <a:r>
              <a:rPr lang="fr-FR" b="1" dirty="0" smtClean="0">
                <a:solidFill>
                  <a:prstClr val="black"/>
                </a:solidFill>
              </a:rPr>
              <a:t>pour la victime </a:t>
            </a:r>
            <a:endParaRPr lang="fr-FR" i="1" dirty="0">
              <a:solidFill>
                <a:prstClr val="black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4750304" y="3517240"/>
            <a:ext cx="4070168" cy="84625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Danger réel, immédiat et </a:t>
            </a:r>
          </a:p>
          <a:p>
            <a:pPr algn="ctr"/>
            <a:r>
              <a:rPr lang="fr-FR" b="1" dirty="0" smtClean="0">
                <a:solidFill>
                  <a:prstClr val="black"/>
                </a:solidFill>
              </a:rPr>
              <a:t>non contrôlable pour la victime  </a:t>
            </a:r>
            <a:endParaRPr lang="fr-FR" i="1" dirty="0">
              <a:solidFill>
                <a:prstClr val="black"/>
              </a:solidFill>
            </a:endParaRPr>
          </a:p>
        </p:txBody>
      </p:sp>
      <p:sp>
        <p:nvSpPr>
          <p:cNvPr id="3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908720"/>
          </a:xfrm>
        </p:spPr>
        <p:txBody>
          <a:bodyPr>
            <a:normAutofit/>
          </a:bodyPr>
          <a:lstStyle/>
          <a:p>
            <a:pPr marL="0" algn="ctr"/>
            <a:r>
              <a:rPr lang="fr-FR" dirty="0" smtClean="0"/>
              <a:t>Bilan : PROTECTION</a:t>
            </a:r>
            <a:endParaRPr lang="fr-FR" dirty="0"/>
          </a:p>
        </p:txBody>
      </p:sp>
      <p:cxnSp>
        <p:nvCxnSpPr>
          <p:cNvPr id="34" name="Connecteur droit avec flèche 33"/>
          <p:cNvCxnSpPr/>
          <p:nvPr/>
        </p:nvCxnSpPr>
        <p:spPr>
          <a:xfrm flipH="1">
            <a:off x="2260493" y="4363499"/>
            <a:ext cx="1" cy="4330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à coins arrondis 19"/>
          <p:cNvSpPr/>
          <p:nvPr/>
        </p:nvSpPr>
        <p:spPr>
          <a:xfrm>
            <a:off x="318621" y="4814989"/>
            <a:ext cx="3924177" cy="84625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Supprimer le danger </a:t>
            </a:r>
          </a:p>
          <a:p>
            <a:pPr algn="ctr"/>
            <a:r>
              <a:rPr lang="fr-FR" b="1" dirty="0" smtClean="0">
                <a:solidFill>
                  <a:prstClr val="black"/>
                </a:solidFill>
              </a:rPr>
              <a:t>pour la victime</a:t>
            </a:r>
            <a:endParaRPr lang="fr-FR" i="1" dirty="0">
              <a:solidFill>
                <a:prstClr val="black"/>
              </a:solidFill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 flipH="1">
            <a:off x="6694151" y="4364081"/>
            <a:ext cx="1" cy="4330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à coins arrondis 37"/>
          <p:cNvSpPr/>
          <p:nvPr/>
        </p:nvSpPr>
        <p:spPr>
          <a:xfrm>
            <a:off x="4732062" y="4813471"/>
            <a:ext cx="3924177" cy="84625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Dégagement d’urgence</a:t>
            </a:r>
          </a:p>
          <a:p>
            <a:pPr algn="ctr"/>
            <a:r>
              <a:rPr lang="fr-FR" b="1" dirty="0" smtClean="0">
                <a:solidFill>
                  <a:prstClr val="black"/>
                </a:solidFill>
              </a:rPr>
              <a:t>+ Balisage/Contrôle de la zone </a:t>
            </a:r>
            <a:endParaRPr lang="fr-FR" i="1" dirty="0">
              <a:solidFill>
                <a:prstClr val="black"/>
              </a:solidFill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2488078" y="6083749"/>
            <a:ext cx="3924177" cy="72962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Agir selon l’état de la victim</a:t>
            </a:r>
            <a:r>
              <a:rPr lang="fr-FR" b="1" dirty="0">
                <a:solidFill>
                  <a:prstClr val="black"/>
                </a:solidFill>
              </a:rPr>
              <a:t>e</a:t>
            </a:r>
            <a:endParaRPr lang="fr-FR" i="1" dirty="0">
              <a:solidFill>
                <a:prstClr val="black"/>
              </a:solidFill>
            </a:endParaRPr>
          </a:p>
        </p:txBody>
      </p:sp>
      <p:cxnSp>
        <p:nvCxnSpPr>
          <p:cNvPr id="41" name="Connecteur droit avec flèche 40"/>
          <p:cNvCxnSpPr/>
          <p:nvPr/>
        </p:nvCxnSpPr>
        <p:spPr>
          <a:xfrm flipH="1">
            <a:off x="2248841" y="3084169"/>
            <a:ext cx="1" cy="4330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>
            <a:off x="6694149" y="3068960"/>
            <a:ext cx="1" cy="4330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H="1">
            <a:off x="3059832" y="5661248"/>
            <a:ext cx="1" cy="4330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H="1">
            <a:off x="5868144" y="5659730"/>
            <a:ext cx="1" cy="4330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à coins arrondis 15"/>
          <p:cNvSpPr/>
          <p:nvPr/>
        </p:nvSpPr>
        <p:spPr>
          <a:xfrm>
            <a:off x="1844058" y="2276872"/>
            <a:ext cx="5212218" cy="792088"/>
          </a:xfrm>
          <a:prstGeom prst="roundRect">
            <a:avLst/>
          </a:prstGeom>
          <a:solidFill>
            <a:srgbClr val="99FF99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Pas de danger pour le sauveteur </a:t>
            </a:r>
            <a:endParaRPr lang="fr-FR" dirty="0">
              <a:solidFill>
                <a:prstClr val="black"/>
              </a:solidFill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1249992" y="1004329"/>
            <a:ext cx="6400350" cy="930052"/>
            <a:chOff x="1051065" y="980728"/>
            <a:chExt cx="6400350" cy="930052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1051065" y="980728"/>
              <a:ext cx="6400350" cy="93005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900113" algn="ctr"/>
              <a:r>
                <a:rPr lang="fr-FR" dirty="0" smtClean="0">
                  <a:solidFill>
                    <a:prstClr val="black"/>
                  </a:solidFill>
                </a:rPr>
                <a:t>Danger pour le sauveteur non contrôlable </a:t>
              </a:r>
            </a:p>
            <a:p>
              <a:pPr marL="900113" algn="ctr"/>
              <a:r>
                <a:rPr lang="fr-FR" dirty="0" smtClean="0">
                  <a:solidFill>
                    <a:prstClr val="black"/>
                  </a:solidFill>
                </a:rPr>
                <a:t>=</a:t>
              </a:r>
            </a:p>
            <a:p>
              <a:pPr marL="900113" algn="ctr"/>
              <a:r>
                <a:rPr lang="fr-FR" dirty="0" smtClean="0">
                  <a:solidFill>
                    <a:prstClr val="black"/>
                  </a:solidFill>
                </a:rPr>
                <a:t>Délimiter la zone et passer l’alerte  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49500" y1="3200" x2="4167" y2="88600"/>
                          <a14:foregroundMark x1="29667" y1="54000" x2="10167" y2="88400"/>
                          <a14:foregroundMark x1="19500" y1="59600" x2="24500" y2="63200"/>
                          <a14:foregroundMark x1="48333" y1="9000" x2="5500" y2="93000"/>
                          <a14:foregroundMark x1="54749" y1="8949" x2="92737" y2="84564"/>
                          <a14:foregroundMark x1="97020" y1="92617" x2="94041" y2="96421"/>
                          <a14:foregroundMark x1="94041" y1="96421" x2="94041" y2="96421"/>
                          <a14:foregroundMark x1="85475" y1="88367" x2="85475" y2="88367"/>
                          <a14:foregroundMark x1="3352" y1="91946" x2="5214" y2="97763"/>
                          <a14:foregroundMark x1="18063" y1="99329" x2="45624" y2="99329"/>
                          <a14:foregroundMark x1="21788" y1="97092" x2="87896" y2="97092"/>
                          <a14:foregroundMark x1="26071" y1="63982" x2="12663" y2="83893"/>
                          <a14:foregroundMark x1="8939" y1="97092" x2="23091" y2="97092"/>
                          <a14:foregroundMark x1="2235" y1="95749" x2="15084" y2="95749"/>
                          <a14:backgroundMark x1="6833" y1="98400" x2="97000" y2="99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007274"/>
              <a:ext cx="1005060" cy="837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673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2582" y="260648"/>
            <a:ext cx="9111417" cy="6401866"/>
          </a:xfrm>
        </p:spPr>
        <p:txBody>
          <a:bodyPr>
            <a:noAutofit/>
          </a:bodyPr>
          <a:lstStyle/>
          <a:p>
            <a:pPr marL="0" algn="ctr"/>
            <a:r>
              <a:rPr lang="fr-FR" sz="34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3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563888" y="5280302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CAT Danger non contrôlable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5342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>
          <a:xfrm>
            <a:off x="539552" y="3068960"/>
            <a:ext cx="8252292" cy="1986524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 smtClean="0">
                <a:solidFill>
                  <a:schemeClr val="tx1"/>
                </a:solidFill>
              </a:rPr>
              <a:t>Objectif :  </a:t>
            </a:r>
            <a:r>
              <a:rPr lang="fr-FR" sz="2400" b="1" dirty="0">
                <a:solidFill>
                  <a:schemeClr val="tx1"/>
                </a:solidFill>
              </a:rPr>
              <a:t>être capable de montrer comment supprimer ou écarter le danger de façon permanente pour assurer sa protection, celle de la victime et des autres personnes</a:t>
            </a:r>
            <a:r>
              <a:rPr lang="fr-FR" sz="2400" b="1" dirty="0" smtClean="0">
                <a:solidFill>
                  <a:schemeClr val="tx1"/>
                </a:solidFill>
              </a:rPr>
              <a:t>. </a:t>
            </a:r>
            <a:endParaRPr lang="fr-FR" sz="3200" b="1" dirty="0" smtClean="0">
              <a:solidFill>
                <a:schemeClr val="tx1"/>
              </a:solidFill>
            </a:endParaRPr>
          </a:p>
          <a:p>
            <a:pPr algn="l"/>
            <a:endParaRPr lang="fr-FR" dirty="0" smtClean="0">
              <a:solidFill>
                <a:schemeClr val="tx1"/>
              </a:solidFill>
            </a:endParaRPr>
          </a:p>
          <a:p>
            <a:pPr marL="64008"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23486" y="0"/>
            <a:ext cx="9120514" cy="177281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/>
              <a:t>   Danger contrôlable </a:t>
            </a:r>
            <a:endParaRPr lang="fr-FR" dirty="0"/>
          </a:p>
        </p:txBody>
      </p:sp>
      <p:pic>
        <p:nvPicPr>
          <p:cNvPr id="1026" name="Picture 2" descr="http://p1.storage.canalblog.com/14/30/910596/7003301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562" r="928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8732"/>
            <a:ext cx="269761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3" t="43289" r="8838" b="4217"/>
          <a:stretch/>
        </p:blipFill>
        <p:spPr bwMode="auto">
          <a:xfrm>
            <a:off x="3635896" y="4581128"/>
            <a:ext cx="2984198" cy="1991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85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1" t="4842" r="15053" b="6103"/>
          <a:stretch/>
        </p:blipFill>
        <p:spPr>
          <a:xfrm>
            <a:off x="2051720" y="124691"/>
            <a:ext cx="4807527" cy="67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0" y="260648"/>
            <a:ext cx="9151849" cy="629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2"/>
          <a:srcRect l="1168" r="393"/>
          <a:stretch/>
        </p:blipFill>
        <p:spPr>
          <a:xfrm>
            <a:off x="0" y="476672"/>
            <a:ext cx="9144000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Neretti AC\Desktop\cyclone-dumile-des-cables-electriques-ayant-ete-arraches-plus-de-65-000-foyers-reunionnais-se-trouvent-aujourd-hui-sans-electricite_56657_wid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" r="56865" b="39590"/>
          <a:stretch/>
        </p:blipFill>
        <p:spPr bwMode="auto">
          <a:xfrm>
            <a:off x="1985527" y="116632"/>
            <a:ext cx="4949450" cy="66247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 descr="http://auto.img.v4.skyrock.net/3275/36403275/pics/1731157028_small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00" b="100000" l="21750" r="77000">
                        <a14:foregroundMark x1="42750" y1="48333" x2="44500" y2="49667"/>
                        <a14:foregroundMark x1="46750" y1="90667" x2="53250" y2="95667"/>
                        <a14:backgroundMark x1="30250" y1="35667" x2="39750" y2="49667"/>
                        <a14:backgroundMark x1="35500" y1="35000" x2="42500" y2="45000"/>
                        <a14:backgroundMark x1="40750" y1="49667" x2="42250" y2="52667"/>
                        <a14:backgroundMark x1="46750" y1="95667" x2="51000" y2="9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30666" r="22000"/>
          <a:stretch/>
        </p:blipFill>
        <p:spPr bwMode="auto">
          <a:xfrm rot="487209">
            <a:off x="3810331" y="5022608"/>
            <a:ext cx="1952091" cy="15888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843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à coins arrondis 28"/>
          <p:cNvSpPr/>
          <p:nvPr/>
        </p:nvSpPr>
        <p:spPr>
          <a:xfrm>
            <a:off x="298405" y="3506865"/>
            <a:ext cx="3924177" cy="84625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black"/>
                </a:solidFill>
              </a:rPr>
              <a:t>Danger </a:t>
            </a:r>
            <a:r>
              <a:rPr lang="fr-FR" b="1" dirty="0" smtClean="0">
                <a:solidFill>
                  <a:prstClr val="black"/>
                </a:solidFill>
              </a:rPr>
              <a:t>contrôlable </a:t>
            </a:r>
          </a:p>
          <a:p>
            <a:pPr algn="ctr"/>
            <a:r>
              <a:rPr lang="fr-FR" b="1" dirty="0" smtClean="0">
                <a:solidFill>
                  <a:prstClr val="black"/>
                </a:solidFill>
              </a:rPr>
              <a:t>pour la victime </a:t>
            </a:r>
            <a:endParaRPr lang="fr-FR" i="1" dirty="0">
              <a:solidFill>
                <a:prstClr val="black"/>
              </a:solidFill>
            </a:endParaRPr>
          </a:p>
        </p:txBody>
      </p:sp>
      <p:sp>
        <p:nvSpPr>
          <p:cNvPr id="3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908720"/>
          </a:xfrm>
        </p:spPr>
        <p:txBody>
          <a:bodyPr>
            <a:normAutofit/>
          </a:bodyPr>
          <a:lstStyle/>
          <a:p>
            <a:pPr marL="0" algn="ctr"/>
            <a:r>
              <a:rPr lang="fr-FR" dirty="0" smtClean="0"/>
              <a:t>Bilan : PROTECTION</a:t>
            </a:r>
            <a:endParaRPr lang="fr-FR" dirty="0"/>
          </a:p>
        </p:txBody>
      </p:sp>
      <p:cxnSp>
        <p:nvCxnSpPr>
          <p:cNvPr id="34" name="Connecteur droit avec flèche 33"/>
          <p:cNvCxnSpPr/>
          <p:nvPr/>
        </p:nvCxnSpPr>
        <p:spPr>
          <a:xfrm flipH="1">
            <a:off x="2260493" y="4363499"/>
            <a:ext cx="1" cy="4330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à coins arrondis 19"/>
          <p:cNvSpPr/>
          <p:nvPr/>
        </p:nvSpPr>
        <p:spPr>
          <a:xfrm>
            <a:off x="318621" y="4814989"/>
            <a:ext cx="3924177" cy="84625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Supprimer le danger </a:t>
            </a:r>
          </a:p>
          <a:p>
            <a:pPr algn="ctr"/>
            <a:r>
              <a:rPr lang="fr-FR" b="1" dirty="0" smtClean="0">
                <a:solidFill>
                  <a:prstClr val="black"/>
                </a:solidFill>
              </a:rPr>
              <a:t>pour la victime</a:t>
            </a:r>
            <a:endParaRPr lang="fr-FR" i="1" dirty="0">
              <a:solidFill>
                <a:prstClr val="black"/>
              </a:solidFill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1844058" y="2276872"/>
            <a:ext cx="5212218" cy="792088"/>
          </a:xfrm>
          <a:prstGeom prst="roundRect">
            <a:avLst/>
          </a:prstGeom>
          <a:solidFill>
            <a:srgbClr val="99FF99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Pas de danger pour le sauveteur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2488078" y="6083749"/>
            <a:ext cx="3924177" cy="72962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Agir selon l’état de la victim</a:t>
            </a:r>
            <a:r>
              <a:rPr lang="fr-FR" b="1" dirty="0">
                <a:solidFill>
                  <a:prstClr val="black"/>
                </a:solidFill>
              </a:rPr>
              <a:t>e</a:t>
            </a:r>
            <a:endParaRPr lang="fr-FR" i="1" dirty="0">
              <a:solidFill>
                <a:prstClr val="black"/>
              </a:solidFill>
            </a:endParaRPr>
          </a:p>
        </p:txBody>
      </p:sp>
      <p:cxnSp>
        <p:nvCxnSpPr>
          <p:cNvPr id="41" name="Connecteur droit avec flèche 40"/>
          <p:cNvCxnSpPr/>
          <p:nvPr/>
        </p:nvCxnSpPr>
        <p:spPr>
          <a:xfrm flipH="1">
            <a:off x="2248841" y="3084169"/>
            <a:ext cx="1" cy="4330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H="1">
            <a:off x="3059832" y="5661248"/>
            <a:ext cx="1" cy="4330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>
            <a:off x="1249992" y="1004329"/>
            <a:ext cx="6400350" cy="930052"/>
            <a:chOff x="1051065" y="980728"/>
            <a:chExt cx="6400350" cy="930052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1051065" y="980728"/>
              <a:ext cx="6400350" cy="93005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900113" algn="ctr"/>
              <a:r>
                <a:rPr lang="fr-FR" dirty="0" smtClean="0">
                  <a:solidFill>
                    <a:prstClr val="black"/>
                  </a:solidFill>
                </a:rPr>
                <a:t>Danger pour le sauveteur non contrôlable </a:t>
              </a:r>
            </a:p>
            <a:p>
              <a:pPr marL="900113" algn="ctr"/>
              <a:r>
                <a:rPr lang="fr-FR" dirty="0" smtClean="0">
                  <a:solidFill>
                    <a:prstClr val="black"/>
                  </a:solidFill>
                </a:rPr>
                <a:t>=</a:t>
              </a:r>
            </a:p>
            <a:p>
              <a:pPr marL="900113" algn="ctr"/>
              <a:r>
                <a:rPr lang="fr-FR" dirty="0" smtClean="0">
                  <a:solidFill>
                    <a:prstClr val="black"/>
                  </a:solidFill>
                </a:rPr>
                <a:t>Délimiter la zone et passer l’alerte  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49500" y1="3200" x2="4167" y2="88600"/>
                          <a14:foregroundMark x1="29667" y1="54000" x2="10167" y2="88400"/>
                          <a14:foregroundMark x1="19500" y1="59600" x2="24500" y2="63200"/>
                          <a14:foregroundMark x1="48333" y1="9000" x2="5500" y2="93000"/>
                          <a14:foregroundMark x1="54749" y1="8949" x2="92737" y2="84564"/>
                          <a14:foregroundMark x1="97020" y1="92617" x2="94041" y2="96421"/>
                          <a14:foregroundMark x1="94041" y1="96421" x2="94041" y2="96421"/>
                          <a14:foregroundMark x1="85475" y1="88367" x2="85475" y2="88367"/>
                          <a14:foregroundMark x1="3352" y1="91946" x2="5214" y2="97763"/>
                          <a14:foregroundMark x1="18063" y1="99329" x2="45624" y2="99329"/>
                          <a14:foregroundMark x1="21788" y1="97092" x2="87896" y2="97092"/>
                          <a14:foregroundMark x1="26071" y1="63982" x2="12663" y2="83893"/>
                          <a14:foregroundMark x1="8939" y1="97092" x2="23091" y2="97092"/>
                          <a14:foregroundMark x1="2235" y1="95749" x2="15084" y2="95749"/>
                          <a14:backgroundMark x1="6833" y1="98400" x2="97000" y2="99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007274"/>
              <a:ext cx="1005060" cy="837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572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0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>
          <a:xfrm>
            <a:off x="539552" y="2564904"/>
            <a:ext cx="8252292" cy="1986524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 smtClean="0">
                <a:solidFill>
                  <a:schemeClr val="tx1"/>
                </a:solidFill>
              </a:rPr>
              <a:t>Objectif :  </a:t>
            </a:r>
            <a:r>
              <a:rPr lang="fr-FR" sz="2400" b="1" dirty="0" smtClean="0">
                <a:solidFill>
                  <a:schemeClr val="tx1"/>
                </a:solidFill>
              </a:rPr>
              <a:t>être capable </a:t>
            </a:r>
            <a:r>
              <a:rPr lang="fr-FR" sz="2400" b="1" dirty="0">
                <a:solidFill>
                  <a:schemeClr val="tx1"/>
                </a:solidFill>
              </a:rPr>
              <a:t>d’indiquer pourquoi et </a:t>
            </a:r>
            <a:r>
              <a:rPr lang="fr-FR" sz="2400" b="1" dirty="0" smtClean="0">
                <a:solidFill>
                  <a:schemeClr val="tx1"/>
                </a:solidFill>
              </a:rPr>
              <a:t>de réaliser </a:t>
            </a:r>
            <a:r>
              <a:rPr lang="fr-FR" sz="2400" b="1" dirty="0">
                <a:solidFill>
                  <a:schemeClr val="tx1"/>
                </a:solidFill>
              </a:rPr>
              <a:t>un dégagement d’urgence d’une victime de la zone dangereuse</a:t>
            </a:r>
            <a:r>
              <a:rPr lang="fr-FR" sz="2400" b="1" dirty="0" smtClean="0">
                <a:solidFill>
                  <a:schemeClr val="tx1"/>
                </a:solidFill>
              </a:rPr>
              <a:t>. </a:t>
            </a:r>
            <a:endParaRPr lang="fr-FR" sz="3200" b="1" dirty="0" smtClean="0">
              <a:solidFill>
                <a:schemeClr val="tx1"/>
              </a:solidFill>
            </a:endParaRPr>
          </a:p>
          <a:p>
            <a:pPr algn="l"/>
            <a:endParaRPr lang="fr-FR" dirty="0" smtClean="0">
              <a:solidFill>
                <a:schemeClr val="tx1"/>
              </a:solidFill>
            </a:endParaRPr>
          </a:p>
          <a:p>
            <a:pPr marL="64008"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808238" y="0"/>
            <a:ext cx="8335762" cy="177281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/>
              <a:t>   Danger non contrôlable </a:t>
            </a:r>
            <a:endParaRPr lang="fr-FR" dirty="0"/>
          </a:p>
        </p:txBody>
      </p:sp>
      <p:pic>
        <p:nvPicPr>
          <p:cNvPr id="1026" name="Picture 2" descr="http://p1.storage.canalblog.com/14/30/910596/7003301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562" r="928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16632"/>
            <a:ext cx="269761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77072"/>
            <a:ext cx="3633614" cy="256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86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Personnalisé 1">
      <a:dk1>
        <a:sysClr val="windowText" lastClr="000000"/>
      </a:dk1>
      <a:lt1>
        <a:sysClr val="window" lastClr="FFFFFF"/>
      </a:lt1>
      <a:dk2>
        <a:srgbClr val="969DAB"/>
      </a:dk2>
      <a:lt2>
        <a:srgbClr val="FFF39D"/>
      </a:lt2>
      <a:accent1>
        <a:srgbClr val="FE8637"/>
      </a:accent1>
      <a:accent2>
        <a:srgbClr val="ACC1E8"/>
      </a:accent2>
      <a:accent3>
        <a:srgbClr val="B32C16"/>
      </a:accent3>
      <a:accent4>
        <a:srgbClr val="F5CD2D"/>
      </a:accent4>
      <a:accent5>
        <a:srgbClr val="AEBAD5"/>
      </a:accent5>
      <a:accent6>
        <a:srgbClr val="ADB0B5"/>
      </a:accent6>
      <a:hlink>
        <a:srgbClr val="D2611C"/>
      </a:hlink>
      <a:folHlink>
        <a:srgbClr val="7B87AA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</TotalTime>
  <Words>213</Words>
  <Application>Microsoft Office PowerPoint</Application>
  <PresentationFormat>Affichage à l'écran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Verve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Bilan : PROTECTION</vt:lpstr>
      <vt:lpstr>Présentation PowerPoint</vt:lpstr>
      <vt:lpstr>Présentation PowerPoint</vt:lpstr>
      <vt:lpstr>Présentation PowerPoint</vt:lpstr>
      <vt:lpstr>Le dégagement d’urgence </vt:lpstr>
      <vt:lpstr>Bilan : PROTECTION</vt:lpstr>
      <vt:lpstr>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Neretti AC</dc:creator>
  <cp:lastModifiedBy>Neretti AC</cp:lastModifiedBy>
  <cp:revision>63</cp:revision>
  <cp:lastPrinted>2013-10-31T23:37:22Z</cp:lastPrinted>
  <dcterms:created xsi:type="dcterms:W3CDTF">2013-10-11T22:05:50Z</dcterms:created>
  <dcterms:modified xsi:type="dcterms:W3CDTF">2014-07-02T10:29:46Z</dcterms:modified>
</cp:coreProperties>
</file>