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74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83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53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86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66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49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33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67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77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35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01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5F495-B750-1945-92A2-6DCDDAC18FCD}" type="datetimeFigureOut">
              <a:rPr lang="fr-FR" smtClean="0"/>
              <a:t>01/09/19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E14E5-9277-C347-8E35-15E7380522F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86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Enseignement au collège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>Enseigner par compétences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Nouvelle-Calédonie, année 2019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04" y="5876107"/>
            <a:ext cx="2269028" cy="72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62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Déroulé prévu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8175716" cy="4351338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Plénière :  recommandations générales, présentation de situations par des collègues (1 h 30)</a:t>
            </a:r>
          </a:p>
          <a:p>
            <a:r>
              <a:rPr lang="fr-FR" dirty="0" smtClean="0"/>
              <a:t>Ateliers : (1 h 30 par atelier)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1 : Enseignement par compétences (1) : autour d’activités (utilisation des attendus de fin d’année, par exemple) choix des compétences, grille d’évaluation, différenciation.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dirty="0"/>
              <a:t>	</a:t>
            </a:r>
            <a:r>
              <a:rPr lang="fr-FR" dirty="0" smtClean="0"/>
              <a:t>2 : </a:t>
            </a:r>
            <a:r>
              <a:rPr lang="fr-FR" dirty="0"/>
              <a:t>Enseignement par compétences </a:t>
            </a:r>
            <a:r>
              <a:rPr lang="fr-FR" dirty="0" smtClean="0"/>
              <a:t>(2) </a:t>
            </a:r>
            <a:r>
              <a:rPr lang="fr-FR" dirty="0"/>
              <a:t>: </a:t>
            </a:r>
            <a:r>
              <a:rPr lang="fr-FR" dirty="0" smtClean="0"/>
              <a:t>contribution de la discipline, test de positionnement en sixième et différenciation.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3 : Raisonnement et démonstration : positionner les démonstrations obligatoires et possibles, différenciation.</a:t>
            </a:r>
            <a:r>
              <a:rPr lang="fr-FR" dirty="0"/>
              <a:t> Utilisation des repères de progression.</a:t>
            </a:r>
          </a:p>
          <a:p>
            <a:r>
              <a:rPr lang="fr-FR" dirty="0" smtClean="0"/>
              <a:t>Plénière </a:t>
            </a:r>
            <a:r>
              <a:rPr lang="fr-FR" dirty="0"/>
              <a:t>: Synthèse </a:t>
            </a:r>
            <a:r>
              <a:rPr lang="fr-FR" dirty="0" smtClean="0"/>
              <a:t>des ateliers (1 h)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974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0919" y="1477209"/>
            <a:ext cx="6132716" cy="334315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fr-FR" sz="1800" b="1" dirty="0">
              <a:solidFill>
                <a:schemeClr val="tx1"/>
              </a:solidFill>
            </a:endParaRPr>
          </a:p>
          <a:p>
            <a:r>
              <a:rPr lang="fr-FR" sz="6000" b="1" dirty="0" smtClean="0">
                <a:solidFill>
                  <a:schemeClr val="tx1"/>
                </a:solidFill>
              </a:rPr>
              <a:t>Recommandations générales</a:t>
            </a:r>
            <a:endParaRPr lang="fr-FR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096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Préambule des programmes – cycle 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Cinq thèmes : </a:t>
            </a:r>
            <a:r>
              <a:rPr lang="fr-FR" sz="2200" i="1" dirty="0" smtClean="0">
                <a:solidFill>
                  <a:schemeClr val="accent5"/>
                </a:solidFill>
              </a:rPr>
              <a:t>nombres </a:t>
            </a:r>
            <a:r>
              <a:rPr lang="fr-FR" sz="2200" i="1" dirty="0">
                <a:solidFill>
                  <a:schemeClr val="accent5"/>
                </a:solidFill>
              </a:rPr>
              <a:t>et calculs ; organisation et gestion de données, fonctions ; grandeurs et mesures ; espace et géométrie ; algorithmique et programmation</a:t>
            </a:r>
            <a:r>
              <a:rPr lang="fr-FR" sz="2200" i="1" dirty="0"/>
              <a:t> </a:t>
            </a:r>
            <a:endParaRPr lang="fr-FR" sz="2200" i="1" dirty="0" smtClean="0"/>
          </a:p>
          <a:p>
            <a:r>
              <a:rPr lang="fr-FR" dirty="0" smtClean="0"/>
              <a:t>Importance réaffirmée de la résolution de problèmes, liée aux automatismes 	  liste d’automatismes « obligatoires »</a:t>
            </a:r>
          </a:p>
          <a:p>
            <a:r>
              <a:rPr lang="fr-FR" dirty="0" smtClean="0"/>
              <a:t>Formation au raisonnement et à la démonstration</a:t>
            </a:r>
          </a:p>
          <a:p>
            <a:r>
              <a:rPr lang="fr-FR" dirty="0" smtClean="0"/>
              <a:t>Présentation des notions sous différents angles</a:t>
            </a:r>
          </a:p>
          <a:p>
            <a:r>
              <a:rPr lang="fr-FR" dirty="0" smtClean="0"/>
              <a:t>Différentes étapes de l’apprentissage, en particulier pour certains élèves – manipulation, verbalisation, représentation</a:t>
            </a:r>
          </a:p>
          <a:p>
            <a:r>
              <a:rPr lang="fr-FR" dirty="0" smtClean="0"/>
              <a:t>Trace de cours claire, structurée, statut des énoncés</a:t>
            </a:r>
          </a:p>
          <a:p>
            <a:r>
              <a:rPr lang="fr-FR" dirty="0" smtClean="0"/>
              <a:t>Résolution d’exercices et problèmes riches et variés (contexte, tâches)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2468880" y="3004458"/>
            <a:ext cx="346166" cy="2177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00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Rapport Torossian-Villani :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42950" y="1978025"/>
            <a:ext cx="81528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FF0000"/>
                </a:solidFill>
              </a:rPr>
              <a:t>Equilibre entre divers temps de l’apprentissage</a:t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 smtClean="0">
              <a:solidFill>
                <a:srgbClr val="FF0000"/>
              </a:solidFill>
            </a:endParaRPr>
          </a:p>
          <a:p>
            <a:pPr lvl="1"/>
            <a:r>
              <a:rPr lang="fr-FR" dirty="0" smtClean="0"/>
              <a:t>Recherche, activité, manipulation </a:t>
            </a:r>
          </a:p>
          <a:p>
            <a:pPr lvl="1"/>
            <a:r>
              <a:rPr lang="fr-FR" dirty="0" smtClean="0"/>
              <a:t>Dialogue, échange, verbalisation</a:t>
            </a:r>
          </a:p>
          <a:p>
            <a:pPr lvl="1"/>
            <a:r>
              <a:rPr lang="fr-FR" dirty="0" smtClean="0"/>
              <a:t>Exposé par le professeur </a:t>
            </a:r>
          </a:p>
          <a:p>
            <a:pPr lvl="1"/>
            <a:r>
              <a:rPr lang="fr-FR" dirty="0" smtClean="0"/>
              <a:t>Trace  écrite</a:t>
            </a:r>
          </a:p>
          <a:p>
            <a:pPr lvl="1"/>
            <a:r>
              <a:rPr lang="fr-FR" dirty="0" smtClean="0"/>
              <a:t>Exemples </a:t>
            </a:r>
          </a:p>
          <a:p>
            <a:pPr lvl="1"/>
            <a:r>
              <a:rPr lang="fr-FR" dirty="0" smtClean="0"/>
              <a:t>Exercices et problèmes</a:t>
            </a:r>
          </a:p>
          <a:p>
            <a:pPr lvl="1"/>
            <a:r>
              <a:rPr lang="fr-FR" dirty="0" smtClean="0"/>
              <a:t>Rituels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338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12" y="1323703"/>
            <a:ext cx="8097338" cy="485326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fr-FR" dirty="0">
                <a:solidFill>
                  <a:srgbClr val="FF0000"/>
                </a:solidFill>
              </a:rPr>
              <a:t>Trace écrite</a:t>
            </a:r>
          </a:p>
          <a:p>
            <a:r>
              <a:rPr lang="fr-FR" dirty="0" smtClean="0"/>
              <a:t>Trace </a:t>
            </a:r>
            <a:r>
              <a:rPr lang="fr-FR" dirty="0"/>
              <a:t>de cours claire, explicite et structurée </a:t>
            </a:r>
            <a:r>
              <a:rPr lang="fr-FR" dirty="0" smtClean="0"/>
              <a:t>= aide </a:t>
            </a:r>
            <a:r>
              <a:rPr lang="fr-FR" dirty="0"/>
              <a:t>essentielle à </a:t>
            </a:r>
            <a:r>
              <a:rPr lang="fr-FR" dirty="0" smtClean="0"/>
              <a:t>l’apprentissage</a:t>
            </a:r>
          </a:p>
          <a:p>
            <a:r>
              <a:rPr lang="fr-FR" dirty="0" smtClean="0"/>
              <a:t>Après les phases de recherche</a:t>
            </a:r>
            <a:r>
              <a:rPr lang="fr-FR" dirty="0"/>
              <a:t>, d’appropriation individuelle ou </a:t>
            </a:r>
            <a:r>
              <a:rPr lang="fr-FR" dirty="0" smtClean="0"/>
              <a:t>collective</a:t>
            </a:r>
          </a:p>
          <a:p>
            <a:r>
              <a:rPr lang="fr-FR" dirty="0" smtClean="0"/>
              <a:t>Trace </a:t>
            </a:r>
            <a:r>
              <a:rPr lang="fr-FR" dirty="0"/>
              <a:t>écrite récapitule </a:t>
            </a:r>
            <a:r>
              <a:rPr lang="fr-FR" dirty="0" smtClean="0"/>
              <a:t>les </a:t>
            </a:r>
            <a:r>
              <a:rPr lang="fr-FR" dirty="0"/>
              <a:t>connaissances, les méthodes et les stratégies étudiées en classe. </a:t>
            </a:r>
            <a:r>
              <a:rPr lang="fr-FR" dirty="0" smtClean="0"/>
              <a:t>	Présente les liens </a:t>
            </a:r>
            <a:r>
              <a:rPr lang="fr-FR" dirty="0"/>
              <a:t>entre les différentes </a:t>
            </a:r>
            <a:r>
              <a:rPr lang="fr-FR" dirty="0" smtClean="0"/>
              <a:t>notions, les </a:t>
            </a:r>
            <a:r>
              <a:rPr lang="fr-FR" dirty="0"/>
              <a:t>objectifs, </a:t>
            </a:r>
            <a:r>
              <a:rPr lang="fr-FR" dirty="0" smtClean="0"/>
              <a:t>enrichie </a:t>
            </a:r>
            <a:r>
              <a:rPr lang="fr-FR" dirty="0"/>
              <a:t>par des exemples ou des </a:t>
            </a:r>
            <a:r>
              <a:rPr lang="fr-FR" dirty="0" smtClean="0"/>
              <a:t>schémas</a:t>
            </a:r>
          </a:p>
          <a:p>
            <a:r>
              <a:rPr lang="fr-FR" dirty="0" smtClean="0"/>
              <a:t> A consulter régulièrement (sous </a:t>
            </a:r>
            <a:r>
              <a:rPr lang="fr-FR" dirty="0"/>
              <a:t>la conduite du professeur ou en autonomie) </a:t>
            </a:r>
            <a:r>
              <a:rPr lang="fr-FR" dirty="0" smtClean="0"/>
              <a:t>	mémorisation, développement </a:t>
            </a:r>
            <a:r>
              <a:rPr lang="fr-FR" dirty="0"/>
              <a:t>de compétences. </a:t>
            </a:r>
            <a:endParaRPr lang="fr-FR" dirty="0" smtClean="0"/>
          </a:p>
          <a:p>
            <a:r>
              <a:rPr lang="fr-FR" dirty="0" smtClean="0"/>
              <a:t>Bonne </a:t>
            </a:r>
            <a:r>
              <a:rPr lang="fr-FR" dirty="0"/>
              <a:t>qualité </a:t>
            </a:r>
            <a:r>
              <a:rPr lang="fr-FR" dirty="0" smtClean="0"/>
              <a:t>mathématique </a:t>
            </a:r>
            <a:r>
              <a:rPr lang="fr-FR" dirty="0"/>
              <a:t>et </a:t>
            </a:r>
            <a:r>
              <a:rPr lang="fr-FR" dirty="0" smtClean="0"/>
              <a:t>rédactionnelle (tableau et cahiers)</a:t>
            </a:r>
          </a:p>
          <a:p>
            <a:r>
              <a:rPr lang="fr-FR" dirty="0" smtClean="0"/>
              <a:t>Bien </a:t>
            </a:r>
            <a:r>
              <a:rPr lang="fr-FR" dirty="0"/>
              <a:t>distinguer le statut des énoncés (conjecture, définition, propriété - admise ou démontrée -, démonstration, théorème).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28650" y="32593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>
                <a:solidFill>
                  <a:srgbClr val="FF0000"/>
                </a:solidFill>
              </a:rPr>
              <a:t>Ecriture des nouveaux programmes : préambules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628651" y="4397829"/>
            <a:ext cx="444137" cy="319169"/>
          </a:xfrm>
          <a:prstGeom prst="rightArrow">
            <a:avLst>
              <a:gd name="adj1" fmla="val 50000"/>
              <a:gd name="adj2" fmla="val 527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lèche droite 3"/>
          <p:cNvSpPr/>
          <p:nvPr/>
        </p:nvSpPr>
        <p:spPr>
          <a:xfrm>
            <a:off x="2690950" y="3309256"/>
            <a:ext cx="483325" cy="3278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428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Raisonnement et démonstration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«</a:t>
            </a:r>
            <a:r>
              <a:rPr lang="fr-FR" dirty="0"/>
              <a:t> La formation au </a:t>
            </a:r>
            <a:r>
              <a:rPr lang="fr-FR" b="1" dirty="0"/>
              <a:t>raisonnement</a:t>
            </a:r>
            <a:r>
              <a:rPr lang="fr-FR" dirty="0"/>
              <a:t> et </a:t>
            </a:r>
            <a:r>
              <a:rPr lang="fr-FR" b="1" dirty="0"/>
              <a:t>l’initiation à la démonstration</a:t>
            </a:r>
            <a:r>
              <a:rPr lang="fr-FR" dirty="0"/>
              <a:t> sont des objectifs </a:t>
            </a:r>
            <a:r>
              <a:rPr lang="fr-FR" b="1" dirty="0"/>
              <a:t>essentiels</a:t>
            </a:r>
            <a:r>
              <a:rPr lang="fr-FR" dirty="0"/>
              <a:t> »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Situations variées</a:t>
            </a:r>
          </a:p>
          <a:p>
            <a:r>
              <a:rPr lang="fr-FR" dirty="0" smtClean="0"/>
              <a:t>Différents types de raisonnement à identifier et à pratiquer</a:t>
            </a:r>
          </a:p>
          <a:p>
            <a:r>
              <a:rPr lang="fr-FR" dirty="0" smtClean="0"/>
              <a:t>Des exemples identifiés dans les programmes</a:t>
            </a:r>
          </a:p>
          <a:p>
            <a:r>
              <a:rPr lang="fr-FR" dirty="0" smtClean="0"/>
              <a:t>Des situations à proposer en exercice</a:t>
            </a:r>
          </a:p>
          <a:p>
            <a:r>
              <a:rPr lang="fr-FR" dirty="0" smtClean="0"/>
              <a:t>La différentiation à envisager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	Atelier 3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200" i="1" dirty="0" smtClean="0">
                <a:solidFill>
                  <a:srgbClr val="FF0000"/>
                </a:solidFill>
              </a:rPr>
              <a:t>Document d’accompagnement cycle 4 « raisonnement et démonstration »</a:t>
            </a:r>
            <a:endParaRPr lang="fr-FR" sz="2200" i="1" dirty="0">
              <a:solidFill>
                <a:srgbClr val="FF0000"/>
              </a:solidFill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751115" y="4990011"/>
            <a:ext cx="587829" cy="217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330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La démonstration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9269" y="2426881"/>
            <a:ext cx="7122978" cy="31466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3100" dirty="0" smtClean="0"/>
              <a:t>   Dans </a:t>
            </a:r>
            <a:r>
              <a:rPr lang="fr-FR" sz="3100" dirty="0"/>
              <a:t>la progression commune on peut indiquer les </a:t>
            </a:r>
            <a:r>
              <a:rPr lang="fr-FR" sz="3100" b="1" dirty="0"/>
              <a:t>démonstrations à faire </a:t>
            </a:r>
            <a:r>
              <a:rPr lang="fr-FR" sz="3100" b="1" dirty="0" smtClean="0"/>
              <a:t>a </a:t>
            </a:r>
            <a:r>
              <a:rPr lang="fr-FR" sz="3100" b="1" dirty="0"/>
              <a:t>minima, par niveau</a:t>
            </a:r>
            <a:r>
              <a:rPr lang="fr-FR" sz="3100" dirty="0"/>
              <a:t>. </a:t>
            </a:r>
          </a:p>
          <a:p>
            <a:pPr>
              <a:buNone/>
            </a:pPr>
            <a:r>
              <a:rPr lang="fr-FR" sz="3100" dirty="0"/>
              <a:t>  </a:t>
            </a:r>
            <a:r>
              <a:rPr lang="fr-FR" sz="3100" dirty="0" smtClean="0"/>
              <a:t>Par </a:t>
            </a:r>
            <a:r>
              <a:rPr lang="fr-FR" sz="3100" dirty="0"/>
              <a:t>exemple en 5</a:t>
            </a:r>
            <a:r>
              <a:rPr lang="fr-FR" sz="3100" baseline="30000" dirty="0"/>
              <a:t>ème</a:t>
            </a:r>
            <a:r>
              <a:rPr lang="fr-FR" sz="3100" dirty="0"/>
              <a:t>: quotients égaux, somme des angles d’un triangle, pté de la médiatrice, certaines </a:t>
            </a:r>
            <a:r>
              <a:rPr lang="fr-FR" sz="3100" dirty="0" smtClean="0"/>
              <a:t>propriétés </a:t>
            </a:r>
            <a:r>
              <a:rPr lang="fr-FR" sz="3100" dirty="0"/>
              <a:t>des parallélogrammes</a:t>
            </a:r>
            <a:r>
              <a:rPr lang="fr-FR" sz="3100" dirty="0" smtClean="0"/>
              <a:t>…</a:t>
            </a:r>
            <a:endParaRPr lang="fr-FR" sz="3100" dirty="0"/>
          </a:p>
        </p:txBody>
      </p:sp>
      <p:sp>
        <p:nvSpPr>
          <p:cNvPr id="4" name="ZoneTexte 3"/>
          <p:cNvSpPr txBox="1"/>
          <p:nvPr/>
        </p:nvSpPr>
        <p:spPr>
          <a:xfrm>
            <a:off x="1289527" y="470342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350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Le travail collaboratif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9940" y="1583175"/>
            <a:ext cx="7903412" cy="519095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 smtClean="0"/>
              <a:t>    </a:t>
            </a:r>
            <a:r>
              <a:rPr lang="fr-FR" sz="3294" dirty="0"/>
              <a:t>La logique </a:t>
            </a:r>
            <a:r>
              <a:rPr lang="fr-FR" sz="3294" b="1" dirty="0"/>
              <a:t>spiralaire</a:t>
            </a:r>
            <a:r>
              <a:rPr lang="fr-FR" sz="3294" dirty="0"/>
              <a:t> et les programmes écrits par </a:t>
            </a:r>
            <a:r>
              <a:rPr lang="fr-FR" sz="3294" b="1" dirty="0"/>
              <a:t>cycle</a:t>
            </a:r>
            <a:r>
              <a:rPr lang="fr-FR" sz="3294" dirty="0"/>
              <a:t> induisent une concertation accrue des équipes.                                                                          Une </a:t>
            </a:r>
            <a:r>
              <a:rPr lang="fr-FR" sz="3294" b="1" dirty="0"/>
              <a:t>progression commune</a:t>
            </a:r>
            <a:r>
              <a:rPr lang="fr-FR" sz="3294" dirty="0"/>
              <a:t> semble indispensable à la cohérence pédagogique, cela permet: </a:t>
            </a:r>
          </a:p>
          <a:p>
            <a:pPr lvl="1">
              <a:buFont typeface="Arial"/>
              <a:buChar char="•"/>
            </a:pPr>
            <a:r>
              <a:rPr lang="fr-FR" sz="3294" dirty="0"/>
              <a:t>Aux collègues de travailler en cohérence et de se situer. Aide les nouveaux ou remplaçants.</a:t>
            </a:r>
          </a:p>
          <a:p>
            <a:pPr lvl="1">
              <a:buFont typeface="Arial"/>
              <a:buChar char="•"/>
            </a:pPr>
            <a:r>
              <a:rPr lang="fr-FR" sz="3294" dirty="0" smtClean="0"/>
              <a:t>De construire </a:t>
            </a:r>
            <a:r>
              <a:rPr lang="fr-FR" sz="3294" dirty="0"/>
              <a:t>au mieux l’AP, les EPI…</a:t>
            </a:r>
          </a:p>
          <a:p>
            <a:pPr lvl="1">
              <a:buFont typeface="Arial"/>
              <a:buChar char="•"/>
            </a:pPr>
            <a:r>
              <a:rPr lang="fr-FR" sz="3294" dirty="0" smtClean="0"/>
              <a:t>D’échanger en temps opportun </a:t>
            </a:r>
            <a:r>
              <a:rPr lang="fr-FR" sz="3294" dirty="0"/>
              <a:t>les documents (DM, Evaluations, Activités diverses…)</a:t>
            </a:r>
          </a:p>
          <a:p>
            <a:pPr lvl="1">
              <a:buFont typeface="Arial"/>
              <a:buChar char="•"/>
            </a:pPr>
            <a:r>
              <a:rPr lang="fr-FR" sz="3294" dirty="0"/>
              <a:t>Fluidifie le dispositif « devoirs faits »</a:t>
            </a:r>
          </a:p>
          <a:p>
            <a:pPr lvl="1">
              <a:buFont typeface="Arial"/>
              <a:buChar char="•"/>
            </a:pPr>
            <a:r>
              <a:rPr lang="fr-FR" sz="3294" dirty="0"/>
              <a:t>Facilite les devoirs communs, DNB blancs…</a:t>
            </a:r>
            <a:r>
              <a:rPr lang="fr-FR" sz="36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727441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Macintosh PowerPoint</Application>
  <PresentationFormat>Présentation à l'écran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Enseignement au collège Enseigner par compétences</vt:lpstr>
      <vt:lpstr>Déroulé prévu</vt:lpstr>
      <vt:lpstr>Présentation PowerPoint</vt:lpstr>
      <vt:lpstr>Préambule des programmes – cycle 4</vt:lpstr>
      <vt:lpstr>Rapport Torossian-Villani : </vt:lpstr>
      <vt:lpstr>Présentation PowerPoint</vt:lpstr>
      <vt:lpstr>Raisonnement et démonstration</vt:lpstr>
      <vt:lpstr>La démonstration</vt:lpstr>
      <vt:lpstr>Le travail collaboratif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au collège Enseigner par compétences</dc:title>
  <dc:creator>Eve Fonteneau</dc:creator>
  <cp:lastModifiedBy>Eve Fonteneau</cp:lastModifiedBy>
  <cp:revision>1</cp:revision>
  <dcterms:created xsi:type="dcterms:W3CDTF">2019-09-01T06:39:12Z</dcterms:created>
  <dcterms:modified xsi:type="dcterms:W3CDTF">2019-09-01T06:39:53Z</dcterms:modified>
</cp:coreProperties>
</file>