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65" r:id="rId6"/>
    <p:sldId id="266" r:id="rId7"/>
    <p:sldId id="261" r:id="rId8"/>
    <p:sldId id="262" r:id="rId9"/>
    <p:sldId id="263" r:id="rId10"/>
    <p:sldId id="259" r:id="rId11"/>
    <p:sldId id="264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80" d="100"/>
          <a:sy n="80" d="100"/>
        </p:scale>
        <p:origin x="5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B5585-8AD8-45AD-BE60-55FF0131E8FC}" type="datetimeFigureOut">
              <a:rPr lang="fr-FR" smtClean="0"/>
              <a:t>07/10/2014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93110EB-46A0-409C-AF81-7710AFAA55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5155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B5585-8AD8-45AD-BE60-55FF0131E8FC}" type="datetimeFigureOut">
              <a:rPr lang="fr-FR" smtClean="0"/>
              <a:t>07/10/2014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3110EB-46A0-409C-AF81-7710AFAA55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7242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B5585-8AD8-45AD-BE60-55FF0131E8FC}" type="datetimeFigureOut">
              <a:rPr lang="fr-FR" smtClean="0"/>
              <a:t>07/10/2014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3110EB-46A0-409C-AF81-7710AFAA5516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1755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B5585-8AD8-45AD-BE60-55FF0131E8FC}" type="datetimeFigureOut">
              <a:rPr lang="fr-FR" smtClean="0"/>
              <a:t>07/10/2014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3110EB-46A0-409C-AF81-7710AFAA55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18001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B5585-8AD8-45AD-BE60-55FF0131E8FC}" type="datetimeFigureOut">
              <a:rPr lang="fr-FR" smtClean="0"/>
              <a:t>07/10/2014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3110EB-46A0-409C-AF81-7710AFAA5516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12715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B5585-8AD8-45AD-BE60-55FF0131E8FC}" type="datetimeFigureOut">
              <a:rPr lang="fr-FR" smtClean="0"/>
              <a:t>07/10/2014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3110EB-46A0-409C-AF81-7710AFAA55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6466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B5585-8AD8-45AD-BE60-55FF0131E8FC}" type="datetimeFigureOut">
              <a:rPr lang="fr-FR" smtClean="0"/>
              <a:t>07/10/2014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10EB-46A0-409C-AF81-7710AFAA55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5662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B5585-8AD8-45AD-BE60-55FF0131E8FC}" type="datetimeFigureOut">
              <a:rPr lang="fr-FR" smtClean="0"/>
              <a:t>07/10/2014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10EB-46A0-409C-AF81-7710AFAA55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600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B5585-8AD8-45AD-BE60-55FF0131E8FC}" type="datetimeFigureOut">
              <a:rPr lang="fr-FR" smtClean="0"/>
              <a:t>07/10/2014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10EB-46A0-409C-AF81-7710AFAA55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7806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B5585-8AD8-45AD-BE60-55FF0131E8FC}" type="datetimeFigureOut">
              <a:rPr lang="fr-FR" smtClean="0"/>
              <a:t>07/10/2014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3110EB-46A0-409C-AF81-7710AFAA55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3152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B5585-8AD8-45AD-BE60-55FF0131E8FC}" type="datetimeFigureOut">
              <a:rPr lang="fr-FR" smtClean="0"/>
              <a:t>07/10/2014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3110EB-46A0-409C-AF81-7710AFAA55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7822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B5585-8AD8-45AD-BE60-55FF0131E8FC}" type="datetimeFigureOut">
              <a:rPr lang="fr-FR" smtClean="0"/>
              <a:t>07/10/2014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3110EB-46A0-409C-AF81-7710AFAA55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484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B5585-8AD8-45AD-BE60-55FF0131E8FC}" type="datetimeFigureOut">
              <a:rPr lang="fr-FR" smtClean="0"/>
              <a:t>07/10/2014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10EB-46A0-409C-AF81-7710AFAA55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6359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B5585-8AD8-45AD-BE60-55FF0131E8FC}" type="datetimeFigureOut">
              <a:rPr lang="fr-FR" smtClean="0"/>
              <a:t>07/10/2014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10EB-46A0-409C-AF81-7710AFAA55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4787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B5585-8AD8-45AD-BE60-55FF0131E8FC}" type="datetimeFigureOut">
              <a:rPr lang="fr-FR" smtClean="0"/>
              <a:t>07/10/2014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10EB-46A0-409C-AF81-7710AFAA55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5835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B5585-8AD8-45AD-BE60-55FF0131E8FC}" type="datetimeFigureOut">
              <a:rPr lang="fr-FR" smtClean="0"/>
              <a:t>07/10/2014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3110EB-46A0-409C-AF81-7710AFAA55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6588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B5585-8AD8-45AD-BE60-55FF0131E8FC}" type="datetimeFigureOut">
              <a:rPr lang="fr-FR" smtClean="0"/>
              <a:t>07/10/2014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93110EB-46A0-409C-AF81-7710AFAA55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4727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generalites_fonctions.mp4" TargetMode="External"/><Relationship Id="rId2" Type="http://schemas.openxmlformats.org/officeDocument/2006/relationships/hyperlink" Target="fonction1-cours.mp4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fonction-images-antecedents.mp4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678957" y="10976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fr-FR" sz="5400" dirty="0" smtClean="0">
                <a:solidFill>
                  <a:srgbClr val="7030A0"/>
                </a:solidFill>
              </a:rPr>
              <a:t>PEDAGOGIE INVERSEE</a:t>
            </a:r>
            <a:endParaRPr lang="fr-FR" sz="5400" dirty="0">
              <a:solidFill>
                <a:srgbClr val="7030A0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375" y="1258258"/>
            <a:ext cx="8554853" cy="5546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98949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02349" y="1548034"/>
            <a:ext cx="8911687" cy="4757515"/>
          </a:xfrm>
        </p:spPr>
        <p:txBody>
          <a:bodyPr/>
          <a:lstStyle/>
          <a:p>
            <a:r>
              <a:rPr lang="fr-FR" dirty="0" smtClean="0">
                <a:hlinkClick r:id="rId2" action="ppaction://hlinkfile"/>
              </a:rPr>
              <a:t>fonction1-cours.mp4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>
                <a:hlinkClick r:id="rId3" action="ppaction://hlinkfile"/>
              </a:rPr>
              <a:t>generalites_fonctions.mp4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hlinkClick r:id="rId4" action="ppaction://hlinkfile"/>
              </a:rPr>
              <a:t>fonction-images-antecedents.mp4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754304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 smtClean="0"/>
              <a:t>Un premier bilan plutôt positif</a:t>
            </a:r>
            <a:endParaRPr lang="fr-FR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Les élèves sont plus « acteurs », ils questionnent davantage, sont volontaires pour aller au tableau.</a:t>
            </a:r>
          </a:p>
          <a:p>
            <a:r>
              <a:rPr lang="fr-FR" sz="2400" dirty="0" smtClean="0"/>
              <a:t>Les élèves les plus en difficulté ne se « cachent » plus, ils n’hésitent plus à se manifester lorsqu’ils n’ont pas compris ou à me demander de vérifier les résultats de leurs recherches.</a:t>
            </a:r>
          </a:p>
          <a:p>
            <a:r>
              <a:rPr lang="fr-FR" sz="2400" dirty="0" smtClean="0"/>
              <a:t>Pas de bilans chiffrés mais plutôt un ressenti.</a:t>
            </a:r>
          </a:p>
          <a:p>
            <a:r>
              <a:rPr lang="fr-FR" sz="2400" dirty="0" smtClean="0"/>
              <a:t>Expérience qui sera renouvelée l’an prochain</a:t>
            </a:r>
            <a:r>
              <a:rPr lang="fr-FR" sz="2400" dirty="0"/>
              <a:t> </a:t>
            </a:r>
            <a:r>
              <a:rPr lang="fr-FR" sz="2400" dirty="0" smtClean="0"/>
              <a:t>(avec mes propres vidéos?)</a:t>
            </a:r>
          </a:p>
        </p:txBody>
      </p:sp>
    </p:spTree>
    <p:extLst>
      <p:ext uri="{BB962C8B-B14F-4D97-AF65-F5344CB8AC3E}">
        <p14:creationId xmlns:p14="http://schemas.microsoft.com/office/powerpoint/2010/main" val="1552996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57375" y="624110"/>
            <a:ext cx="10029825" cy="1280890"/>
          </a:xfrm>
        </p:spPr>
        <p:txBody>
          <a:bodyPr>
            <a:normAutofit/>
          </a:bodyPr>
          <a:lstStyle/>
          <a:p>
            <a:r>
              <a:rPr lang="fr-FR" sz="4400" dirty="0" smtClean="0"/>
              <a:t>Pourquoi la pédagogie inversée ?</a:t>
            </a:r>
            <a:endParaRPr lang="fr-FR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57375" y="2085975"/>
            <a:ext cx="9647237" cy="4368172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Un constat </a:t>
            </a:r>
            <a:r>
              <a:rPr lang="fr-FR" sz="2400" dirty="0" smtClean="0"/>
              <a:t>: Depuis quelques années les élèves qui arrivent en classe de seconde rencontrent de plus en plus de difficultés et sont de moins en moins motivés par la matière.</a:t>
            </a:r>
          </a:p>
          <a:p>
            <a:r>
              <a:rPr lang="fr-FR" sz="2400" dirty="0" smtClean="0"/>
              <a:t>Je cherchais déjà à adapter mon enseignement pour y remédier.</a:t>
            </a:r>
          </a:p>
          <a:p>
            <a:r>
              <a:rPr lang="fr-FR" sz="2400" smtClean="0"/>
              <a:t>Le </a:t>
            </a:r>
            <a:r>
              <a:rPr lang="fr-FR" sz="2400" smtClean="0"/>
              <a:t>déclic </a:t>
            </a:r>
            <a:r>
              <a:rPr lang="fr-FR" sz="2400" dirty="0" smtClean="0"/>
              <a:t>à été conjointement une note d’information de l’inspection et une proposition de ma direction de mettre en place une classe pilote pour la pédagogie inversée en septembre 2013.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5655532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625" y="685800"/>
            <a:ext cx="8610600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10785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28775" y="552450"/>
            <a:ext cx="9752011" cy="6086475"/>
          </a:xfrm>
        </p:spPr>
        <p:txBody>
          <a:bodyPr>
            <a:normAutofit/>
          </a:bodyPr>
          <a:lstStyle/>
          <a:p>
            <a:pPr algn="ctr"/>
            <a:r>
              <a:rPr lang="fr-FR" b="1" dirty="0" smtClean="0"/>
              <a:t>La classe inversée : </a:t>
            </a:r>
            <a:br>
              <a:rPr lang="fr-FR" b="1" dirty="0" smtClean="0"/>
            </a:br>
            <a:r>
              <a:rPr lang="fr-FR" b="1" dirty="0" smtClean="0"/>
              <a:t>plus qu’une méthode, une philosophie</a:t>
            </a:r>
            <a:r>
              <a:rPr lang="fr-FR" sz="3100" b="1" dirty="0" smtClean="0"/>
              <a:t/>
            </a:r>
            <a:br>
              <a:rPr lang="fr-FR" sz="3100" b="1" dirty="0" smtClean="0"/>
            </a:br>
            <a:r>
              <a:rPr lang="fr-FR" sz="3100" b="1" dirty="0" smtClean="0"/>
              <a:t/>
            </a:r>
            <a:br>
              <a:rPr lang="fr-FR" sz="3100" b="1" dirty="0" smtClean="0"/>
            </a:br>
            <a:r>
              <a:rPr lang="fr-FR" sz="3100" b="1" dirty="0" smtClean="0"/>
              <a:t/>
            </a:r>
            <a:br>
              <a:rPr lang="fr-FR" sz="3100" b="1" dirty="0" smtClean="0"/>
            </a:br>
            <a:r>
              <a:rPr lang="fr-FR" sz="3100" dirty="0"/>
              <a:t/>
            </a:r>
            <a:br>
              <a:rPr lang="fr-FR" sz="3100" dirty="0"/>
            </a:br>
            <a:r>
              <a:rPr lang="fr-FR" sz="2800" dirty="0"/>
              <a:t>Le fonctionnement est le suivant : les élèves reçoivent des cours sous forme de ressources en ligne (en général des vidéos) qu’ils vont pouvoir regarder chez eux à la place des devoirs, et </a:t>
            </a:r>
            <a:r>
              <a:rPr lang="fr-FR" sz="2800" b="1" dirty="0"/>
              <a:t>ce qui était auparavant fait à la maison est désormais fait en classe</a:t>
            </a:r>
            <a:r>
              <a:rPr lang="fr-FR" sz="2800" dirty="0"/>
              <a:t>, d’où l’idée de classe “inversée”. </a:t>
            </a:r>
            <a:r>
              <a:rPr lang="fr-FR" sz="2800" dirty="0" smtClean="0"/>
              <a:t/>
            </a:r>
            <a:br>
              <a:rPr lang="fr-FR" sz="2800" dirty="0" smtClean="0"/>
            </a:b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70148711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28775" y="1014634"/>
            <a:ext cx="9752011" cy="5624291"/>
          </a:xfrm>
        </p:spPr>
        <p:txBody>
          <a:bodyPr>
            <a:normAutofit/>
          </a:bodyPr>
          <a:lstStyle/>
          <a:p>
            <a:pPr algn="ctr"/>
            <a:r>
              <a:rPr lang="fr-FR" sz="3100" b="1" dirty="0" smtClean="0"/>
              <a:t/>
            </a:r>
            <a:br>
              <a:rPr lang="fr-FR" sz="3100" b="1" dirty="0" smtClean="0"/>
            </a:br>
            <a:r>
              <a:rPr lang="fr-FR" sz="3100" dirty="0"/>
              <a:t/>
            </a:r>
            <a:br>
              <a:rPr lang="fr-FR" sz="3100" dirty="0"/>
            </a:br>
            <a:r>
              <a:rPr lang="fr-FR" sz="3100" dirty="0" smtClean="0"/>
              <a:t/>
            </a:r>
            <a:br>
              <a:rPr lang="fr-FR" sz="3100" dirty="0" smtClean="0"/>
            </a:br>
            <a:r>
              <a:rPr lang="fr-FR" sz="2700" dirty="0" smtClean="0"/>
              <a:t/>
            </a:r>
            <a:br>
              <a:rPr lang="fr-FR" sz="2700" dirty="0" smtClean="0"/>
            </a:br>
            <a:r>
              <a:rPr lang="fr-FR" sz="3200" dirty="0" smtClean="0"/>
              <a:t>En </a:t>
            </a:r>
            <a:r>
              <a:rPr lang="fr-FR" sz="3200" dirty="0"/>
              <a:t>réalité, on va surtout </a:t>
            </a:r>
            <a:r>
              <a:rPr lang="fr-FR" sz="3200" b="1" dirty="0"/>
              <a:t>profiter du temps libéré en classe</a:t>
            </a:r>
            <a:r>
              <a:rPr lang="fr-FR" sz="3200" dirty="0"/>
              <a:t> pour organiser des activités, des projets de groupe et des échanges qui vont donner un vrai sens au contenu scolaire. </a:t>
            </a:r>
            <a:r>
              <a:rPr lang="fr-FR" sz="3200" dirty="0" smtClean="0"/>
              <a:t/>
            </a:r>
            <a:br>
              <a:rPr lang="fr-FR" sz="3200" dirty="0" smtClean="0"/>
            </a:b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65264044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28775" y="1014634"/>
            <a:ext cx="9752011" cy="5624291"/>
          </a:xfrm>
        </p:spPr>
        <p:txBody>
          <a:bodyPr>
            <a:normAutofit/>
          </a:bodyPr>
          <a:lstStyle/>
          <a:p>
            <a:pPr algn="ctr"/>
            <a:r>
              <a:rPr lang="fr-FR" sz="3100" b="1" dirty="0" smtClean="0"/>
              <a:t/>
            </a:r>
            <a:br>
              <a:rPr lang="fr-FR" sz="3100" b="1" dirty="0" smtClean="0"/>
            </a:br>
            <a:r>
              <a:rPr lang="fr-FR" sz="3100" b="1" dirty="0"/>
              <a:t/>
            </a:r>
            <a:br>
              <a:rPr lang="fr-FR" sz="3100" b="1" dirty="0"/>
            </a:br>
            <a:r>
              <a:rPr lang="fr-FR" sz="3100" b="1" dirty="0" smtClean="0"/>
              <a:t/>
            </a:r>
            <a:br>
              <a:rPr lang="fr-FR" sz="3100" b="1" dirty="0" smtClean="0"/>
            </a:br>
            <a:r>
              <a:rPr lang="fr-FR" sz="3100" dirty="0"/>
              <a:t/>
            </a:r>
            <a:br>
              <a:rPr lang="fr-FR" sz="3100" dirty="0"/>
            </a:br>
            <a:r>
              <a:rPr lang="fr-FR" sz="3200" dirty="0" smtClean="0"/>
              <a:t>Beaucoup </a:t>
            </a:r>
            <a:r>
              <a:rPr lang="fr-FR" sz="3200" dirty="0"/>
              <a:t>de variantes sont possibles, mais la finalité est de </a:t>
            </a:r>
            <a:r>
              <a:rPr lang="fr-FR" sz="3200" b="1" dirty="0"/>
              <a:t>passer d’un modèle centré sur le professeur à un modèle centré sur l’élève </a:t>
            </a:r>
            <a:r>
              <a:rPr lang="fr-FR" sz="3200" dirty="0"/>
              <a:t>afin de répondre aux besoins individuels de chacun.</a:t>
            </a:r>
            <a:br>
              <a:rPr lang="fr-FR" sz="3200" dirty="0"/>
            </a:b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98690592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02525" y="219075"/>
            <a:ext cx="8911687" cy="847725"/>
          </a:xfrm>
        </p:spPr>
        <p:txBody>
          <a:bodyPr>
            <a:normAutofit/>
          </a:bodyPr>
          <a:lstStyle/>
          <a:p>
            <a:r>
              <a:rPr lang="fr-FR" sz="4400" dirty="0" smtClean="0"/>
              <a:t>CHOIX DES VIDEOS</a:t>
            </a:r>
            <a:endParaRPr lang="fr-FR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84362" y="1200150"/>
            <a:ext cx="8915400" cy="3777622"/>
          </a:xfrm>
        </p:spPr>
        <p:txBody>
          <a:bodyPr>
            <a:normAutofit/>
          </a:bodyPr>
          <a:lstStyle/>
          <a:p>
            <a:pPr algn="ctr"/>
            <a:r>
              <a:rPr lang="fr-FR" sz="2400" dirty="0" smtClean="0"/>
              <a:t>Le choix s’est porté sur les vidéos de Philippe MERCIER, qui avaient l’avantage d’être accompagnées du cours en format </a:t>
            </a:r>
            <a:r>
              <a:rPr lang="fr-FR" sz="2400" dirty="0" err="1" smtClean="0"/>
              <a:t>pdf</a:t>
            </a:r>
            <a:r>
              <a:rPr lang="fr-FR" sz="2400" dirty="0" smtClean="0"/>
              <a:t> et de pouvoir être visualisées sur tablettes.</a:t>
            </a:r>
          </a:p>
          <a:p>
            <a:endParaRPr lang="fr-FR" sz="2400" dirty="0"/>
          </a:p>
        </p:txBody>
      </p:sp>
      <p:pic>
        <p:nvPicPr>
          <p:cNvPr id="4" name="Imag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219325" y="2609850"/>
            <a:ext cx="8439150" cy="418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8313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 smtClean="0"/>
              <a:t>Comment diffuser ces vidéos</a:t>
            </a:r>
            <a:endParaRPr lang="fr-FR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Une lecture des vidéos par les élèves sur le site de monsieur Mercier s’est révélé inadaptée en raison des problèmes de débit d’internet.</a:t>
            </a:r>
          </a:p>
          <a:p>
            <a:r>
              <a:rPr lang="fr-FR" sz="2400" dirty="0" smtClean="0"/>
              <a:t>Le choix a été fait de recopier ces fichier et de les fractionner à l’aide d’un logiciel (avec son aval).</a:t>
            </a:r>
          </a:p>
          <a:p>
            <a:r>
              <a:rPr lang="fr-FR" sz="2400" dirty="0" smtClean="0"/>
              <a:t>Les élèves recopient les fichiers sur leur clé </a:t>
            </a:r>
            <a:r>
              <a:rPr lang="fr-FR" sz="2400" dirty="0" err="1" smtClean="0"/>
              <a:t>usb</a:t>
            </a:r>
            <a:r>
              <a:rPr lang="fr-FR" sz="2400" dirty="0" smtClean="0"/>
              <a:t>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300893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 smtClean="0"/>
              <a:t>Déroulement d’une séance</a:t>
            </a:r>
            <a:endParaRPr lang="fr-FR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400" dirty="0" smtClean="0"/>
              <a:t>Les cours vidéos et sur support papier sont mis à leur disposition quelques jours avant le début du cours.</a:t>
            </a:r>
          </a:p>
          <a:p>
            <a:pPr algn="ctr"/>
            <a:r>
              <a:rPr lang="fr-FR" sz="2400" dirty="0" smtClean="0"/>
              <a:t>Les élèves découvrent le cours chez eux, préparent alors l’activité ou les exercices à l’aide de ces vidéos.</a:t>
            </a:r>
          </a:p>
          <a:p>
            <a:pPr algn="ctr"/>
            <a:r>
              <a:rPr lang="fr-FR" sz="2400" dirty="0" smtClean="0"/>
              <a:t>On fait un point sur le cours en début d’heure et on traite l’activité ou les exercices demandés et mise en place d’une pédagogie différenciée.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342118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310</TotalTime>
  <Words>257</Words>
  <Application>Microsoft Office PowerPoint</Application>
  <PresentationFormat>Grand écran</PresentationFormat>
  <Paragraphs>24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Brin</vt:lpstr>
      <vt:lpstr>PEDAGOGIE INVERSEE</vt:lpstr>
      <vt:lpstr>Pourquoi la pédagogie inversée ?</vt:lpstr>
      <vt:lpstr>Présentation PowerPoint</vt:lpstr>
      <vt:lpstr>La classe inversée :  plus qu’une méthode, une philosophie    Le fonctionnement est le suivant : les élèves reçoivent des cours sous forme de ressources en ligne (en général des vidéos) qu’ils vont pouvoir regarder chez eux à la place des devoirs, et ce qui était auparavant fait à la maison est désormais fait en classe, d’où l’idée de classe “inversée”.  </vt:lpstr>
      <vt:lpstr>    En réalité, on va surtout profiter du temps libéré en classe pour organiser des activités, des projets de groupe et des échanges qui vont donner un vrai sens au contenu scolaire.  </vt:lpstr>
      <vt:lpstr>    Beaucoup de variantes sont possibles, mais la finalité est de passer d’un modèle centré sur le professeur à un modèle centré sur l’élève afin de répondre aux besoins individuels de chacun. </vt:lpstr>
      <vt:lpstr>CHOIX DES VIDEOS</vt:lpstr>
      <vt:lpstr>Comment diffuser ces vidéos</vt:lpstr>
      <vt:lpstr>Déroulement d’une séance</vt:lpstr>
      <vt:lpstr>fonction1-cours.mp4  generalites_fonctions.mp4   fonction-images-antecedents.mp4</vt:lpstr>
      <vt:lpstr>Un premier bilan plutôt positif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PEDAGOGIE INVERSEE</dc:title>
  <dc:creator>Christian Pham</dc:creator>
  <cp:lastModifiedBy>Christian Pham</cp:lastModifiedBy>
  <cp:revision>24</cp:revision>
  <dcterms:created xsi:type="dcterms:W3CDTF">2014-09-19T05:16:51Z</dcterms:created>
  <dcterms:modified xsi:type="dcterms:W3CDTF">2014-10-07T01:33:26Z</dcterms:modified>
</cp:coreProperties>
</file>