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ED7B-75D0-D242-A385-B40288E1B9D1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3D7C8-DB05-2741-B443-8C2671A6A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9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9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79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65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6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4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28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6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06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3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67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07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03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C1003-1C39-CD4E-8699-FBB7232BE616}" type="datetimeFigureOut">
              <a:rPr lang="fr-FR" smtClean="0"/>
              <a:t>08/10/21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91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modalités du nouveau</a:t>
            </a:r>
            <a:br>
              <a:rPr lang="fr-FR" dirty="0" smtClean="0"/>
            </a:br>
            <a:r>
              <a:rPr lang="fr-FR" dirty="0" smtClean="0"/>
              <a:t>DNB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84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909" y="5930459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 txBox="1">
            <a:spLocks/>
          </p:cNvSpPr>
          <p:nvPr/>
        </p:nvSpPr>
        <p:spPr>
          <a:xfrm>
            <a:off x="684214" y="358878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object 7"/>
          <p:cNvSpPr txBox="1"/>
          <p:nvPr/>
        </p:nvSpPr>
        <p:spPr>
          <a:xfrm>
            <a:off x="1890485" y="1777945"/>
            <a:ext cx="4815570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3600" b="1" spc="-5" dirty="0">
                <a:latin typeface="Calibri"/>
                <a:cs typeface="Calibri"/>
              </a:rPr>
              <a:t>8</a:t>
            </a:r>
            <a:r>
              <a:rPr sz="3600" b="1" spc="-5" dirty="0" smtClean="0">
                <a:latin typeface="Calibri"/>
                <a:cs typeface="Calibri"/>
              </a:rPr>
              <a:t>00 </a:t>
            </a:r>
            <a:r>
              <a:rPr sz="3600" b="1" spc="-5" dirty="0">
                <a:latin typeface="Calibri"/>
                <a:cs typeface="Calibri"/>
              </a:rPr>
              <a:t>points </a:t>
            </a:r>
            <a:r>
              <a:rPr lang="fr-FR" sz="3600" dirty="0" smtClean="0">
                <a:latin typeface="Calibri"/>
                <a:cs typeface="Calibri"/>
              </a:rPr>
              <a:t>au total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9"/>
          <p:cNvSpPr/>
          <p:nvPr/>
        </p:nvSpPr>
        <p:spPr>
          <a:xfrm>
            <a:off x="251520" y="2785275"/>
            <a:ext cx="4046750" cy="2847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ZoneTexte 10"/>
          <p:cNvSpPr txBox="1"/>
          <p:nvPr/>
        </p:nvSpPr>
        <p:spPr>
          <a:xfrm>
            <a:off x="4557501" y="3078317"/>
            <a:ext cx="4297107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spc="-5" dirty="0">
                <a:latin typeface="Calibri"/>
                <a:cs typeface="Calibri"/>
              </a:rPr>
              <a:t>Chacune des composantes </a:t>
            </a:r>
            <a:r>
              <a:rPr lang="fr-FR" sz="2800" spc="-5" dirty="0">
                <a:latin typeface="Calibri"/>
                <a:cs typeface="Calibri"/>
              </a:rPr>
              <a:t>du domaine</a:t>
            </a:r>
            <a:r>
              <a:rPr lang="fr-FR" sz="2800" dirty="0">
                <a:latin typeface="Calibri"/>
                <a:cs typeface="Calibri"/>
              </a:rPr>
              <a:t> 1 </a:t>
            </a:r>
            <a:r>
              <a:rPr lang="fr-FR" sz="2800" spc="-5" dirty="0">
                <a:latin typeface="Calibri"/>
                <a:cs typeface="Calibri"/>
              </a:rPr>
              <a:t>est évaluée </a:t>
            </a:r>
          </a:p>
          <a:p>
            <a:r>
              <a:rPr lang="fr-FR" sz="2800" spc="-5" dirty="0">
                <a:latin typeface="Calibri"/>
                <a:cs typeface="Calibri"/>
              </a:rPr>
              <a:t>sur</a:t>
            </a:r>
            <a:r>
              <a:rPr lang="fr-FR" sz="2800" spc="85" dirty="0">
                <a:latin typeface="Calibri"/>
                <a:cs typeface="Calibri"/>
              </a:rPr>
              <a:t> </a:t>
            </a:r>
            <a:r>
              <a:rPr lang="fr-FR" sz="2800" dirty="0">
                <a:latin typeface="Calibri"/>
                <a:cs typeface="Calibri"/>
              </a:rPr>
              <a:t>50 points, </a:t>
            </a:r>
            <a:r>
              <a:rPr lang="fr-FR" sz="2800" spc="-5" dirty="0">
                <a:latin typeface="Calibri"/>
                <a:cs typeface="Calibri"/>
              </a:rPr>
              <a:t>soit un </a:t>
            </a:r>
            <a:r>
              <a:rPr lang="fr-FR" sz="2800" dirty="0">
                <a:latin typeface="Calibri"/>
                <a:cs typeface="Calibri"/>
              </a:rPr>
              <a:t>total </a:t>
            </a:r>
            <a:r>
              <a:rPr lang="fr-FR" sz="2800" spc="-5" dirty="0">
                <a:latin typeface="Calibri"/>
                <a:cs typeface="Calibri"/>
              </a:rPr>
              <a:t>de </a:t>
            </a:r>
            <a:r>
              <a:rPr lang="fr-FR" sz="2800" b="1" spc="-5" dirty="0">
                <a:latin typeface="Calibri"/>
                <a:cs typeface="Calibri"/>
              </a:rPr>
              <a:t>200</a:t>
            </a:r>
            <a:r>
              <a:rPr lang="fr-FR" sz="2800" b="1" spc="-60" dirty="0">
                <a:latin typeface="Calibri"/>
                <a:cs typeface="Calibri"/>
              </a:rPr>
              <a:t> </a:t>
            </a:r>
            <a:r>
              <a:rPr lang="fr-FR" sz="2800" b="1" dirty="0">
                <a:latin typeface="Calibri"/>
                <a:cs typeface="Calibri"/>
              </a:rPr>
              <a:t>points</a:t>
            </a:r>
            <a:r>
              <a:rPr lang="fr-FR" sz="2800" dirty="0">
                <a:latin typeface="Calibri"/>
                <a:cs typeface="Calibri"/>
              </a:rPr>
              <a:t>.</a:t>
            </a:r>
          </a:p>
          <a:p>
            <a:endParaRPr lang="fr-FR" sz="2800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3182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684214" y="163517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object 10"/>
          <p:cNvSpPr/>
          <p:nvPr/>
        </p:nvSpPr>
        <p:spPr>
          <a:xfrm>
            <a:off x="260748" y="1340880"/>
            <a:ext cx="3223456" cy="1909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/>
          <p:cNvSpPr/>
          <p:nvPr/>
        </p:nvSpPr>
        <p:spPr>
          <a:xfrm>
            <a:off x="3979414" y="1385269"/>
            <a:ext cx="3127966" cy="18647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46" y="3483684"/>
            <a:ext cx="3291199" cy="211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object 12"/>
          <p:cNvSpPr/>
          <p:nvPr/>
        </p:nvSpPr>
        <p:spPr>
          <a:xfrm>
            <a:off x="260748" y="3483684"/>
            <a:ext cx="3077924" cy="19759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93" y="1623488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63059" y="5769279"/>
            <a:ext cx="8824233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Calibri"/>
                <a:cs typeface="Calibri"/>
              </a:rPr>
              <a:t>Chacun des </a:t>
            </a:r>
            <a:r>
              <a:rPr lang="fr-FR" sz="2800" spc="-5" dirty="0" smtClean="0">
                <a:latin typeface="Calibri"/>
                <a:cs typeface="Calibri"/>
              </a:rPr>
              <a:t>domaines </a:t>
            </a:r>
            <a:r>
              <a:rPr lang="fr-FR" sz="2800" dirty="0" smtClean="0">
                <a:latin typeface="Calibri"/>
                <a:cs typeface="Calibri"/>
              </a:rPr>
              <a:t>2</a:t>
            </a:r>
            <a:r>
              <a:rPr lang="fr-FR" sz="2800" dirty="0">
                <a:latin typeface="Calibri"/>
                <a:cs typeface="Calibri"/>
              </a:rPr>
              <a:t>, 3, 4 et 5 est </a:t>
            </a:r>
            <a:r>
              <a:rPr lang="fr-FR" sz="2800" spc="-5" dirty="0" smtClean="0">
                <a:latin typeface="Calibri"/>
                <a:cs typeface="Calibri"/>
              </a:rPr>
              <a:t>évalué sur </a:t>
            </a:r>
            <a:r>
              <a:rPr lang="fr-FR" sz="2800" b="1" spc="-5" dirty="0">
                <a:latin typeface="Calibri"/>
                <a:cs typeface="Calibri"/>
              </a:rPr>
              <a:t>50</a:t>
            </a:r>
            <a:r>
              <a:rPr lang="fr-FR" sz="2800" b="1" spc="-25" dirty="0">
                <a:latin typeface="Calibri"/>
                <a:cs typeface="Calibri"/>
              </a:rPr>
              <a:t> </a:t>
            </a:r>
            <a:r>
              <a:rPr lang="fr-FR" sz="2800" b="1" spc="-5" dirty="0" smtClean="0">
                <a:latin typeface="Calibri"/>
                <a:cs typeface="Calibri"/>
              </a:rPr>
              <a:t>points, soit un total de 200 points</a:t>
            </a:r>
            <a:r>
              <a:rPr lang="fr-FR" sz="2800" spc="-5" dirty="0" smtClean="0">
                <a:latin typeface="Calibri"/>
                <a:cs typeface="Calibri"/>
              </a:rPr>
              <a:t>.</a:t>
            </a:r>
            <a:endParaRPr lang="fr-FR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07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909" y="5930459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 txBox="1">
            <a:spLocks/>
          </p:cNvSpPr>
          <p:nvPr/>
        </p:nvSpPr>
        <p:spPr>
          <a:xfrm>
            <a:off x="684214" y="163517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5178" y="1676852"/>
            <a:ext cx="6551731" cy="4253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3200" b="1" u="sng" dirty="0" smtClean="0">
                <a:solidFill>
                  <a:schemeClr val="tx1"/>
                </a:solidFill>
                <a:latin typeface="Calibri"/>
                <a:cs typeface="Calibri"/>
              </a:rPr>
              <a:t>Barème du socle: 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  <a:latin typeface="Calibri"/>
                <a:cs typeface="Calibri"/>
              </a:rPr>
              <a:t>Pour chaque composante sur 50 pts</a:t>
            </a:r>
            <a:endParaRPr lang="fr-FR" sz="3200" dirty="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29435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 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insuffisante	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	10</a:t>
            </a:r>
            <a:r>
              <a:rPr lang="fr-FR" sz="3200" b="1" spc="-8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29435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 fragile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		25</a:t>
            </a:r>
            <a:r>
              <a:rPr lang="fr-FR" sz="3200" b="1" spc="-8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44039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satisfaisante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40</a:t>
            </a:r>
            <a:r>
              <a:rPr lang="fr-FR" sz="3200" b="1" spc="-8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58010" algn="l"/>
              </a:tabLst>
            </a:pP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Très</a:t>
            </a:r>
            <a:r>
              <a:rPr lang="fr-FR" sz="3200" b="1" spc="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bonne</a:t>
            </a: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maîtrise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50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</a:p>
          <a:p>
            <a:pPr algn="ctr"/>
            <a:endParaRPr lang="fr-FR" sz="32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36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88079"/>
              </p:ext>
            </p:extLst>
          </p:nvPr>
        </p:nvGraphicFramePr>
        <p:xfrm>
          <a:off x="195375" y="1100143"/>
          <a:ext cx="8694229" cy="5366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00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241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0203">
                <a:tc gridSpan="2">
                  <a:txBody>
                    <a:bodyPr/>
                    <a:lstStyle/>
                    <a:p>
                      <a:pPr marL="2225675" algn="l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TROIS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EPREUVES DE FIN</a:t>
                      </a:r>
                      <a:r>
                        <a:rPr sz="28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D’ANNEE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113664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6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ORAL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100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11760" indent="31750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sz="2400" spc="-5" dirty="0" smtClean="0">
                          <a:latin typeface="Calibri"/>
                          <a:cs typeface="Calibri"/>
                        </a:rPr>
                        <a:t>Porte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sur un des projets menés par le candidat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dans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cadre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des enseignements  pratiques interdisciplinaires (EPI) du cycle 4,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du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parcours Avenir, du parcours  citoyen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ou du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parcours d’éducation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artistique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culturelle.</a:t>
                      </a:r>
                      <a:r>
                        <a:rPr lang="fr-FR" sz="2400" spc="-5" dirty="0" smtClean="0">
                          <a:latin typeface="Calibri"/>
                          <a:cs typeface="Calibri"/>
                        </a:rPr>
                        <a:t>     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2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ECRIT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150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3906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150"/>
                        </a:lnSpc>
                      </a:pPr>
                      <a:endParaRPr lang="fr-FR" sz="2400" spc="-5" dirty="0" smtClean="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20000"/>
                        </a:lnSpc>
                      </a:pPr>
                      <a:r>
                        <a:rPr sz="2400" spc="-5" dirty="0" smtClean="0">
                          <a:latin typeface="Calibri"/>
                          <a:cs typeface="Calibri"/>
                        </a:rPr>
                        <a:t>Porte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les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programmes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français, histoire et géographie et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enseignemen</a:t>
                      </a:r>
                      <a:r>
                        <a:rPr lang="fr-FR" sz="2400" spc="-5" dirty="0" err="1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lang="fr-FR" sz="2400" spc="-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moral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civique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.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0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ECRIT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150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3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Porte sur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les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programmes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mathématiques, physique-chimie, sciences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vie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30000"/>
                        </a:lnSpc>
                        <a:spcBef>
                          <a:spcPts val="12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et de la Terre et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technologie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.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/>
          </p:cNvSpPr>
          <p:nvPr/>
        </p:nvSpPr>
        <p:spPr>
          <a:xfrm>
            <a:off x="684214" y="163518"/>
            <a:ext cx="7991475" cy="7481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3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684214" y="163518"/>
            <a:ext cx="7991475" cy="7481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 smtClean="0">
                <a:solidFill>
                  <a:schemeClr val="tx1"/>
                </a:solidFill>
              </a:rPr>
              <a:t>Les épreuves écrites de fin d’année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4214" y="1298472"/>
            <a:ext cx="3825351" cy="2340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Français (100 points)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Travail sur texte littéraire ou image (1h10) sur 50points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Dictée (20 min) sur 10 points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Rédaction (1h30) sur 40 points</a:t>
            </a:r>
          </a:p>
          <a:p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4661965" y="1298472"/>
            <a:ext cx="3825351" cy="2340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Maths (100 points)</a:t>
            </a:r>
          </a:p>
          <a:p>
            <a:pPr algn="ctr"/>
            <a:endParaRPr lang="fr-FR" sz="2800" b="1" dirty="0"/>
          </a:p>
          <a:p>
            <a:pPr algn="ctr"/>
            <a:r>
              <a:rPr lang="fr-FR" sz="2000" dirty="0" smtClean="0"/>
              <a:t>2 heures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684214" y="3890858"/>
            <a:ext cx="3825351" cy="2340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/>
              <a:t>Histoire Géographie Enseignement moral et civique (50 points)</a:t>
            </a:r>
          </a:p>
          <a:p>
            <a:pPr algn="ctr"/>
            <a:r>
              <a:rPr lang="fr-FR" sz="2000" dirty="0" smtClean="0"/>
              <a:t>2 heures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4661965" y="3890858"/>
            <a:ext cx="3825351" cy="2340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Sciences (50 points)</a:t>
            </a:r>
          </a:p>
          <a:p>
            <a:pPr algn="ctr"/>
            <a:r>
              <a:rPr lang="fr-FR" sz="2000" dirty="0" smtClean="0"/>
              <a:t>Deux disciplines parmi trois</a:t>
            </a:r>
          </a:p>
          <a:p>
            <a:pPr algn="ctr"/>
            <a:r>
              <a:rPr lang="fr-FR" sz="2000" dirty="0" smtClean="0"/>
              <a:t>Sciences Physiques</a:t>
            </a:r>
          </a:p>
          <a:p>
            <a:pPr algn="ctr"/>
            <a:r>
              <a:rPr lang="fr-FR" sz="2000" dirty="0" smtClean="0"/>
              <a:t>SVT</a:t>
            </a:r>
          </a:p>
          <a:p>
            <a:pPr algn="ctr"/>
            <a:r>
              <a:rPr lang="fr-FR" sz="2000" dirty="0" smtClean="0"/>
              <a:t>Technologie</a:t>
            </a:r>
          </a:p>
          <a:p>
            <a:pPr algn="ctr"/>
            <a:r>
              <a:rPr lang="fr-FR" sz="2000" dirty="0" smtClean="0"/>
              <a:t>1 heure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5351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505119" y="631829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119" y="2018735"/>
            <a:ext cx="7991475" cy="44444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fr-FR" sz="2400" b="1" dirty="0">
                <a:cs typeface="Calibri"/>
              </a:rPr>
              <a:t>Il </a:t>
            </a:r>
            <a:r>
              <a:rPr lang="fr-FR" sz="2400" b="1" spc="-5" dirty="0">
                <a:cs typeface="Calibri"/>
              </a:rPr>
              <a:t>faut un total de points </a:t>
            </a:r>
            <a:r>
              <a:rPr lang="fr-FR" sz="2400" b="1" dirty="0">
                <a:cs typeface="Calibri"/>
              </a:rPr>
              <a:t>au moins </a:t>
            </a:r>
            <a:r>
              <a:rPr lang="fr-FR" sz="2400" b="1" spc="-10" dirty="0">
                <a:cs typeface="Calibri"/>
              </a:rPr>
              <a:t>égal </a:t>
            </a:r>
            <a:r>
              <a:rPr lang="fr-FR" sz="2400" b="1" dirty="0">
                <a:cs typeface="Calibri"/>
              </a:rPr>
              <a:t>à </a:t>
            </a:r>
            <a:r>
              <a:rPr lang="fr-FR" sz="2400" b="1" spc="-5" dirty="0" smtClean="0">
                <a:cs typeface="Calibri"/>
              </a:rPr>
              <a:t>400 </a:t>
            </a:r>
            <a:r>
              <a:rPr lang="fr-FR" sz="2400" b="1" spc="-5" dirty="0">
                <a:cs typeface="Calibri"/>
              </a:rPr>
              <a:t>points sur 8</a:t>
            </a:r>
            <a:r>
              <a:rPr lang="fr-FR" sz="2400" b="1" spc="-5" dirty="0" smtClean="0">
                <a:cs typeface="Calibri"/>
              </a:rPr>
              <a:t>00 </a:t>
            </a:r>
            <a:r>
              <a:rPr lang="fr-FR" sz="2400" spc="-5" dirty="0" smtClean="0">
                <a:cs typeface="Calibri"/>
              </a:rPr>
              <a:t>pour </a:t>
            </a:r>
            <a:r>
              <a:rPr lang="fr-FR" sz="2400" dirty="0">
                <a:cs typeface="Calibri"/>
              </a:rPr>
              <a:t>obtenir </a:t>
            </a:r>
            <a:r>
              <a:rPr lang="fr-FR" sz="2400" spc="-1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diplôme national du</a:t>
            </a:r>
            <a:r>
              <a:rPr lang="fr-FR" sz="2400" spc="190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Brevet.</a:t>
            </a:r>
            <a:endParaRPr lang="fr-FR" sz="2400" dirty="0">
              <a:cs typeface="Calibri"/>
            </a:endParaRPr>
          </a:p>
          <a:p>
            <a:pPr>
              <a:lnSpc>
                <a:spcPct val="110000"/>
              </a:lnSpc>
              <a:spcBef>
                <a:spcPts val="919"/>
              </a:spcBef>
            </a:pP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diplôme délivré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admis</a:t>
            </a:r>
            <a:r>
              <a:rPr lang="fr-FR" sz="2400" spc="-10" dirty="0">
                <a:cs typeface="Calibri"/>
              </a:rPr>
              <a:t> </a:t>
            </a:r>
            <a:r>
              <a:rPr lang="fr-FR" sz="2400" spc="-5" dirty="0" smtClean="0">
                <a:cs typeface="Calibri"/>
              </a:rPr>
              <a:t>porte:</a:t>
            </a:r>
            <a:endParaRPr lang="fr-FR" sz="2400" dirty="0" smtClean="0">
              <a:cs typeface="Calibri"/>
            </a:endParaRP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«assez </a:t>
            </a:r>
            <a:r>
              <a:rPr lang="fr-FR" sz="2400" dirty="0">
                <a:cs typeface="Calibri"/>
              </a:rPr>
              <a:t>bien», </a:t>
            </a:r>
            <a:r>
              <a:rPr lang="fr-FR" sz="2400" spc="-5" dirty="0">
                <a:cs typeface="Calibri"/>
              </a:rPr>
              <a:t>quand </a:t>
            </a: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</a:t>
            </a:r>
            <a:r>
              <a:rPr lang="fr-FR" sz="2400" dirty="0">
                <a:cs typeface="Calibri"/>
              </a:rPr>
              <a:t>total </a:t>
            </a:r>
            <a:r>
              <a:rPr lang="fr-FR" sz="2400" spc="-5" dirty="0">
                <a:cs typeface="Calibri"/>
              </a:rPr>
              <a:t>de points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-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spc="-5" dirty="0" smtClean="0">
                <a:cs typeface="Calibri"/>
              </a:rPr>
              <a:t>480 </a:t>
            </a:r>
            <a:r>
              <a:rPr lang="fr-FR" sz="2400" spc="-5" dirty="0">
                <a:cs typeface="Calibri"/>
              </a:rPr>
              <a:t>sur </a:t>
            </a:r>
            <a:r>
              <a:rPr lang="fr-FR" sz="2400" spc="-5" dirty="0" smtClean="0">
                <a:cs typeface="Calibri"/>
              </a:rPr>
              <a:t>800 </a:t>
            </a: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«bien», quand </a:t>
            </a:r>
            <a:r>
              <a:rPr lang="fr-FR" sz="2400" spc="-1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total de points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spc="-5" dirty="0" smtClean="0">
                <a:cs typeface="Calibri"/>
              </a:rPr>
              <a:t>560 </a:t>
            </a:r>
            <a:r>
              <a:rPr lang="fr-FR" sz="2400" spc="-5" dirty="0">
                <a:cs typeface="Calibri"/>
              </a:rPr>
              <a:t>sur</a:t>
            </a:r>
            <a:r>
              <a:rPr lang="fr-FR" sz="2400" spc="30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8</a:t>
            </a:r>
            <a:r>
              <a:rPr lang="fr-FR" sz="2400" spc="-5" dirty="0" smtClean="0">
                <a:cs typeface="Calibri"/>
              </a:rPr>
              <a:t>00</a:t>
            </a:r>
            <a:endParaRPr lang="fr-FR" sz="2400" dirty="0" smtClean="0">
              <a:cs typeface="Calibri"/>
            </a:endParaRP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«très bien», quand </a:t>
            </a: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</a:t>
            </a:r>
            <a:r>
              <a:rPr lang="fr-FR" sz="2400" dirty="0">
                <a:cs typeface="Calibri"/>
              </a:rPr>
              <a:t>total </a:t>
            </a:r>
            <a:r>
              <a:rPr lang="fr-FR" sz="2400" spc="-5" dirty="0">
                <a:cs typeface="Calibri"/>
              </a:rPr>
              <a:t>de </a:t>
            </a:r>
            <a:r>
              <a:rPr lang="fr-FR" sz="2400" dirty="0">
                <a:cs typeface="Calibri"/>
              </a:rPr>
              <a:t>points au </a:t>
            </a:r>
            <a:r>
              <a:rPr lang="fr-FR" sz="2400" spc="-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dirty="0" smtClean="0">
                <a:cs typeface="Calibri"/>
              </a:rPr>
              <a:t>640 </a:t>
            </a:r>
            <a:r>
              <a:rPr lang="fr-FR" sz="2400" spc="-5" dirty="0" smtClean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sur</a:t>
            </a:r>
            <a:r>
              <a:rPr lang="fr-FR" sz="2400" spc="25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8</a:t>
            </a:r>
            <a:r>
              <a:rPr lang="fr-FR" sz="2400" spc="-5" dirty="0" smtClean="0">
                <a:cs typeface="Calibri"/>
              </a:rPr>
              <a:t>00</a:t>
            </a:r>
            <a:endParaRPr lang="fr-FR" sz="2400" dirty="0">
              <a:cs typeface="Calibri"/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31238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367</Words>
  <Application>Microsoft Macintosh PowerPoint</Application>
  <PresentationFormat>Présentation à l'écran (4:3)</PresentationFormat>
  <Paragraphs>59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Les modalités du nouveau DNB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modalités du nouveau DNB</dc:title>
  <dc:creator>Eve Fonteneau</dc:creator>
  <cp:lastModifiedBy>Eve Fonteneau</cp:lastModifiedBy>
  <cp:revision>17</cp:revision>
  <dcterms:created xsi:type="dcterms:W3CDTF">2017-05-12T02:55:27Z</dcterms:created>
  <dcterms:modified xsi:type="dcterms:W3CDTF">2021-10-08T05:03:41Z</dcterms:modified>
</cp:coreProperties>
</file>