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424"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74C3E99A-7F3A-41E9-B7CF-E6BB6E12F8B8}" type="datetimeFigureOut">
              <a:rPr lang="fr-FR" smtClean="0"/>
              <a:t>30/08/19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014C3B-BD12-43CD-B97A-48D81B93C2B4}" type="slidenum">
              <a:rPr lang="fr-FR" smtClean="0"/>
              <a:t>‹#›</a:t>
            </a:fld>
            <a:endParaRPr lang="fr-F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4087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4C3E99A-7F3A-41E9-B7CF-E6BB6E12F8B8}" type="datetimeFigureOut">
              <a:rPr lang="fr-FR" smtClean="0"/>
              <a:t>30/08/19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014C3B-BD12-43CD-B97A-48D81B93C2B4}" type="slidenum">
              <a:rPr lang="fr-FR" smtClean="0"/>
              <a:t>‹#›</a:t>
            </a:fld>
            <a:endParaRPr lang="fr-FR"/>
          </a:p>
        </p:txBody>
      </p:sp>
    </p:spTree>
    <p:extLst>
      <p:ext uri="{BB962C8B-B14F-4D97-AF65-F5344CB8AC3E}">
        <p14:creationId xmlns:p14="http://schemas.microsoft.com/office/powerpoint/2010/main" val="1602595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4C3E99A-7F3A-41E9-B7CF-E6BB6E12F8B8}" type="datetimeFigureOut">
              <a:rPr lang="fr-FR" smtClean="0"/>
              <a:t>30/08/19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014C3B-BD12-43CD-B97A-48D81B93C2B4}" type="slidenum">
              <a:rPr lang="fr-FR" smtClean="0"/>
              <a:t>‹#›</a:t>
            </a:fld>
            <a:endParaRPr lang="fr-F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2057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4C3E99A-7F3A-41E9-B7CF-E6BB6E12F8B8}" type="datetimeFigureOut">
              <a:rPr lang="fr-FR" smtClean="0"/>
              <a:t>30/08/19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014C3B-BD12-43CD-B97A-48D81B93C2B4}" type="slidenum">
              <a:rPr lang="fr-FR" smtClean="0"/>
              <a:t>‹#›</a:t>
            </a:fld>
            <a:endParaRPr lang="fr-FR"/>
          </a:p>
        </p:txBody>
      </p:sp>
    </p:spTree>
    <p:extLst>
      <p:ext uri="{BB962C8B-B14F-4D97-AF65-F5344CB8AC3E}">
        <p14:creationId xmlns:p14="http://schemas.microsoft.com/office/powerpoint/2010/main" val="3522497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74C3E99A-7F3A-41E9-B7CF-E6BB6E12F8B8}" type="datetimeFigureOut">
              <a:rPr lang="fr-FR" smtClean="0"/>
              <a:t>30/08/19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5014C3B-BD12-43CD-B97A-48D81B93C2B4}" type="slidenum">
              <a:rPr lang="fr-FR" smtClean="0"/>
              <a:t>‹#›</a:t>
            </a:fld>
            <a:endParaRPr lang="fr-F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7327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4C3E99A-7F3A-41E9-B7CF-E6BB6E12F8B8}" type="datetimeFigureOut">
              <a:rPr lang="fr-FR" smtClean="0"/>
              <a:t>30/08/19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5014C3B-BD12-43CD-B97A-48D81B93C2B4}" type="slidenum">
              <a:rPr lang="fr-FR" smtClean="0"/>
              <a:t>‹#›</a:t>
            </a:fld>
            <a:endParaRPr lang="fr-FR"/>
          </a:p>
        </p:txBody>
      </p:sp>
    </p:spTree>
    <p:extLst>
      <p:ext uri="{BB962C8B-B14F-4D97-AF65-F5344CB8AC3E}">
        <p14:creationId xmlns:p14="http://schemas.microsoft.com/office/powerpoint/2010/main" val="3396092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a:t>Modifier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4C3E99A-7F3A-41E9-B7CF-E6BB6E12F8B8}" type="datetimeFigureOut">
              <a:rPr lang="fr-FR" smtClean="0"/>
              <a:t>30/08/19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5014C3B-BD12-43CD-B97A-48D81B93C2B4}" type="slidenum">
              <a:rPr lang="fr-FR" smtClean="0"/>
              <a:t>‹#›</a:t>
            </a:fld>
            <a:endParaRPr lang="fr-FR"/>
          </a:p>
        </p:txBody>
      </p:sp>
    </p:spTree>
    <p:extLst>
      <p:ext uri="{BB962C8B-B14F-4D97-AF65-F5344CB8AC3E}">
        <p14:creationId xmlns:p14="http://schemas.microsoft.com/office/powerpoint/2010/main" val="163624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4C3E99A-7F3A-41E9-B7CF-E6BB6E12F8B8}" type="datetimeFigureOut">
              <a:rPr lang="fr-FR" smtClean="0"/>
              <a:t>30/08/19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5014C3B-BD12-43CD-B97A-48D81B93C2B4}" type="slidenum">
              <a:rPr lang="fr-FR" smtClean="0"/>
              <a:t>‹#›</a:t>
            </a:fld>
            <a:endParaRPr lang="fr-FR"/>
          </a:p>
        </p:txBody>
      </p:sp>
    </p:spTree>
    <p:extLst>
      <p:ext uri="{BB962C8B-B14F-4D97-AF65-F5344CB8AC3E}">
        <p14:creationId xmlns:p14="http://schemas.microsoft.com/office/powerpoint/2010/main" val="656717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C3E99A-7F3A-41E9-B7CF-E6BB6E12F8B8}" type="datetimeFigureOut">
              <a:rPr lang="fr-FR" smtClean="0"/>
              <a:t>30/08/19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5014C3B-BD12-43CD-B97A-48D81B93C2B4}" type="slidenum">
              <a:rPr lang="fr-FR" smtClean="0"/>
              <a:t>‹#›</a:t>
            </a:fld>
            <a:endParaRPr lang="fr-FR"/>
          </a:p>
        </p:txBody>
      </p:sp>
    </p:spTree>
    <p:extLst>
      <p:ext uri="{BB962C8B-B14F-4D97-AF65-F5344CB8AC3E}">
        <p14:creationId xmlns:p14="http://schemas.microsoft.com/office/powerpoint/2010/main" val="993047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74C3E99A-7F3A-41E9-B7CF-E6BB6E12F8B8}" type="datetimeFigureOut">
              <a:rPr lang="fr-FR" smtClean="0"/>
              <a:t>30/08/19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5014C3B-BD12-43CD-B97A-48D81B93C2B4}" type="slidenum">
              <a:rPr lang="fr-FR" smtClean="0"/>
              <a:t>‹#›</a:t>
            </a:fld>
            <a:endParaRPr lang="fr-FR"/>
          </a:p>
        </p:txBody>
      </p:sp>
    </p:spTree>
    <p:extLst>
      <p:ext uri="{BB962C8B-B14F-4D97-AF65-F5344CB8AC3E}">
        <p14:creationId xmlns:p14="http://schemas.microsoft.com/office/powerpoint/2010/main" val="128060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74C3E99A-7F3A-41E9-B7CF-E6BB6E12F8B8}" type="datetimeFigureOut">
              <a:rPr lang="fr-FR" smtClean="0"/>
              <a:t>30/08/19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5014C3B-BD12-43CD-B97A-48D81B93C2B4}" type="slidenum">
              <a:rPr lang="fr-FR" smtClean="0"/>
              <a:t>‹#›</a:t>
            </a:fld>
            <a:endParaRPr lang="fr-F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17573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4C3E99A-7F3A-41E9-B7CF-E6BB6E12F8B8}" type="datetimeFigureOut">
              <a:rPr lang="fr-FR" smtClean="0"/>
              <a:t>30/08/19</a:t>
            </a:fld>
            <a:endParaRPr lang="fr-F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r-F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5014C3B-BD12-43CD-B97A-48D81B93C2B4}" type="slidenum">
              <a:rPr lang="fr-FR" smtClean="0"/>
              <a:t>‹#›</a:t>
            </a:fld>
            <a:endParaRPr lang="fr-F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8580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a:solidFill>
                  <a:srgbClr val="FF0000"/>
                </a:solidFill>
              </a:rPr>
              <a:t>Réforme du lycée</a:t>
            </a:r>
            <a:br>
              <a:rPr lang="fr-FR" b="1" dirty="0">
                <a:solidFill>
                  <a:srgbClr val="FF0000"/>
                </a:solidFill>
              </a:rPr>
            </a:br>
            <a:r>
              <a:rPr lang="fr-FR" b="1" dirty="0">
                <a:solidFill>
                  <a:srgbClr val="FF0000"/>
                </a:solidFill>
              </a:rPr>
              <a:t>Voie générale </a:t>
            </a:r>
            <a:br>
              <a:rPr lang="fr-FR" b="1" dirty="0">
                <a:solidFill>
                  <a:srgbClr val="FF0000"/>
                </a:solidFill>
              </a:rPr>
            </a:br>
            <a:r>
              <a:rPr lang="fr-FR" b="1" dirty="0">
                <a:solidFill>
                  <a:srgbClr val="FF0000"/>
                </a:solidFill>
              </a:rPr>
              <a:t>Voie technologique</a:t>
            </a:r>
          </a:p>
        </p:txBody>
      </p:sp>
      <p:sp>
        <p:nvSpPr>
          <p:cNvPr id="3" name="Sous-titre 2"/>
          <p:cNvSpPr>
            <a:spLocks noGrp="1"/>
          </p:cNvSpPr>
          <p:nvPr>
            <p:ph type="subTitle" idx="1"/>
          </p:nvPr>
        </p:nvSpPr>
        <p:spPr/>
        <p:txBody>
          <a:bodyPr/>
          <a:lstStyle/>
          <a:p>
            <a:r>
              <a:rPr lang="fr-FR" dirty="0">
                <a:solidFill>
                  <a:srgbClr val="FF0000"/>
                </a:solidFill>
              </a:rPr>
              <a:t>Ateliers</a:t>
            </a:r>
          </a:p>
          <a:p>
            <a:r>
              <a:rPr lang="fr-FR" dirty="0"/>
              <a:t>Mathématiques</a:t>
            </a:r>
          </a:p>
          <a:p>
            <a:r>
              <a:rPr lang="fr-FR" dirty="0"/>
              <a:t>Nouvelle-Calédonie 2019</a:t>
            </a:r>
          </a:p>
          <a:p>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506" y="5170713"/>
            <a:ext cx="3025370" cy="725406"/>
          </a:xfrm>
          <a:prstGeom prst="rect">
            <a:avLst/>
          </a:prstGeom>
        </p:spPr>
      </p:pic>
    </p:spTree>
    <p:extLst>
      <p:ext uri="{BB962C8B-B14F-4D97-AF65-F5344CB8AC3E}">
        <p14:creationId xmlns:p14="http://schemas.microsoft.com/office/powerpoint/2010/main" val="3453321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2696915" y="1624024"/>
            <a:ext cx="7823040" cy="5313107"/>
          </a:xfrm>
          <a:prstGeom prst="rect">
            <a:avLst/>
          </a:prstGeom>
        </p:spPr>
      </p:pic>
      <p:sp>
        <p:nvSpPr>
          <p:cNvPr id="5" name="Titre 1"/>
          <p:cNvSpPr txBox="1">
            <a:spLocks/>
          </p:cNvSpPr>
          <p:nvPr/>
        </p:nvSpPr>
        <p:spPr>
          <a:xfrm>
            <a:off x="1024128" y="554736"/>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fr-FR" dirty="0"/>
              <a:t>AUTOMATISMES : </a:t>
            </a:r>
            <a:r>
              <a:rPr lang="fr-FR" sz="2800" cap="none" dirty="0"/>
              <a:t>à planifier</a:t>
            </a:r>
          </a:p>
        </p:txBody>
      </p:sp>
      <p:sp>
        <p:nvSpPr>
          <p:cNvPr id="6" name="Rectangle 5"/>
          <p:cNvSpPr/>
          <p:nvPr/>
        </p:nvSpPr>
        <p:spPr>
          <a:xfrm>
            <a:off x="304800" y="2713111"/>
            <a:ext cx="2293192" cy="646331"/>
          </a:xfrm>
          <a:prstGeom prst="rect">
            <a:avLst/>
          </a:prstGeom>
        </p:spPr>
        <p:txBody>
          <a:bodyPr wrap="none">
            <a:spAutoFit/>
          </a:bodyPr>
          <a:lstStyle/>
          <a:p>
            <a:r>
              <a:rPr lang="fr-FR" dirty="0"/>
              <a:t>Exemple : en première,</a:t>
            </a:r>
            <a:br>
              <a:rPr lang="fr-FR" dirty="0"/>
            </a:br>
            <a:r>
              <a:rPr lang="fr-FR" dirty="0"/>
              <a:t> voie technologique</a:t>
            </a:r>
          </a:p>
        </p:txBody>
      </p:sp>
    </p:spTree>
    <p:extLst>
      <p:ext uri="{BB962C8B-B14F-4D97-AF65-F5344CB8AC3E}">
        <p14:creationId xmlns:p14="http://schemas.microsoft.com/office/powerpoint/2010/main" val="110058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1EA1806-AEF6-42DA-B75A-80D2856A0AB4}"/>
              </a:ext>
            </a:extLst>
          </p:cNvPr>
          <p:cNvSpPr>
            <a:spLocks noGrp="1"/>
          </p:cNvSpPr>
          <p:nvPr>
            <p:ph type="ctrTitle"/>
          </p:nvPr>
        </p:nvSpPr>
        <p:spPr>
          <a:xfrm>
            <a:off x="808383" y="675862"/>
            <a:ext cx="10522226" cy="540022"/>
          </a:xfrm>
          <a:solidFill>
            <a:schemeClr val="bg2"/>
          </a:solidFill>
          <a:ln w="28575">
            <a:solidFill>
              <a:schemeClr val="accent1"/>
            </a:solidFill>
          </a:ln>
        </p:spPr>
        <p:txBody>
          <a:bodyPr>
            <a:normAutofit/>
          </a:bodyPr>
          <a:lstStyle/>
          <a:p>
            <a:r>
              <a:rPr lang="fr-FR" sz="2400" b="1" dirty="0">
                <a:cs typeface="Times New Roman" panose="02020603050405020304" pitchFamily="18" charset="0"/>
              </a:rPr>
              <a:t>AUTOMATISMES</a:t>
            </a:r>
          </a:p>
        </p:txBody>
      </p:sp>
      <p:sp>
        <p:nvSpPr>
          <p:cNvPr id="3" name="Sous-titre 2">
            <a:extLst>
              <a:ext uri="{FF2B5EF4-FFF2-40B4-BE49-F238E27FC236}">
                <a16:creationId xmlns="" xmlns:a16="http://schemas.microsoft.com/office/drawing/2014/main" id="{0615CF40-E4B6-42EA-9631-7D82AD9123E5}"/>
              </a:ext>
            </a:extLst>
          </p:cNvPr>
          <p:cNvSpPr>
            <a:spLocks noGrp="1"/>
          </p:cNvSpPr>
          <p:nvPr>
            <p:ph type="subTitle" idx="1"/>
          </p:nvPr>
        </p:nvSpPr>
        <p:spPr>
          <a:xfrm>
            <a:off x="808383" y="1563758"/>
            <a:ext cx="10522226" cy="4174434"/>
          </a:xfrm>
        </p:spPr>
        <p:txBody>
          <a:bodyPr/>
          <a:lstStyle/>
          <a:p>
            <a:endParaRPr lang="fr-FR" dirty="0"/>
          </a:p>
        </p:txBody>
      </p:sp>
      <p:graphicFrame>
        <p:nvGraphicFramePr>
          <p:cNvPr id="4" name="Tableau 3">
            <a:extLst>
              <a:ext uri="{FF2B5EF4-FFF2-40B4-BE49-F238E27FC236}">
                <a16:creationId xmlns="" xmlns:a16="http://schemas.microsoft.com/office/drawing/2014/main" id="{18A9F636-DB92-4C14-9028-E153AEA3AFE6}"/>
              </a:ext>
            </a:extLst>
          </p:cNvPr>
          <p:cNvGraphicFramePr>
            <a:graphicFrameLocks noGrp="1"/>
          </p:cNvGraphicFramePr>
          <p:nvPr/>
        </p:nvGraphicFramePr>
        <p:xfrm>
          <a:off x="808383" y="1417982"/>
          <a:ext cx="10575234" cy="4850295"/>
        </p:xfrm>
        <a:graphic>
          <a:graphicData uri="http://schemas.openxmlformats.org/drawingml/2006/table">
            <a:tbl>
              <a:tblPr firstRow="1" bandRow="1">
                <a:tableStyleId>{5C22544A-7EE6-4342-B048-85BDC9FD1C3A}</a:tableStyleId>
              </a:tblPr>
              <a:tblGrid>
                <a:gridCol w="10575234">
                  <a:extLst>
                    <a:ext uri="{9D8B030D-6E8A-4147-A177-3AD203B41FA5}">
                      <a16:colId xmlns="" xmlns:a16="http://schemas.microsoft.com/office/drawing/2014/main" val="1078915317"/>
                    </a:ext>
                  </a:extLst>
                </a:gridCol>
              </a:tblGrid>
              <a:tr h="4850295">
                <a:tc>
                  <a:txBody>
                    <a:bodyPr/>
                    <a:lstStyle/>
                    <a:p>
                      <a:r>
                        <a:rPr lang="fr-FR" sz="2400" b="1" kern="1200" dirty="0">
                          <a:solidFill>
                            <a:schemeClr val="tx1"/>
                          </a:solidFill>
                          <a:effectLst/>
                          <a:latin typeface="+mn-lt"/>
                          <a:ea typeface="+mn-ea"/>
                          <a:cs typeface="Times New Roman" panose="02020603050405020304" pitchFamily="18" charset="0"/>
                        </a:rPr>
                        <a:t>Quel intérêt pour l’enseignant ?</a:t>
                      </a:r>
                    </a:p>
                    <a:p>
                      <a:r>
                        <a:rPr lang="fr-FR" sz="2400" b="0" kern="1200" dirty="0">
                          <a:solidFill>
                            <a:schemeClr val="tx1"/>
                          </a:solidFill>
                          <a:effectLst/>
                          <a:latin typeface="+mn-lt"/>
                          <a:ea typeface="+mn-ea"/>
                          <a:cs typeface="Times New Roman" panose="02020603050405020304" pitchFamily="18" charset="0"/>
                        </a:rPr>
                        <a:t>• Permettre une pratique régulière du calcul qui est souvent un handicap pour les élèves </a:t>
                      </a:r>
                    </a:p>
                    <a:p>
                      <a:r>
                        <a:rPr lang="fr-FR" sz="2400" b="0" kern="1200" dirty="0">
                          <a:solidFill>
                            <a:schemeClr val="tx1"/>
                          </a:solidFill>
                          <a:effectLst/>
                          <a:latin typeface="+mn-lt"/>
                          <a:ea typeface="+mn-ea"/>
                          <a:cs typeface="Times New Roman" panose="02020603050405020304" pitchFamily="18" charset="0"/>
                        </a:rPr>
                        <a:t>• Gérer la concentration des élèves dès le début de la séance</a:t>
                      </a:r>
                    </a:p>
                    <a:p>
                      <a:r>
                        <a:rPr lang="fr-FR" sz="2400" b="0" kern="1200" dirty="0">
                          <a:solidFill>
                            <a:schemeClr val="tx1"/>
                          </a:solidFill>
                          <a:effectLst/>
                          <a:latin typeface="+mn-lt"/>
                          <a:ea typeface="+mn-ea"/>
                          <a:cs typeface="Times New Roman" panose="02020603050405020304" pitchFamily="18" charset="0"/>
                        </a:rPr>
                        <a:t>• Un démarrage rapide de la classe dans le calme en mettant l’élève très rapidement au travail</a:t>
                      </a:r>
                    </a:p>
                    <a:p>
                      <a:r>
                        <a:rPr lang="fr-FR" sz="2400" b="0" kern="1200" dirty="0">
                          <a:solidFill>
                            <a:schemeClr val="tx1"/>
                          </a:solidFill>
                          <a:effectLst/>
                          <a:latin typeface="+mn-lt"/>
                          <a:ea typeface="+mn-ea"/>
                          <a:cs typeface="Times New Roman" panose="02020603050405020304" pitchFamily="18" charset="0"/>
                        </a:rPr>
                        <a:t>• Réactiver des notions pour commencer un chapitre</a:t>
                      </a:r>
                    </a:p>
                    <a:p>
                      <a:r>
                        <a:rPr lang="fr-FR" sz="2400" b="0" kern="1200" dirty="0">
                          <a:solidFill>
                            <a:schemeClr val="tx1"/>
                          </a:solidFill>
                          <a:effectLst/>
                          <a:latin typeface="+mn-lt"/>
                          <a:ea typeface="+mn-ea"/>
                          <a:cs typeface="Times New Roman" panose="02020603050405020304" pitchFamily="18" charset="0"/>
                        </a:rPr>
                        <a:t>• Passer moins de temps en classe sur des exercices de type purement calculatoire</a:t>
                      </a:r>
                    </a:p>
                    <a:p>
                      <a:r>
                        <a:rPr lang="fr-FR" sz="2400" b="0" kern="1200" dirty="0">
                          <a:solidFill>
                            <a:schemeClr val="tx1"/>
                          </a:solidFill>
                          <a:effectLst/>
                          <a:latin typeface="+mn-lt"/>
                          <a:ea typeface="+mn-ea"/>
                          <a:cs typeface="Times New Roman" panose="02020603050405020304" pitchFamily="18" charset="0"/>
                        </a:rPr>
                        <a:t>• Permettre à certains élèves en difficulté de réussir des exercices</a:t>
                      </a:r>
                    </a:p>
                    <a:p>
                      <a:r>
                        <a:rPr lang="fr-FR" sz="2400" b="0" kern="1200" dirty="0">
                          <a:solidFill>
                            <a:schemeClr val="tx1"/>
                          </a:solidFill>
                          <a:effectLst/>
                          <a:latin typeface="+mn-lt"/>
                          <a:ea typeface="+mn-ea"/>
                          <a:cs typeface="Times New Roman" panose="02020603050405020304" pitchFamily="18" charset="0"/>
                        </a:rPr>
                        <a:t>• Développer le calcul mental</a:t>
                      </a:r>
                    </a:p>
                    <a:p>
                      <a:r>
                        <a:rPr lang="fr-FR" sz="2400" b="0" kern="1200" dirty="0">
                          <a:solidFill>
                            <a:schemeClr val="tx1"/>
                          </a:solidFill>
                          <a:effectLst/>
                          <a:latin typeface="+mn-lt"/>
                          <a:ea typeface="+mn-ea"/>
                          <a:cs typeface="Times New Roman" panose="02020603050405020304" pitchFamily="18" charset="0"/>
                        </a:rPr>
                        <a:t>• Permettre une organisation de l’enseignement en spirale </a:t>
                      </a:r>
                    </a:p>
                    <a:p>
                      <a:r>
                        <a:rPr lang="fr-FR" sz="2400" b="0" kern="1200" dirty="0">
                          <a:solidFill>
                            <a:schemeClr val="tx1"/>
                          </a:solidFill>
                          <a:effectLst/>
                          <a:latin typeface="+mn-lt"/>
                          <a:ea typeface="+mn-ea"/>
                          <a:cs typeface="Times New Roman" panose="02020603050405020304" pitchFamily="18" charset="0"/>
                        </a:rPr>
                        <a:t>• Le temps passé sur les calculs est moindre, ce qui permet de se concentrer davantage sur le raisonnement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7F7"/>
                    </a:solidFill>
                  </a:tcPr>
                </a:tc>
                <a:extLst>
                  <a:ext uri="{0D108BD9-81ED-4DB2-BD59-A6C34878D82A}">
                    <a16:rowId xmlns="" xmlns:a16="http://schemas.microsoft.com/office/drawing/2014/main" val="333486460"/>
                  </a:ext>
                </a:extLst>
              </a:tr>
            </a:tbl>
          </a:graphicData>
        </a:graphic>
      </p:graphicFrame>
    </p:spTree>
    <p:extLst>
      <p:ext uri="{BB962C8B-B14F-4D97-AF65-F5344CB8AC3E}">
        <p14:creationId xmlns:p14="http://schemas.microsoft.com/office/powerpoint/2010/main" val="589982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1EA1806-AEF6-42DA-B75A-80D2856A0AB4}"/>
              </a:ext>
            </a:extLst>
          </p:cNvPr>
          <p:cNvSpPr>
            <a:spLocks noGrp="1"/>
          </p:cNvSpPr>
          <p:nvPr>
            <p:ph type="ctrTitle"/>
          </p:nvPr>
        </p:nvSpPr>
        <p:spPr>
          <a:xfrm>
            <a:off x="660338" y="449439"/>
            <a:ext cx="10522226" cy="540022"/>
          </a:xfrm>
          <a:solidFill>
            <a:schemeClr val="bg2"/>
          </a:solidFill>
          <a:ln w="28575">
            <a:solidFill>
              <a:schemeClr val="accent1"/>
            </a:solidFill>
          </a:ln>
        </p:spPr>
        <p:txBody>
          <a:bodyPr>
            <a:normAutofit/>
          </a:bodyPr>
          <a:lstStyle/>
          <a:p>
            <a:r>
              <a:rPr lang="fr-FR" sz="2400" b="1" dirty="0">
                <a:latin typeface="Tw Cen MT Condensed" panose="020B0606020104020203" pitchFamily="34" charset="0"/>
                <a:cs typeface="Times New Roman" panose="02020603050405020304" pitchFamily="18" charset="0"/>
              </a:rPr>
              <a:t>AUTOMATISMES</a:t>
            </a:r>
          </a:p>
        </p:txBody>
      </p:sp>
      <p:sp>
        <p:nvSpPr>
          <p:cNvPr id="3" name="Sous-titre 2">
            <a:extLst>
              <a:ext uri="{FF2B5EF4-FFF2-40B4-BE49-F238E27FC236}">
                <a16:creationId xmlns="" xmlns:a16="http://schemas.microsoft.com/office/drawing/2014/main" id="{0615CF40-E4B6-42EA-9631-7D82AD9123E5}"/>
              </a:ext>
            </a:extLst>
          </p:cNvPr>
          <p:cNvSpPr>
            <a:spLocks noGrp="1"/>
          </p:cNvSpPr>
          <p:nvPr>
            <p:ph type="subTitle" idx="1"/>
          </p:nvPr>
        </p:nvSpPr>
        <p:spPr>
          <a:xfrm>
            <a:off x="808383" y="1563758"/>
            <a:ext cx="10522226" cy="4174434"/>
          </a:xfrm>
        </p:spPr>
        <p:txBody>
          <a:bodyPr/>
          <a:lstStyle/>
          <a:p>
            <a:endParaRPr lang="fr-FR" dirty="0"/>
          </a:p>
        </p:txBody>
      </p:sp>
      <p:graphicFrame>
        <p:nvGraphicFramePr>
          <p:cNvPr id="4" name="Tableau 3">
            <a:extLst>
              <a:ext uri="{FF2B5EF4-FFF2-40B4-BE49-F238E27FC236}">
                <a16:creationId xmlns="" xmlns:a16="http://schemas.microsoft.com/office/drawing/2014/main" id="{18A9F636-DB92-4C14-9028-E153AEA3AFE6}"/>
              </a:ext>
            </a:extLst>
          </p:cNvPr>
          <p:cNvGraphicFramePr>
            <a:graphicFrameLocks noGrp="1"/>
          </p:cNvGraphicFramePr>
          <p:nvPr/>
        </p:nvGraphicFramePr>
        <p:xfrm>
          <a:off x="808383" y="1401930"/>
          <a:ext cx="10575234" cy="4846319"/>
        </p:xfrm>
        <a:graphic>
          <a:graphicData uri="http://schemas.openxmlformats.org/drawingml/2006/table">
            <a:tbl>
              <a:tblPr firstRow="1" bandRow="1">
                <a:tableStyleId>{5C22544A-7EE6-4342-B048-85BDC9FD1C3A}</a:tableStyleId>
              </a:tblPr>
              <a:tblGrid>
                <a:gridCol w="10575234">
                  <a:extLst>
                    <a:ext uri="{9D8B030D-6E8A-4147-A177-3AD203B41FA5}">
                      <a16:colId xmlns="" xmlns:a16="http://schemas.microsoft.com/office/drawing/2014/main" val="1078915317"/>
                    </a:ext>
                  </a:extLst>
                </a:gridCol>
              </a:tblGrid>
              <a:tr h="4336261">
                <a:tc>
                  <a:txBody>
                    <a:bodyPr/>
                    <a:lstStyle/>
                    <a:p>
                      <a:pPr algn="l"/>
                      <a:r>
                        <a:rPr lang="fr-FR" sz="2400" b="1" kern="1200" dirty="0">
                          <a:solidFill>
                            <a:schemeClr val="tx1"/>
                          </a:solidFill>
                          <a:effectLst/>
                          <a:latin typeface="+mn-lt"/>
                          <a:ea typeface="+mn-ea"/>
                          <a:cs typeface="Times New Roman" panose="02020603050405020304" pitchFamily="18" charset="0"/>
                        </a:rPr>
                        <a:t>Quels objectifs pour l’élève ?</a:t>
                      </a:r>
                      <a:r>
                        <a:rPr lang="fr-FR" sz="2400" b="0" kern="1200" dirty="0">
                          <a:solidFill>
                            <a:schemeClr val="tx1"/>
                          </a:solidFill>
                          <a:effectLst/>
                          <a:latin typeface="+mn-lt"/>
                          <a:ea typeface="+mn-ea"/>
                          <a:cs typeface="Times New Roman" panose="02020603050405020304" pitchFamily="18" charset="0"/>
                        </a:rPr>
                        <a:t/>
                      </a:r>
                      <a:br>
                        <a:rPr lang="fr-FR" sz="2400" b="0" kern="1200" dirty="0">
                          <a:solidFill>
                            <a:schemeClr val="tx1"/>
                          </a:solidFill>
                          <a:effectLst/>
                          <a:latin typeface="+mn-lt"/>
                          <a:ea typeface="+mn-ea"/>
                          <a:cs typeface="Times New Roman" panose="02020603050405020304" pitchFamily="18" charset="0"/>
                        </a:rPr>
                      </a:br>
                      <a:r>
                        <a:rPr lang="fr-FR" sz="2400" b="0" kern="1200" dirty="0">
                          <a:solidFill>
                            <a:schemeClr val="tx1"/>
                          </a:solidFill>
                          <a:effectLst/>
                          <a:latin typeface="+mn-lt"/>
                          <a:ea typeface="+mn-ea"/>
                          <a:cs typeface="Times New Roman" panose="02020603050405020304" pitchFamily="18" charset="0"/>
                        </a:rPr>
                        <a:t>• Développer la mémorisation des techniques réflexes indispensables pour libérer la pensée et permettre le développement de raisonnements mathématiques élaborés </a:t>
                      </a:r>
                    </a:p>
                    <a:p>
                      <a:r>
                        <a:rPr lang="fr-FR" sz="2400" b="0" kern="1200" dirty="0">
                          <a:solidFill>
                            <a:schemeClr val="tx1"/>
                          </a:solidFill>
                          <a:effectLst/>
                          <a:latin typeface="+mn-lt"/>
                          <a:ea typeface="+mn-ea"/>
                          <a:cs typeface="Times New Roman" panose="02020603050405020304" pitchFamily="18" charset="0"/>
                        </a:rPr>
                        <a:t>• Étendre le répertoire des résultats mémorisés, automatisés </a:t>
                      </a:r>
                    </a:p>
                    <a:p>
                      <a:r>
                        <a:rPr lang="fr-FR" sz="2400" b="0" kern="1200" dirty="0">
                          <a:solidFill>
                            <a:schemeClr val="tx1"/>
                          </a:solidFill>
                          <a:effectLst/>
                          <a:latin typeface="+mn-lt"/>
                          <a:ea typeface="+mn-ea"/>
                          <a:cs typeface="Times New Roman" panose="02020603050405020304" pitchFamily="18" charset="0"/>
                        </a:rPr>
                        <a:t>• Développer la mémorisation et la capacité d’application de formules </a:t>
                      </a:r>
                    </a:p>
                    <a:p>
                      <a:r>
                        <a:rPr lang="fr-FR" sz="2400" b="0" kern="1200" dirty="0">
                          <a:solidFill>
                            <a:schemeClr val="tx1"/>
                          </a:solidFill>
                          <a:effectLst/>
                          <a:latin typeface="+mn-lt"/>
                          <a:ea typeface="+mn-ea"/>
                          <a:cs typeface="Times New Roman" panose="02020603050405020304" pitchFamily="18" charset="0"/>
                        </a:rPr>
                        <a:t>• Développer des activités mentales moins élémentaires mettant en jeu des propriétés mathématiques </a:t>
                      </a:r>
                    </a:p>
                    <a:p>
                      <a:r>
                        <a:rPr lang="fr-FR" sz="2400" b="0" kern="1200" dirty="0">
                          <a:solidFill>
                            <a:schemeClr val="tx1"/>
                          </a:solidFill>
                          <a:effectLst/>
                          <a:latin typeface="+mn-lt"/>
                          <a:ea typeface="+mn-ea"/>
                          <a:cs typeface="Times New Roman" panose="02020603050405020304" pitchFamily="18" charset="0"/>
                        </a:rPr>
                        <a:t>• Utiliser les règles de l’algèbre </a:t>
                      </a:r>
                    </a:p>
                    <a:p>
                      <a:r>
                        <a:rPr lang="fr-FR" sz="2400" b="0" kern="1200" dirty="0">
                          <a:solidFill>
                            <a:schemeClr val="tx1"/>
                          </a:solidFill>
                          <a:effectLst/>
                          <a:latin typeface="+mn-lt"/>
                          <a:ea typeface="+mn-ea"/>
                          <a:cs typeface="Times New Roman" panose="02020603050405020304" pitchFamily="18" charset="0"/>
                        </a:rPr>
                        <a:t>• S’approprier diverses techniques </a:t>
                      </a:r>
                    </a:p>
                    <a:p>
                      <a:r>
                        <a:rPr lang="fr-FR" sz="2400" b="0" kern="1200" dirty="0">
                          <a:solidFill>
                            <a:schemeClr val="tx1"/>
                          </a:solidFill>
                          <a:effectLst/>
                          <a:latin typeface="+mn-lt"/>
                          <a:ea typeface="+mn-ea"/>
                          <a:cs typeface="Times New Roman" panose="02020603050405020304" pitchFamily="18" charset="0"/>
                        </a:rPr>
                        <a:t>• Apprendre à choisir parmi plusieurs méthodes </a:t>
                      </a:r>
                    </a:p>
                    <a:p>
                      <a:r>
                        <a:rPr lang="fr-FR" sz="2400" b="0" kern="1200" dirty="0">
                          <a:solidFill>
                            <a:schemeClr val="tx1"/>
                          </a:solidFill>
                          <a:effectLst/>
                          <a:latin typeface="+mn-lt"/>
                          <a:ea typeface="+mn-ea"/>
                          <a:cs typeface="Times New Roman" panose="02020603050405020304" pitchFamily="18" charset="0"/>
                        </a:rPr>
                        <a:t>• Améliorer les compétences mathématiques par la mémorisation de situations d’apprentissage </a:t>
                      </a:r>
                    </a:p>
                    <a:p>
                      <a:r>
                        <a:rPr lang="fr-FR" sz="2400" b="0" kern="1200" dirty="0">
                          <a:solidFill>
                            <a:schemeClr val="tx1"/>
                          </a:solidFill>
                          <a:effectLst/>
                          <a:latin typeface="+mn-lt"/>
                          <a:ea typeface="+mn-ea"/>
                          <a:cs typeface="Times New Roman" panose="02020603050405020304" pitchFamily="18" charset="0"/>
                        </a:rPr>
                        <a:t>• Apprendre à utiliser une calculatrice à bon escient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7F7"/>
                    </a:solidFill>
                  </a:tcPr>
                </a:tc>
                <a:extLst>
                  <a:ext uri="{0D108BD9-81ED-4DB2-BD59-A6C34878D82A}">
                    <a16:rowId xmlns="" xmlns:a16="http://schemas.microsoft.com/office/drawing/2014/main" val="333486460"/>
                  </a:ext>
                </a:extLst>
              </a:tr>
            </a:tbl>
          </a:graphicData>
        </a:graphic>
      </p:graphicFrame>
    </p:spTree>
    <p:extLst>
      <p:ext uri="{BB962C8B-B14F-4D97-AF65-F5344CB8AC3E}">
        <p14:creationId xmlns:p14="http://schemas.microsoft.com/office/powerpoint/2010/main" val="1760974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1EA1806-AEF6-42DA-B75A-80D2856A0AB4}"/>
              </a:ext>
            </a:extLst>
          </p:cNvPr>
          <p:cNvSpPr>
            <a:spLocks noGrp="1"/>
          </p:cNvSpPr>
          <p:nvPr>
            <p:ph type="ctrTitle"/>
          </p:nvPr>
        </p:nvSpPr>
        <p:spPr>
          <a:xfrm>
            <a:off x="808383" y="675862"/>
            <a:ext cx="10522226" cy="540022"/>
          </a:xfrm>
          <a:solidFill>
            <a:schemeClr val="bg2"/>
          </a:solidFill>
          <a:ln w="28575">
            <a:solidFill>
              <a:schemeClr val="accent1"/>
            </a:solidFill>
          </a:ln>
        </p:spPr>
        <p:txBody>
          <a:bodyPr>
            <a:normAutofit/>
          </a:bodyPr>
          <a:lstStyle/>
          <a:p>
            <a:r>
              <a:rPr lang="fr-FR" sz="2400" b="1" dirty="0">
                <a:latin typeface="Tw Cen MT Condensed" panose="020B0606020104020203" pitchFamily="34" charset="0"/>
                <a:cs typeface="Times New Roman" panose="02020603050405020304" pitchFamily="18" charset="0"/>
              </a:rPr>
              <a:t>AUTOMATISMES ET DIFFERENCIATION</a:t>
            </a:r>
          </a:p>
        </p:txBody>
      </p:sp>
      <p:sp>
        <p:nvSpPr>
          <p:cNvPr id="3" name="Sous-titre 2">
            <a:extLst>
              <a:ext uri="{FF2B5EF4-FFF2-40B4-BE49-F238E27FC236}">
                <a16:creationId xmlns="" xmlns:a16="http://schemas.microsoft.com/office/drawing/2014/main" id="{0615CF40-E4B6-42EA-9631-7D82AD9123E5}"/>
              </a:ext>
            </a:extLst>
          </p:cNvPr>
          <p:cNvSpPr>
            <a:spLocks noGrp="1"/>
          </p:cNvSpPr>
          <p:nvPr>
            <p:ph type="subTitle" idx="1"/>
          </p:nvPr>
        </p:nvSpPr>
        <p:spPr>
          <a:xfrm>
            <a:off x="808383" y="1563758"/>
            <a:ext cx="10522226" cy="4174434"/>
          </a:xfrm>
        </p:spPr>
        <p:txBody>
          <a:bodyPr/>
          <a:lstStyle/>
          <a:p>
            <a:endParaRPr lang="fr-FR" dirty="0"/>
          </a:p>
        </p:txBody>
      </p:sp>
      <p:graphicFrame>
        <p:nvGraphicFramePr>
          <p:cNvPr id="4" name="Tableau 3">
            <a:extLst>
              <a:ext uri="{FF2B5EF4-FFF2-40B4-BE49-F238E27FC236}">
                <a16:creationId xmlns="" xmlns:a16="http://schemas.microsoft.com/office/drawing/2014/main" id="{18A9F636-DB92-4C14-9028-E153AEA3AFE6}"/>
              </a:ext>
            </a:extLst>
          </p:cNvPr>
          <p:cNvGraphicFramePr>
            <a:graphicFrameLocks noGrp="1"/>
          </p:cNvGraphicFramePr>
          <p:nvPr/>
        </p:nvGraphicFramePr>
        <p:xfrm>
          <a:off x="808383" y="1521198"/>
          <a:ext cx="10575234" cy="4336261"/>
        </p:xfrm>
        <a:graphic>
          <a:graphicData uri="http://schemas.openxmlformats.org/drawingml/2006/table">
            <a:tbl>
              <a:tblPr firstRow="1" bandRow="1">
                <a:tableStyleId>{5C22544A-7EE6-4342-B048-85BDC9FD1C3A}</a:tableStyleId>
              </a:tblPr>
              <a:tblGrid>
                <a:gridCol w="10575234">
                  <a:extLst>
                    <a:ext uri="{9D8B030D-6E8A-4147-A177-3AD203B41FA5}">
                      <a16:colId xmlns="" xmlns:a16="http://schemas.microsoft.com/office/drawing/2014/main" val="1078915317"/>
                    </a:ext>
                  </a:extLst>
                </a:gridCol>
              </a:tblGrid>
              <a:tr h="4336261">
                <a:tc>
                  <a:txBody>
                    <a:bodyPr/>
                    <a:lstStyle/>
                    <a:p>
                      <a:endParaRPr lang="fr-FR" sz="24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spcBef>
                          <a:spcPts val="1200"/>
                        </a:spcBef>
                      </a:pPr>
                      <a:endParaRPr lang="fr-FR" sz="2400" b="1" kern="1200" dirty="0">
                        <a:solidFill>
                          <a:schemeClr val="tx1"/>
                        </a:solidFill>
                        <a:effectLst/>
                        <a:latin typeface="Times New Roman" panose="02020603050405020304" pitchFamily="18" charset="0"/>
                        <a:ea typeface="+mn-ea"/>
                        <a:cs typeface="Times New Roman" panose="02020603050405020304" pitchFamily="18" charset="0"/>
                      </a:endParaRPr>
                    </a:p>
                    <a:p>
                      <a:pPr algn="ctr">
                        <a:spcBef>
                          <a:spcPts val="1200"/>
                        </a:spcBef>
                      </a:pPr>
                      <a:r>
                        <a:rPr lang="fr-FR" sz="2400" b="1" kern="1200" dirty="0">
                          <a:solidFill>
                            <a:schemeClr val="tx1"/>
                          </a:solidFill>
                          <a:effectLst/>
                          <a:latin typeface="Tw Cen MT" panose="020B0602020104020603" pitchFamily="34" charset="0"/>
                          <a:ea typeface="+mn-ea"/>
                          <a:cs typeface="Times New Roman" panose="02020603050405020304" pitchFamily="18" charset="0"/>
                        </a:rPr>
                        <a:t>EXEMPLES D’EXERCICES RITUELS</a:t>
                      </a:r>
                    </a:p>
                    <a:p>
                      <a:pPr algn="ctr">
                        <a:spcBef>
                          <a:spcPts val="1200"/>
                        </a:spcBef>
                      </a:pPr>
                      <a:endParaRPr lang="fr-FR" sz="2400" b="1" kern="1200" dirty="0">
                        <a:solidFill>
                          <a:schemeClr val="tx1"/>
                        </a:solidFill>
                        <a:effectLst/>
                        <a:latin typeface="Tw Cen MT" panose="020B0602020104020603" pitchFamily="34" charset="0"/>
                        <a:ea typeface="+mn-ea"/>
                        <a:cs typeface="Times New Roman" panose="02020603050405020304" pitchFamily="18" charset="0"/>
                      </a:endParaRPr>
                    </a:p>
                    <a:p>
                      <a:pPr algn="ctr">
                        <a:spcBef>
                          <a:spcPts val="1200"/>
                        </a:spcBef>
                      </a:pPr>
                      <a:r>
                        <a:rPr lang="fr-FR" sz="2400" b="0" kern="1200" dirty="0">
                          <a:solidFill>
                            <a:schemeClr val="tx1"/>
                          </a:solidFill>
                          <a:effectLst/>
                          <a:latin typeface="Tw Cen MT" panose="020B0602020104020603" pitchFamily="34" charset="0"/>
                          <a:ea typeface="+mn-ea"/>
                          <a:cs typeface="Times New Roman" panose="02020603050405020304" pitchFamily="18" charset="0"/>
                        </a:rPr>
                        <a:t>Voir fiches </a:t>
                      </a:r>
                      <a:r>
                        <a:rPr lang="fr-FR" sz="2400" b="0" kern="1200" dirty="0" err="1">
                          <a:solidFill>
                            <a:schemeClr val="tx1"/>
                          </a:solidFill>
                          <a:effectLst/>
                          <a:latin typeface="Tw Cen MT" panose="020B0602020104020603" pitchFamily="34" charset="0"/>
                          <a:ea typeface="+mn-ea"/>
                          <a:cs typeface="Times New Roman" panose="02020603050405020304" pitchFamily="18" charset="0"/>
                        </a:rPr>
                        <a:t>word</a:t>
                      </a:r>
                      <a:r>
                        <a:rPr lang="fr-FR" sz="2400" b="0" kern="1200" dirty="0">
                          <a:solidFill>
                            <a:schemeClr val="tx1"/>
                          </a:solidFill>
                          <a:effectLst/>
                          <a:latin typeface="Tw Cen MT" panose="020B0602020104020603" pitchFamily="34" charset="0"/>
                          <a:ea typeface="+mn-ea"/>
                          <a:cs typeface="Times New Roman" panose="02020603050405020304" pitchFamily="18" charset="0"/>
                        </a:rPr>
                        <a:t> – </a:t>
                      </a:r>
                      <a:r>
                        <a:rPr lang="fr-FR" sz="2400" b="0" kern="1200" dirty="0" err="1">
                          <a:solidFill>
                            <a:schemeClr val="tx1"/>
                          </a:solidFill>
                          <a:effectLst/>
                          <a:latin typeface="Tw Cen MT" panose="020B0602020104020603" pitchFamily="34" charset="0"/>
                          <a:ea typeface="+mn-ea"/>
                          <a:cs typeface="Times New Roman" panose="02020603050405020304" pitchFamily="18" charset="0"/>
                        </a:rPr>
                        <a:t>pdf</a:t>
                      </a:r>
                      <a:r>
                        <a:rPr lang="fr-FR" sz="2400" b="0" kern="1200" dirty="0">
                          <a:solidFill>
                            <a:schemeClr val="tx1"/>
                          </a:solidFill>
                          <a:effectLst/>
                          <a:latin typeface="Tw Cen MT" panose="020B0602020104020603" pitchFamily="34" charset="0"/>
                          <a:ea typeface="+mn-ea"/>
                          <a:cs typeface="Times New Roman" panose="02020603050405020304" pitchFamily="18" charset="0"/>
                        </a:rPr>
                        <a:t> – </a:t>
                      </a:r>
                      <a:r>
                        <a:rPr lang="fr-FR" sz="2400" b="0" kern="1200" dirty="0" err="1">
                          <a:solidFill>
                            <a:schemeClr val="tx1"/>
                          </a:solidFill>
                          <a:effectLst/>
                          <a:latin typeface="Tw Cen MT" panose="020B0602020104020603" pitchFamily="34" charset="0"/>
                          <a:ea typeface="+mn-ea"/>
                          <a:cs typeface="Times New Roman" panose="02020603050405020304" pitchFamily="18" charset="0"/>
                        </a:rPr>
                        <a:t>ppt</a:t>
                      </a:r>
                      <a:endParaRPr lang="fr-FR" sz="2400" b="0" kern="1200" dirty="0">
                        <a:solidFill>
                          <a:schemeClr val="tx1"/>
                        </a:solidFill>
                        <a:effectLst/>
                        <a:latin typeface="Tw Cen MT" panose="020B0602020104020603" pitchFamily="34" charset="0"/>
                        <a:ea typeface="+mn-ea"/>
                        <a:cs typeface="Times New Roman" panose="02020603050405020304" pitchFamily="18" charset="0"/>
                      </a:endParaRPr>
                    </a:p>
                    <a:p>
                      <a:endParaRPr lang="fr-FR" sz="2400" b="0" kern="1200" dirty="0">
                        <a:solidFill>
                          <a:schemeClr val="tx1"/>
                        </a:solidFill>
                        <a:effectLst/>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7F7"/>
                    </a:solidFill>
                  </a:tcPr>
                </a:tc>
                <a:extLst>
                  <a:ext uri="{0D108BD9-81ED-4DB2-BD59-A6C34878D82A}">
                    <a16:rowId xmlns="" xmlns:a16="http://schemas.microsoft.com/office/drawing/2014/main" val="333486460"/>
                  </a:ext>
                </a:extLst>
              </a:tr>
            </a:tbl>
          </a:graphicData>
        </a:graphic>
      </p:graphicFrame>
    </p:spTree>
    <p:extLst>
      <p:ext uri="{BB962C8B-B14F-4D97-AF65-F5344CB8AC3E}">
        <p14:creationId xmlns:p14="http://schemas.microsoft.com/office/powerpoint/2010/main" val="4068618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ATELIER AUTOMATISMES</a:t>
            </a:r>
          </a:p>
        </p:txBody>
      </p:sp>
      <p:sp>
        <p:nvSpPr>
          <p:cNvPr id="3" name="Espace réservé du contenu 2"/>
          <p:cNvSpPr>
            <a:spLocks noGrp="1"/>
          </p:cNvSpPr>
          <p:nvPr>
            <p:ph idx="1"/>
          </p:nvPr>
        </p:nvSpPr>
        <p:spPr/>
        <p:txBody>
          <a:bodyPr>
            <a:normAutofit/>
          </a:bodyPr>
          <a:lstStyle/>
          <a:p>
            <a:r>
              <a:rPr lang="fr-FR" dirty="0"/>
              <a:t>1. En reprenant éventuellement une progression déjà utilisée, proposer une progression articulant les thèmes au programme et les automatismes à travailler.</a:t>
            </a:r>
            <a:br>
              <a:rPr lang="fr-FR" dirty="0"/>
            </a:br>
            <a:r>
              <a:rPr lang="fr-FR" dirty="0"/>
              <a:t>Exemples à consulter</a:t>
            </a:r>
          </a:p>
          <a:p>
            <a:r>
              <a:rPr lang="fr-FR" dirty="0"/>
              <a:t>Modèle proposé : document texte.</a:t>
            </a:r>
          </a:p>
          <a:p>
            <a:r>
              <a:rPr lang="fr-FR" dirty="0"/>
              <a:t>2. Sur un thème choisi par le groupe, proposer des exemples d’activités à travailler en automatisme en amont, pendant et en aval de la séquence.</a:t>
            </a:r>
          </a:p>
          <a:p>
            <a:endParaRPr lang="fr-FR" dirty="0"/>
          </a:p>
          <a:p>
            <a:r>
              <a:rPr lang="fr-FR" dirty="0"/>
              <a:t>Préparer quelques slides sur le modèle proposé.</a:t>
            </a:r>
          </a:p>
        </p:txBody>
      </p:sp>
    </p:spTree>
    <p:extLst>
      <p:ext uri="{BB962C8B-B14F-4D97-AF65-F5344CB8AC3E}">
        <p14:creationId xmlns:p14="http://schemas.microsoft.com/office/powerpoint/2010/main" val="3191517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FF0000"/>
                </a:solidFill>
              </a:rPr>
              <a:t>Atelier automatismes et différenciation</a:t>
            </a:r>
          </a:p>
        </p:txBody>
      </p:sp>
      <p:sp>
        <p:nvSpPr>
          <p:cNvPr id="4" name="Espace réservé du texte 3"/>
          <p:cNvSpPr>
            <a:spLocks noGrp="1"/>
          </p:cNvSpPr>
          <p:nvPr>
            <p:ph type="body" idx="1"/>
          </p:nvPr>
        </p:nvSpPr>
        <p:spPr/>
        <p:txBody>
          <a:bodyPr/>
          <a:lstStyle/>
          <a:p>
            <a:r>
              <a:rPr lang="fr-FR" dirty="0"/>
              <a:t>I. AUTOMATISMES</a:t>
            </a:r>
          </a:p>
        </p:txBody>
      </p:sp>
    </p:spTree>
    <p:extLst>
      <p:ext uri="{BB962C8B-B14F-4D97-AF65-F5344CB8AC3E}">
        <p14:creationId xmlns:p14="http://schemas.microsoft.com/office/powerpoint/2010/main" val="449127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1024128" y="554736"/>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fr-FR" dirty="0"/>
              <a:t>AUTOMATISMES : </a:t>
            </a:r>
            <a:endParaRPr lang="fr-FR" dirty="0" smtClean="0"/>
          </a:p>
          <a:p>
            <a:r>
              <a:rPr lang="fr-FR" sz="1900" dirty="0" smtClean="0"/>
              <a:t>Ce </a:t>
            </a:r>
            <a:r>
              <a:rPr lang="fr-FR" sz="1900" dirty="0"/>
              <a:t>que disent les programmes </a:t>
            </a:r>
          </a:p>
          <a:p>
            <a:r>
              <a:rPr lang="fr-FR" sz="1900" dirty="0"/>
              <a:t> </a:t>
            </a:r>
          </a:p>
        </p:txBody>
      </p:sp>
      <p:sp>
        <p:nvSpPr>
          <p:cNvPr id="8" name="Ellipse 7"/>
          <p:cNvSpPr/>
          <p:nvPr/>
        </p:nvSpPr>
        <p:spPr>
          <a:xfrm>
            <a:off x="7175862" y="165464"/>
            <a:ext cx="3988526" cy="1994262"/>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bg1"/>
                </a:solidFill>
                <a:latin typeface="Tw Cen MT" panose="020B0602020104020603" pitchFamily="34" charset="0"/>
                <a:cs typeface="Times New Roman" panose="02020603050405020304" pitchFamily="18" charset="0"/>
              </a:rPr>
              <a:t>Un automatisme est l'accomplissement d'actes sans participation de la volonté (sans charge mentale ni contrôle intentionnel). </a:t>
            </a:r>
          </a:p>
        </p:txBody>
      </p:sp>
      <p:sp>
        <p:nvSpPr>
          <p:cNvPr id="9" name="Rectangle à coins arrondis 8"/>
          <p:cNvSpPr/>
          <p:nvPr/>
        </p:nvSpPr>
        <p:spPr>
          <a:xfrm>
            <a:off x="1306067" y="2159726"/>
            <a:ext cx="9126801" cy="46416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a:t>La résolution de problèmes est un cadre privilégié pour développer, mobiliser et combiner plusieurs de ces compétences. Cependant, pour prendre des initiatives, imaginer des pistes de solution et s’y engager sans s’égarer, l’élève doit disposer d’</a:t>
            </a:r>
            <a:r>
              <a:rPr lang="fr-FR" sz="2400" b="1" dirty="0">
                <a:solidFill>
                  <a:srgbClr val="FF0000"/>
                </a:solidFill>
              </a:rPr>
              <a:t>automatismes</a:t>
            </a:r>
            <a:r>
              <a:rPr lang="fr-FR" sz="2400" dirty="0"/>
              <a:t>. Ceux-ci facilitent en effet le travail intellectuel en libérant l’esprit des soucis de mise en œuvre technique et élargissent le champ des démarches susceptibles d’être engagées. L’installation de ces réflexes est favorisée par la mise en place </a:t>
            </a:r>
            <a:r>
              <a:rPr lang="fr-FR" sz="2400" b="1" dirty="0">
                <a:solidFill>
                  <a:srgbClr val="FF0000"/>
                </a:solidFill>
              </a:rPr>
              <a:t>d’activités rituelles</a:t>
            </a:r>
            <a:r>
              <a:rPr lang="fr-FR" sz="2400" dirty="0"/>
              <a:t>, notamment de calcul (mental ou réfléchi, numérique ou littéral). Elle est menée conjointement avec la résolution de problèmes motivants et substantiels, afin de stabiliser connaissances, méthodes et stratégies. </a:t>
            </a:r>
          </a:p>
          <a:p>
            <a:r>
              <a:rPr lang="fr-FR" sz="2400" i="1" u="sng" dirty="0"/>
              <a:t>Enseignement de spécialité de première, voie générale </a:t>
            </a:r>
          </a:p>
        </p:txBody>
      </p:sp>
    </p:spTree>
    <p:extLst>
      <p:ext uri="{BB962C8B-B14F-4D97-AF65-F5344CB8AC3E}">
        <p14:creationId xmlns:p14="http://schemas.microsoft.com/office/powerpoint/2010/main" val="3024729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1024128" y="554736"/>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fr-FR" dirty="0"/>
              <a:t>AUTOMATISMES : </a:t>
            </a:r>
            <a:r>
              <a:rPr lang="fr-FR" sz="1900" dirty="0"/>
              <a:t>Ce que disent les programmes </a:t>
            </a:r>
          </a:p>
          <a:p>
            <a:r>
              <a:rPr lang="fr-FR" sz="1900" dirty="0"/>
              <a:t> </a:t>
            </a:r>
          </a:p>
        </p:txBody>
      </p:sp>
      <p:sp>
        <p:nvSpPr>
          <p:cNvPr id="11" name="Rectangle à coins arrondis 10"/>
          <p:cNvSpPr/>
          <p:nvPr/>
        </p:nvSpPr>
        <p:spPr>
          <a:xfrm>
            <a:off x="687977" y="1714718"/>
            <a:ext cx="10056223" cy="492992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a:t>La disponibilité d'esprit nécessaire à ces étapes essentielles suppose des connaissances, des procédures et des stratégies immédiatement mobilisables, c’est-à-dire automatisées. L’acquisition de ces </a:t>
            </a:r>
            <a:r>
              <a:rPr lang="fr-FR" sz="2400" b="1" dirty="0">
                <a:solidFill>
                  <a:srgbClr val="FF0000"/>
                </a:solidFill>
              </a:rPr>
              <a:t>automatismes</a:t>
            </a:r>
            <a:r>
              <a:rPr lang="fr-FR" sz="2400" dirty="0"/>
              <a:t> est favorisée par la mise en place, dans la durée et sous la conduite du professeur, </a:t>
            </a:r>
            <a:r>
              <a:rPr lang="fr-FR" sz="2400" b="1" dirty="0">
                <a:solidFill>
                  <a:srgbClr val="FF0000"/>
                </a:solidFill>
              </a:rPr>
              <a:t>d’activités rituelles</a:t>
            </a:r>
            <a:r>
              <a:rPr lang="fr-FR" sz="2400" dirty="0"/>
              <a:t>. Il ne s’agit pas de réduire les mathématiques à des activités répétitives, mais de permettre un ancrage solide des fondamentaux, afin de pouvoir les mobiliser en situation de résolution de problèmes. </a:t>
            </a:r>
          </a:p>
          <a:p>
            <a:r>
              <a:rPr lang="fr-FR" sz="2400" dirty="0"/>
              <a:t>Parallèlement à l’ancrage de notions incontournables, les activités visant l’acquisition d'automatismes fournissent des </a:t>
            </a:r>
            <a:r>
              <a:rPr lang="fr-FR" sz="2400" b="1" dirty="0">
                <a:solidFill>
                  <a:srgbClr val="FF0000"/>
                </a:solidFill>
              </a:rPr>
              <a:t>conditions de réussite rapide </a:t>
            </a:r>
            <a:r>
              <a:rPr lang="fr-FR" sz="2400" dirty="0"/>
              <a:t>et mettent l’élève en confiance pour s’engager dans la résolution de problèmes. </a:t>
            </a:r>
            <a:br>
              <a:rPr lang="fr-FR" sz="2400" dirty="0"/>
            </a:br>
            <a:r>
              <a:rPr lang="fr-FR" sz="2400" i="1" u="sng" dirty="0"/>
              <a:t>Enseignement de mathématiques de première, voie technologique </a:t>
            </a:r>
          </a:p>
        </p:txBody>
      </p:sp>
    </p:spTree>
    <p:extLst>
      <p:ext uri="{BB962C8B-B14F-4D97-AF65-F5344CB8AC3E}">
        <p14:creationId xmlns:p14="http://schemas.microsoft.com/office/powerpoint/2010/main" val="880227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1024128" y="554736"/>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fr-FR" dirty="0"/>
              <a:t>AUTOMATISMES </a:t>
            </a:r>
            <a:r>
              <a:rPr lang="fr-FR" dirty="0" smtClean="0"/>
              <a:t>:</a:t>
            </a:r>
          </a:p>
          <a:p>
            <a:r>
              <a:rPr lang="fr-FR" dirty="0" smtClean="0"/>
              <a:t> </a:t>
            </a:r>
            <a:r>
              <a:rPr lang="fr-FR" sz="3000" cap="none" dirty="0"/>
              <a:t>Extrait du rapport Torossian-Villani</a:t>
            </a:r>
          </a:p>
        </p:txBody>
      </p:sp>
      <p:sp>
        <p:nvSpPr>
          <p:cNvPr id="7" name="Rectangle à coins arrondis 6"/>
          <p:cNvSpPr/>
          <p:nvPr/>
        </p:nvSpPr>
        <p:spPr>
          <a:xfrm>
            <a:off x="914400" y="2175289"/>
            <a:ext cx="10554789" cy="44527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a:t>On en est ainsi arrivé parfois à la disparition complète d’activités d’ancrage, de « gammes ou d’échauffements » pourtant indispensables. Des rituels de calcul permettent pourtant de faire fonctionner et de stabiliser les connaissances, les méthodes et les stratégies. Les activités routinières de calcul permettent de gagner de l’aisance, de la fluidité, de la flexibilité, d’acquérir des automatismes (destinés à libérer la charge cognitive et la mémoire de travail).</a:t>
            </a:r>
          </a:p>
          <a:p>
            <a:r>
              <a:rPr lang="fr-FR" sz="2400" dirty="0"/>
              <a:t>Avec un peu d’entraînement, les élèves réussissent ce type d’activités, ce qui développe leur plaisir à faire des mathématiques et les aide à progresser.</a:t>
            </a:r>
          </a:p>
        </p:txBody>
      </p:sp>
    </p:spTree>
    <p:extLst>
      <p:ext uri="{BB962C8B-B14F-4D97-AF65-F5344CB8AC3E}">
        <p14:creationId xmlns:p14="http://schemas.microsoft.com/office/powerpoint/2010/main" val="306216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4128" y="585216"/>
            <a:ext cx="10580350" cy="1499616"/>
          </a:xfrm>
        </p:spPr>
        <p:txBody>
          <a:bodyPr>
            <a:normAutofit/>
          </a:bodyPr>
          <a:lstStyle/>
          <a:p>
            <a:r>
              <a:rPr lang="fr-FR" dirty="0"/>
              <a:t>Des objectifs </a:t>
            </a:r>
            <a:r>
              <a:rPr lang="fr-FR" sz="2800" cap="none" dirty="0"/>
              <a:t>(</a:t>
            </a:r>
            <a:r>
              <a:rPr lang="fr-FR" sz="2800" cap="none" dirty="0" err="1"/>
              <a:t>cf</a:t>
            </a:r>
            <a:r>
              <a:rPr lang="fr-FR" sz="2800" cap="none" dirty="0"/>
              <a:t> document ressource « le calcul sous toutes ses formes au collège et au lycée »)</a:t>
            </a:r>
          </a:p>
        </p:txBody>
      </p:sp>
      <p:sp>
        <p:nvSpPr>
          <p:cNvPr id="3" name="Espace réservé du contenu 2"/>
          <p:cNvSpPr>
            <a:spLocks noGrp="1"/>
          </p:cNvSpPr>
          <p:nvPr>
            <p:ph idx="1"/>
          </p:nvPr>
        </p:nvSpPr>
        <p:spPr/>
        <p:txBody>
          <a:bodyPr>
            <a:normAutofit/>
          </a:bodyPr>
          <a:lstStyle/>
          <a:p>
            <a:r>
              <a:rPr lang="fr-FR" dirty="0"/>
              <a:t>- Acquérir des savoir faire automatisés libérant la pensée pour d’autres tâches plus complexes</a:t>
            </a:r>
          </a:p>
          <a:p>
            <a:r>
              <a:rPr lang="fr-FR" dirty="0"/>
              <a:t>- Prévoir un ordre de grandeur d’un résultat, permettre une utilisation raisonnée de la calculatrice, développer l’esprit critique face à un résultat obtenu autrement</a:t>
            </a:r>
          </a:p>
          <a:p>
            <a:r>
              <a:rPr lang="fr-FR" dirty="0"/>
              <a:t>- Aide à la résolution de problèmes, permet d’expérimenter, de développer des initiatives, de développer des stratégies à partir d’essais et de tâtonnements, de développer aisance et rapidité dans la gestion de calculs plus complexes</a:t>
            </a:r>
          </a:p>
          <a:p>
            <a:r>
              <a:rPr lang="fr-FR" dirty="0"/>
              <a:t>- Calcul mental réfléchi : permet un véritable raisonnement - développement de la compétence « raisonner »</a:t>
            </a:r>
          </a:p>
          <a:p>
            <a:endParaRPr lang="fr-FR" dirty="0"/>
          </a:p>
        </p:txBody>
      </p:sp>
    </p:spTree>
    <p:extLst>
      <p:ext uri="{BB962C8B-B14F-4D97-AF65-F5344CB8AC3E}">
        <p14:creationId xmlns:p14="http://schemas.microsoft.com/office/powerpoint/2010/main" val="2047332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Des objectifs : </a:t>
            </a:r>
            <a:r>
              <a:rPr lang="fr-FR" sz="2800" dirty="0"/>
              <a:t> </a:t>
            </a:r>
            <a:r>
              <a:rPr lang="fr-FR" sz="2800" dirty="0">
                <a:solidFill>
                  <a:srgbClr val="FF0000"/>
                </a:solidFill>
              </a:rPr>
              <a:t>favorise la progressivité des apprentissages</a:t>
            </a:r>
            <a:endParaRPr lang="fr-FR" sz="2800" cap="none" dirty="0">
              <a:solidFill>
                <a:srgbClr val="FF0000"/>
              </a:solidFill>
            </a:endParaRPr>
          </a:p>
        </p:txBody>
      </p:sp>
      <p:sp>
        <p:nvSpPr>
          <p:cNvPr id="3" name="Espace réservé du contenu 2"/>
          <p:cNvSpPr>
            <a:spLocks noGrp="1"/>
          </p:cNvSpPr>
          <p:nvPr>
            <p:ph idx="1"/>
          </p:nvPr>
        </p:nvSpPr>
        <p:spPr/>
        <p:txBody>
          <a:bodyPr>
            <a:normAutofit/>
          </a:bodyPr>
          <a:lstStyle/>
          <a:p>
            <a:r>
              <a:rPr lang="fr-FR" dirty="0"/>
              <a:t>- Avant l’apprentissage: permet d’anticiper, de préparer l’étude d’un savoir,</a:t>
            </a:r>
            <a:br>
              <a:rPr lang="fr-FR" dirty="0"/>
            </a:br>
            <a:r>
              <a:rPr lang="fr-FR" dirty="0"/>
              <a:t> </a:t>
            </a:r>
            <a:br>
              <a:rPr lang="fr-FR" dirty="0"/>
            </a:br>
            <a:r>
              <a:rPr lang="fr-FR" dirty="0"/>
              <a:t>- Pendant la phase d’apprentissage : facilite l’appropriation des notions ou propriétés travaillées,</a:t>
            </a:r>
            <a:br>
              <a:rPr lang="fr-FR" dirty="0"/>
            </a:br>
            <a:r>
              <a:rPr lang="fr-FR" dirty="0"/>
              <a:t> </a:t>
            </a:r>
            <a:br>
              <a:rPr lang="fr-FR" dirty="0"/>
            </a:br>
            <a:r>
              <a:rPr lang="fr-FR" dirty="0"/>
              <a:t>- Après l’apprentissage : permet un réinvestissement régulier, et à long terme, l’appropriation des savoirs et leur mobilisation dans des situations inédites,</a:t>
            </a:r>
          </a:p>
          <a:p>
            <a:r>
              <a:rPr lang="fr-FR" dirty="0"/>
              <a:t>- Participe à toutes les formes de l’évaluation,</a:t>
            </a:r>
          </a:p>
          <a:p>
            <a:r>
              <a:rPr lang="fr-FR" dirty="0"/>
              <a:t>- Participe à la gestion de classe.</a:t>
            </a:r>
          </a:p>
        </p:txBody>
      </p:sp>
    </p:spTree>
    <p:extLst>
      <p:ext uri="{BB962C8B-B14F-4D97-AF65-F5344CB8AC3E}">
        <p14:creationId xmlns:p14="http://schemas.microsoft.com/office/powerpoint/2010/main" val="1619665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Des </a:t>
            </a:r>
            <a:r>
              <a:rPr lang="fr-FR" dirty="0" err="1"/>
              <a:t>Modalites</a:t>
            </a:r>
            <a:r>
              <a:rPr lang="fr-FR" dirty="0"/>
              <a:t> </a:t>
            </a:r>
            <a:r>
              <a:rPr lang="fr-FR" dirty="0" err="1"/>
              <a:t>pedagogiques</a:t>
            </a:r>
            <a:r>
              <a:rPr lang="fr-FR" dirty="0"/>
              <a:t> </a:t>
            </a:r>
            <a:r>
              <a:rPr lang="fr-FR" dirty="0" err="1"/>
              <a:t>variees</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a:t>Dans le cadre des rituels de début (parfois de fin) de séance</a:t>
            </a:r>
          </a:p>
          <a:p>
            <a:pPr>
              <a:buFont typeface="Wingdings" panose="05000000000000000000" pitchFamily="2" charset="2"/>
              <a:buChar char="Ø"/>
            </a:pPr>
            <a:r>
              <a:rPr lang="fr-FR" dirty="0"/>
              <a:t> des exercices courts, privilégier les questions flash</a:t>
            </a:r>
          </a:p>
          <a:p>
            <a:pPr>
              <a:buFont typeface="Wingdings" panose="05000000000000000000" pitchFamily="2" charset="2"/>
              <a:buChar char="Ø"/>
            </a:pPr>
            <a:r>
              <a:rPr lang="fr-FR" dirty="0"/>
              <a:t> une correction immédiate</a:t>
            </a:r>
          </a:p>
          <a:p>
            <a:endParaRPr lang="fr-FR" dirty="0"/>
          </a:p>
          <a:p>
            <a:r>
              <a:rPr lang="fr-FR" dirty="0"/>
              <a:t>Des supports variables</a:t>
            </a:r>
          </a:p>
          <a:p>
            <a:pPr>
              <a:buFont typeface="Wingdings" panose="05000000000000000000" pitchFamily="2" charset="2"/>
              <a:buChar char="Ø"/>
            </a:pPr>
            <a:r>
              <a:rPr lang="fr-FR" dirty="0"/>
              <a:t> vidéo-projection de diaporamas</a:t>
            </a:r>
          </a:p>
          <a:p>
            <a:pPr>
              <a:buFont typeface="Wingdings" panose="05000000000000000000" pitchFamily="2" charset="2"/>
              <a:buChar char="Ø"/>
            </a:pPr>
            <a:r>
              <a:rPr lang="fr-FR" dirty="0"/>
              <a:t> utilisation d’outils numériques en ligne : </a:t>
            </a:r>
            <a:r>
              <a:rPr lang="fr-FR" dirty="0" err="1"/>
              <a:t>plickers</a:t>
            </a:r>
            <a:r>
              <a:rPr lang="fr-FR" dirty="0"/>
              <a:t>, </a:t>
            </a:r>
            <a:r>
              <a:rPr lang="fr-FR" dirty="0" err="1"/>
              <a:t>wims</a:t>
            </a:r>
            <a:endParaRPr lang="fr-FR" dirty="0"/>
          </a:p>
          <a:p>
            <a:pPr>
              <a:buFont typeface="Wingdings" panose="05000000000000000000" pitchFamily="2" charset="2"/>
              <a:buChar char="Ø"/>
            </a:pPr>
            <a:r>
              <a:rPr lang="fr-FR" dirty="0"/>
              <a:t> photocopies à compléter</a:t>
            </a:r>
          </a:p>
          <a:p>
            <a:pPr>
              <a:buFont typeface="Wingdings" panose="05000000000000000000" pitchFamily="2" charset="2"/>
              <a:buChar char="Ø"/>
            </a:pPr>
            <a:r>
              <a:rPr lang="fr-FR" dirty="0"/>
              <a:t>Vidéos…</a:t>
            </a:r>
            <a:br>
              <a:rPr lang="fr-FR" dirty="0"/>
            </a:br>
            <a:endParaRPr lang="fr-FR" dirty="0"/>
          </a:p>
        </p:txBody>
      </p:sp>
    </p:spTree>
    <p:extLst>
      <p:ext uri="{BB962C8B-B14F-4D97-AF65-F5344CB8AC3E}">
        <p14:creationId xmlns:p14="http://schemas.microsoft.com/office/powerpoint/2010/main" val="502219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p:txBody>
          <a:bodyPr/>
          <a:lstStyle/>
          <a:p>
            <a:r>
              <a:rPr lang="fr-FR" dirty="0"/>
              <a:t>Exemple : académie de Rouen</a:t>
            </a:r>
          </a:p>
        </p:txBody>
      </p:sp>
      <p:sp>
        <p:nvSpPr>
          <p:cNvPr id="4" name="Titre 1"/>
          <p:cNvSpPr txBox="1">
            <a:spLocks/>
          </p:cNvSpPr>
          <p:nvPr/>
        </p:nvSpPr>
        <p:spPr>
          <a:xfrm>
            <a:off x="1024128" y="554736"/>
            <a:ext cx="9720072" cy="1499616"/>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fr-FR" dirty="0"/>
              <a:t>AUTOMATISMES :</a:t>
            </a:r>
            <a:r>
              <a:rPr lang="fr-FR" sz="5400" cap="none" dirty="0"/>
              <a:t> à planifier</a:t>
            </a:r>
            <a:endParaRPr lang="fr-FR" dirty="0"/>
          </a:p>
        </p:txBody>
      </p:sp>
      <p:pic>
        <p:nvPicPr>
          <p:cNvPr id="2" name="Image 1"/>
          <p:cNvPicPr>
            <a:picLocks noChangeAspect="1"/>
          </p:cNvPicPr>
          <p:nvPr/>
        </p:nvPicPr>
        <p:blipFill>
          <a:blip r:embed="rId2"/>
          <a:stretch>
            <a:fillRect/>
          </a:stretch>
        </p:blipFill>
        <p:spPr>
          <a:xfrm>
            <a:off x="680778" y="2582207"/>
            <a:ext cx="11146945" cy="2682008"/>
          </a:xfrm>
          <a:prstGeom prst="rect">
            <a:avLst/>
          </a:prstGeom>
        </p:spPr>
      </p:pic>
    </p:spTree>
    <p:extLst>
      <p:ext uri="{BB962C8B-B14F-4D97-AF65-F5344CB8AC3E}">
        <p14:creationId xmlns:p14="http://schemas.microsoft.com/office/powerpoint/2010/main" val="17074137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é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607</TotalTime>
  <Words>770</Words>
  <Application>Microsoft Macintosh PowerPoint</Application>
  <PresentationFormat>Personnalisé</PresentationFormat>
  <Paragraphs>76</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Intégral</vt:lpstr>
      <vt:lpstr>Réforme du lycée Voie générale  Voie technologique</vt:lpstr>
      <vt:lpstr>Atelier automatismes et différenciation</vt:lpstr>
      <vt:lpstr>Présentation PowerPoint</vt:lpstr>
      <vt:lpstr>Présentation PowerPoint</vt:lpstr>
      <vt:lpstr>Présentation PowerPoint</vt:lpstr>
      <vt:lpstr>Des objectifs (cf document ressource « le calcul sous toutes ses formes au collège et au lycée »)</vt:lpstr>
      <vt:lpstr>Des objectifs :  favorise la progressivité des apprentissages</vt:lpstr>
      <vt:lpstr>Des Modalites pedagogiques variees</vt:lpstr>
      <vt:lpstr>Présentation PowerPoint</vt:lpstr>
      <vt:lpstr>Présentation PowerPoint</vt:lpstr>
      <vt:lpstr>AUTOMATISMES</vt:lpstr>
      <vt:lpstr>AUTOMATISMES</vt:lpstr>
      <vt:lpstr>AUTOMATISMES ET DIFFERENCIATION</vt:lpstr>
      <vt:lpstr>ATELIER AUTOMATISMES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amillion-rousseau</dc:creator>
  <cp:lastModifiedBy>Eve Fonteneau</cp:lastModifiedBy>
  <cp:revision>24</cp:revision>
  <dcterms:created xsi:type="dcterms:W3CDTF">2019-07-23T04:11:32Z</dcterms:created>
  <dcterms:modified xsi:type="dcterms:W3CDTF">2019-08-30T05:36:13Z</dcterms:modified>
</cp:coreProperties>
</file>