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89" r:id="rId3"/>
    <p:sldId id="279" r:id="rId4"/>
    <p:sldId id="280" r:id="rId5"/>
    <p:sldId id="282" r:id="rId6"/>
    <p:sldId id="281" r:id="rId7"/>
    <p:sldId id="283" r:id="rId8"/>
    <p:sldId id="284" r:id="rId9"/>
    <p:sldId id="285" r:id="rId10"/>
    <p:sldId id="286" r:id="rId11"/>
    <p:sldId id="287" r:id="rId12"/>
    <p:sldId id="288" r:id="rId13"/>
    <p:sldId id="268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21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printerSettings" Target="printerSettings/printerSettings1.bin"/><Relationship Id="rId26" Type="http://schemas.openxmlformats.org/officeDocument/2006/relationships/presProps" Target="presProps.xml"/><Relationship Id="rId27" Type="http://schemas.openxmlformats.org/officeDocument/2006/relationships/viewProps" Target="viewProps.xml"/><Relationship Id="rId28" Type="http://schemas.openxmlformats.org/officeDocument/2006/relationships/theme" Target="theme/theme1.xml"/><Relationship Id="rId29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8AF03-7270-45C2-A683-C5E353EF01A5}" type="datetime4">
              <a:rPr lang="en-US" smtClean="0"/>
              <a:pPr/>
              <a:t>décembre 14, 2021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979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décembre 14, 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16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décembre 14, 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85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décembre 14, 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740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01193-8287-4834-A286-6B880643E934}" type="datetime4">
              <a:rPr lang="en-US" smtClean="0"/>
              <a:pPr/>
              <a:t>décembre 14, 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8188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décembre 14, 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613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décembre 14, 2021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88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décembre 14, 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013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décembre 14, 2021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385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décembre 14, 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826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décembre 14, 2021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2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décembre 14, 2021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36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Activité mentale</a:t>
            </a:r>
            <a:br>
              <a:rPr lang="fr-FR" dirty="0" smtClean="0"/>
            </a:br>
            <a:r>
              <a:rPr lang="fr-FR" dirty="0" smtClean="0"/>
              <a:t>6</a:t>
            </a:r>
            <a:r>
              <a:rPr lang="fr-FR" baseline="30000" dirty="0" smtClean="0"/>
              <a:t>ème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3820236"/>
            <a:ext cx="7086600" cy="1752600"/>
          </a:xfrm>
        </p:spPr>
        <p:txBody>
          <a:bodyPr/>
          <a:lstStyle/>
          <a:p>
            <a:r>
              <a:rPr lang="fr-FR" dirty="0" smtClean="0"/>
              <a:t>NOMBRES ET CALCULS:</a:t>
            </a:r>
          </a:p>
          <a:p>
            <a:r>
              <a:rPr lang="fr-FR" dirty="0" smtClean="0"/>
              <a:t>Fractions</a:t>
            </a:r>
          </a:p>
          <a:p>
            <a:r>
              <a:rPr lang="fr-FR" dirty="0" smtClean="0"/>
              <a:t>Compléter </a:t>
            </a:r>
            <a:r>
              <a:rPr lang="fr-FR" dirty="0" smtClean="0"/>
              <a:t>une égalité de deux fractions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607936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8. Compléter le nombre manquant</a:t>
            </a:r>
            <a:endParaRPr lang="fr-FR" dirty="0"/>
          </a:p>
        </p:txBody>
      </p:sp>
      <p:grpSp>
        <p:nvGrpSpPr>
          <p:cNvPr id="9" name="Grouper 8"/>
          <p:cNvGrpSpPr/>
          <p:nvPr/>
        </p:nvGrpSpPr>
        <p:grpSpPr>
          <a:xfrm>
            <a:off x="2477071" y="2665585"/>
            <a:ext cx="3632843" cy="1938992"/>
            <a:chOff x="2477071" y="2665585"/>
            <a:chExt cx="3632843" cy="1938992"/>
          </a:xfrm>
        </p:grpSpPr>
        <p:sp>
          <p:nvSpPr>
            <p:cNvPr id="10" name="ZoneTexte 9"/>
            <p:cNvSpPr txBox="1"/>
            <p:nvPr/>
          </p:nvSpPr>
          <p:spPr>
            <a:xfrm>
              <a:off x="2477071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9</a:t>
              </a:r>
            </a:p>
            <a:p>
              <a:pPr algn="ctr"/>
              <a:r>
                <a:rPr lang="fr-FR" sz="6000" dirty="0" smtClean="0"/>
                <a:t>36</a:t>
              </a:r>
              <a:endParaRPr lang="fr-FR" sz="6000" dirty="0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4495114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/>
                <a:t>?</a:t>
              </a:r>
              <a:endParaRPr lang="fr-FR" sz="6000" u="sng" dirty="0" smtClean="0"/>
            </a:p>
            <a:p>
              <a:pPr algn="ctr"/>
              <a:r>
                <a:rPr lang="fr-FR" sz="6000" dirty="0" smtClean="0"/>
                <a:t>4</a:t>
              </a:r>
              <a:endParaRPr lang="fr-FR" sz="6000" dirty="0"/>
            </a:p>
          </p:txBody>
        </p:sp>
        <p:sp>
          <p:nvSpPr>
            <p:cNvPr id="12" name="Égal 11"/>
            <p:cNvSpPr/>
            <p:nvPr/>
          </p:nvSpPr>
          <p:spPr>
            <a:xfrm>
              <a:off x="4071817" y="3292780"/>
              <a:ext cx="423297" cy="642877"/>
            </a:xfrm>
            <a:prstGeom prst="mathEqual">
              <a:avLst>
                <a:gd name="adj1" fmla="val 11981"/>
                <a:gd name="adj2" fmla="val 11760"/>
              </a:avLst>
            </a:prstGeom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18450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9</a:t>
            </a:r>
            <a:r>
              <a:rPr lang="fr-FR" dirty="0" smtClean="0"/>
              <a:t>. Compléter le nombre manquant</a:t>
            </a:r>
            <a:endParaRPr lang="fr-FR" dirty="0"/>
          </a:p>
        </p:txBody>
      </p:sp>
      <p:grpSp>
        <p:nvGrpSpPr>
          <p:cNvPr id="5" name="Grouper 4"/>
          <p:cNvGrpSpPr/>
          <p:nvPr/>
        </p:nvGrpSpPr>
        <p:grpSpPr>
          <a:xfrm>
            <a:off x="2730101" y="2924436"/>
            <a:ext cx="3632843" cy="1938992"/>
            <a:chOff x="2477071" y="2665585"/>
            <a:chExt cx="3632843" cy="1938992"/>
          </a:xfrm>
        </p:grpSpPr>
        <p:sp>
          <p:nvSpPr>
            <p:cNvPr id="6" name="ZoneTexte 5"/>
            <p:cNvSpPr txBox="1"/>
            <p:nvPr/>
          </p:nvSpPr>
          <p:spPr>
            <a:xfrm>
              <a:off x="2477071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13</a:t>
              </a:r>
            </a:p>
            <a:p>
              <a:pPr algn="ctr"/>
              <a:r>
                <a:rPr lang="fr-FR" sz="6000" dirty="0" smtClean="0"/>
                <a:t>12</a:t>
              </a:r>
              <a:endParaRPr lang="fr-FR" sz="6000" dirty="0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4495114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26</a:t>
              </a:r>
            </a:p>
            <a:p>
              <a:pPr algn="ctr"/>
              <a:r>
                <a:rPr lang="fr-FR" sz="6000" dirty="0" smtClean="0"/>
                <a:t>?</a:t>
              </a:r>
              <a:endParaRPr lang="fr-FR" sz="6000" dirty="0"/>
            </a:p>
          </p:txBody>
        </p:sp>
        <p:sp>
          <p:nvSpPr>
            <p:cNvPr id="8" name="Égal 7"/>
            <p:cNvSpPr/>
            <p:nvPr/>
          </p:nvSpPr>
          <p:spPr>
            <a:xfrm>
              <a:off x="4071817" y="3292780"/>
              <a:ext cx="423297" cy="642877"/>
            </a:xfrm>
            <a:prstGeom prst="mathEqual">
              <a:avLst>
                <a:gd name="adj1" fmla="val 11981"/>
                <a:gd name="adj2" fmla="val 11760"/>
              </a:avLst>
            </a:prstGeom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470534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10. Compléter le nombre manquant</a:t>
            </a:r>
            <a:endParaRPr lang="fr-FR" dirty="0"/>
          </a:p>
        </p:txBody>
      </p:sp>
      <p:grpSp>
        <p:nvGrpSpPr>
          <p:cNvPr id="5" name="Grouper 4"/>
          <p:cNvGrpSpPr/>
          <p:nvPr/>
        </p:nvGrpSpPr>
        <p:grpSpPr>
          <a:xfrm>
            <a:off x="2477071" y="2665585"/>
            <a:ext cx="3632843" cy="1938992"/>
            <a:chOff x="2477071" y="2665585"/>
            <a:chExt cx="3632843" cy="1938992"/>
          </a:xfrm>
        </p:grpSpPr>
        <p:sp>
          <p:nvSpPr>
            <p:cNvPr id="6" name="ZoneTexte 5"/>
            <p:cNvSpPr txBox="1"/>
            <p:nvPr/>
          </p:nvSpPr>
          <p:spPr>
            <a:xfrm>
              <a:off x="2477071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30</a:t>
              </a:r>
              <a:endParaRPr lang="fr-FR" sz="6000" dirty="0" smtClean="0"/>
            </a:p>
            <a:p>
              <a:pPr algn="ctr"/>
              <a:r>
                <a:rPr lang="fr-FR" sz="6000" dirty="0" smtClean="0"/>
                <a:t>18</a:t>
              </a:r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4495114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5</a:t>
              </a:r>
            </a:p>
            <a:p>
              <a:pPr algn="ctr"/>
              <a:r>
                <a:rPr lang="fr-FR" sz="6000" dirty="0"/>
                <a:t>?</a:t>
              </a:r>
              <a:endParaRPr lang="fr-FR" sz="6000" dirty="0" smtClean="0"/>
            </a:p>
          </p:txBody>
        </p:sp>
        <p:sp>
          <p:nvSpPr>
            <p:cNvPr id="8" name="Égal 7"/>
            <p:cNvSpPr/>
            <p:nvPr/>
          </p:nvSpPr>
          <p:spPr>
            <a:xfrm>
              <a:off x="4071817" y="3292780"/>
              <a:ext cx="423297" cy="642877"/>
            </a:xfrm>
            <a:prstGeom prst="mathEqual">
              <a:avLst>
                <a:gd name="adj1" fmla="val 11981"/>
                <a:gd name="adj2" fmla="val 11760"/>
              </a:avLst>
            </a:prstGeom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17116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43968" y="2432905"/>
            <a:ext cx="5558627" cy="1362075"/>
          </a:xfrm>
        </p:spPr>
        <p:txBody>
          <a:bodyPr>
            <a:normAutofit/>
          </a:bodyPr>
          <a:lstStyle/>
          <a:p>
            <a:r>
              <a:rPr lang="fr-FR" sz="6000" b="0" dirty="0" smtClean="0">
                <a:latin typeface="Algerian" panose="04020705040A02060702" pitchFamily="82" charset="0"/>
              </a:rPr>
              <a:t>REPONSES</a:t>
            </a:r>
            <a:endParaRPr lang="fr-FR" sz="6000" b="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923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er 10"/>
          <p:cNvGrpSpPr/>
          <p:nvPr/>
        </p:nvGrpSpPr>
        <p:grpSpPr>
          <a:xfrm>
            <a:off x="2774941" y="2866470"/>
            <a:ext cx="3632843" cy="1938992"/>
            <a:chOff x="2477071" y="2665585"/>
            <a:chExt cx="3632843" cy="1938992"/>
          </a:xfrm>
        </p:grpSpPr>
        <p:sp>
          <p:nvSpPr>
            <p:cNvPr id="12" name="ZoneTexte 11"/>
            <p:cNvSpPr txBox="1"/>
            <p:nvPr/>
          </p:nvSpPr>
          <p:spPr>
            <a:xfrm>
              <a:off x="2477071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7</a:t>
              </a:r>
            </a:p>
            <a:p>
              <a:pPr algn="ctr"/>
              <a:r>
                <a:rPr lang="fr-FR" sz="6000" dirty="0"/>
                <a:t>3</a:t>
              </a:r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4495114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?</a:t>
              </a:r>
            </a:p>
            <a:p>
              <a:pPr algn="ctr"/>
              <a:r>
                <a:rPr lang="fr-FR" sz="6000" dirty="0" smtClean="0"/>
                <a:t>6</a:t>
              </a:r>
              <a:endParaRPr lang="fr-FR" sz="6000" dirty="0"/>
            </a:p>
          </p:txBody>
        </p:sp>
        <p:sp>
          <p:nvSpPr>
            <p:cNvPr id="14" name="Égal 13"/>
            <p:cNvSpPr/>
            <p:nvPr/>
          </p:nvSpPr>
          <p:spPr>
            <a:xfrm>
              <a:off x="4071817" y="3292780"/>
              <a:ext cx="423297" cy="642877"/>
            </a:xfrm>
            <a:prstGeom prst="mathEqual">
              <a:avLst>
                <a:gd name="adj1" fmla="val 11981"/>
                <a:gd name="adj2" fmla="val 11760"/>
              </a:avLst>
            </a:prstGeom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1</a:t>
            </a:r>
            <a:r>
              <a:rPr lang="fr-FR" dirty="0" smtClean="0"/>
              <a:t>. Compléter le nombre manquant</a:t>
            </a:r>
            <a:endParaRPr lang="fr-FR" dirty="0"/>
          </a:p>
        </p:txBody>
      </p:sp>
      <p:grpSp>
        <p:nvGrpSpPr>
          <p:cNvPr id="6" name="Groupe 5"/>
          <p:cNvGrpSpPr/>
          <p:nvPr/>
        </p:nvGrpSpPr>
        <p:grpSpPr>
          <a:xfrm>
            <a:off x="3769280" y="4713001"/>
            <a:ext cx="1879921" cy="1228299"/>
            <a:chOff x="3698543" y="4626591"/>
            <a:chExt cx="1555845" cy="1228299"/>
          </a:xfrm>
        </p:grpSpPr>
        <p:sp>
          <p:nvSpPr>
            <p:cNvPr id="2" name="Flèche courbée vers le haut 1"/>
            <p:cNvSpPr/>
            <p:nvPr/>
          </p:nvSpPr>
          <p:spPr>
            <a:xfrm>
              <a:off x="3698543" y="4626591"/>
              <a:ext cx="1555845" cy="887105"/>
            </a:xfrm>
            <a:prstGeom prst="curvedUpArrow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" name="Ellipse 2"/>
            <p:cNvSpPr/>
            <p:nvPr/>
          </p:nvSpPr>
          <p:spPr>
            <a:xfrm>
              <a:off x="3957852" y="5254388"/>
              <a:ext cx="873456" cy="60050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dirty="0" smtClean="0"/>
                <a:t>X </a:t>
              </a:r>
              <a:r>
                <a:rPr lang="fr-FR" sz="2400" dirty="0" smtClean="0"/>
                <a:t>2</a:t>
              </a:r>
              <a:endParaRPr lang="fr-FR" sz="2400" dirty="0"/>
            </a:p>
          </p:txBody>
        </p:sp>
      </p:grpSp>
      <p:grpSp>
        <p:nvGrpSpPr>
          <p:cNvPr id="9" name="Groupe 8"/>
          <p:cNvGrpSpPr/>
          <p:nvPr/>
        </p:nvGrpSpPr>
        <p:grpSpPr>
          <a:xfrm>
            <a:off x="3698543" y="1712793"/>
            <a:ext cx="1950658" cy="1030407"/>
            <a:chOff x="3698543" y="1712793"/>
            <a:chExt cx="1555845" cy="1030407"/>
          </a:xfrm>
        </p:grpSpPr>
        <p:sp>
          <p:nvSpPr>
            <p:cNvPr id="7" name="Flèche courbée vers le bas 6"/>
            <p:cNvSpPr/>
            <p:nvPr/>
          </p:nvSpPr>
          <p:spPr>
            <a:xfrm>
              <a:off x="3698543" y="1883391"/>
              <a:ext cx="1555845" cy="859809"/>
            </a:xfrm>
            <a:prstGeom prst="curvedDownArrow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8" name="Ellipse 7"/>
            <p:cNvSpPr/>
            <p:nvPr/>
          </p:nvSpPr>
          <p:spPr>
            <a:xfrm>
              <a:off x="4019265" y="1712793"/>
              <a:ext cx="873456" cy="60050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dirty="0" smtClean="0"/>
                <a:t>X 2</a:t>
              </a:r>
              <a:endParaRPr lang="fr-FR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5086579" y="2866471"/>
            <a:ext cx="1043388" cy="8344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dirty="0" smtClean="0"/>
              <a:t>14</a:t>
            </a:r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1543305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r 11"/>
          <p:cNvGrpSpPr/>
          <p:nvPr/>
        </p:nvGrpSpPr>
        <p:grpSpPr>
          <a:xfrm>
            <a:off x="2727919" y="2869425"/>
            <a:ext cx="3632843" cy="1938992"/>
            <a:chOff x="2477071" y="2665585"/>
            <a:chExt cx="3632843" cy="1938992"/>
          </a:xfrm>
        </p:grpSpPr>
        <p:sp>
          <p:nvSpPr>
            <p:cNvPr id="13" name="ZoneTexte 12"/>
            <p:cNvSpPr txBox="1"/>
            <p:nvPr/>
          </p:nvSpPr>
          <p:spPr>
            <a:xfrm>
              <a:off x="2477071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81</a:t>
              </a:r>
            </a:p>
            <a:p>
              <a:pPr algn="ctr"/>
              <a:r>
                <a:rPr lang="fr-FR" sz="6000" dirty="0" smtClean="0"/>
                <a:t>18</a:t>
              </a:r>
              <a:endParaRPr lang="fr-FR" sz="6000" dirty="0"/>
            </a:p>
          </p:txBody>
        </p:sp>
        <p:sp>
          <p:nvSpPr>
            <p:cNvPr id="15" name="Égal 14"/>
            <p:cNvSpPr/>
            <p:nvPr/>
          </p:nvSpPr>
          <p:spPr>
            <a:xfrm>
              <a:off x="4071817" y="3292780"/>
              <a:ext cx="423297" cy="642877"/>
            </a:xfrm>
            <a:prstGeom prst="mathEqual">
              <a:avLst>
                <a:gd name="adj1" fmla="val 11981"/>
                <a:gd name="adj2" fmla="val 11760"/>
              </a:avLst>
            </a:prstGeom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4495114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/>
                <a:t>?</a:t>
              </a:r>
              <a:endParaRPr lang="fr-FR" sz="6000" u="sng" dirty="0" smtClean="0"/>
            </a:p>
            <a:p>
              <a:pPr algn="ctr"/>
              <a:r>
                <a:rPr lang="fr-FR" sz="6000" dirty="0"/>
                <a:t>2</a:t>
              </a:r>
              <a:endParaRPr lang="fr-FR" sz="6000" dirty="0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2. Compléter le nombre manquant</a:t>
            </a:r>
            <a:endParaRPr lang="fr-FR" dirty="0"/>
          </a:p>
        </p:txBody>
      </p:sp>
      <p:grpSp>
        <p:nvGrpSpPr>
          <p:cNvPr id="5" name="Groupe 4"/>
          <p:cNvGrpSpPr/>
          <p:nvPr/>
        </p:nvGrpSpPr>
        <p:grpSpPr>
          <a:xfrm>
            <a:off x="3371995" y="4690929"/>
            <a:ext cx="2212920" cy="1228299"/>
            <a:chOff x="3698543" y="4626591"/>
            <a:chExt cx="1555845" cy="1228299"/>
          </a:xfrm>
        </p:grpSpPr>
        <p:sp>
          <p:nvSpPr>
            <p:cNvPr id="6" name="Flèche courbée vers le haut 5"/>
            <p:cNvSpPr/>
            <p:nvPr/>
          </p:nvSpPr>
          <p:spPr>
            <a:xfrm>
              <a:off x="3698543" y="4626591"/>
              <a:ext cx="1555845" cy="887105"/>
            </a:xfrm>
            <a:prstGeom prst="curvedUp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3957852" y="5254388"/>
              <a:ext cx="873456" cy="600502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dirty="0" smtClean="0"/>
                <a:t>/ 9</a:t>
              </a:r>
              <a:endParaRPr lang="fr-FR" sz="2400" dirty="0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3371995" y="1712793"/>
            <a:ext cx="2180275" cy="1030407"/>
            <a:chOff x="3698543" y="1712793"/>
            <a:chExt cx="1555845" cy="1030407"/>
          </a:xfrm>
        </p:grpSpPr>
        <p:sp>
          <p:nvSpPr>
            <p:cNvPr id="9" name="Flèche courbée vers le bas 8"/>
            <p:cNvSpPr/>
            <p:nvPr/>
          </p:nvSpPr>
          <p:spPr>
            <a:xfrm>
              <a:off x="3698543" y="1883391"/>
              <a:ext cx="1555845" cy="859809"/>
            </a:xfrm>
            <a:prstGeom prst="curvedDown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4019265" y="1712793"/>
              <a:ext cx="873456" cy="600502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dirty="0" smtClean="0"/>
                <a:t>/ 9</a:t>
              </a:r>
              <a:endParaRPr lang="fr-FR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5182306" y="2743201"/>
            <a:ext cx="805218" cy="95772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065193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3</a:t>
            </a:r>
            <a:r>
              <a:rPr lang="fr-FR" dirty="0" smtClean="0"/>
              <a:t>. Compléter le nombre manquant</a:t>
            </a:r>
            <a:endParaRPr lang="fr-FR" dirty="0"/>
          </a:p>
        </p:txBody>
      </p:sp>
      <p:grpSp>
        <p:nvGrpSpPr>
          <p:cNvPr id="5" name="Groupe 4"/>
          <p:cNvGrpSpPr/>
          <p:nvPr/>
        </p:nvGrpSpPr>
        <p:grpSpPr>
          <a:xfrm>
            <a:off x="3182567" y="4626591"/>
            <a:ext cx="2071821" cy="1228299"/>
            <a:chOff x="3698543" y="4626591"/>
            <a:chExt cx="1555845" cy="1228299"/>
          </a:xfrm>
        </p:grpSpPr>
        <p:sp>
          <p:nvSpPr>
            <p:cNvPr id="6" name="Flèche courbée vers le haut 5"/>
            <p:cNvSpPr/>
            <p:nvPr/>
          </p:nvSpPr>
          <p:spPr>
            <a:xfrm>
              <a:off x="3698543" y="4626591"/>
              <a:ext cx="1555845" cy="887105"/>
            </a:xfrm>
            <a:prstGeom prst="curvedUp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3957852" y="5254388"/>
              <a:ext cx="873456" cy="600502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dirty="0" smtClean="0"/>
                <a:t>/ 7</a:t>
              </a:r>
              <a:endParaRPr lang="fr-FR" sz="2400" dirty="0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3182567" y="1883391"/>
            <a:ext cx="2071821" cy="1030407"/>
            <a:chOff x="3698543" y="1712793"/>
            <a:chExt cx="1555845" cy="1030407"/>
          </a:xfrm>
        </p:grpSpPr>
        <p:sp>
          <p:nvSpPr>
            <p:cNvPr id="9" name="Flèche courbée vers le bas 8"/>
            <p:cNvSpPr/>
            <p:nvPr/>
          </p:nvSpPr>
          <p:spPr>
            <a:xfrm>
              <a:off x="3698543" y="1883391"/>
              <a:ext cx="1555845" cy="859809"/>
            </a:xfrm>
            <a:prstGeom prst="curvedDown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4019265" y="1712793"/>
              <a:ext cx="873456" cy="600502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dirty="0" smtClean="0"/>
                <a:t>/ 7</a:t>
              </a:r>
              <a:endParaRPr lang="fr-FR" sz="2400" dirty="0"/>
            </a:p>
          </p:txBody>
        </p:sp>
      </p:grpSp>
      <p:grpSp>
        <p:nvGrpSpPr>
          <p:cNvPr id="12" name="Grouper 11"/>
          <p:cNvGrpSpPr/>
          <p:nvPr/>
        </p:nvGrpSpPr>
        <p:grpSpPr>
          <a:xfrm>
            <a:off x="2438013" y="2761414"/>
            <a:ext cx="3632843" cy="1938992"/>
            <a:chOff x="2477071" y="2665585"/>
            <a:chExt cx="3632843" cy="1938992"/>
          </a:xfrm>
        </p:grpSpPr>
        <p:sp>
          <p:nvSpPr>
            <p:cNvPr id="13" name="ZoneTexte 12"/>
            <p:cNvSpPr txBox="1"/>
            <p:nvPr/>
          </p:nvSpPr>
          <p:spPr>
            <a:xfrm>
              <a:off x="2477071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14</a:t>
              </a:r>
            </a:p>
            <a:p>
              <a:pPr algn="ctr"/>
              <a:r>
                <a:rPr lang="fr-FR" sz="6000" dirty="0" smtClean="0"/>
                <a:t>21</a:t>
              </a:r>
              <a:endParaRPr lang="fr-FR" sz="6000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4495114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2</a:t>
              </a:r>
            </a:p>
            <a:p>
              <a:pPr algn="ctr"/>
              <a:r>
                <a:rPr lang="fr-FR" sz="6000" dirty="0"/>
                <a:t>?</a:t>
              </a:r>
              <a:endParaRPr lang="fr-FR" sz="6000" dirty="0" smtClean="0"/>
            </a:p>
          </p:txBody>
        </p:sp>
        <p:sp>
          <p:nvSpPr>
            <p:cNvPr id="15" name="Égal 14"/>
            <p:cNvSpPr/>
            <p:nvPr/>
          </p:nvSpPr>
          <p:spPr>
            <a:xfrm>
              <a:off x="4071817" y="3292780"/>
              <a:ext cx="423297" cy="642877"/>
            </a:xfrm>
            <a:prstGeom prst="mathEqual">
              <a:avLst>
                <a:gd name="adj1" fmla="val 11981"/>
                <a:gd name="adj2" fmla="val 11760"/>
              </a:avLst>
            </a:prstGeom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4831308" y="3802976"/>
            <a:ext cx="922396" cy="82361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dirty="0" smtClean="0"/>
              <a:t>3</a:t>
            </a:r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2795257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r 11"/>
          <p:cNvGrpSpPr/>
          <p:nvPr/>
        </p:nvGrpSpPr>
        <p:grpSpPr>
          <a:xfrm>
            <a:off x="2678692" y="2759664"/>
            <a:ext cx="3632843" cy="1938992"/>
            <a:chOff x="2477071" y="2665585"/>
            <a:chExt cx="3632843" cy="1938992"/>
          </a:xfrm>
        </p:grpSpPr>
        <p:sp>
          <p:nvSpPr>
            <p:cNvPr id="13" name="ZoneTexte 12"/>
            <p:cNvSpPr txBox="1"/>
            <p:nvPr/>
          </p:nvSpPr>
          <p:spPr>
            <a:xfrm>
              <a:off x="2477071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25</a:t>
              </a:r>
            </a:p>
            <a:p>
              <a:pPr algn="ctr"/>
              <a:r>
                <a:rPr lang="fr-FR" sz="6000" dirty="0" smtClean="0"/>
                <a:t>55</a:t>
              </a:r>
              <a:endParaRPr lang="fr-FR" sz="6000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4495114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/>
                <a:t>?</a:t>
              </a:r>
              <a:endParaRPr lang="fr-FR" sz="6000" u="sng" dirty="0" smtClean="0"/>
            </a:p>
            <a:p>
              <a:pPr algn="ctr"/>
              <a:r>
                <a:rPr lang="fr-FR" sz="6000" dirty="0" smtClean="0"/>
                <a:t>11</a:t>
              </a:r>
              <a:endParaRPr lang="fr-FR" sz="6000" dirty="0"/>
            </a:p>
          </p:txBody>
        </p:sp>
        <p:sp>
          <p:nvSpPr>
            <p:cNvPr id="15" name="Égal 14"/>
            <p:cNvSpPr/>
            <p:nvPr/>
          </p:nvSpPr>
          <p:spPr>
            <a:xfrm>
              <a:off x="4071817" y="3292780"/>
              <a:ext cx="423297" cy="642877"/>
            </a:xfrm>
            <a:prstGeom prst="mathEqual">
              <a:avLst>
                <a:gd name="adj1" fmla="val 11981"/>
                <a:gd name="adj2" fmla="val 11760"/>
              </a:avLst>
            </a:prstGeom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4</a:t>
            </a:r>
            <a:r>
              <a:rPr lang="fr-FR" dirty="0" smtClean="0"/>
              <a:t>. Compléter le nombre manquant</a:t>
            </a:r>
            <a:endParaRPr lang="fr-FR" dirty="0"/>
          </a:p>
        </p:txBody>
      </p:sp>
      <p:grpSp>
        <p:nvGrpSpPr>
          <p:cNvPr id="5" name="Groupe 4"/>
          <p:cNvGrpSpPr/>
          <p:nvPr/>
        </p:nvGrpSpPr>
        <p:grpSpPr>
          <a:xfrm>
            <a:off x="3476867" y="4626591"/>
            <a:ext cx="2321682" cy="1228299"/>
            <a:chOff x="3698543" y="4626591"/>
            <a:chExt cx="1555845" cy="1228299"/>
          </a:xfrm>
        </p:grpSpPr>
        <p:sp>
          <p:nvSpPr>
            <p:cNvPr id="6" name="Flèche courbée vers le haut 5"/>
            <p:cNvSpPr/>
            <p:nvPr/>
          </p:nvSpPr>
          <p:spPr>
            <a:xfrm>
              <a:off x="3698543" y="4626591"/>
              <a:ext cx="1555845" cy="887105"/>
            </a:xfrm>
            <a:prstGeom prst="curvedUp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3957852" y="5254388"/>
              <a:ext cx="873456" cy="600502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dirty="0" smtClean="0"/>
                <a:t>/ 5</a:t>
              </a:r>
              <a:endParaRPr lang="fr-FR" sz="2400" dirty="0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3476867" y="1712793"/>
            <a:ext cx="2164905" cy="1030407"/>
            <a:chOff x="3698543" y="1712793"/>
            <a:chExt cx="1555845" cy="1030407"/>
          </a:xfrm>
        </p:grpSpPr>
        <p:sp>
          <p:nvSpPr>
            <p:cNvPr id="9" name="Flèche courbée vers le bas 8"/>
            <p:cNvSpPr/>
            <p:nvPr/>
          </p:nvSpPr>
          <p:spPr>
            <a:xfrm>
              <a:off x="3698543" y="1883391"/>
              <a:ext cx="1555845" cy="859809"/>
            </a:xfrm>
            <a:prstGeom prst="curvedDown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4019265" y="1712793"/>
              <a:ext cx="873456" cy="600502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dirty="0" smtClean="0"/>
                <a:t>/ 5</a:t>
              </a:r>
              <a:endParaRPr lang="fr-FR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5032712" y="2696160"/>
            <a:ext cx="1063712" cy="89453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dirty="0" smtClean="0"/>
              <a:t>5</a:t>
            </a:r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640456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5. Compléter le nombre manquant</a:t>
            </a:r>
            <a:endParaRPr lang="fr-FR" dirty="0"/>
          </a:p>
        </p:txBody>
      </p:sp>
      <p:grpSp>
        <p:nvGrpSpPr>
          <p:cNvPr id="5" name="Groupe 4"/>
          <p:cNvGrpSpPr/>
          <p:nvPr/>
        </p:nvGrpSpPr>
        <p:grpSpPr>
          <a:xfrm>
            <a:off x="3698543" y="4626591"/>
            <a:ext cx="2055161" cy="1228299"/>
            <a:chOff x="3698543" y="4626591"/>
            <a:chExt cx="1555845" cy="1228299"/>
          </a:xfrm>
        </p:grpSpPr>
        <p:sp>
          <p:nvSpPr>
            <p:cNvPr id="6" name="Flèche courbée vers le haut 5"/>
            <p:cNvSpPr/>
            <p:nvPr/>
          </p:nvSpPr>
          <p:spPr>
            <a:xfrm>
              <a:off x="3698543" y="4626591"/>
              <a:ext cx="1555845" cy="887105"/>
            </a:xfrm>
            <a:prstGeom prst="curvedUp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3957851" y="5254388"/>
              <a:ext cx="1091819" cy="600502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dirty="0"/>
                <a:t>x</a:t>
              </a:r>
              <a:r>
                <a:rPr lang="fr-FR" sz="2400" dirty="0" smtClean="0"/>
                <a:t> 11</a:t>
              </a:r>
              <a:endParaRPr lang="fr-FR" sz="2400" dirty="0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3526085" y="1806873"/>
            <a:ext cx="2243293" cy="1030407"/>
            <a:chOff x="3698543" y="1712793"/>
            <a:chExt cx="1555845" cy="1030407"/>
          </a:xfrm>
        </p:grpSpPr>
        <p:sp>
          <p:nvSpPr>
            <p:cNvPr id="9" name="Flèche courbée vers le bas 8"/>
            <p:cNvSpPr/>
            <p:nvPr/>
          </p:nvSpPr>
          <p:spPr>
            <a:xfrm>
              <a:off x="3698543" y="1883391"/>
              <a:ext cx="1555845" cy="859809"/>
            </a:xfrm>
            <a:prstGeom prst="curvedDown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4019264" y="1712793"/>
              <a:ext cx="1030407" cy="600502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dirty="0"/>
                <a:t>x</a:t>
              </a:r>
              <a:r>
                <a:rPr lang="fr-FR" sz="2400" dirty="0" smtClean="0"/>
                <a:t> 11</a:t>
              </a:r>
              <a:endParaRPr lang="fr-FR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5049671" y="3851923"/>
            <a:ext cx="1135758" cy="72571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dirty="0" smtClean="0"/>
              <a:t>55</a:t>
            </a:r>
            <a:endParaRPr lang="fr-FR" sz="6000" dirty="0"/>
          </a:p>
        </p:txBody>
      </p:sp>
      <p:grpSp>
        <p:nvGrpSpPr>
          <p:cNvPr id="12" name="Grouper 11"/>
          <p:cNvGrpSpPr/>
          <p:nvPr/>
        </p:nvGrpSpPr>
        <p:grpSpPr>
          <a:xfrm>
            <a:off x="2788436" y="2775344"/>
            <a:ext cx="3632843" cy="1938992"/>
            <a:chOff x="2477071" y="2665585"/>
            <a:chExt cx="3632843" cy="1938992"/>
          </a:xfrm>
        </p:grpSpPr>
        <p:sp>
          <p:nvSpPr>
            <p:cNvPr id="13" name="ZoneTexte 12"/>
            <p:cNvSpPr txBox="1"/>
            <p:nvPr/>
          </p:nvSpPr>
          <p:spPr>
            <a:xfrm>
              <a:off x="2477071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/>
                <a:t>4</a:t>
              </a:r>
              <a:endParaRPr lang="fr-FR" sz="6000" u="sng" dirty="0" smtClean="0"/>
            </a:p>
            <a:p>
              <a:pPr algn="ctr"/>
              <a:r>
                <a:rPr lang="fr-FR" sz="6000" dirty="0" smtClean="0"/>
                <a:t>5</a:t>
              </a:r>
              <a:endParaRPr lang="fr-FR" sz="6000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4495114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44</a:t>
              </a:r>
            </a:p>
            <a:p>
              <a:pPr algn="ctr"/>
              <a:endParaRPr lang="fr-FR" sz="6000" dirty="0"/>
            </a:p>
          </p:txBody>
        </p:sp>
        <p:sp>
          <p:nvSpPr>
            <p:cNvPr id="15" name="Égal 14"/>
            <p:cNvSpPr/>
            <p:nvPr/>
          </p:nvSpPr>
          <p:spPr>
            <a:xfrm>
              <a:off x="4071817" y="3292780"/>
              <a:ext cx="423297" cy="642877"/>
            </a:xfrm>
            <a:prstGeom prst="mathEqual">
              <a:avLst>
                <a:gd name="adj1" fmla="val 11981"/>
                <a:gd name="adj2" fmla="val 11760"/>
              </a:avLst>
            </a:prstGeom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60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6564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r 11"/>
          <p:cNvGrpSpPr/>
          <p:nvPr/>
        </p:nvGrpSpPr>
        <p:grpSpPr>
          <a:xfrm>
            <a:off x="2477071" y="2665585"/>
            <a:ext cx="3632843" cy="1938992"/>
            <a:chOff x="2477071" y="2665585"/>
            <a:chExt cx="3632843" cy="1938992"/>
          </a:xfrm>
        </p:grpSpPr>
        <p:sp>
          <p:nvSpPr>
            <p:cNvPr id="13" name="ZoneTexte 12"/>
            <p:cNvSpPr txBox="1"/>
            <p:nvPr/>
          </p:nvSpPr>
          <p:spPr>
            <a:xfrm>
              <a:off x="2477071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/>
                <a:t>1</a:t>
              </a:r>
              <a:endParaRPr lang="fr-FR" sz="6000" u="sng" dirty="0" smtClean="0"/>
            </a:p>
            <a:p>
              <a:pPr algn="ctr"/>
              <a:r>
                <a:rPr lang="fr-FR" sz="6000" dirty="0"/>
                <a:t>3</a:t>
              </a: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4495114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_</a:t>
              </a:r>
            </a:p>
            <a:p>
              <a:pPr algn="ctr"/>
              <a:r>
                <a:rPr lang="fr-FR" sz="6000" dirty="0" smtClean="0"/>
                <a:t>27</a:t>
              </a:r>
              <a:endParaRPr lang="fr-FR" sz="6000" dirty="0"/>
            </a:p>
          </p:txBody>
        </p:sp>
        <p:sp>
          <p:nvSpPr>
            <p:cNvPr id="15" name="Égal 14"/>
            <p:cNvSpPr/>
            <p:nvPr/>
          </p:nvSpPr>
          <p:spPr>
            <a:xfrm>
              <a:off x="4071817" y="3292780"/>
              <a:ext cx="423297" cy="642877"/>
            </a:xfrm>
            <a:prstGeom prst="mathEqual">
              <a:avLst>
                <a:gd name="adj1" fmla="val 11981"/>
                <a:gd name="adj2" fmla="val 11760"/>
              </a:avLst>
            </a:prstGeom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6</a:t>
            </a:r>
            <a:r>
              <a:rPr lang="fr-FR" dirty="0" smtClean="0"/>
              <a:t>. Compléter le nombre manquant</a:t>
            </a:r>
            <a:endParaRPr lang="fr-FR" dirty="0"/>
          </a:p>
        </p:txBody>
      </p:sp>
      <p:grpSp>
        <p:nvGrpSpPr>
          <p:cNvPr id="5" name="Groupe 4"/>
          <p:cNvGrpSpPr/>
          <p:nvPr/>
        </p:nvGrpSpPr>
        <p:grpSpPr>
          <a:xfrm>
            <a:off x="3323667" y="4626591"/>
            <a:ext cx="1958018" cy="1228299"/>
            <a:chOff x="3698543" y="4626591"/>
            <a:chExt cx="1555845" cy="1228299"/>
          </a:xfrm>
        </p:grpSpPr>
        <p:sp>
          <p:nvSpPr>
            <p:cNvPr id="6" name="Flèche courbée vers le haut 5"/>
            <p:cNvSpPr/>
            <p:nvPr/>
          </p:nvSpPr>
          <p:spPr>
            <a:xfrm>
              <a:off x="3698543" y="4626591"/>
              <a:ext cx="1555845" cy="887105"/>
            </a:xfrm>
            <a:prstGeom prst="curvedUp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3957852" y="5254388"/>
              <a:ext cx="873456" cy="60050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dirty="0" smtClean="0"/>
                <a:t>X 9</a:t>
              </a:r>
              <a:endParaRPr lang="fr-FR" sz="2400" dirty="0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3135535" y="1712793"/>
            <a:ext cx="2118854" cy="1030407"/>
            <a:chOff x="3698543" y="1712793"/>
            <a:chExt cx="1555845" cy="1030407"/>
          </a:xfrm>
        </p:grpSpPr>
        <p:sp>
          <p:nvSpPr>
            <p:cNvPr id="9" name="Flèche courbée vers le bas 8"/>
            <p:cNvSpPr/>
            <p:nvPr/>
          </p:nvSpPr>
          <p:spPr>
            <a:xfrm>
              <a:off x="3698543" y="1883391"/>
              <a:ext cx="1555845" cy="859809"/>
            </a:xfrm>
            <a:prstGeom prst="curvedDown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4019265" y="1712793"/>
              <a:ext cx="873456" cy="600502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dirty="0" smtClean="0"/>
                <a:t>X 9</a:t>
              </a:r>
              <a:endParaRPr lang="fr-FR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4824482" y="2770382"/>
            <a:ext cx="929221" cy="72571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dirty="0" smtClean="0"/>
              <a:t>9</a:t>
            </a:r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4185653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43968" y="2432905"/>
            <a:ext cx="5558627" cy="1362075"/>
          </a:xfrm>
        </p:spPr>
        <p:txBody>
          <a:bodyPr>
            <a:normAutofit/>
          </a:bodyPr>
          <a:lstStyle/>
          <a:p>
            <a:r>
              <a:rPr lang="fr-FR" sz="6000" b="0" dirty="0" smtClean="0">
                <a:latin typeface="Algerian" panose="04020705040A02060702" pitchFamily="82" charset="0"/>
              </a:rPr>
              <a:t>QUESTIONS</a:t>
            </a:r>
            <a:endParaRPr lang="fr-FR" sz="6000" b="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055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r 11"/>
          <p:cNvGrpSpPr/>
          <p:nvPr/>
        </p:nvGrpSpPr>
        <p:grpSpPr>
          <a:xfrm>
            <a:off x="2790625" y="2547207"/>
            <a:ext cx="3632843" cy="2057370"/>
            <a:chOff x="2790625" y="2547207"/>
            <a:chExt cx="3632843" cy="2057370"/>
          </a:xfrm>
        </p:grpSpPr>
        <p:grpSp>
          <p:nvGrpSpPr>
            <p:cNvPr id="13" name="Grouper 12"/>
            <p:cNvGrpSpPr/>
            <p:nvPr/>
          </p:nvGrpSpPr>
          <p:grpSpPr>
            <a:xfrm>
              <a:off x="2790625" y="2665585"/>
              <a:ext cx="3632843" cy="1938992"/>
              <a:chOff x="2477071" y="2665585"/>
              <a:chExt cx="3632843" cy="1938992"/>
            </a:xfrm>
          </p:grpSpPr>
          <p:grpSp>
            <p:nvGrpSpPr>
              <p:cNvPr id="15" name="Grouper 14"/>
              <p:cNvGrpSpPr/>
              <p:nvPr/>
            </p:nvGrpSpPr>
            <p:grpSpPr>
              <a:xfrm>
                <a:off x="2477071" y="2665585"/>
                <a:ext cx="3632843" cy="1938992"/>
                <a:chOff x="2477071" y="2665585"/>
                <a:chExt cx="3632843" cy="1938992"/>
              </a:xfrm>
            </p:grpSpPr>
            <p:sp>
              <p:nvSpPr>
                <p:cNvPr id="17" name="ZoneTexte 16"/>
                <p:cNvSpPr txBox="1"/>
                <p:nvPr/>
              </p:nvSpPr>
              <p:spPr>
                <a:xfrm>
                  <a:off x="2477071" y="2665585"/>
                  <a:ext cx="1614800" cy="19389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sz="6000" u="sng" dirty="0" smtClean="0"/>
                    <a:t>        </a:t>
                  </a:r>
                </a:p>
                <a:p>
                  <a:pPr algn="ctr"/>
                  <a:r>
                    <a:rPr lang="fr-FR" sz="6000" dirty="0" smtClean="0"/>
                    <a:t>300</a:t>
                  </a:r>
                  <a:endParaRPr lang="fr-FR" sz="6000" dirty="0"/>
                </a:p>
              </p:txBody>
            </p:sp>
            <p:sp>
              <p:nvSpPr>
                <p:cNvPr id="18" name="ZoneTexte 17"/>
                <p:cNvSpPr txBox="1"/>
                <p:nvPr/>
              </p:nvSpPr>
              <p:spPr>
                <a:xfrm>
                  <a:off x="4495114" y="2665585"/>
                  <a:ext cx="1614800" cy="19389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sz="6000" u="sng" dirty="0"/>
                    <a:t>2</a:t>
                  </a:r>
                  <a:endParaRPr lang="fr-FR" sz="6000" u="sng" dirty="0" smtClean="0"/>
                </a:p>
                <a:p>
                  <a:pPr algn="ctr"/>
                  <a:r>
                    <a:rPr lang="fr-FR" sz="6000" dirty="0"/>
                    <a:t>3</a:t>
                  </a:r>
                  <a:endParaRPr lang="fr-FR" sz="6000" dirty="0"/>
                </a:p>
              </p:txBody>
            </p:sp>
            <p:sp>
              <p:nvSpPr>
                <p:cNvPr id="19" name="Égal 18"/>
                <p:cNvSpPr/>
                <p:nvPr/>
              </p:nvSpPr>
              <p:spPr>
                <a:xfrm>
                  <a:off x="4071817" y="3292780"/>
                  <a:ext cx="423297" cy="642877"/>
                </a:xfrm>
                <a:prstGeom prst="mathEqual">
                  <a:avLst>
                    <a:gd name="adj1" fmla="val 11981"/>
                    <a:gd name="adj2" fmla="val 11760"/>
                  </a:avLst>
                </a:prstGeom>
                <a:effectLst/>
              </p:spPr>
              <p:style>
                <a:lnRef idx="1">
                  <a:schemeClr val="dk1"/>
                </a:lnRef>
                <a:fillRef idx="3">
                  <a:schemeClr val="dk1"/>
                </a:fillRef>
                <a:effectRef idx="2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16" name="Connecteur droit 15"/>
              <p:cNvCxnSpPr/>
              <p:nvPr/>
            </p:nvCxnSpPr>
            <p:spPr>
              <a:xfrm>
                <a:off x="2649527" y="3575019"/>
                <a:ext cx="1222858" cy="0"/>
              </a:xfrm>
              <a:prstGeom prst="line">
                <a:avLst/>
              </a:pr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4" name="Rectangle 13"/>
            <p:cNvSpPr/>
            <p:nvPr/>
          </p:nvSpPr>
          <p:spPr>
            <a:xfrm>
              <a:off x="3391459" y="2547207"/>
              <a:ext cx="541209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6000" dirty="0"/>
                <a:t>?</a:t>
              </a: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7. Compléter le nombre manquant</a:t>
            </a:r>
            <a:endParaRPr lang="fr-FR" dirty="0"/>
          </a:p>
        </p:txBody>
      </p:sp>
      <p:grpSp>
        <p:nvGrpSpPr>
          <p:cNvPr id="5" name="Groupe 4"/>
          <p:cNvGrpSpPr/>
          <p:nvPr/>
        </p:nvGrpSpPr>
        <p:grpSpPr>
          <a:xfrm>
            <a:off x="3483475" y="4604577"/>
            <a:ext cx="2083742" cy="1296539"/>
            <a:chOff x="3564384" y="4626591"/>
            <a:chExt cx="1299841" cy="1296539"/>
          </a:xfrm>
        </p:grpSpPr>
        <p:sp>
          <p:nvSpPr>
            <p:cNvPr id="6" name="Flèche courbée vers le haut 5"/>
            <p:cNvSpPr/>
            <p:nvPr/>
          </p:nvSpPr>
          <p:spPr>
            <a:xfrm flipH="1">
              <a:off x="3564384" y="4626591"/>
              <a:ext cx="1299841" cy="887105"/>
            </a:xfrm>
            <a:prstGeom prst="curvedUp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3739488" y="5322628"/>
              <a:ext cx="929595" cy="600502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dirty="0"/>
                <a:t>x</a:t>
              </a:r>
              <a:r>
                <a:rPr lang="fr-FR" sz="2400" dirty="0" smtClean="0"/>
                <a:t> </a:t>
              </a:r>
              <a:r>
                <a:rPr lang="fr-FR" sz="2400" dirty="0" smtClean="0"/>
                <a:t>100</a:t>
              </a:r>
              <a:endParaRPr lang="fr-FR" sz="2400" dirty="0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3213922" y="1583938"/>
            <a:ext cx="2353296" cy="1179875"/>
            <a:chOff x="3507589" y="1615298"/>
            <a:chExt cx="1667090" cy="1179875"/>
          </a:xfrm>
        </p:grpSpPr>
        <p:sp>
          <p:nvSpPr>
            <p:cNvPr id="9" name="Flèche courbée vers le bas 8"/>
            <p:cNvSpPr/>
            <p:nvPr/>
          </p:nvSpPr>
          <p:spPr>
            <a:xfrm flipH="1">
              <a:off x="3507589" y="1935364"/>
              <a:ext cx="1667090" cy="859809"/>
            </a:xfrm>
            <a:prstGeom prst="curvedDown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3858904" y="1615298"/>
              <a:ext cx="1003639" cy="600502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dirty="0"/>
                <a:t>x</a:t>
              </a:r>
              <a:r>
                <a:rPr lang="fr-FR" sz="2400" dirty="0" smtClean="0"/>
                <a:t> </a:t>
              </a:r>
              <a:r>
                <a:rPr lang="fr-FR" sz="2400" dirty="0" smtClean="0"/>
                <a:t>100</a:t>
              </a:r>
              <a:endParaRPr lang="fr-FR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5254388" y="3712721"/>
            <a:ext cx="805218" cy="89185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dirty="0" smtClean="0"/>
              <a:t>3</a:t>
            </a:r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3505394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r 11"/>
          <p:cNvGrpSpPr/>
          <p:nvPr/>
        </p:nvGrpSpPr>
        <p:grpSpPr>
          <a:xfrm>
            <a:off x="2477071" y="2665585"/>
            <a:ext cx="3632843" cy="1938992"/>
            <a:chOff x="2477071" y="2665585"/>
            <a:chExt cx="3632843" cy="1938992"/>
          </a:xfrm>
        </p:grpSpPr>
        <p:sp>
          <p:nvSpPr>
            <p:cNvPr id="13" name="ZoneTexte 12"/>
            <p:cNvSpPr txBox="1"/>
            <p:nvPr/>
          </p:nvSpPr>
          <p:spPr>
            <a:xfrm>
              <a:off x="2477071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9</a:t>
              </a:r>
            </a:p>
            <a:p>
              <a:pPr algn="ctr"/>
              <a:r>
                <a:rPr lang="fr-FR" sz="6000" dirty="0" smtClean="0"/>
                <a:t>36</a:t>
              </a:r>
              <a:endParaRPr lang="fr-FR" sz="6000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4495114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/>
                <a:t>?</a:t>
              </a:r>
              <a:endParaRPr lang="fr-FR" sz="6000" u="sng" dirty="0" smtClean="0"/>
            </a:p>
            <a:p>
              <a:pPr algn="ctr"/>
              <a:r>
                <a:rPr lang="fr-FR" sz="6000" dirty="0" smtClean="0"/>
                <a:t>4</a:t>
              </a:r>
              <a:endParaRPr lang="fr-FR" sz="6000" dirty="0"/>
            </a:p>
          </p:txBody>
        </p:sp>
        <p:sp>
          <p:nvSpPr>
            <p:cNvPr id="15" name="Égal 14"/>
            <p:cNvSpPr/>
            <p:nvPr/>
          </p:nvSpPr>
          <p:spPr>
            <a:xfrm>
              <a:off x="4071817" y="3292780"/>
              <a:ext cx="423297" cy="642877"/>
            </a:xfrm>
            <a:prstGeom prst="mathEqual">
              <a:avLst>
                <a:gd name="adj1" fmla="val 11981"/>
                <a:gd name="adj2" fmla="val 11760"/>
              </a:avLst>
            </a:prstGeom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8. Compléter le nombre manquant</a:t>
            </a:r>
            <a:endParaRPr lang="fr-FR" dirty="0"/>
          </a:p>
        </p:txBody>
      </p:sp>
      <p:grpSp>
        <p:nvGrpSpPr>
          <p:cNvPr id="5" name="Groupe 4"/>
          <p:cNvGrpSpPr/>
          <p:nvPr/>
        </p:nvGrpSpPr>
        <p:grpSpPr>
          <a:xfrm>
            <a:off x="3229601" y="4626591"/>
            <a:ext cx="2024788" cy="1228299"/>
            <a:chOff x="3698543" y="4626591"/>
            <a:chExt cx="1555845" cy="1228299"/>
          </a:xfrm>
        </p:grpSpPr>
        <p:sp>
          <p:nvSpPr>
            <p:cNvPr id="6" name="Flèche courbée vers le haut 5"/>
            <p:cNvSpPr/>
            <p:nvPr/>
          </p:nvSpPr>
          <p:spPr>
            <a:xfrm>
              <a:off x="3698543" y="4626591"/>
              <a:ext cx="1555845" cy="887105"/>
            </a:xfrm>
            <a:prstGeom prst="curvedUpArrow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3957852" y="5254388"/>
              <a:ext cx="873456" cy="60050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dirty="0" smtClean="0"/>
                <a:t>/ </a:t>
              </a:r>
              <a:r>
                <a:rPr lang="fr-FR" sz="2400" dirty="0"/>
                <a:t>9</a:t>
              </a:r>
              <a:endParaRPr lang="fr-FR" sz="2400" dirty="0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3229601" y="1712793"/>
            <a:ext cx="2024787" cy="1030407"/>
            <a:chOff x="3698543" y="1712793"/>
            <a:chExt cx="1555845" cy="1030407"/>
          </a:xfrm>
        </p:grpSpPr>
        <p:sp>
          <p:nvSpPr>
            <p:cNvPr id="9" name="Flèche courbée vers le bas 8"/>
            <p:cNvSpPr/>
            <p:nvPr/>
          </p:nvSpPr>
          <p:spPr>
            <a:xfrm>
              <a:off x="3698543" y="1883391"/>
              <a:ext cx="1555845" cy="859809"/>
            </a:xfrm>
            <a:prstGeom prst="curvedDownArrow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4019265" y="1712793"/>
              <a:ext cx="873456" cy="600502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dirty="0" smtClean="0"/>
                <a:t>/9</a:t>
              </a:r>
              <a:endParaRPr lang="fr-FR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4892721" y="2743200"/>
            <a:ext cx="805218" cy="72571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dirty="0"/>
              <a:t>1</a:t>
            </a:r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30864777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r 11"/>
          <p:cNvGrpSpPr/>
          <p:nvPr/>
        </p:nvGrpSpPr>
        <p:grpSpPr>
          <a:xfrm>
            <a:off x="2730101" y="2924436"/>
            <a:ext cx="3632843" cy="1938992"/>
            <a:chOff x="2477071" y="2665585"/>
            <a:chExt cx="3632843" cy="1938992"/>
          </a:xfrm>
        </p:grpSpPr>
        <p:sp>
          <p:nvSpPr>
            <p:cNvPr id="13" name="ZoneTexte 12"/>
            <p:cNvSpPr txBox="1"/>
            <p:nvPr/>
          </p:nvSpPr>
          <p:spPr>
            <a:xfrm>
              <a:off x="2477071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13</a:t>
              </a:r>
            </a:p>
            <a:p>
              <a:pPr algn="ctr"/>
              <a:r>
                <a:rPr lang="fr-FR" sz="6000" dirty="0" smtClean="0"/>
                <a:t>12</a:t>
              </a:r>
              <a:endParaRPr lang="fr-FR" sz="6000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4495114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26</a:t>
              </a:r>
            </a:p>
            <a:p>
              <a:pPr algn="ctr"/>
              <a:r>
                <a:rPr lang="fr-FR" sz="6000" dirty="0" smtClean="0"/>
                <a:t>?</a:t>
              </a:r>
              <a:endParaRPr lang="fr-FR" sz="6000" dirty="0"/>
            </a:p>
          </p:txBody>
        </p:sp>
        <p:sp>
          <p:nvSpPr>
            <p:cNvPr id="15" name="Égal 14"/>
            <p:cNvSpPr/>
            <p:nvPr/>
          </p:nvSpPr>
          <p:spPr>
            <a:xfrm>
              <a:off x="4071817" y="3292780"/>
              <a:ext cx="423297" cy="642877"/>
            </a:xfrm>
            <a:prstGeom prst="mathEqual">
              <a:avLst>
                <a:gd name="adj1" fmla="val 11981"/>
                <a:gd name="adj2" fmla="val 11760"/>
              </a:avLst>
            </a:prstGeom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9</a:t>
            </a:r>
            <a:r>
              <a:rPr lang="fr-FR" dirty="0" smtClean="0"/>
              <a:t>. Compléter le nombre manquant</a:t>
            </a:r>
            <a:endParaRPr lang="fr-FR" dirty="0"/>
          </a:p>
        </p:txBody>
      </p:sp>
      <p:grpSp>
        <p:nvGrpSpPr>
          <p:cNvPr id="5" name="Groupe 4"/>
          <p:cNvGrpSpPr/>
          <p:nvPr/>
        </p:nvGrpSpPr>
        <p:grpSpPr>
          <a:xfrm>
            <a:off x="3698543" y="4863428"/>
            <a:ext cx="2023806" cy="1228299"/>
            <a:chOff x="3698543" y="4626591"/>
            <a:chExt cx="1555845" cy="1228299"/>
          </a:xfrm>
        </p:grpSpPr>
        <p:sp>
          <p:nvSpPr>
            <p:cNvPr id="6" name="Flèche courbée vers le haut 5"/>
            <p:cNvSpPr/>
            <p:nvPr/>
          </p:nvSpPr>
          <p:spPr>
            <a:xfrm>
              <a:off x="3698543" y="4626591"/>
              <a:ext cx="1555845" cy="887105"/>
            </a:xfrm>
            <a:prstGeom prst="curvedUp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3957852" y="5254388"/>
              <a:ext cx="873456" cy="600502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dirty="0" smtClean="0"/>
                <a:t>X 2</a:t>
              </a:r>
              <a:endParaRPr lang="fr-FR" sz="2400" dirty="0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3699832" y="1979327"/>
            <a:ext cx="2022517" cy="1030407"/>
            <a:chOff x="3698543" y="1712793"/>
            <a:chExt cx="1555845" cy="1030407"/>
          </a:xfrm>
        </p:grpSpPr>
        <p:sp>
          <p:nvSpPr>
            <p:cNvPr id="9" name="Flèche courbée vers le bas 8"/>
            <p:cNvSpPr/>
            <p:nvPr/>
          </p:nvSpPr>
          <p:spPr>
            <a:xfrm>
              <a:off x="3698543" y="1883391"/>
              <a:ext cx="1555845" cy="859809"/>
            </a:xfrm>
            <a:prstGeom prst="curvedDown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4019265" y="1712793"/>
              <a:ext cx="873456" cy="600502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dirty="0" smtClean="0"/>
                <a:t>X 2</a:t>
              </a:r>
              <a:endParaRPr lang="fr-FR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5046595" y="3904296"/>
            <a:ext cx="997672" cy="8336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dirty="0" smtClean="0"/>
              <a:t>24</a:t>
            </a:r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7783661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r 11"/>
          <p:cNvGrpSpPr/>
          <p:nvPr/>
        </p:nvGrpSpPr>
        <p:grpSpPr>
          <a:xfrm>
            <a:off x="2477071" y="2665585"/>
            <a:ext cx="3632843" cy="1938992"/>
            <a:chOff x="2477071" y="2665585"/>
            <a:chExt cx="3632843" cy="1938992"/>
          </a:xfrm>
        </p:grpSpPr>
        <p:sp>
          <p:nvSpPr>
            <p:cNvPr id="13" name="ZoneTexte 12"/>
            <p:cNvSpPr txBox="1"/>
            <p:nvPr/>
          </p:nvSpPr>
          <p:spPr>
            <a:xfrm>
              <a:off x="2477071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30</a:t>
              </a:r>
              <a:endParaRPr lang="fr-FR" sz="6000" dirty="0" smtClean="0"/>
            </a:p>
            <a:p>
              <a:pPr algn="ctr"/>
              <a:r>
                <a:rPr lang="fr-FR" sz="6000" dirty="0" smtClean="0"/>
                <a:t>18</a:t>
              </a:r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4495114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5</a:t>
              </a:r>
            </a:p>
            <a:p>
              <a:pPr algn="ctr"/>
              <a:r>
                <a:rPr lang="fr-FR" sz="6000" dirty="0"/>
                <a:t>?</a:t>
              </a:r>
              <a:endParaRPr lang="fr-FR" sz="6000" dirty="0" smtClean="0"/>
            </a:p>
          </p:txBody>
        </p:sp>
        <p:sp>
          <p:nvSpPr>
            <p:cNvPr id="15" name="Égal 14"/>
            <p:cNvSpPr/>
            <p:nvPr/>
          </p:nvSpPr>
          <p:spPr>
            <a:xfrm>
              <a:off x="4071817" y="3292780"/>
              <a:ext cx="423297" cy="642877"/>
            </a:xfrm>
            <a:prstGeom prst="mathEqual">
              <a:avLst>
                <a:gd name="adj1" fmla="val 11981"/>
                <a:gd name="adj2" fmla="val 11760"/>
              </a:avLst>
            </a:prstGeom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fr-FR" dirty="0" smtClean="0"/>
              <a:t>10. Compléter le nombre manquant</a:t>
            </a:r>
            <a:endParaRPr lang="fr-FR" dirty="0"/>
          </a:p>
        </p:txBody>
      </p:sp>
      <p:grpSp>
        <p:nvGrpSpPr>
          <p:cNvPr id="5" name="Groupe 4"/>
          <p:cNvGrpSpPr/>
          <p:nvPr/>
        </p:nvGrpSpPr>
        <p:grpSpPr>
          <a:xfrm>
            <a:off x="3293894" y="4604577"/>
            <a:ext cx="2134532" cy="1228299"/>
            <a:chOff x="3698543" y="4626591"/>
            <a:chExt cx="1555845" cy="1228299"/>
          </a:xfrm>
        </p:grpSpPr>
        <p:sp>
          <p:nvSpPr>
            <p:cNvPr id="6" name="Flèche courbée vers le haut 5"/>
            <p:cNvSpPr/>
            <p:nvPr/>
          </p:nvSpPr>
          <p:spPr>
            <a:xfrm>
              <a:off x="3698543" y="4626591"/>
              <a:ext cx="1555845" cy="887105"/>
            </a:xfrm>
            <a:prstGeom prst="curvedUp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3957852" y="5254388"/>
              <a:ext cx="873456" cy="600502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dirty="0" smtClean="0"/>
                <a:t>/ 6</a:t>
              </a:r>
              <a:endParaRPr lang="fr-FR" sz="2400" dirty="0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3293894" y="1860811"/>
            <a:ext cx="2161935" cy="1030407"/>
            <a:chOff x="3698543" y="1712793"/>
            <a:chExt cx="1555845" cy="1030407"/>
          </a:xfrm>
        </p:grpSpPr>
        <p:sp>
          <p:nvSpPr>
            <p:cNvPr id="9" name="Flèche courbée vers le bas 8"/>
            <p:cNvSpPr/>
            <p:nvPr/>
          </p:nvSpPr>
          <p:spPr>
            <a:xfrm>
              <a:off x="3698543" y="1883391"/>
              <a:ext cx="1555845" cy="859809"/>
            </a:xfrm>
            <a:prstGeom prst="curvedDown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" name="Ellipse 9"/>
            <p:cNvSpPr/>
            <p:nvPr/>
          </p:nvSpPr>
          <p:spPr>
            <a:xfrm>
              <a:off x="4019265" y="1712793"/>
              <a:ext cx="873456" cy="600502"/>
            </a:xfrm>
            <a:prstGeom prst="ellips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sz="2400" dirty="0" smtClean="0"/>
                <a:t>/ 6</a:t>
              </a:r>
              <a:endParaRPr lang="fr-FR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4673947" y="3726483"/>
            <a:ext cx="1171505" cy="87809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6000" dirty="0" smtClean="0"/>
              <a:t>3</a:t>
            </a:r>
            <a:endParaRPr lang="fr-FR" sz="6000" dirty="0"/>
          </a:p>
        </p:txBody>
      </p:sp>
    </p:spTree>
    <p:extLst>
      <p:ext uri="{BB962C8B-B14F-4D97-AF65-F5344CB8AC3E}">
        <p14:creationId xmlns:p14="http://schemas.microsoft.com/office/powerpoint/2010/main" val="1747810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1</a:t>
            </a:r>
            <a:r>
              <a:rPr lang="fr-FR" dirty="0" smtClean="0"/>
              <a:t>. Compléter le nombre manquant</a:t>
            </a:r>
            <a:endParaRPr lang="fr-FR" dirty="0"/>
          </a:p>
        </p:txBody>
      </p:sp>
      <p:grpSp>
        <p:nvGrpSpPr>
          <p:cNvPr id="7" name="Grouper 6"/>
          <p:cNvGrpSpPr/>
          <p:nvPr/>
        </p:nvGrpSpPr>
        <p:grpSpPr>
          <a:xfrm>
            <a:off x="2477071" y="2665585"/>
            <a:ext cx="3632843" cy="1938992"/>
            <a:chOff x="2477071" y="2665585"/>
            <a:chExt cx="3632843" cy="1938992"/>
          </a:xfrm>
        </p:grpSpPr>
        <p:sp>
          <p:nvSpPr>
            <p:cNvPr id="2" name="ZoneTexte 1"/>
            <p:cNvSpPr txBox="1"/>
            <p:nvPr/>
          </p:nvSpPr>
          <p:spPr>
            <a:xfrm>
              <a:off x="2477071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7</a:t>
              </a:r>
            </a:p>
            <a:p>
              <a:pPr algn="ctr"/>
              <a:r>
                <a:rPr lang="fr-FR" sz="6000" dirty="0"/>
                <a:t>3</a:t>
              </a:r>
            </a:p>
          </p:txBody>
        </p:sp>
        <p:sp>
          <p:nvSpPr>
            <p:cNvPr id="6" name="ZoneTexte 5"/>
            <p:cNvSpPr txBox="1"/>
            <p:nvPr/>
          </p:nvSpPr>
          <p:spPr>
            <a:xfrm>
              <a:off x="4495114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/>
                <a:t>?</a:t>
              </a:r>
              <a:endParaRPr lang="fr-FR" sz="6000" u="sng" dirty="0" smtClean="0"/>
            </a:p>
            <a:p>
              <a:pPr algn="ctr"/>
              <a:r>
                <a:rPr lang="fr-FR" sz="6000" dirty="0" smtClean="0"/>
                <a:t>6</a:t>
              </a:r>
              <a:endParaRPr lang="fr-FR" sz="6000" dirty="0"/>
            </a:p>
          </p:txBody>
        </p:sp>
        <p:sp>
          <p:nvSpPr>
            <p:cNvPr id="3" name="Égal 2"/>
            <p:cNvSpPr/>
            <p:nvPr/>
          </p:nvSpPr>
          <p:spPr>
            <a:xfrm>
              <a:off x="4071817" y="3292780"/>
              <a:ext cx="423297" cy="642877"/>
            </a:xfrm>
            <a:prstGeom prst="mathEqual">
              <a:avLst>
                <a:gd name="adj1" fmla="val 11981"/>
                <a:gd name="adj2" fmla="val 11760"/>
              </a:avLst>
            </a:prstGeom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95342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2. Compléter le nombre manquant</a:t>
            </a:r>
            <a:endParaRPr lang="fr-FR" dirty="0"/>
          </a:p>
        </p:txBody>
      </p:sp>
      <p:grpSp>
        <p:nvGrpSpPr>
          <p:cNvPr id="5" name="Grouper 4"/>
          <p:cNvGrpSpPr/>
          <p:nvPr/>
        </p:nvGrpSpPr>
        <p:grpSpPr>
          <a:xfrm>
            <a:off x="2477071" y="2665585"/>
            <a:ext cx="3632843" cy="1938992"/>
            <a:chOff x="2477071" y="2665585"/>
            <a:chExt cx="3632843" cy="1938992"/>
          </a:xfrm>
        </p:grpSpPr>
        <p:sp>
          <p:nvSpPr>
            <p:cNvPr id="6" name="ZoneTexte 5"/>
            <p:cNvSpPr txBox="1"/>
            <p:nvPr/>
          </p:nvSpPr>
          <p:spPr>
            <a:xfrm>
              <a:off x="2477071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81</a:t>
              </a:r>
            </a:p>
            <a:p>
              <a:pPr algn="ctr"/>
              <a:r>
                <a:rPr lang="fr-FR" sz="6000" dirty="0" smtClean="0"/>
                <a:t>18</a:t>
              </a:r>
              <a:endParaRPr lang="fr-FR" sz="6000" dirty="0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4495114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/>
                <a:t>?</a:t>
              </a:r>
              <a:endParaRPr lang="fr-FR" sz="6000" u="sng" dirty="0" smtClean="0"/>
            </a:p>
            <a:p>
              <a:pPr algn="ctr"/>
              <a:r>
                <a:rPr lang="fr-FR" sz="6000" dirty="0"/>
                <a:t>2</a:t>
              </a:r>
              <a:endParaRPr lang="fr-FR" sz="6000" dirty="0"/>
            </a:p>
          </p:txBody>
        </p:sp>
        <p:sp>
          <p:nvSpPr>
            <p:cNvPr id="8" name="Égal 7"/>
            <p:cNvSpPr/>
            <p:nvPr/>
          </p:nvSpPr>
          <p:spPr>
            <a:xfrm>
              <a:off x="4071817" y="3292780"/>
              <a:ext cx="423297" cy="642877"/>
            </a:xfrm>
            <a:prstGeom prst="mathEqual">
              <a:avLst>
                <a:gd name="adj1" fmla="val 11981"/>
                <a:gd name="adj2" fmla="val 11760"/>
              </a:avLst>
            </a:prstGeom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1356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3</a:t>
            </a:r>
            <a:r>
              <a:rPr lang="fr-FR" dirty="0" smtClean="0"/>
              <a:t>. Compléter le nombre manquant</a:t>
            </a:r>
            <a:endParaRPr lang="fr-FR" dirty="0"/>
          </a:p>
        </p:txBody>
      </p:sp>
      <p:grpSp>
        <p:nvGrpSpPr>
          <p:cNvPr id="5" name="Grouper 4"/>
          <p:cNvGrpSpPr/>
          <p:nvPr/>
        </p:nvGrpSpPr>
        <p:grpSpPr>
          <a:xfrm>
            <a:off x="2678692" y="2665585"/>
            <a:ext cx="3632843" cy="1938992"/>
            <a:chOff x="2477071" y="2665585"/>
            <a:chExt cx="3632843" cy="1938992"/>
          </a:xfrm>
        </p:grpSpPr>
        <p:sp>
          <p:nvSpPr>
            <p:cNvPr id="6" name="ZoneTexte 5"/>
            <p:cNvSpPr txBox="1"/>
            <p:nvPr/>
          </p:nvSpPr>
          <p:spPr>
            <a:xfrm>
              <a:off x="2477071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14</a:t>
              </a:r>
            </a:p>
            <a:p>
              <a:pPr algn="ctr"/>
              <a:r>
                <a:rPr lang="fr-FR" sz="6000" dirty="0" smtClean="0"/>
                <a:t>21</a:t>
              </a:r>
              <a:endParaRPr lang="fr-FR" sz="6000" dirty="0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4495114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2</a:t>
              </a:r>
            </a:p>
            <a:p>
              <a:pPr algn="ctr"/>
              <a:r>
                <a:rPr lang="fr-FR" sz="6000" dirty="0"/>
                <a:t>?</a:t>
              </a:r>
              <a:endParaRPr lang="fr-FR" sz="6000" dirty="0" smtClean="0"/>
            </a:p>
          </p:txBody>
        </p:sp>
        <p:sp>
          <p:nvSpPr>
            <p:cNvPr id="8" name="Égal 7"/>
            <p:cNvSpPr/>
            <p:nvPr/>
          </p:nvSpPr>
          <p:spPr>
            <a:xfrm>
              <a:off x="4071817" y="3292780"/>
              <a:ext cx="423297" cy="642877"/>
            </a:xfrm>
            <a:prstGeom prst="mathEqual">
              <a:avLst>
                <a:gd name="adj1" fmla="val 11981"/>
                <a:gd name="adj2" fmla="val 11760"/>
              </a:avLst>
            </a:prstGeom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879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4</a:t>
            </a:r>
            <a:r>
              <a:rPr lang="fr-FR" dirty="0" smtClean="0"/>
              <a:t>. Compléter le nombre manquant</a:t>
            </a:r>
            <a:endParaRPr lang="fr-FR" dirty="0"/>
          </a:p>
        </p:txBody>
      </p:sp>
      <p:grpSp>
        <p:nvGrpSpPr>
          <p:cNvPr id="5" name="Grouper 4"/>
          <p:cNvGrpSpPr/>
          <p:nvPr/>
        </p:nvGrpSpPr>
        <p:grpSpPr>
          <a:xfrm>
            <a:off x="2900368" y="2759664"/>
            <a:ext cx="3632843" cy="1938992"/>
            <a:chOff x="2477071" y="2665585"/>
            <a:chExt cx="3632843" cy="1938992"/>
          </a:xfrm>
        </p:grpSpPr>
        <p:sp>
          <p:nvSpPr>
            <p:cNvPr id="6" name="ZoneTexte 5"/>
            <p:cNvSpPr txBox="1"/>
            <p:nvPr/>
          </p:nvSpPr>
          <p:spPr>
            <a:xfrm>
              <a:off x="2477071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25</a:t>
              </a:r>
            </a:p>
            <a:p>
              <a:pPr algn="ctr"/>
              <a:r>
                <a:rPr lang="fr-FR" sz="6000" dirty="0" smtClean="0"/>
                <a:t>55</a:t>
              </a:r>
              <a:endParaRPr lang="fr-FR" sz="6000" dirty="0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4495114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/>
                <a:t>?</a:t>
              </a:r>
              <a:endParaRPr lang="fr-FR" sz="6000" u="sng" dirty="0" smtClean="0"/>
            </a:p>
            <a:p>
              <a:pPr algn="ctr"/>
              <a:r>
                <a:rPr lang="fr-FR" sz="6000" dirty="0" smtClean="0"/>
                <a:t>11</a:t>
              </a:r>
              <a:endParaRPr lang="fr-FR" sz="6000" dirty="0"/>
            </a:p>
          </p:txBody>
        </p:sp>
        <p:sp>
          <p:nvSpPr>
            <p:cNvPr id="8" name="Égal 7"/>
            <p:cNvSpPr/>
            <p:nvPr/>
          </p:nvSpPr>
          <p:spPr>
            <a:xfrm>
              <a:off x="4071817" y="3292780"/>
              <a:ext cx="423297" cy="642877"/>
            </a:xfrm>
            <a:prstGeom prst="mathEqual">
              <a:avLst>
                <a:gd name="adj1" fmla="val 11981"/>
                <a:gd name="adj2" fmla="val 11760"/>
              </a:avLst>
            </a:prstGeom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1099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5. Compléter le nombre manquant</a:t>
            </a:r>
            <a:endParaRPr lang="fr-FR" dirty="0"/>
          </a:p>
        </p:txBody>
      </p:sp>
      <p:grpSp>
        <p:nvGrpSpPr>
          <p:cNvPr id="5" name="Grouper 4"/>
          <p:cNvGrpSpPr/>
          <p:nvPr/>
        </p:nvGrpSpPr>
        <p:grpSpPr>
          <a:xfrm>
            <a:off x="2788436" y="2775344"/>
            <a:ext cx="3632843" cy="1938992"/>
            <a:chOff x="2477071" y="2665585"/>
            <a:chExt cx="3632843" cy="1938992"/>
          </a:xfrm>
        </p:grpSpPr>
        <p:sp>
          <p:nvSpPr>
            <p:cNvPr id="6" name="ZoneTexte 5"/>
            <p:cNvSpPr txBox="1"/>
            <p:nvPr/>
          </p:nvSpPr>
          <p:spPr>
            <a:xfrm>
              <a:off x="2477071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/>
                <a:t>4</a:t>
              </a:r>
              <a:endParaRPr lang="fr-FR" sz="6000" u="sng" dirty="0" smtClean="0"/>
            </a:p>
            <a:p>
              <a:pPr algn="ctr"/>
              <a:r>
                <a:rPr lang="fr-FR" sz="6000" dirty="0" smtClean="0"/>
                <a:t>5</a:t>
              </a:r>
              <a:endParaRPr lang="fr-FR" sz="6000" dirty="0"/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4495114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44</a:t>
              </a:r>
            </a:p>
            <a:p>
              <a:pPr algn="ctr"/>
              <a:endParaRPr lang="fr-FR" sz="6000" dirty="0"/>
            </a:p>
          </p:txBody>
        </p:sp>
        <p:sp>
          <p:nvSpPr>
            <p:cNvPr id="8" name="Égal 7"/>
            <p:cNvSpPr/>
            <p:nvPr/>
          </p:nvSpPr>
          <p:spPr>
            <a:xfrm>
              <a:off x="4071817" y="3292780"/>
              <a:ext cx="423297" cy="642877"/>
            </a:xfrm>
            <a:prstGeom prst="mathEqual">
              <a:avLst>
                <a:gd name="adj1" fmla="val 11981"/>
                <a:gd name="adj2" fmla="val 11760"/>
              </a:avLst>
            </a:prstGeom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60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6189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/>
              <a:t>6</a:t>
            </a:r>
            <a:r>
              <a:rPr lang="fr-FR" dirty="0" smtClean="0"/>
              <a:t>. Compléter le nombre manquant</a:t>
            </a:r>
            <a:endParaRPr lang="fr-FR" dirty="0"/>
          </a:p>
        </p:txBody>
      </p:sp>
      <p:grpSp>
        <p:nvGrpSpPr>
          <p:cNvPr id="5" name="Grouper 4"/>
          <p:cNvGrpSpPr/>
          <p:nvPr/>
        </p:nvGrpSpPr>
        <p:grpSpPr>
          <a:xfrm>
            <a:off x="2477071" y="2665585"/>
            <a:ext cx="3632843" cy="1938992"/>
            <a:chOff x="2477071" y="2665585"/>
            <a:chExt cx="3632843" cy="1938992"/>
          </a:xfrm>
        </p:grpSpPr>
        <p:sp>
          <p:nvSpPr>
            <p:cNvPr id="6" name="ZoneTexte 5"/>
            <p:cNvSpPr txBox="1"/>
            <p:nvPr/>
          </p:nvSpPr>
          <p:spPr>
            <a:xfrm>
              <a:off x="2477071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/>
                <a:t>1</a:t>
              </a:r>
              <a:endParaRPr lang="fr-FR" sz="6000" u="sng" dirty="0" smtClean="0"/>
            </a:p>
            <a:p>
              <a:pPr algn="ctr"/>
              <a:r>
                <a:rPr lang="fr-FR" sz="6000" dirty="0"/>
                <a:t>3</a:t>
              </a:r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4495114" y="2665585"/>
              <a:ext cx="1614800" cy="19389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6000" u="sng" dirty="0" smtClean="0"/>
                <a:t>_</a:t>
              </a:r>
            </a:p>
            <a:p>
              <a:pPr algn="ctr"/>
              <a:r>
                <a:rPr lang="fr-FR" sz="6000" dirty="0" smtClean="0"/>
                <a:t>27</a:t>
              </a:r>
              <a:endParaRPr lang="fr-FR" sz="6000" dirty="0"/>
            </a:p>
          </p:txBody>
        </p:sp>
        <p:sp>
          <p:nvSpPr>
            <p:cNvPr id="8" name="Égal 7"/>
            <p:cNvSpPr/>
            <p:nvPr/>
          </p:nvSpPr>
          <p:spPr>
            <a:xfrm>
              <a:off x="4071817" y="3292780"/>
              <a:ext cx="423297" cy="642877"/>
            </a:xfrm>
            <a:prstGeom prst="mathEqual">
              <a:avLst>
                <a:gd name="adj1" fmla="val 11981"/>
                <a:gd name="adj2" fmla="val 11760"/>
              </a:avLst>
            </a:prstGeom>
            <a:effectLst/>
          </p:spPr>
          <p:style>
            <a:lnRef idx="1">
              <a:schemeClr val="dk1"/>
            </a:lnRef>
            <a:fillRef idx="3">
              <a:schemeClr val="dk1"/>
            </a:fillRef>
            <a:effectRef idx="2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73960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fr-FR" dirty="0" smtClean="0"/>
              <a:t>7. Compléter le nombre manquant</a:t>
            </a:r>
            <a:endParaRPr lang="fr-FR" dirty="0"/>
          </a:p>
        </p:txBody>
      </p:sp>
      <p:grpSp>
        <p:nvGrpSpPr>
          <p:cNvPr id="13" name="Grouper 12"/>
          <p:cNvGrpSpPr/>
          <p:nvPr/>
        </p:nvGrpSpPr>
        <p:grpSpPr>
          <a:xfrm>
            <a:off x="2790625" y="2547207"/>
            <a:ext cx="3632843" cy="2057370"/>
            <a:chOff x="2790625" y="2547207"/>
            <a:chExt cx="3632843" cy="2057370"/>
          </a:xfrm>
        </p:grpSpPr>
        <p:grpSp>
          <p:nvGrpSpPr>
            <p:cNvPr id="11" name="Grouper 10"/>
            <p:cNvGrpSpPr/>
            <p:nvPr/>
          </p:nvGrpSpPr>
          <p:grpSpPr>
            <a:xfrm>
              <a:off x="2790625" y="2665585"/>
              <a:ext cx="3632843" cy="1938992"/>
              <a:chOff x="2477071" y="2665585"/>
              <a:chExt cx="3632843" cy="1938992"/>
            </a:xfrm>
          </p:grpSpPr>
          <p:grpSp>
            <p:nvGrpSpPr>
              <p:cNvPr id="5" name="Grouper 4"/>
              <p:cNvGrpSpPr/>
              <p:nvPr/>
            </p:nvGrpSpPr>
            <p:grpSpPr>
              <a:xfrm>
                <a:off x="2477071" y="2665585"/>
                <a:ext cx="3632843" cy="1938992"/>
                <a:chOff x="2477071" y="2665585"/>
                <a:chExt cx="3632843" cy="1938992"/>
              </a:xfrm>
            </p:grpSpPr>
            <p:sp>
              <p:nvSpPr>
                <p:cNvPr id="6" name="ZoneTexte 5"/>
                <p:cNvSpPr txBox="1"/>
                <p:nvPr/>
              </p:nvSpPr>
              <p:spPr>
                <a:xfrm>
                  <a:off x="2477071" y="2665585"/>
                  <a:ext cx="1614800" cy="19389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sz="6000" u="sng" dirty="0" smtClean="0"/>
                    <a:t>        </a:t>
                  </a:r>
                </a:p>
                <a:p>
                  <a:pPr algn="ctr"/>
                  <a:r>
                    <a:rPr lang="fr-FR" sz="6000" dirty="0" smtClean="0"/>
                    <a:t>300</a:t>
                  </a:r>
                  <a:endParaRPr lang="fr-FR" sz="6000" dirty="0"/>
                </a:p>
              </p:txBody>
            </p:sp>
            <p:sp>
              <p:nvSpPr>
                <p:cNvPr id="7" name="ZoneTexte 6"/>
                <p:cNvSpPr txBox="1"/>
                <p:nvPr/>
              </p:nvSpPr>
              <p:spPr>
                <a:xfrm>
                  <a:off x="4495114" y="2665585"/>
                  <a:ext cx="1614800" cy="193899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fr-FR" sz="6000" u="sng" dirty="0"/>
                    <a:t>2</a:t>
                  </a:r>
                  <a:endParaRPr lang="fr-FR" sz="6000" u="sng" dirty="0" smtClean="0"/>
                </a:p>
                <a:p>
                  <a:pPr algn="ctr"/>
                  <a:r>
                    <a:rPr lang="fr-FR" sz="6000" dirty="0"/>
                    <a:t>3</a:t>
                  </a:r>
                  <a:endParaRPr lang="fr-FR" sz="6000" dirty="0"/>
                </a:p>
              </p:txBody>
            </p:sp>
            <p:sp>
              <p:nvSpPr>
                <p:cNvPr id="8" name="Égal 7"/>
                <p:cNvSpPr/>
                <p:nvPr/>
              </p:nvSpPr>
              <p:spPr>
                <a:xfrm>
                  <a:off x="4071817" y="3292780"/>
                  <a:ext cx="423297" cy="642877"/>
                </a:xfrm>
                <a:prstGeom prst="mathEqual">
                  <a:avLst>
                    <a:gd name="adj1" fmla="val 11981"/>
                    <a:gd name="adj2" fmla="val 11760"/>
                  </a:avLst>
                </a:prstGeom>
                <a:effectLst/>
              </p:spPr>
              <p:style>
                <a:lnRef idx="1">
                  <a:schemeClr val="dk1"/>
                </a:lnRef>
                <a:fillRef idx="3">
                  <a:schemeClr val="dk1"/>
                </a:fillRef>
                <a:effectRef idx="2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>
                    <a:solidFill>
                      <a:schemeClr val="tx1"/>
                    </a:solidFill>
                  </a:endParaRPr>
                </a:p>
              </p:txBody>
            </p:sp>
          </p:grpSp>
          <p:cxnSp>
            <p:nvCxnSpPr>
              <p:cNvPr id="9" name="Connecteur droit 8"/>
              <p:cNvCxnSpPr/>
              <p:nvPr/>
            </p:nvCxnSpPr>
            <p:spPr>
              <a:xfrm>
                <a:off x="2649527" y="3575019"/>
                <a:ext cx="1222858" cy="0"/>
              </a:xfrm>
              <a:prstGeom prst="line">
                <a:avLst/>
              </a:prstGeom>
              <a:ln w="38100" cmpd="sng">
                <a:solidFill>
                  <a:srgbClr val="000000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Rectangle 11"/>
            <p:cNvSpPr/>
            <p:nvPr/>
          </p:nvSpPr>
          <p:spPr>
            <a:xfrm>
              <a:off x="3391459" y="2547207"/>
              <a:ext cx="541209" cy="101566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6000" dirty="0"/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69597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265</Words>
  <Application>Microsoft Macintosh PowerPoint</Application>
  <PresentationFormat>Présentation à l'écran (4:3)</PresentationFormat>
  <Paragraphs>136</Paragraphs>
  <Slides>23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Activité mentale 6ème </vt:lpstr>
      <vt:lpstr>QUESTIONS</vt:lpstr>
      <vt:lpstr>1. Compléter le nombre manquant</vt:lpstr>
      <vt:lpstr>2. Compléter le nombre manquant</vt:lpstr>
      <vt:lpstr>3. Compléter le nombre manquant</vt:lpstr>
      <vt:lpstr>4. Compléter le nombre manquant</vt:lpstr>
      <vt:lpstr>5. Compléter le nombre manquant</vt:lpstr>
      <vt:lpstr>6. Compléter le nombre manquant</vt:lpstr>
      <vt:lpstr>7. Compléter le nombre manquant</vt:lpstr>
      <vt:lpstr>8. Compléter le nombre manquant</vt:lpstr>
      <vt:lpstr>9. Compléter le nombre manquant</vt:lpstr>
      <vt:lpstr>10. Compléter le nombre manquant</vt:lpstr>
      <vt:lpstr>REPONSES</vt:lpstr>
      <vt:lpstr>1. Compléter le nombre manquant</vt:lpstr>
      <vt:lpstr>2. Compléter le nombre manquant</vt:lpstr>
      <vt:lpstr>3. Compléter le nombre manquant</vt:lpstr>
      <vt:lpstr>4. Compléter le nombre manquant</vt:lpstr>
      <vt:lpstr>5. Compléter le nombre manquant</vt:lpstr>
      <vt:lpstr>6. Compléter le nombre manquant</vt:lpstr>
      <vt:lpstr>7. Compléter le nombre manquant</vt:lpstr>
      <vt:lpstr>8. Compléter le nombre manquant</vt:lpstr>
      <vt:lpstr>9. Compléter le nombre manquant</vt:lpstr>
      <vt:lpstr>10. Compléter le nombre manquant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Activité mentale</dc:title>
  <dc:creator>Vyna Koteureu</dc:creator>
  <cp:lastModifiedBy>Eve Fonteneau</cp:lastModifiedBy>
  <cp:revision>61</cp:revision>
  <dcterms:created xsi:type="dcterms:W3CDTF">2016-10-12T07:17:25Z</dcterms:created>
  <dcterms:modified xsi:type="dcterms:W3CDTF">2021-12-14T12:25:09Z</dcterms:modified>
</cp:coreProperties>
</file>