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tags/tag1.xml" ContentType="application/vnd.openxmlformats-officedocument.presentationml.tags+xml"/>
  <Override PartName="/ppt/embeddings/oleObject8.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7" r:id="rId3"/>
    <p:sldId id="278" r:id="rId4"/>
    <p:sldId id="279" r:id="rId5"/>
    <p:sldId id="280" r:id="rId6"/>
    <p:sldId id="281" r:id="rId7"/>
    <p:sldId id="282" r:id="rId8"/>
    <p:sldId id="283" r:id="rId9"/>
    <p:sldId id="272" r:id="rId10"/>
    <p:sldId id="257" r:id="rId11"/>
    <p:sldId id="259" r:id="rId12"/>
    <p:sldId id="273" r:id="rId13"/>
    <p:sldId id="261" r:id="rId14"/>
    <p:sldId id="262" r:id="rId15"/>
    <p:sldId id="290" r:id="rId16"/>
    <p:sldId id="291" r:id="rId17"/>
    <p:sldId id="287" r:id="rId18"/>
    <p:sldId id="266" r:id="rId19"/>
    <p:sldId id="293" r:id="rId20"/>
    <p:sldId id="292" r:id="rId21"/>
    <p:sldId id="289" r:id="rId22"/>
    <p:sldId id="284" r:id="rId23"/>
    <p:sldId id="274" r:id="rId24"/>
    <p:sldId id="288" r:id="rId25"/>
    <p:sldId id="275" r:id="rId26"/>
    <p:sldId id="285" r:id="rId27"/>
    <p:sldId id="296" r:id="rId28"/>
    <p:sldId id="286" r:id="rId29"/>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7292A2E-F333-43FB-9621-5CBBE7FDCDCB}" styleName="Style léger 2 - Accentuation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Style léger 2 - Accentuation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Style clair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101" autoAdjust="0"/>
  </p:normalViewPr>
  <p:slideViewPr>
    <p:cSldViewPr snapToGrid="0" snapToObjects="1">
      <p:cViewPr>
        <p:scale>
          <a:sx n="72" d="100"/>
          <a:sy n="72" d="100"/>
        </p:scale>
        <p:origin x="-1704" y="-4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emf"/><Relationship Id="rId4" Type="http://schemas.openxmlformats.org/officeDocument/2006/relationships/image" Target="../media/image7.emf"/><Relationship Id="rId5" Type="http://schemas.openxmlformats.org/officeDocument/2006/relationships/image" Target="../media/image8.emf"/><Relationship Id="rId6" Type="http://schemas.openxmlformats.org/officeDocument/2006/relationships/image" Target="../media/image9.emf"/><Relationship Id="rId1" Type="http://schemas.openxmlformats.org/officeDocument/2006/relationships/image" Target="../media/image4.emf"/><Relationship Id="rId2"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9BE7B16-C3CA-2647-BE03-09E123DB049B}" type="datetimeFigureOut">
              <a:rPr lang="fr-FR" smtClean="0"/>
              <a:t>18/10/16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3808318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9BE7B16-C3CA-2647-BE03-09E123DB049B}" type="datetimeFigureOut">
              <a:rPr lang="fr-FR" smtClean="0"/>
              <a:t>18/10/16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2253445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9BE7B16-C3CA-2647-BE03-09E123DB049B}" type="datetimeFigureOut">
              <a:rPr lang="fr-FR" smtClean="0"/>
              <a:t>18/10/16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1112855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9BE7B16-C3CA-2647-BE03-09E123DB049B}" type="datetimeFigureOut">
              <a:rPr lang="fr-FR" smtClean="0"/>
              <a:t>18/10/16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2440415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9BE7B16-C3CA-2647-BE03-09E123DB049B}" type="datetimeFigureOut">
              <a:rPr lang="fr-FR" smtClean="0"/>
              <a:t>18/10/16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1025533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9BE7B16-C3CA-2647-BE03-09E123DB049B}" type="datetimeFigureOut">
              <a:rPr lang="fr-FR" smtClean="0"/>
              <a:t>18/10/16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3425400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9BE7B16-C3CA-2647-BE03-09E123DB049B}" type="datetimeFigureOut">
              <a:rPr lang="fr-FR" smtClean="0"/>
              <a:t>18/10/16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1140789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A9BE7B16-C3CA-2647-BE03-09E123DB049B}" type="datetimeFigureOut">
              <a:rPr lang="fr-FR" smtClean="0"/>
              <a:t>18/10/16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3989452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9BE7B16-C3CA-2647-BE03-09E123DB049B}" type="datetimeFigureOut">
              <a:rPr lang="fr-FR" smtClean="0"/>
              <a:t>18/10/16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555333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9BE7B16-C3CA-2647-BE03-09E123DB049B}" type="datetimeFigureOut">
              <a:rPr lang="fr-FR" smtClean="0"/>
              <a:t>18/10/16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2319295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9BE7B16-C3CA-2647-BE03-09E123DB049B}" type="datetimeFigureOut">
              <a:rPr lang="fr-FR" smtClean="0"/>
              <a:t>18/10/16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309570109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BE7B16-C3CA-2647-BE03-09E123DB049B}" type="datetimeFigureOut">
              <a:rPr lang="fr-FR" smtClean="0"/>
              <a:t>18/10/16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53B815-DA4C-A54A-8748-6F5B7727A246}" type="slidenum">
              <a:rPr lang="fr-FR" smtClean="0"/>
              <a:t>‹#›</a:t>
            </a:fld>
            <a:endParaRPr lang="fr-FR"/>
          </a:p>
        </p:txBody>
      </p:sp>
    </p:spTree>
    <p:extLst>
      <p:ext uri="{BB962C8B-B14F-4D97-AF65-F5344CB8AC3E}">
        <p14:creationId xmlns:p14="http://schemas.microsoft.com/office/powerpoint/2010/main" val="1704402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1" Type="http://schemas.openxmlformats.org/officeDocument/2006/relationships/oleObject" Target="../embeddings/oleObject5.bin"/><Relationship Id="rId12" Type="http://schemas.openxmlformats.org/officeDocument/2006/relationships/image" Target="../media/image8.emf"/><Relationship Id="rId13" Type="http://schemas.openxmlformats.org/officeDocument/2006/relationships/oleObject" Target="../embeddings/oleObject6.bin"/><Relationship Id="rId14" Type="http://schemas.openxmlformats.org/officeDocument/2006/relationships/image" Target="../media/image9.emf"/><Relationship Id="rId15" Type="http://schemas.openxmlformats.org/officeDocument/2006/relationships/image" Target="../media/image3.png"/><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oleObject" Target="../embeddings/oleObject1.bin"/><Relationship Id="rId4" Type="http://schemas.openxmlformats.org/officeDocument/2006/relationships/image" Target="../media/image4.emf"/><Relationship Id="rId5" Type="http://schemas.openxmlformats.org/officeDocument/2006/relationships/oleObject" Target="../embeddings/oleObject2.bin"/><Relationship Id="rId6" Type="http://schemas.openxmlformats.org/officeDocument/2006/relationships/image" Target="../media/image5.emf"/><Relationship Id="rId7" Type="http://schemas.openxmlformats.org/officeDocument/2006/relationships/oleObject" Target="../embeddings/oleObject3.bin"/><Relationship Id="rId8" Type="http://schemas.openxmlformats.org/officeDocument/2006/relationships/image" Target="../media/image6.emf"/><Relationship Id="rId9" Type="http://schemas.openxmlformats.org/officeDocument/2006/relationships/oleObject" Target="../embeddings/oleObject4.bin"/><Relationship Id="rId10" Type="http://schemas.openxmlformats.org/officeDocument/2006/relationships/image" Target="../media/image7.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eg"/><Relationship Id="rId3" Type="http://schemas.openxmlformats.org/officeDocument/2006/relationships/image" Target="../media/image1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jpeg"/><Relationship Id="rId3" Type="http://schemas.openxmlformats.org/officeDocument/2006/relationships/image" Target="../media/image1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jpe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oleObject" Target="../embeddings/oleObject7.bin"/><Relationship Id="rId5" Type="http://schemas.openxmlformats.org/officeDocument/2006/relationships/image" Target="../media/image14.w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15.png"/><Relationship Id="rId5" Type="http://schemas.openxmlformats.org/officeDocument/2006/relationships/image" Target="../media/image16.png"/><Relationship Id="rId1" Type="http://schemas.openxmlformats.org/officeDocument/2006/relationships/tags" Target="../tags/tag1.xml"/><Relationship Id="rId2"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7.jpeg"/><Relationship Id="rId3" Type="http://schemas.openxmlformats.org/officeDocument/2006/relationships/image" Target="../media/image11.png"/></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oleObject" Target="../embeddings/oleObject8.bin"/><Relationship Id="rId5" Type="http://schemas.openxmlformats.org/officeDocument/2006/relationships/image" Target="../media/image18.w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94219" y="2130425"/>
            <a:ext cx="7772400" cy="1470025"/>
          </a:xfrm>
        </p:spPr>
        <p:txBody>
          <a:bodyPr/>
          <a:lstStyle/>
          <a:p>
            <a:r>
              <a:rPr lang="fr-FR" dirty="0" smtClean="0"/>
              <a:t>Remue-méninges à Magenta</a:t>
            </a:r>
            <a:endParaRPr lang="fr-FR" dirty="0"/>
          </a:p>
        </p:txBody>
      </p:sp>
      <p:sp>
        <p:nvSpPr>
          <p:cNvPr id="3" name="Sous-titre 2"/>
          <p:cNvSpPr>
            <a:spLocks noGrp="1"/>
          </p:cNvSpPr>
          <p:nvPr>
            <p:ph type="subTitle" idx="1"/>
          </p:nvPr>
        </p:nvSpPr>
        <p:spPr/>
        <p:txBody>
          <a:bodyPr/>
          <a:lstStyle/>
          <a:p>
            <a:r>
              <a:rPr lang="fr-FR" dirty="0" smtClean="0"/>
              <a:t>Le concours </a:t>
            </a:r>
            <a:r>
              <a:rPr lang="fr-FR" smtClean="0"/>
              <a:t>des </a:t>
            </a:r>
            <a:r>
              <a:rPr lang="fr-FR"/>
              <a:t>3</a:t>
            </a:r>
            <a:r>
              <a:rPr lang="fr-FR" smtClean="0"/>
              <a:t>èmes</a:t>
            </a:r>
            <a:endParaRPr lang="fr-FR" dirty="0" smtClean="0"/>
          </a:p>
        </p:txBody>
      </p:sp>
    </p:spTree>
    <p:extLst>
      <p:ext uri="{BB962C8B-B14F-4D97-AF65-F5344CB8AC3E}">
        <p14:creationId xmlns:p14="http://schemas.microsoft.com/office/powerpoint/2010/main" val="1434072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6876" y="793852"/>
            <a:ext cx="6426987" cy="1887603"/>
          </a:xfrm>
        </p:spPr>
        <p:style>
          <a:lnRef idx="1">
            <a:schemeClr val="accent4"/>
          </a:lnRef>
          <a:fillRef idx="2">
            <a:schemeClr val="accent4"/>
          </a:fillRef>
          <a:effectRef idx="1">
            <a:schemeClr val="accent4"/>
          </a:effectRef>
          <a:fontRef idx="minor">
            <a:schemeClr val="dk1"/>
          </a:fontRef>
        </p:style>
        <p:txBody>
          <a:bodyPr>
            <a:normAutofit/>
          </a:bodyPr>
          <a:lstStyle/>
          <a:p>
            <a:r>
              <a:rPr lang="fr-FR" sz="3600" dirty="0" smtClean="0"/>
              <a:t/>
            </a:r>
            <a:br>
              <a:rPr lang="fr-FR" sz="3600" dirty="0" smtClean="0"/>
            </a:br>
            <a:r>
              <a:rPr lang="fr-FR" sz="3600" dirty="0" smtClean="0"/>
              <a:t>donne le même résultat que:</a:t>
            </a:r>
            <a:endParaRPr lang="fr-FR" sz="3600" dirty="0"/>
          </a:p>
        </p:txBody>
      </p:sp>
      <p:graphicFrame>
        <p:nvGraphicFramePr>
          <p:cNvPr id="5" name="Tableau 4"/>
          <p:cNvGraphicFramePr>
            <a:graphicFrameLocks noGrp="1"/>
          </p:cNvGraphicFramePr>
          <p:nvPr>
            <p:extLst>
              <p:ext uri="{D42A27DB-BD31-4B8C-83A1-F6EECF244321}">
                <p14:modId xmlns:p14="http://schemas.microsoft.com/office/powerpoint/2010/main" val="661815597"/>
              </p:ext>
            </p:extLst>
          </p:nvPr>
        </p:nvGraphicFramePr>
        <p:xfrm>
          <a:off x="346876" y="3309180"/>
          <a:ext cx="8339925" cy="1731890"/>
        </p:xfrm>
        <a:graphic>
          <a:graphicData uri="http://schemas.openxmlformats.org/drawingml/2006/table">
            <a:tbl>
              <a:tblPr firstRow="1" bandRow="1">
                <a:tableStyleId>{17292A2E-F333-43FB-9621-5CBBE7FDCDCB}</a:tableStyleId>
              </a:tblPr>
              <a:tblGrid>
                <a:gridCol w="1667985"/>
                <a:gridCol w="1667985"/>
                <a:gridCol w="1667985"/>
                <a:gridCol w="1667985"/>
                <a:gridCol w="1667985"/>
              </a:tblGrid>
              <a:tr h="865945">
                <a:tc>
                  <a:txBody>
                    <a:bodyPr/>
                    <a:lstStyle/>
                    <a:p>
                      <a:pPr algn="ctr"/>
                      <a:r>
                        <a:rPr lang="fr-FR" sz="3600" b="0" dirty="0" smtClean="0">
                          <a:latin typeface="Arial"/>
                          <a:cs typeface="Arial"/>
                        </a:rPr>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b="0" dirty="0" smtClean="0">
                          <a:latin typeface="Arial"/>
                          <a:cs typeface="Arial"/>
                        </a:rPr>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b="0" dirty="0" smtClean="0">
                          <a:latin typeface="Arial"/>
                          <a:cs typeface="Arial"/>
                        </a:rPr>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b="0" dirty="0" smtClean="0">
                          <a:latin typeface="Arial"/>
                          <a:cs typeface="Arial"/>
                        </a:rPr>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b="0" dirty="0" smtClean="0">
                          <a:latin typeface="Arial"/>
                          <a:cs typeface="Arial"/>
                        </a:rPr>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527392" y="5817421"/>
            <a:ext cx="535648" cy="923330"/>
          </a:xfrm>
          <a:prstGeom prst="rect">
            <a:avLst/>
          </a:prstGeom>
          <a:noFill/>
        </p:spPr>
        <p:txBody>
          <a:bodyPr wrap="none" lIns="91440" tIns="45720" rIns="91440" bIns="45720">
            <a:spAutoFit/>
          </a:bodyPr>
          <a:lstStyle/>
          <a:p>
            <a:pPr algn="ctr"/>
            <a:r>
              <a:rPr lang="fr-FR"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2</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aphicFrame>
        <p:nvGraphicFramePr>
          <p:cNvPr id="6" name="Objet 5"/>
          <p:cNvGraphicFramePr>
            <a:graphicFrameLocks noChangeAspect="1"/>
          </p:cNvGraphicFramePr>
          <p:nvPr>
            <p:extLst>
              <p:ext uri="{D42A27DB-BD31-4B8C-83A1-F6EECF244321}">
                <p14:modId xmlns:p14="http://schemas.microsoft.com/office/powerpoint/2010/main" val="1891004033"/>
              </p:ext>
            </p:extLst>
          </p:nvPr>
        </p:nvGraphicFramePr>
        <p:xfrm>
          <a:off x="2756742" y="1042352"/>
          <a:ext cx="1689100" cy="617538"/>
        </p:xfrm>
        <a:graphic>
          <a:graphicData uri="http://schemas.openxmlformats.org/presentationml/2006/ole">
            <mc:AlternateContent xmlns:mc="http://schemas.openxmlformats.org/markup-compatibility/2006">
              <mc:Choice xmlns:v="urn:schemas-microsoft-com:vml" Requires="v">
                <p:oleObj spid="_x0000_s1726" name="Equation" r:id="rId3" imgW="520700" imgH="190500" progId="Equation.3">
                  <p:embed/>
                </p:oleObj>
              </mc:Choice>
              <mc:Fallback>
                <p:oleObj name="Equation" r:id="rId3" imgW="520700" imgH="190500" progId="Equation.3">
                  <p:embed/>
                  <p:pic>
                    <p:nvPicPr>
                      <p:cNvPr id="0" name=""/>
                      <p:cNvPicPr/>
                      <p:nvPr/>
                    </p:nvPicPr>
                    <p:blipFill>
                      <a:blip r:embed="rId4"/>
                      <a:stretch>
                        <a:fillRect/>
                      </a:stretch>
                    </p:blipFill>
                    <p:spPr>
                      <a:xfrm>
                        <a:off x="2756742" y="1042352"/>
                        <a:ext cx="1689100" cy="617538"/>
                      </a:xfrm>
                      <a:prstGeom prst="rect">
                        <a:avLst/>
                      </a:prstGeom>
                    </p:spPr>
                  </p:pic>
                </p:oleObj>
              </mc:Fallback>
            </mc:AlternateContent>
          </a:graphicData>
        </a:graphic>
      </p:graphicFrame>
      <p:graphicFrame>
        <p:nvGraphicFramePr>
          <p:cNvPr id="7" name="Objet 6"/>
          <p:cNvGraphicFramePr>
            <a:graphicFrameLocks noChangeAspect="1"/>
          </p:cNvGraphicFramePr>
          <p:nvPr>
            <p:extLst>
              <p:ext uri="{D42A27DB-BD31-4B8C-83A1-F6EECF244321}">
                <p14:modId xmlns:p14="http://schemas.microsoft.com/office/powerpoint/2010/main" val="3956186224"/>
              </p:ext>
            </p:extLst>
          </p:nvPr>
        </p:nvGraphicFramePr>
        <p:xfrm>
          <a:off x="806450" y="4417388"/>
          <a:ext cx="717550" cy="371475"/>
        </p:xfrm>
        <a:graphic>
          <a:graphicData uri="http://schemas.openxmlformats.org/presentationml/2006/ole">
            <mc:AlternateContent xmlns:mc="http://schemas.openxmlformats.org/markup-compatibility/2006">
              <mc:Choice xmlns:v="urn:schemas-microsoft-com:vml" Requires="v">
                <p:oleObj spid="_x0000_s1727" name="Equation" r:id="rId5" imgW="368300" imgH="190500" progId="Equation.3">
                  <p:embed/>
                </p:oleObj>
              </mc:Choice>
              <mc:Fallback>
                <p:oleObj name="Equation" r:id="rId5" imgW="368300" imgH="190500" progId="Equation.3">
                  <p:embed/>
                  <p:pic>
                    <p:nvPicPr>
                      <p:cNvPr id="0" name=""/>
                      <p:cNvPicPr/>
                      <p:nvPr/>
                    </p:nvPicPr>
                    <p:blipFill>
                      <a:blip r:embed="rId6"/>
                      <a:stretch>
                        <a:fillRect/>
                      </a:stretch>
                    </p:blipFill>
                    <p:spPr>
                      <a:xfrm>
                        <a:off x="806450" y="4417388"/>
                        <a:ext cx="717550" cy="371475"/>
                      </a:xfrm>
                      <a:prstGeom prst="rect">
                        <a:avLst/>
                      </a:prstGeom>
                    </p:spPr>
                  </p:pic>
                </p:oleObj>
              </mc:Fallback>
            </mc:AlternateContent>
          </a:graphicData>
        </a:graphic>
      </p:graphicFrame>
      <p:graphicFrame>
        <p:nvGraphicFramePr>
          <p:cNvPr id="8" name="Objet 7"/>
          <p:cNvGraphicFramePr>
            <a:graphicFrameLocks noChangeAspect="1"/>
          </p:cNvGraphicFramePr>
          <p:nvPr>
            <p:extLst>
              <p:ext uri="{D42A27DB-BD31-4B8C-83A1-F6EECF244321}">
                <p14:modId xmlns:p14="http://schemas.microsoft.com/office/powerpoint/2010/main" val="83695351"/>
              </p:ext>
            </p:extLst>
          </p:nvPr>
        </p:nvGraphicFramePr>
        <p:xfrm>
          <a:off x="2501900" y="4422151"/>
          <a:ext cx="693738" cy="371475"/>
        </p:xfrm>
        <a:graphic>
          <a:graphicData uri="http://schemas.openxmlformats.org/presentationml/2006/ole">
            <mc:AlternateContent xmlns:mc="http://schemas.openxmlformats.org/markup-compatibility/2006">
              <mc:Choice xmlns:v="urn:schemas-microsoft-com:vml" Requires="v">
                <p:oleObj spid="_x0000_s1728" name="Equation" r:id="rId7" imgW="355600" imgH="190500" progId="Equation.3">
                  <p:embed/>
                </p:oleObj>
              </mc:Choice>
              <mc:Fallback>
                <p:oleObj name="Equation" r:id="rId7" imgW="355600" imgH="190500" progId="Equation.3">
                  <p:embed/>
                  <p:pic>
                    <p:nvPicPr>
                      <p:cNvPr id="0" name=""/>
                      <p:cNvPicPr/>
                      <p:nvPr/>
                    </p:nvPicPr>
                    <p:blipFill>
                      <a:blip r:embed="rId8"/>
                      <a:stretch>
                        <a:fillRect/>
                      </a:stretch>
                    </p:blipFill>
                    <p:spPr>
                      <a:xfrm>
                        <a:off x="2501900" y="4422151"/>
                        <a:ext cx="693738" cy="371475"/>
                      </a:xfrm>
                      <a:prstGeom prst="rect">
                        <a:avLst/>
                      </a:prstGeom>
                    </p:spPr>
                  </p:pic>
                </p:oleObj>
              </mc:Fallback>
            </mc:AlternateContent>
          </a:graphicData>
        </a:graphic>
      </p:graphicFrame>
      <p:graphicFrame>
        <p:nvGraphicFramePr>
          <p:cNvPr id="9" name="Objet 8"/>
          <p:cNvGraphicFramePr>
            <a:graphicFrameLocks noChangeAspect="1"/>
          </p:cNvGraphicFramePr>
          <p:nvPr>
            <p:extLst>
              <p:ext uri="{D42A27DB-BD31-4B8C-83A1-F6EECF244321}">
                <p14:modId xmlns:p14="http://schemas.microsoft.com/office/powerpoint/2010/main" val="3320762571"/>
              </p:ext>
            </p:extLst>
          </p:nvPr>
        </p:nvGraphicFramePr>
        <p:xfrm>
          <a:off x="3817938" y="4422151"/>
          <a:ext cx="1385887" cy="371475"/>
        </p:xfrm>
        <a:graphic>
          <a:graphicData uri="http://schemas.openxmlformats.org/presentationml/2006/ole">
            <mc:AlternateContent xmlns:mc="http://schemas.openxmlformats.org/markup-compatibility/2006">
              <mc:Choice xmlns:v="urn:schemas-microsoft-com:vml" Requires="v">
                <p:oleObj spid="_x0000_s1729" name="Equation" r:id="rId9" imgW="711200" imgH="190500" progId="Equation.3">
                  <p:embed/>
                </p:oleObj>
              </mc:Choice>
              <mc:Fallback>
                <p:oleObj name="Equation" r:id="rId9" imgW="711200" imgH="190500" progId="Equation.3">
                  <p:embed/>
                  <p:pic>
                    <p:nvPicPr>
                      <p:cNvPr id="0" name=""/>
                      <p:cNvPicPr/>
                      <p:nvPr/>
                    </p:nvPicPr>
                    <p:blipFill>
                      <a:blip r:embed="rId10"/>
                      <a:stretch>
                        <a:fillRect/>
                      </a:stretch>
                    </p:blipFill>
                    <p:spPr>
                      <a:xfrm>
                        <a:off x="3817938" y="4422151"/>
                        <a:ext cx="1385887" cy="371475"/>
                      </a:xfrm>
                      <a:prstGeom prst="rect">
                        <a:avLst/>
                      </a:prstGeom>
                    </p:spPr>
                  </p:pic>
                </p:oleObj>
              </mc:Fallback>
            </mc:AlternateContent>
          </a:graphicData>
        </a:graphic>
      </p:graphicFrame>
      <p:graphicFrame>
        <p:nvGraphicFramePr>
          <p:cNvPr id="10" name="Objet 9"/>
          <p:cNvGraphicFramePr>
            <a:graphicFrameLocks noChangeAspect="1"/>
          </p:cNvGraphicFramePr>
          <p:nvPr>
            <p:extLst>
              <p:ext uri="{D42A27DB-BD31-4B8C-83A1-F6EECF244321}">
                <p14:modId xmlns:p14="http://schemas.microsoft.com/office/powerpoint/2010/main" val="4270244561"/>
              </p:ext>
            </p:extLst>
          </p:nvPr>
        </p:nvGraphicFramePr>
        <p:xfrm>
          <a:off x="5683250" y="4425326"/>
          <a:ext cx="1090613" cy="371475"/>
        </p:xfrm>
        <a:graphic>
          <a:graphicData uri="http://schemas.openxmlformats.org/presentationml/2006/ole">
            <mc:AlternateContent xmlns:mc="http://schemas.openxmlformats.org/markup-compatibility/2006">
              <mc:Choice xmlns:v="urn:schemas-microsoft-com:vml" Requires="v">
                <p:oleObj spid="_x0000_s1730" name="Equation" r:id="rId11" imgW="558800" imgH="190500" progId="Equation.3">
                  <p:embed/>
                </p:oleObj>
              </mc:Choice>
              <mc:Fallback>
                <p:oleObj name="Equation" r:id="rId11" imgW="558800" imgH="190500" progId="Equation.3">
                  <p:embed/>
                  <p:pic>
                    <p:nvPicPr>
                      <p:cNvPr id="0" name=""/>
                      <p:cNvPicPr/>
                      <p:nvPr/>
                    </p:nvPicPr>
                    <p:blipFill>
                      <a:blip r:embed="rId12"/>
                      <a:stretch>
                        <a:fillRect/>
                      </a:stretch>
                    </p:blipFill>
                    <p:spPr>
                      <a:xfrm>
                        <a:off x="5683250" y="4425326"/>
                        <a:ext cx="1090613" cy="371475"/>
                      </a:xfrm>
                      <a:prstGeom prst="rect">
                        <a:avLst/>
                      </a:prstGeom>
                    </p:spPr>
                  </p:pic>
                </p:oleObj>
              </mc:Fallback>
            </mc:AlternateContent>
          </a:graphicData>
        </a:graphic>
      </p:graphicFrame>
      <p:graphicFrame>
        <p:nvGraphicFramePr>
          <p:cNvPr id="11" name="Objet 10"/>
          <p:cNvGraphicFramePr>
            <a:graphicFrameLocks noChangeAspect="1"/>
          </p:cNvGraphicFramePr>
          <p:nvPr>
            <p:extLst>
              <p:ext uri="{D42A27DB-BD31-4B8C-83A1-F6EECF244321}">
                <p14:modId xmlns:p14="http://schemas.microsoft.com/office/powerpoint/2010/main" val="912393733"/>
              </p:ext>
            </p:extLst>
          </p:nvPr>
        </p:nvGraphicFramePr>
        <p:xfrm>
          <a:off x="7362825" y="4426913"/>
          <a:ext cx="1090613" cy="371475"/>
        </p:xfrm>
        <a:graphic>
          <a:graphicData uri="http://schemas.openxmlformats.org/presentationml/2006/ole">
            <mc:AlternateContent xmlns:mc="http://schemas.openxmlformats.org/markup-compatibility/2006">
              <mc:Choice xmlns:v="urn:schemas-microsoft-com:vml" Requires="v">
                <p:oleObj spid="_x0000_s1731" name="Equation" r:id="rId13" imgW="558800" imgH="190500" progId="Equation.3">
                  <p:embed/>
                </p:oleObj>
              </mc:Choice>
              <mc:Fallback>
                <p:oleObj name="Equation" r:id="rId13" imgW="558800" imgH="190500" progId="Equation.3">
                  <p:embed/>
                  <p:pic>
                    <p:nvPicPr>
                      <p:cNvPr id="0" name=""/>
                      <p:cNvPicPr/>
                      <p:nvPr/>
                    </p:nvPicPr>
                    <p:blipFill>
                      <a:blip r:embed="rId14"/>
                      <a:stretch>
                        <a:fillRect/>
                      </a:stretch>
                    </p:blipFill>
                    <p:spPr>
                      <a:xfrm>
                        <a:off x="7362825" y="4426913"/>
                        <a:ext cx="1090613" cy="371475"/>
                      </a:xfrm>
                      <a:prstGeom prst="rect">
                        <a:avLst/>
                      </a:prstGeom>
                    </p:spPr>
                  </p:pic>
                </p:oleObj>
              </mc:Fallback>
            </mc:AlternateContent>
          </a:graphicData>
        </a:graphic>
      </p:graphicFrame>
      <p:pic>
        <p:nvPicPr>
          <p:cNvPr id="12" name="Image 11"/>
          <p:cNvPicPr>
            <a:picLocks noChangeAspect="1"/>
          </p:cNvPicPr>
          <p:nvPr/>
        </p:nvPicPr>
        <p:blipFill rotWithShape="1">
          <a:blip r:embed="rId15"/>
          <a:srcRect l="19578" r="22439"/>
          <a:stretch/>
        </p:blipFill>
        <p:spPr>
          <a:xfrm>
            <a:off x="463576" y="5956983"/>
            <a:ext cx="455268" cy="785166"/>
          </a:xfrm>
          <a:prstGeom prst="rect">
            <a:avLst/>
          </a:prstGeom>
        </p:spPr>
      </p:pic>
      <p:sp>
        <p:nvSpPr>
          <p:cNvPr id="13" name="Rectangle 12"/>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4" name="Connecteur droit 13"/>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87724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6224" y="596652"/>
            <a:ext cx="6612032" cy="2084804"/>
          </a:xfrm>
        </p:spPr>
        <p:style>
          <a:lnRef idx="1">
            <a:schemeClr val="accent6"/>
          </a:lnRef>
          <a:fillRef idx="2">
            <a:schemeClr val="accent6"/>
          </a:fillRef>
          <a:effectRef idx="1">
            <a:schemeClr val="accent6"/>
          </a:effectRef>
          <a:fontRef idx="minor">
            <a:schemeClr val="dk1"/>
          </a:fontRef>
        </p:style>
        <p:txBody>
          <a:bodyPr>
            <a:normAutofit/>
          </a:bodyPr>
          <a:lstStyle/>
          <a:p>
            <a:r>
              <a:rPr lang="fr-FR" dirty="0"/>
              <a:t>5</a:t>
            </a:r>
            <a:r>
              <a:rPr lang="fr-FR" dirty="0" smtClean="0"/>
              <a:t>00 x 0,6 est égal à:</a:t>
            </a:r>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577717086"/>
              </p:ext>
            </p:extLst>
          </p:nvPr>
        </p:nvGraphicFramePr>
        <p:xfrm>
          <a:off x="346876" y="3236937"/>
          <a:ext cx="8339925" cy="1731890"/>
        </p:xfrm>
        <a:graphic>
          <a:graphicData uri="http://schemas.openxmlformats.org/drawingml/2006/table">
            <a:tbl>
              <a:tblPr firstRow="1" bandRow="1">
                <a:tableStyleId>{912C8C85-51F0-491E-9774-3900AFEF0FD7}</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0,3</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30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300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3 000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30,30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527392" y="5817421"/>
            <a:ext cx="535648"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3</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6" name="Image 5"/>
          <p:cNvPicPr>
            <a:picLocks noChangeAspect="1"/>
          </p:cNvPicPr>
          <p:nvPr/>
        </p:nvPicPr>
        <p:blipFill rotWithShape="1">
          <a:blip r:embed="rId2"/>
          <a:srcRect l="19578" r="22439"/>
          <a:stretch/>
        </p:blipFill>
        <p:spPr>
          <a:xfrm>
            <a:off x="463576" y="5956983"/>
            <a:ext cx="455268" cy="785166"/>
          </a:xfrm>
          <a:prstGeom prst="rect">
            <a:avLst/>
          </a:prstGeom>
        </p:spPr>
      </p:pic>
      <p:sp>
        <p:nvSpPr>
          <p:cNvPr id="7" name="Rectangle 6"/>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8" name="Connecteur droit 7"/>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72580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4236" y="158769"/>
            <a:ext cx="4515574" cy="2921541"/>
          </a:xfrm>
        </p:spPr>
        <p:style>
          <a:lnRef idx="1">
            <a:schemeClr val="dk1"/>
          </a:lnRef>
          <a:fillRef idx="2">
            <a:schemeClr val="dk1"/>
          </a:fillRef>
          <a:effectRef idx="1">
            <a:schemeClr val="dk1"/>
          </a:effectRef>
          <a:fontRef idx="minor">
            <a:schemeClr val="dk1"/>
          </a:fontRef>
        </p:style>
        <p:txBody>
          <a:bodyPr>
            <a:noAutofit/>
          </a:bodyPr>
          <a:lstStyle/>
          <a:p>
            <a:pPr algn="l"/>
            <a:r>
              <a:rPr lang="fr-FR" sz="2800" dirty="0"/>
              <a:t>Isabelle additionne trois fois son </a:t>
            </a:r>
            <a:r>
              <a:rPr lang="fr-FR" sz="2800" dirty="0" smtClean="0"/>
              <a:t>diminutif. </a:t>
            </a:r>
            <a:r>
              <a:rPr lang="fr-FR" sz="2800" dirty="0"/>
              <a:t>Chaque lettre représente un chiffre différent. Aucune lettre ne vaut 4</a:t>
            </a:r>
            <a:r>
              <a:rPr lang="fr-FR" sz="2800" dirty="0" smtClean="0"/>
              <a:t>.</a:t>
            </a:r>
            <a:br>
              <a:rPr lang="fr-FR" sz="2800" dirty="0" smtClean="0"/>
            </a:br>
            <a:r>
              <a:rPr lang="fr-FR" sz="2800" dirty="0" smtClean="0"/>
              <a:t>Quelle est la valeur de ISA?</a:t>
            </a:r>
            <a:endParaRPr lang="fr-FR" sz="2800" dirty="0"/>
          </a:p>
        </p:txBody>
      </p:sp>
      <p:graphicFrame>
        <p:nvGraphicFramePr>
          <p:cNvPr id="5" name="Tableau 4"/>
          <p:cNvGraphicFramePr>
            <a:graphicFrameLocks noGrp="1"/>
          </p:cNvGraphicFramePr>
          <p:nvPr>
            <p:extLst>
              <p:ext uri="{D42A27DB-BD31-4B8C-83A1-F6EECF244321}">
                <p14:modId xmlns:p14="http://schemas.microsoft.com/office/powerpoint/2010/main" val="1441403880"/>
              </p:ext>
            </p:extLst>
          </p:nvPr>
        </p:nvGraphicFramePr>
        <p:xfrm>
          <a:off x="346876" y="3310487"/>
          <a:ext cx="8339925" cy="1731890"/>
        </p:xfrm>
        <a:graphic>
          <a:graphicData uri="http://schemas.openxmlformats.org/drawingml/2006/table">
            <a:tbl>
              <a:tblPr firstRow="1" bandRow="1">
                <a:tableStyleId>{7E9639D4-E3E2-4D34-9284-5A2195B3D0D7}</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123</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547</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703</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725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2175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527392" y="5817421"/>
            <a:ext cx="535648" cy="923330"/>
          </a:xfrm>
          <a:prstGeom prst="rect">
            <a:avLst/>
          </a:prstGeom>
          <a:noFill/>
        </p:spPr>
        <p:txBody>
          <a:bodyPr wrap="none" lIns="91440" tIns="45720" rIns="91440" bIns="45720">
            <a:spAutoFit/>
          </a:bodyPr>
          <a:lstStyle/>
          <a:p>
            <a:pPr algn="ctr"/>
            <a:r>
              <a:rPr lang="fr-FR"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4</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nvGrpSpPr>
          <p:cNvPr id="6" name="Grouper 5"/>
          <p:cNvGrpSpPr/>
          <p:nvPr/>
        </p:nvGrpSpPr>
        <p:grpSpPr>
          <a:xfrm>
            <a:off x="463576" y="5956983"/>
            <a:ext cx="917271" cy="788436"/>
            <a:chOff x="463576" y="5956983"/>
            <a:chExt cx="917271" cy="788436"/>
          </a:xfrm>
        </p:grpSpPr>
        <p:pic>
          <p:nvPicPr>
            <p:cNvPr id="7" name="Image 6"/>
            <p:cNvPicPr>
              <a:picLocks noChangeAspect="1"/>
            </p:cNvPicPr>
            <p:nvPr/>
          </p:nvPicPr>
          <p:blipFill rotWithShape="1">
            <a:blip r:embed="rId2"/>
            <a:srcRect l="19578" r="22439"/>
            <a:stretch/>
          </p:blipFill>
          <p:spPr>
            <a:xfrm>
              <a:off x="463576" y="5956983"/>
              <a:ext cx="455268" cy="785166"/>
            </a:xfrm>
            <a:prstGeom prst="rect">
              <a:avLst/>
            </a:prstGeom>
          </p:spPr>
        </p:pic>
        <p:pic>
          <p:nvPicPr>
            <p:cNvPr id="8" name="Image 7"/>
            <p:cNvPicPr>
              <a:picLocks noChangeAspect="1"/>
            </p:cNvPicPr>
            <p:nvPr/>
          </p:nvPicPr>
          <p:blipFill rotWithShape="1">
            <a:blip r:embed="rId2"/>
            <a:srcRect l="19578" r="22439"/>
            <a:stretch/>
          </p:blipFill>
          <p:spPr>
            <a:xfrm>
              <a:off x="925579" y="5960253"/>
              <a:ext cx="455268" cy="785166"/>
            </a:xfrm>
            <a:prstGeom prst="rect">
              <a:avLst/>
            </a:prstGeom>
          </p:spPr>
        </p:pic>
      </p:grpSp>
      <p:sp>
        <p:nvSpPr>
          <p:cNvPr id="9" name="Rectangle 8"/>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0" name="Connecteur droit 9"/>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nvGrpSpPr>
          <p:cNvPr id="14" name="Grouper 13"/>
          <p:cNvGrpSpPr/>
          <p:nvPr/>
        </p:nvGrpSpPr>
        <p:grpSpPr>
          <a:xfrm>
            <a:off x="4939127" y="158769"/>
            <a:ext cx="2099129" cy="2921541"/>
            <a:chOff x="4939127" y="158769"/>
            <a:chExt cx="2099129" cy="2921541"/>
          </a:xfrm>
        </p:grpSpPr>
        <p:sp>
          <p:nvSpPr>
            <p:cNvPr id="4" name="Rectangle 3"/>
            <p:cNvSpPr/>
            <p:nvPr/>
          </p:nvSpPr>
          <p:spPr>
            <a:xfrm>
              <a:off x="4939127" y="158769"/>
              <a:ext cx="2099129" cy="292154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3200" dirty="0" smtClean="0"/>
                <a:t>    I S A</a:t>
              </a:r>
            </a:p>
            <a:p>
              <a:pPr algn="ctr"/>
              <a:r>
                <a:rPr lang="fr-FR" sz="3200" dirty="0" smtClean="0"/>
                <a:t>+  I S A</a:t>
              </a:r>
            </a:p>
            <a:p>
              <a:pPr algn="ctr"/>
              <a:r>
                <a:rPr lang="fr-FR" sz="3200" dirty="0" smtClean="0"/>
                <a:t>+  I S A</a:t>
              </a:r>
            </a:p>
            <a:p>
              <a:pPr algn="ctr"/>
              <a:r>
                <a:rPr lang="fr-FR" sz="3200" dirty="0" smtClean="0"/>
                <a:t>S C I A</a:t>
              </a:r>
              <a:endParaRPr lang="fr-FR" sz="3200" dirty="0"/>
            </a:p>
          </p:txBody>
        </p:sp>
        <p:cxnSp>
          <p:nvCxnSpPr>
            <p:cNvPr id="12" name="Connecteur droit 11"/>
            <p:cNvCxnSpPr/>
            <p:nvPr/>
          </p:nvCxnSpPr>
          <p:spPr>
            <a:xfrm>
              <a:off x="5256642" y="2134580"/>
              <a:ext cx="1640496" cy="0"/>
            </a:xfrm>
            <a:prstGeom prst="line">
              <a:avLst/>
            </a:prstGeom>
          </p:spPr>
          <p:style>
            <a:lnRef idx="2">
              <a:schemeClr val="dk1"/>
            </a:lnRef>
            <a:fillRef idx="0">
              <a:schemeClr val="dk1"/>
            </a:fillRef>
            <a:effectRef idx="1">
              <a:schemeClr val="dk1"/>
            </a:effectRef>
            <a:fontRef idx="minor">
              <a:schemeClr val="tx1"/>
            </a:fontRef>
          </p:style>
        </p:cxnSp>
      </p:grpSp>
    </p:spTree>
    <p:extLst>
      <p:ext uri="{BB962C8B-B14F-4D97-AF65-F5344CB8AC3E}">
        <p14:creationId xmlns:p14="http://schemas.microsoft.com/office/powerpoint/2010/main" val="32148944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3339" y="634398"/>
            <a:ext cx="6662557" cy="1973098"/>
          </a:xfrm>
        </p:spPr>
        <p:style>
          <a:lnRef idx="1">
            <a:schemeClr val="accent3"/>
          </a:lnRef>
          <a:fillRef idx="2">
            <a:schemeClr val="accent3"/>
          </a:fillRef>
          <a:effectRef idx="1">
            <a:schemeClr val="accent3"/>
          </a:effectRef>
          <a:fontRef idx="minor">
            <a:schemeClr val="dk1"/>
          </a:fontRef>
        </p:style>
        <p:txBody>
          <a:bodyPr>
            <a:noAutofit/>
          </a:bodyPr>
          <a:lstStyle/>
          <a:p>
            <a:pPr>
              <a:lnSpc>
                <a:spcPct val="130000"/>
              </a:lnSpc>
            </a:pPr>
            <a:r>
              <a:rPr lang="fr-FR" sz="2800" dirty="0"/>
              <a:t>Combien de groupes de deux lettres peut-on faire avec les lettres de SEPT </a:t>
            </a:r>
            <a:r>
              <a:rPr lang="fr-FR" sz="2800" dirty="0" smtClean="0"/>
              <a:t>? </a:t>
            </a:r>
            <a:br>
              <a:rPr lang="fr-FR" sz="2800" dirty="0" smtClean="0"/>
            </a:br>
            <a:r>
              <a:rPr lang="fr-FR" sz="2800" dirty="0" smtClean="0"/>
              <a:t>L’ordre des lettres compte.</a:t>
            </a:r>
            <a:endParaRPr lang="fr-FR" sz="2800" dirty="0"/>
          </a:p>
        </p:txBody>
      </p:sp>
      <p:graphicFrame>
        <p:nvGraphicFramePr>
          <p:cNvPr id="5" name="Tableau 4"/>
          <p:cNvGraphicFramePr>
            <a:graphicFrameLocks noGrp="1"/>
          </p:cNvGraphicFramePr>
          <p:nvPr>
            <p:extLst>
              <p:ext uri="{D42A27DB-BD31-4B8C-83A1-F6EECF244321}">
                <p14:modId xmlns:p14="http://schemas.microsoft.com/office/powerpoint/2010/main" val="3180191188"/>
              </p:ext>
            </p:extLst>
          </p:nvPr>
        </p:nvGraphicFramePr>
        <p:xfrm>
          <a:off x="187467" y="3351819"/>
          <a:ext cx="8339925" cy="1706819"/>
        </p:xfrm>
        <a:graphic>
          <a:graphicData uri="http://schemas.openxmlformats.org/drawingml/2006/table">
            <a:tbl>
              <a:tblPr firstRow="1" bandRow="1">
                <a:tableStyleId>{F2DE63D5-997A-4646-A377-4702673A728D}</a:tableStyleId>
              </a:tblPr>
              <a:tblGrid>
                <a:gridCol w="1667985"/>
                <a:gridCol w="1667985"/>
                <a:gridCol w="1667985"/>
                <a:gridCol w="1667985"/>
                <a:gridCol w="1667985"/>
              </a:tblGrid>
              <a:tr h="520966">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066739">
                <a:tc>
                  <a:txBody>
                    <a:bodyPr/>
                    <a:lstStyle/>
                    <a:p>
                      <a:pPr algn="ctr"/>
                      <a:r>
                        <a:rPr lang="fr-FR" sz="5400" dirty="0" smtClean="0"/>
                        <a:t>4</a:t>
                      </a:r>
                      <a:endParaRPr lang="fr-FR" sz="5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5400" dirty="0" smtClean="0"/>
                        <a:t>6</a:t>
                      </a:r>
                      <a:endParaRPr lang="fr-FR" sz="5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5400" dirty="0" smtClean="0"/>
                        <a:t>8</a:t>
                      </a:r>
                      <a:endParaRPr lang="fr-FR" sz="5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5400" dirty="0" smtClean="0"/>
                        <a:t>10</a:t>
                      </a:r>
                      <a:endParaRPr lang="fr-FR" sz="5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5400" dirty="0" smtClean="0"/>
                        <a:t>12</a:t>
                      </a:r>
                      <a:endParaRPr lang="fr-FR" sz="5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527392" y="5817421"/>
            <a:ext cx="535648" cy="923330"/>
          </a:xfrm>
          <a:prstGeom prst="rect">
            <a:avLst/>
          </a:prstGeom>
          <a:noFill/>
        </p:spPr>
        <p:txBody>
          <a:bodyPr wrap="none" lIns="91440" tIns="45720" rIns="91440" bIns="45720">
            <a:spAutoFit/>
          </a:bodyPr>
          <a:lstStyle/>
          <a:p>
            <a:pPr algn="ctr"/>
            <a:r>
              <a:rPr lang="fr-FR"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5</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13" name="Image 12"/>
          <p:cNvPicPr>
            <a:picLocks noChangeAspect="1"/>
          </p:cNvPicPr>
          <p:nvPr/>
        </p:nvPicPr>
        <p:blipFill rotWithShape="1">
          <a:blip r:embed="rId2"/>
          <a:srcRect l="19578" r="22439"/>
          <a:stretch/>
        </p:blipFill>
        <p:spPr>
          <a:xfrm>
            <a:off x="463576" y="5956983"/>
            <a:ext cx="455268" cy="785166"/>
          </a:xfrm>
          <a:prstGeom prst="rect">
            <a:avLst/>
          </a:prstGeom>
        </p:spPr>
      </p:pic>
      <p:sp>
        <p:nvSpPr>
          <p:cNvPr id="15" name="Rectangle 14"/>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6" name="Connecteur droit 15"/>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575489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3340" y="353943"/>
            <a:ext cx="6680196" cy="2380436"/>
          </a:xfrm>
        </p:spPr>
        <p:style>
          <a:lnRef idx="1">
            <a:schemeClr val="accent2"/>
          </a:lnRef>
          <a:fillRef idx="2">
            <a:schemeClr val="accent2"/>
          </a:fillRef>
          <a:effectRef idx="1">
            <a:schemeClr val="accent2"/>
          </a:effectRef>
          <a:fontRef idx="minor">
            <a:schemeClr val="dk1"/>
          </a:fontRef>
        </p:style>
        <p:txBody>
          <a:bodyPr>
            <a:normAutofit/>
          </a:bodyPr>
          <a:lstStyle/>
          <a:p>
            <a:pPr algn="l"/>
            <a:r>
              <a:rPr lang="fr-FR" sz="3600" dirty="0"/>
              <a:t>La différence d’un nombre et de son quart est </a:t>
            </a:r>
            <a:r>
              <a:rPr lang="fr-FR" sz="3600" dirty="0" smtClean="0"/>
              <a:t>27</a:t>
            </a:r>
            <a:br>
              <a:rPr lang="fr-FR" sz="3600" dirty="0" smtClean="0"/>
            </a:br>
            <a:r>
              <a:rPr lang="fr-FR" sz="3600" dirty="0" smtClean="0"/>
              <a:t> </a:t>
            </a:r>
            <a:r>
              <a:rPr lang="fr-FR" sz="3600" dirty="0"/>
              <a:t>Quel est ce nombre ?</a:t>
            </a:r>
          </a:p>
        </p:txBody>
      </p:sp>
      <p:graphicFrame>
        <p:nvGraphicFramePr>
          <p:cNvPr id="5" name="Tableau 4"/>
          <p:cNvGraphicFramePr>
            <a:graphicFrameLocks noGrp="1"/>
          </p:cNvGraphicFramePr>
          <p:nvPr>
            <p:extLst>
              <p:ext uri="{D42A27DB-BD31-4B8C-83A1-F6EECF244321}">
                <p14:modId xmlns:p14="http://schemas.microsoft.com/office/powerpoint/2010/main" val="2621070486"/>
              </p:ext>
            </p:extLst>
          </p:nvPr>
        </p:nvGraphicFramePr>
        <p:xfrm>
          <a:off x="346876" y="3384343"/>
          <a:ext cx="8339925" cy="1731890"/>
        </p:xfrm>
        <a:graphic>
          <a:graphicData uri="http://schemas.openxmlformats.org/drawingml/2006/table">
            <a:tbl>
              <a:tblPr firstRow="1" bandRow="1">
                <a:tableStyleId>{72833802-FEF1-4C79-8D5D-14CF1EAF98D9}</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9</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27</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¼</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36</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72</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527392" y="5817421"/>
            <a:ext cx="535648" cy="923330"/>
          </a:xfrm>
          <a:prstGeom prst="rect">
            <a:avLst/>
          </a:prstGeom>
          <a:noFill/>
        </p:spPr>
        <p:txBody>
          <a:bodyPr wrap="none" lIns="91440" tIns="45720" rIns="91440" bIns="45720">
            <a:spAutoFit/>
          </a:bodyPr>
          <a:lstStyle/>
          <a:p>
            <a:pPr algn="ctr"/>
            <a:r>
              <a:rPr lang="fr-FR"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6</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14" name="Image 13"/>
          <p:cNvPicPr>
            <a:picLocks noChangeAspect="1"/>
          </p:cNvPicPr>
          <p:nvPr/>
        </p:nvPicPr>
        <p:blipFill rotWithShape="1">
          <a:blip r:embed="rId2"/>
          <a:srcRect l="19578" r="22439"/>
          <a:stretch/>
        </p:blipFill>
        <p:spPr>
          <a:xfrm>
            <a:off x="463576" y="5956983"/>
            <a:ext cx="455268" cy="785166"/>
          </a:xfrm>
          <a:prstGeom prst="rect">
            <a:avLst/>
          </a:prstGeom>
        </p:spPr>
      </p:pic>
      <p:sp>
        <p:nvSpPr>
          <p:cNvPr id="16" name="Rectangle 15"/>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7" name="Connecteur droit 16"/>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403191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60648"/>
            <a:ext cx="6840760" cy="2736304"/>
          </a:xfrm>
        </p:spPr>
        <p:style>
          <a:lnRef idx="1">
            <a:schemeClr val="accent3"/>
          </a:lnRef>
          <a:fillRef idx="2">
            <a:schemeClr val="accent3"/>
          </a:fillRef>
          <a:effectRef idx="1">
            <a:schemeClr val="accent3"/>
          </a:effectRef>
          <a:fontRef idx="minor">
            <a:schemeClr val="dk1"/>
          </a:fontRef>
        </p:style>
        <p:txBody>
          <a:bodyPr>
            <a:normAutofit fontScale="90000"/>
          </a:bodyPr>
          <a:lstStyle/>
          <a:p>
            <a:pPr algn="l"/>
            <a:r>
              <a:rPr lang="fr-FR" sz="2200" dirty="0" smtClean="0"/>
              <a:t>                                                                                                                                                     </a:t>
            </a:r>
            <a:br>
              <a:rPr lang="fr-FR" sz="2200" dirty="0" smtClean="0"/>
            </a:br>
            <a:r>
              <a:rPr lang="fr-FR" sz="2200" dirty="0" smtClean="0"/>
              <a:t>                                                                                                                                    </a:t>
            </a:r>
            <a:r>
              <a:rPr lang="fr-FR" sz="2700" dirty="0" smtClean="0"/>
              <a:t>Mais qui a mangé la dernière boite de thon ? Octave le chat répond : « Et pourquoi ce serait moi ? J’ai deux fois plus de sœurs que de frères, et ma sœur Croquette a deux sœurs de plus que de frères… ». Sachant que seuls les frères et sœurs chats étaient là ce soir là, combien y a–</a:t>
            </a:r>
            <a:r>
              <a:rPr lang="fr-FR" sz="2700" dirty="0" err="1" smtClean="0"/>
              <a:t>t</a:t>
            </a:r>
            <a:r>
              <a:rPr lang="fr-FR" sz="2700" dirty="0" smtClean="0"/>
              <a:t>–il de coupables possibles ?</a:t>
            </a:r>
            <a:br>
              <a:rPr lang="fr-FR" sz="2700" dirty="0" smtClean="0"/>
            </a:br>
            <a:r>
              <a:rPr lang="fr-FR" sz="2700" dirty="0" smtClean="0"/>
              <a:t>                                                    </a:t>
            </a:r>
            <a:br>
              <a:rPr lang="fr-FR" sz="2700" dirty="0" smtClean="0"/>
            </a:br>
            <a:endParaRPr lang="fr-FR" sz="2700" dirty="0"/>
          </a:p>
        </p:txBody>
      </p:sp>
      <p:graphicFrame>
        <p:nvGraphicFramePr>
          <p:cNvPr id="5" name="Tableau 4"/>
          <p:cNvGraphicFramePr>
            <a:graphicFrameLocks noGrp="1"/>
          </p:cNvGraphicFramePr>
          <p:nvPr>
            <p:extLst>
              <p:ext uri="{D42A27DB-BD31-4B8C-83A1-F6EECF244321}">
                <p14:modId xmlns:p14="http://schemas.microsoft.com/office/powerpoint/2010/main" val="1419772024"/>
              </p:ext>
            </p:extLst>
          </p:nvPr>
        </p:nvGraphicFramePr>
        <p:xfrm>
          <a:off x="467544" y="3212976"/>
          <a:ext cx="8339925" cy="1731890"/>
        </p:xfrm>
        <a:graphic>
          <a:graphicData uri="http://schemas.openxmlformats.org/drawingml/2006/table">
            <a:tbl>
              <a:tblPr firstRow="1" bandRow="1">
                <a:tableStyleId>{5A111915-BE36-4E01-A7E5-04B1672EAD32}</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r>
              <a:tr h="865945">
                <a:tc>
                  <a:txBody>
                    <a:bodyPr/>
                    <a:lstStyle/>
                    <a:p>
                      <a:pPr algn="ctr"/>
                      <a:r>
                        <a:rPr lang="fr-FR" sz="3600" dirty="0" smtClean="0"/>
                        <a:t>7</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11</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13</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16</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384304" y="5906861"/>
            <a:ext cx="535648" cy="923330"/>
          </a:xfrm>
          <a:prstGeom prst="rect">
            <a:avLst/>
          </a:prstGeom>
          <a:noFill/>
        </p:spPr>
        <p:txBody>
          <a:bodyPr wrap="none" lIns="91440" tIns="45720" rIns="91440" bIns="45720">
            <a:spAutoFit/>
          </a:bodyPr>
          <a:lstStyle/>
          <a:p>
            <a:pPr algn="ctr"/>
            <a:r>
              <a:rPr lang="fr-FR"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7</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9" name="Rectangle 8"/>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0" y="5013176"/>
            <a:ext cx="9144000" cy="18587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47106" name="Picture 2" descr="tommy_cat_craving_tuna_can_hr"/>
          <p:cNvPicPr>
            <a:picLocks noChangeAspect="1" noChangeArrowheads="1"/>
          </p:cNvPicPr>
          <p:nvPr/>
        </p:nvPicPr>
        <p:blipFill>
          <a:blip r:embed="rId2" cstate="print"/>
          <a:srcRect/>
          <a:stretch>
            <a:fillRect/>
          </a:stretch>
        </p:blipFill>
        <p:spPr bwMode="auto">
          <a:xfrm>
            <a:off x="7319859" y="260648"/>
            <a:ext cx="1824141" cy="2733750"/>
          </a:xfrm>
          <a:prstGeom prst="rect">
            <a:avLst/>
          </a:prstGeom>
          <a:noFill/>
          <a:ln w="9525">
            <a:noFill/>
            <a:miter lim="800000"/>
            <a:headEnd/>
            <a:tailEnd/>
          </a:ln>
        </p:spPr>
      </p:pic>
      <p:pic>
        <p:nvPicPr>
          <p:cNvPr id="12" name="Image 11"/>
          <p:cNvPicPr>
            <a:picLocks noChangeAspect="1"/>
          </p:cNvPicPr>
          <p:nvPr/>
        </p:nvPicPr>
        <p:blipFill rotWithShape="1">
          <a:blip r:embed="rId3" cstate="print"/>
          <a:srcRect l="19578" r="22439"/>
          <a:stretch/>
        </p:blipFill>
        <p:spPr>
          <a:xfrm>
            <a:off x="426224" y="5883785"/>
            <a:ext cx="455268" cy="785166"/>
          </a:xfrm>
          <a:prstGeom prst="rect">
            <a:avLst/>
          </a:prstGeom>
        </p:spPr>
      </p:pic>
    </p:spTree>
    <p:extLst>
      <p:ext uri="{BB962C8B-B14F-4D97-AF65-F5344CB8AC3E}">
        <p14:creationId xmlns:p14="http://schemas.microsoft.com/office/powerpoint/2010/main" val="394297531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188640"/>
            <a:ext cx="6697088" cy="2792716"/>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l"/>
            <a:r>
              <a:rPr lang="fr-FR" sz="2000" dirty="0" smtClean="0"/>
              <a:t>                                                                                                                          </a:t>
            </a:r>
            <a:br>
              <a:rPr lang="fr-FR" sz="2000" dirty="0" smtClean="0"/>
            </a:br>
            <a:r>
              <a:rPr lang="fr-FR" sz="2000" dirty="0" smtClean="0"/>
              <a:t>                                                                                                                                   </a:t>
            </a:r>
            <a:br>
              <a:rPr lang="fr-FR" sz="2000" dirty="0" smtClean="0"/>
            </a:br>
            <a:r>
              <a:rPr lang="fr-FR" sz="2000" dirty="0" smtClean="0"/>
              <a:t>                                                                                                                                        </a:t>
            </a:r>
            <a:r>
              <a:rPr lang="fr-FR" sz="2600" dirty="0" smtClean="0"/>
              <a:t>Sur l’image, le DVD n’est pas dans le paquet 2, ni juste à côté du livre. La cravate est plus à gauche que le livre, et plus à droite que la montre…    </a:t>
            </a:r>
            <a:br>
              <a:rPr lang="fr-FR" sz="2600" dirty="0" smtClean="0"/>
            </a:br>
            <a:r>
              <a:rPr lang="fr-FR" sz="2600" dirty="0" smtClean="0"/>
              <a:t>Le DVD est dans le paquet n°</a:t>
            </a:r>
            <a:endParaRPr lang="fr-FR" sz="2600" dirty="0"/>
          </a:p>
        </p:txBody>
      </p:sp>
      <p:graphicFrame>
        <p:nvGraphicFramePr>
          <p:cNvPr id="5" name="Tableau 4"/>
          <p:cNvGraphicFramePr>
            <a:graphicFrameLocks noGrp="1"/>
          </p:cNvGraphicFramePr>
          <p:nvPr>
            <p:extLst>
              <p:ext uri="{D42A27DB-BD31-4B8C-83A1-F6EECF244321}">
                <p14:modId xmlns:p14="http://schemas.microsoft.com/office/powerpoint/2010/main" val="102701412"/>
              </p:ext>
            </p:extLst>
          </p:nvPr>
        </p:nvGraphicFramePr>
        <p:xfrm>
          <a:off x="467544" y="3212976"/>
          <a:ext cx="8339925" cy="1731890"/>
        </p:xfrm>
        <a:graphic>
          <a:graphicData uri="http://schemas.openxmlformats.org/drawingml/2006/table">
            <a:tbl>
              <a:tblPr firstRow="1" bandRow="1">
                <a:tableStyleId>{5A111915-BE36-4E01-A7E5-04B1672EAD32}</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60000"/>
                        <a:lumOff val="40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60000"/>
                        <a:lumOff val="40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60000"/>
                        <a:lumOff val="40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60000"/>
                        <a:lumOff val="40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60000"/>
                        <a:lumOff val="40000"/>
                      </a:schemeClr>
                    </a:solidFill>
                  </a:tcPr>
                </a:tc>
              </a:tr>
              <a:tr h="865945">
                <a:tc>
                  <a:txBody>
                    <a:bodyPr/>
                    <a:lstStyle/>
                    <a:p>
                      <a:pPr algn="ctr"/>
                      <a:r>
                        <a:rPr lang="fr-FR" sz="4400" dirty="0" smtClean="0"/>
                        <a:t>1</a:t>
                      </a:r>
                      <a:endParaRPr lang="fr-FR" sz="4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4400" dirty="0" smtClean="0"/>
                        <a:t>2</a:t>
                      </a:r>
                      <a:endParaRPr lang="fr-FR" sz="4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4400" dirty="0" smtClean="0"/>
                        <a:t>3</a:t>
                      </a:r>
                      <a:endParaRPr lang="fr-FR" sz="4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4400" dirty="0" smtClean="0"/>
                        <a:t>4</a:t>
                      </a:r>
                      <a:endParaRPr lang="fr-FR" sz="4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4400" dirty="0" smtClean="0"/>
                        <a:t>5</a:t>
                      </a:r>
                      <a:endParaRPr lang="fr-FR" sz="4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384304" y="5906861"/>
            <a:ext cx="535648"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8</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9" name="Rectangle 8"/>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0" y="5085184"/>
            <a:ext cx="9144000" cy="178670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2050" name="Group 2"/>
          <p:cNvGrpSpPr>
            <a:grpSpLocks/>
          </p:cNvGrpSpPr>
          <p:nvPr/>
        </p:nvGrpSpPr>
        <p:grpSpPr bwMode="auto">
          <a:xfrm>
            <a:off x="611560" y="260648"/>
            <a:ext cx="3226356" cy="877271"/>
            <a:chOff x="1883" y="3871"/>
            <a:chExt cx="8566" cy="2684"/>
          </a:xfrm>
        </p:grpSpPr>
        <p:pic>
          <p:nvPicPr>
            <p:cNvPr id="2051" name="Picture 3" descr="birthday_balloons_with_presents_hr2"/>
            <p:cNvPicPr>
              <a:picLocks noChangeAspect="1" noChangeArrowheads="1"/>
            </p:cNvPicPr>
            <p:nvPr/>
          </p:nvPicPr>
          <p:blipFill>
            <a:blip r:embed="rId2" cstate="print"/>
            <a:srcRect/>
            <a:stretch>
              <a:fillRect/>
            </a:stretch>
          </p:blipFill>
          <p:spPr bwMode="auto">
            <a:xfrm>
              <a:off x="2102" y="4051"/>
              <a:ext cx="1908" cy="1950"/>
            </a:xfrm>
            <a:prstGeom prst="rect">
              <a:avLst/>
            </a:prstGeom>
            <a:noFill/>
            <a:ln w="9525">
              <a:noFill/>
              <a:miter lim="800000"/>
              <a:headEnd/>
              <a:tailEnd/>
            </a:ln>
          </p:spPr>
        </p:pic>
        <p:pic>
          <p:nvPicPr>
            <p:cNvPr id="2052" name="Picture 4" descr="birthday_balloons_with_presents_hr2"/>
            <p:cNvPicPr>
              <a:picLocks noChangeAspect="1" noChangeArrowheads="1"/>
            </p:cNvPicPr>
            <p:nvPr/>
          </p:nvPicPr>
          <p:blipFill>
            <a:blip r:embed="rId2" cstate="print"/>
            <a:srcRect/>
            <a:stretch>
              <a:fillRect/>
            </a:stretch>
          </p:blipFill>
          <p:spPr bwMode="auto">
            <a:xfrm>
              <a:off x="3992" y="3871"/>
              <a:ext cx="1908" cy="1950"/>
            </a:xfrm>
            <a:prstGeom prst="rect">
              <a:avLst/>
            </a:prstGeom>
            <a:noFill/>
            <a:ln w="9525">
              <a:noFill/>
              <a:miter lim="800000"/>
              <a:headEnd/>
              <a:tailEnd/>
            </a:ln>
          </p:spPr>
        </p:pic>
        <p:pic>
          <p:nvPicPr>
            <p:cNvPr id="2053" name="Picture 5" descr="birthday_balloons_with_presents_hr2"/>
            <p:cNvPicPr>
              <a:picLocks noChangeAspect="1" noChangeArrowheads="1"/>
            </p:cNvPicPr>
            <p:nvPr/>
          </p:nvPicPr>
          <p:blipFill>
            <a:blip r:embed="rId2" cstate="print"/>
            <a:srcRect/>
            <a:stretch>
              <a:fillRect/>
            </a:stretch>
          </p:blipFill>
          <p:spPr bwMode="auto">
            <a:xfrm>
              <a:off x="5912" y="3901"/>
              <a:ext cx="1908" cy="1950"/>
            </a:xfrm>
            <a:prstGeom prst="rect">
              <a:avLst/>
            </a:prstGeom>
            <a:noFill/>
            <a:ln w="9525">
              <a:noFill/>
              <a:miter lim="800000"/>
              <a:headEnd/>
              <a:tailEnd/>
            </a:ln>
          </p:spPr>
        </p:pic>
        <p:pic>
          <p:nvPicPr>
            <p:cNvPr id="2054" name="Picture 6" descr="birthday_balloons_with_presents_hr2"/>
            <p:cNvPicPr>
              <a:picLocks noChangeAspect="1" noChangeArrowheads="1"/>
            </p:cNvPicPr>
            <p:nvPr/>
          </p:nvPicPr>
          <p:blipFill>
            <a:blip r:embed="rId2" cstate="print"/>
            <a:srcRect/>
            <a:stretch>
              <a:fillRect/>
            </a:stretch>
          </p:blipFill>
          <p:spPr bwMode="auto">
            <a:xfrm>
              <a:off x="8192" y="3911"/>
              <a:ext cx="1908" cy="1950"/>
            </a:xfrm>
            <a:prstGeom prst="rect">
              <a:avLst/>
            </a:prstGeom>
            <a:noFill/>
            <a:ln w="9525">
              <a:noFill/>
              <a:miter lim="800000"/>
              <a:headEnd/>
              <a:tailEnd/>
            </a:ln>
          </p:spPr>
        </p:pic>
        <p:sp>
          <p:nvSpPr>
            <p:cNvPr id="2055" name="Oval 7"/>
            <p:cNvSpPr>
              <a:spLocks noChangeArrowheads="1"/>
            </p:cNvSpPr>
            <p:nvPr/>
          </p:nvSpPr>
          <p:spPr bwMode="auto">
            <a:xfrm>
              <a:off x="1883" y="5985"/>
              <a:ext cx="2448" cy="570"/>
            </a:xfrm>
            <a:prstGeom prst="ellipse">
              <a:avLst/>
            </a:prstGeom>
            <a:noFill/>
            <a:ln w="9525">
              <a:noFill/>
              <a:round/>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dirty="0" smtClean="0">
                  <a:ln>
                    <a:noFill/>
                  </a:ln>
                  <a:solidFill>
                    <a:schemeClr val="tx1"/>
                  </a:solidFill>
                  <a:effectLst/>
                  <a:latin typeface="Arial" pitchFamily="34" charset="0"/>
                  <a:cs typeface="Arial" pitchFamily="34" charset="0"/>
                </a:rPr>
                <a:t>Paquet 1</a:t>
              </a:r>
              <a:endParaRPr kumimoji="0" lang="fr-FR"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6" name="Oval 8"/>
            <p:cNvSpPr>
              <a:spLocks noChangeArrowheads="1"/>
            </p:cNvSpPr>
            <p:nvPr/>
          </p:nvSpPr>
          <p:spPr bwMode="auto">
            <a:xfrm>
              <a:off x="3907" y="5710"/>
              <a:ext cx="2448" cy="570"/>
            </a:xfrm>
            <a:prstGeom prst="ellipse">
              <a:avLst/>
            </a:prstGeom>
            <a:noFill/>
            <a:ln w="9525">
              <a:noFill/>
              <a:round/>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dirty="0" smtClean="0">
                  <a:ln>
                    <a:noFill/>
                  </a:ln>
                  <a:solidFill>
                    <a:schemeClr val="tx1"/>
                  </a:solidFill>
                  <a:effectLst/>
                  <a:latin typeface="Arial" pitchFamily="34" charset="0"/>
                  <a:cs typeface="Arial" pitchFamily="34" charset="0"/>
                </a:rPr>
                <a:t>Paquet 2</a:t>
              </a:r>
              <a:endParaRPr kumimoji="0" lang="fr-FR"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7" name="Oval 9"/>
            <p:cNvSpPr>
              <a:spLocks noChangeArrowheads="1"/>
            </p:cNvSpPr>
            <p:nvPr/>
          </p:nvSpPr>
          <p:spPr bwMode="auto">
            <a:xfrm>
              <a:off x="5845" y="5713"/>
              <a:ext cx="2448" cy="570"/>
            </a:xfrm>
            <a:prstGeom prst="ellipse">
              <a:avLst/>
            </a:prstGeom>
            <a:noFill/>
            <a:ln w="9525">
              <a:noFill/>
              <a:round/>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dirty="0" smtClean="0">
                  <a:ln>
                    <a:noFill/>
                  </a:ln>
                  <a:solidFill>
                    <a:schemeClr val="tx1"/>
                  </a:solidFill>
                  <a:effectLst/>
                  <a:latin typeface="Arial" pitchFamily="34" charset="0"/>
                  <a:cs typeface="Arial" pitchFamily="34" charset="0"/>
                </a:rPr>
                <a:t>Paquet 3</a:t>
              </a:r>
              <a:endParaRPr kumimoji="0" lang="fr-FR"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8" name="Oval 10"/>
            <p:cNvSpPr>
              <a:spLocks noChangeArrowheads="1"/>
            </p:cNvSpPr>
            <p:nvPr/>
          </p:nvSpPr>
          <p:spPr bwMode="auto">
            <a:xfrm>
              <a:off x="8001" y="5894"/>
              <a:ext cx="2448" cy="570"/>
            </a:xfrm>
            <a:prstGeom prst="ellipse">
              <a:avLst/>
            </a:prstGeom>
            <a:noFill/>
            <a:ln w="9525">
              <a:noFill/>
              <a:round/>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dirty="0" smtClean="0">
                  <a:ln>
                    <a:noFill/>
                  </a:ln>
                  <a:solidFill>
                    <a:schemeClr val="tx1"/>
                  </a:solidFill>
                  <a:effectLst/>
                  <a:latin typeface="Arial" pitchFamily="34" charset="0"/>
                  <a:cs typeface="Arial" pitchFamily="34" charset="0"/>
                </a:rPr>
                <a:t>Paquet 4</a:t>
              </a:r>
              <a:endParaRPr kumimoji="0" lang="fr-FR" sz="12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2060" name="Rectangle 12"/>
          <p:cNvSpPr>
            <a:spLocks noChangeArrowheads="1"/>
          </p:cNvSpPr>
          <p:nvPr/>
        </p:nvSpPr>
        <p:spPr bwMode="auto">
          <a:xfrm>
            <a:off x="4043059" y="430033"/>
            <a:ext cx="2736304" cy="707886"/>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fr-FR" sz="2000" dirty="0" smtClean="0">
                <a:solidFill>
                  <a:schemeClr val="tx1"/>
                </a:solidFill>
                <a:latin typeface="Comic Sans MS" pitchFamily="66" charset="0"/>
                <a:ea typeface="Times New Roman" pitchFamily="18" charset="0"/>
                <a:cs typeface="Arial" pitchFamily="34" charset="0"/>
              </a:rPr>
              <a:t>Un cadeau surprise par paquet</a:t>
            </a:r>
            <a:r>
              <a:rPr kumimoji="0" lang="fr-FR"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2" name="Image 21"/>
          <p:cNvPicPr>
            <a:picLocks noChangeAspect="1"/>
          </p:cNvPicPr>
          <p:nvPr/>
        </p:nvPicPr>
        <p:blipFill rotWithShape="1">
          <a:blip r:embed="rId3" cstate="print"/>
          <a:srcRect l="19578" r="22439"/>
          <a:stretch/>
        </p:blipFill>
        <p:spPr>
          <a:xfrm>
            <a:off x="426224" y="5883785"/>
            <a:ext cx="455268" cy="785166"/>
          </a:xfrm>
          <a:prstGeom prst="rect">
            <a:avLst/>
          </a:prstGeom>
        </p:spPr>
      </p:pic>
    </p:spTree>
    <p:extLst>
      <p:ext uri="{BB962C8B-B14F-4D97-AF65-F5344CB8AC3E}">
        <p14:creationId xmlns:p14="http://schemas.microsoft.com/office/powerpoint/2010/main" val="374530927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6875" y="437247"/>
            <a:ext cx="6779580" cy="2050156"/>
          </a:xfrm>
        </p:spPr>
        <p:style>
          <a:lnRef idx="1">
            <a:schemeClr val="accent2"/>
          </a:lnRef>
          <a:fillRef idx="2">
            <a:schemeClr val="accent2"/>
          </a:fillRef>
          <a:effectRef idx="1">
            <a:schemeClr val="accent2"/>
          </a:effectRef>
          <a:fontRef idx="minor">
            <a:schemeClr val="dk1"/>
          </a:fontRef>
        </p:style>
        <p:txBody>
          <a:bodyPr>
            <a:normAutofit/>
          </a:bodyPr>
          <a:lstStyle/>
          <a:p>
            <a:r>
              <a:rPr lang="fr-FR" sz="3600" dirty="0" smtClean="0"/>
              <a:t>Quel est le nombre </a:t>
            </a:r>
            <a:br>
              <a:rPr lang="fr-FR" sz="3600" dirty="0" smtClean="0"/>
            </a:br>
            <a:r>
              <a:rPr lang="fr-FR" sz="3600" dirty="0" smtClean="0"/>
              <a:t>dont le carré est 169?</a:t>
            </a:r>
            <a:endParaRPr lang="fr-FR" sz="3600" dirty="0"/>
          </a:p>
        </p:txBody>
      </p:sp>
      <p:graphicFrame>
        <p:nvGraphicFramePr>
          <p:cNvPr id="5" name="Tableau 4"/>
          <p:cNvGraphicFramePr>
            <a:graphicFrameLocks noGrp="1"/>
          </p:cNvGraphicFramePr>
          <p:nvPr>
            <p:extLst>
              <p:ext uri="{D42A27DB-BD31-4B8C-83A1-F6EECF244321}">
                <p14:modId xmlns:p14="http://schemas.microsoft.com/office/powerpoint/2010/main" val="1455731691"/>
              </p:ext>
            </p:extLst>
          </p:nvPr>
        </p:nvGraphicFramePr>
        <p:xfrm>
          <a:off x="346875" y="3217770"/>
          <a:ext cx="8339925" cy="1731890"/>
        </p:xfrm>
        <a:graphic>
          <a:graphicData uri="http://schemas.openxmlformats.org/drawingml/2006/table">
            <a:tbl>
              <a:tblPr firstRow="1" bandRow="1">
                <a:tableStyleId>{7E9639D4-E3E2-4D34-9284-5A2195B3D0D7}</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E6B9B8"/>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E6B9B8"/>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E6B9B8"/>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E6B9B8"/>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2">
                        <a:lumMod val="40000"/>
                        <a:lumOff val="60000"/>
                      </a:schemeClr>
                    </a:solidFill>
                  </a:tcPr>
                </a:tc>
              </a:tr>
              <a:tr h="865945">
                <a:tc>
                  <a:txBody>
                    <a:bodyPr/>
                    <a:lstStyle/>
                    <a:p>
                      <a:pPr algn="ctr"/>
                      <a:r>
                        <a:rPr lang="fr-FR" sz="3600" dirty="0" smtClean="0"/>
                        <a:t>10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11</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12</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13</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14</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340594" y="5817421"/>
            <a:ext cx="535724" cy="923330"/>
          </a:xfrm>
          <a:prstGeom prst="rect">
            <a:avLst/>
          </a:prstGeom>
          <a:noFill/>
        </p:spPr>
        <p:txBody>
          <a:bodyPr wrap="none" lIns="91440" tIns="45720" rIns="91440" bIns="45720">
            <a:spAutoFit/>
          </a:bodyPr>
          <a:lstStyle/>
          <a:p>
            <a:pPr algn="ctr"/>
            <a:r>
              <a:rPr lang="fr-FR"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9</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9" name="Image 8"/>
          <p:cNvPicPr>
            <a:picLocks noChangeAspect="1"/>
          </p:cNvPicPr>
          <p:nvPr/>
        </p:nvPicPr>
        <p:blipFill rotWithShape="1">
          <a:blip r:embed="rId2"/>
          <a:srcRect l="19578" r="22439"/>
          <a:stretch/>
        </p:blipFill>
        <p:spPr>
          <a:xfrm>
            <a:off x="346876" y="5955585"/>
            <a:ext cx="455268" cy="785166"/>
          </a:xfrm>
          <a:prstGeom prst="rect">
            <a:avLst/>
          </a:prstGeom>
        </p:spPr>
      </p:pic>
      <p:sp>
        <p:nvSpPr>
          <p:cNvPr id="10" name="Rectangle 9"/>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 name="Connecteur droit 10"/>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643705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0889" y="659868"/>
            <a:ext cx="6814858" cy="1633483"/>
          </a:xfrm>
        </p:spPr>
        <p:style>
          <a:lnRef idx="1">
            <a:schemeClr val="dk1"/>
          </a:lnRef>
          <a:fillRef idx="2">
            <a:schemeClr val="dk1"/>
          </a:fillRef>
          <a:effectRef idx="1">
            <a:schemeClr val="dk1"/>
          </a:effectRef>
          <a:fontRef idx="minor">
            <a:schemeClr val="dk1"/>
          </a:fontRef>
        </p:style>
        <p:txBody>
          <a:bodyPr>
            <a:noAutofit/>
          </a:bodyPr>
          <a:lstStyle/>
          <a:p>
            <a:r>
              <a:rPr lang="fr-FR" sz="3200" dirty="0"/>
              <a:t>Combien y a-t-il de </a:t>
            </a:r>
            <a:r>
              <a:rPr lang="fr-FR" sz="3200" dirty="0" smtClean="0"/>
              <a:t>nombres</a:t>
            </a:r>
            <a:br>
              <a:rPr lang="fr-FR" sz="3200" dirty="0" smtClean="0"/>
            </a:br>
            <a:r>
              <a:rPr lang="fr-FR" sz="3200" dirty="0" smtClean="0"/>
              <a:t> </a:t>
            </a:r>
            <a:r>
              <a:rPr lang="fr-FR" sz="3200" dirty="0"/>
              <a:t>divisibles par 3 entre 20 et 50 ?</a:t>
            </a:r>
            <a:endParaRPr lang="fr-FR" sz="3000" dirty="0"/>
          </a:p>
        </p:txBody>
      </p:sp>
      <p:graphicFrame>
        <p:nvGraphicFramePr>
          <p:cNvPr id="5" name="Tableau 4"/>
          <p:cNvGraphicFramePr>
            <a:graphicFrameLocks noGrp="1"/>
          </p:cNvGraphicFramePr>
          <p:nvPr>
            <p:extLst>
              <p:ext uri="{D42A27DB-BD31-4B8C-83A1-F6EECF244321}">
                <p14:modId xmlns:p14="http://schemas.microsoft.com/office/powerpoint/2010/main" val="830005626"/>
              </p:ext>
            </p:extLst>
          </p:nvPr>
        </p:nvGraphicFramePr>
        <p:xfrm>
          <a:off x="346876" y="3247837"/>
          <a:ext cx="8339925" cy="1731890"/>
        </p:xfrm>
        <a:graphic>
          <a:graphicData uri="http://schemas.openxmlformats.org/drawingml/2006/table">
            <a:tbl>
              <a:tblPr firstRow="1" bandRow="1">
                <a:tableStyleId>{7E9639D4-E3E2-4D34-9284-5A2195B3D0D7}</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7</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8</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9</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11</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167410" y="5817421"/>
            <a:ext cx="88678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10</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7" name="Image 6"/>
          <p:cNvPicPr>
            <a:picLocks noChangeAspect="1"/>
          </p:cNvPicPr>
          <p:nvPr/>
        </p:nvPicPr>
        <p:blipFill rotWithShape="1">
          <a:blip r:embed="rId2"/>
          <a:srcRect l="19578" r="22439"/>
          <a:stretch/>
        </p:blipFill>
        <p:spPr>
          <a:xfrm>
            <a:off x="463576" y="5956983"/>
            <a:ext cx="455268" cy="785166"/>
          </a:xfrm>
          <a:prstGeom prst="rect">
            <a:avLst/>
          </a:prstGeom>
        </p:spPr>
      </p:pic>
      <p:sp>
        <p:nvSpPr>
          <p:cNvPr id="9" name="Rectangle 8"/>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0" name="Connecteur droit 9"/>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41723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16632"/>
            <a:ext cx="6768752" cy="2880320"/>
          </a:xfrm>
        </p:spPr>
        <p:style>
          <a:lnRef idx="1">
            <a:schemeClr val="accent6"/>
          </a:lnRef>
          <a:fillRef idx="2">
            <a:schemeClr val="accent6"/>
          </a:fillRef>
          <a:effectRef idx="1">
            <a:schemeClr val="accent6"/>
          </a:effectRef>
          <a:fontRef idx="minor">
            <a:schemeClr val="dk1"/>
          </a:fontRef>
        </p:style>
        <p:txBody>
          <a:bodyPr>
            <a:normAutofit fontScale="90000"/>
          </a:bodyPr>
          <a:lstStyle/>
          <a:p>
            <a:pPr algn="l"/>
            <a:r>
              <a:rPr lang="fr-FR" sz="2800" dirty="0" smtClean="0"/>
              <a:t>                                                                                                                       </a:t>
            </a:r>
            <a:br>
              <a:rPr lang="fr-FR" sz="2800" dirty="0" smtClean="0"/>
            </a:br>
            <a:r>
              <a:rPr lang="fr-FR" sz="2800" dirty="0" smtClean="0"/>
              <a:t>                                                                                                         Depuis que Suzie s’est installée dans cette clairière, il y a eu 16 demi–journées où il a plu et 30 demi–journées où il n’est pas tombé une goutte… En comptant bien, il y a tout de même eu dix journées complètes où il a fait beau du matin au soir.  Mais combien y-a-t-il eu de journées où il a plu à la fois le matin et le soir ?                      </a:t>
            </a:r>
            <a:br>
              <a:rPr lang="fr-FR" sz="2800" dirty="0" smtClean="0"/>
            </a:br>
            <a:r>
              <a:rPr lang="fr-FR" sz="2800" dirty="0" smtClean="0"/>
              <a:t> </a:t>
            </a:r>
            <a:br>
              <a:rPr lang="fr-FR" sz="2800" dirty="0" smtClean="0"/>
            </a:br>
            <a:endParaRPr lang="fr-FR" sz="2800" dirty="0"/>
          </a:p>
        </p:txBody>
      </p:sp>
      <p:graphicFrame>
        <p:nvGraphicFramePr>
          <p:cNvPr id="5" name="Tableau 4"/>
          <p:cNvGraphicFramePr>
            <a:graphicFrameLocks noGrp="1"/>
          </p:cNvGraphicFramePr>
          <p:nvPr>
            <p:extLst>
              <p:ext uri="{D42A27DB-BD31-4B8C-83A1-F6EECF244321}">
                <p14:modId xmlns:p14="http://schemas.microsoft.com/office/powerpoint/2010/main" val="4223838430"/>
              </p:ext>
            </p:extLst>
          </p:nvPr>
        </p:nvGraphicFramePr>
        <p:xfrm>
          <a:off x="467544" y="3212976"/>
          <a:ext cx="8339925" cy="1731890"/>
        </p:xfrm>
        <a:graphic>
          <a:graphicData uri="http://schemas.openxmlformats.org/drawingml/2006/table">
            <a:tbl>
              <a:tblPr firstRow="1" bandRow="1">
                <a:tableStyleId>{5A111915-BE36-4E01-A7E5-04B1672EAD32}</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60000"/>
                        <a:lumOff val="40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60000"/>
                        <a:lumOff val="40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60000"/>
                        <a:lumOff val="40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60000"/>
                        <a:lumOff val="40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60000"/>
                        <a:lumOff val="40000"/>
                      </a:schemeClr>
                    </a:solidFill>
                  </a:tcPr>
                </a:tc>
              </a:tr>
              <a:tr h="865945">
                <a:tc>
                  <a:txBody>
                    <a:bodyPr/>
                    <a:lstStyle/>
                    <a:p>
                      <a:pPr algn="ctr"/>
                      <a:r>
                        <a:rPr lang="fr-FR" sz="3600" dirty="0" smtClean="0"/>
                        <a:t>1</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3</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4</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208813" y="5906861"/>
            <a:ext cx="88663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11</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9" name="Rectangle 8"/>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0" y="5157192"/>
            <a:ext cx="9144000" cy="17146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8" name="Image 7"/>
          <p:cNvPicPr>
            <a:picLocks noChangeAspect="1"/>
          </p:cNvPicPr>
          <p:nvPr/>
        </p:nvPicPr>
        <p:blipFill rotWithShape="1">
          <a:blip r:embed="rId2" cstate="print"/>
          <a:srcRect l="19578" r="22439"/>
          <a:stretch/>
        </p:blipFill>
        <p:spPr>
          <a:xfrm>
            <a:off x="426224" y="5883785"/>
            <a:ext cx="455268" cy="785166"/>
          </a:xfrm>
          <a:prstGeom prst="rect">
            <a:avLst/>
          </a:prstGeom>
        </p:spPr>
      </p:pic>
      <p:pic>
        <p:nvPicPr>
          <p:cNvPr id="10" name="Image 9"/>
          <p:cNvPicPr>
            <a:picLocks noChangeAspect="1"/>
          </p:cNvPicPr>
          <p:nvPr/>
        </p:nvPicPr>
        <p:blipFill rotWithShape="1">
          <a:blip r:embed="rId2" cstate="print"/>
          <a:srcRect l="19578" r="22439"/>
          <a:stretch/>
        </p:blipFill>
        <p:spPr>
          <a:xfrm>
            <a:off x="1033892" y="5906861"/>
            <a:ext cx="455268" cy="785166"/>
          </a:xfrm>
          <a:prstGeom prst="rect">
            <a:avLst/>
          </a:prstGeom>
        </p:spPr>
      </p:pic>
      <p:pic>
        <p:nvPicPr>
          <p:cNvPr id="12" name="Image 11"/>
          <p:cNvPicPr>
            <a:picLocks noChangeAspect="1"/>
          </p:cNvPicPr>
          <p:nvPr/>
        </p:nvPicPr>
        <p:blipFill rotWithShape="1">
          <a:blip r:embed="rId2" cstate="print"/>
          <a:srcRect l="19578" r="22439"/>
          <a:stretch/>
        </p:blipFill>
        <p:spPr>
          <a:xfrm>
            <a:off x="1641560" y="5883785"/>
            <a:ext cx="455268" cy="785166"/>
          </a:xfrm>
          <a:prstGeom prst="rect">
            <a:avLst/>
          </a:prstGeom>
        </p:spPr>
      </p:pic>
    </p:spTree>
    <p:extLst>
      <p:ext uri="{BB962C8B-B14F-4D97-AF65-F5344CB8AC3E}">
        <p14:creationId xmlns:p14="http://schemas.microsoft.com/office/powerpoint/2010/main" val="313772975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3568700" y="2072151"/>
            <a:ext cx="1993900" cy="4064000"/>
          </a:xfrm>
          <a:prstGeom prst="rect">
            <a:avLst/>
          </a:prstGeom>
        </p:spPr>
      </p:pic>
      <p:sp>
        <p:nvSpPr>
          <p:cNvPr id="6" name="Bulle ronde 5"/>
          <p:cNvSpPr/>
          <p:nvPr/>
        </p:nvSpPr>
        <p:spPr>
          <a:xfrm>
            <a:off x="-386331" y="2265052"/>
            <a:ext cx="3955032" cy="2539852"/>
          </a:xfrm>
          <a:prstGeom prst="wedgeEllipseCallout">
            <a:avLst>
              <a:gd name="adj1" fmla="val 71778"/>
              <a:gd name="adj2" fmla="val 74554"/>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r-FR" sz="2800" dirty="0"/>
              <a:t>1</a:t>
            </a:r>
            <a:r>
              <a:rPr lang="fr-FR" sz="2800" dirty="0" smtClean="0"/>
              <a:t>. J’allume le boîtier en appuyant sur le bouton bleu en bas</a:t>
            </a:r>
            <a:endParaRPr lang="fr-FR" sz="2800" dirty="0"/>
          </a:p>
        </p:txBody>
      </p:sp>
      <p:sp>
        <p:nvSpPr>
          <p:cNvPr id="8" name="Bulle ronde 7"/>
          <p:cNvSpPr/>
          <p:nvPr/>
        </p:nvSpPr>
        <p:spPr>
          <a:xfrm>
            <a:off x="4621907" y="273274"/>
            <a:ext cx="4324811" cy="2539852"/>
          </a:xfrm>
          <a:prstGeom prst="wedgeEllipseCallout">
            <a:avLst>
              <a:gd name="adj1" fmla="val -39240"/>
              <a:gd name="adj2" fmla="val 96706"/>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2800" dirty="0" smtClean="0"/>
              <a:t>2. Je réponds en appuyant sur une des cinq premières lettres:</a:t>
            </a:r>
          </a:p>
          <a:p>
            <a:pPr algn="ctr"/>
            <a:r>
              <a:rPr lang="fr-FR" sz="2800" dirty="0" smtClean="0"/>
              <a:t>A, B, C, D ou E</a:t>
            </a:r>
            <a:endParaRPr lang="fr-FR" sz="2800" dirty="0"/>
          </a:p>
        </p:txBody>
      </p:sp>
      <p:sp>
        <p:nvSpPr>
          <p:cNvPr id="9" name="Bulle ronde 8"/>
          <p:cNvSpPr/>
          <p:nvPr/>
        </p:nvSpPr>
        <p:spPr>
          <a:xfrm>
            <a:off x="5016137" y="4334222"/>
            <a:ext cx="4324811" cy="2539852"/>
          </a:xfrm>
          <a:prstGeom prst="wedgeEllipseCallout">
            <a:avLst>
              <a:gd name="adj1" fmla="val -53367"/>
              <a:gd name="adj2" fmla="val -68484"/>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r-FR" sz="2800" dirty="0" smtClean="0"/>
              <a:t>4. Je valide ma réponse en appuyant sur la flèche bleue de droite</a:t>
            </a:r>
            <a:endParaRPr lang="fr-FR" sz="2800" dirty="0"/>
          </a:p>
        </p:txBody>
      </p:sp>
      <p:sp>
        <p:nvSpPr>
          <p:cNvPr id="10" name="Bulle ronde 9"/>
          <p:cNvSpPr/>
          <p:nvPr/>
        </p:nvSpPr>
        <p:spPr>
          <a:xfrm>
            <a:off x="0" y="0"/>
            <a:ext cx="4324811" cy="2539852"/>
          </a:xfrm>
          <a:prstGeom prst="wedgeEllipseCallout">
            <a:avLst>
              <a:gd name="adj1" fmla="val 48864"/>
              <a:gd name="adj2" fmla="val 94808"/>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2800" dirty="0" smtClean="0"/>
              <a:t>3. Je peux corriger en appuyant sur la flèche bleu de gauche</a:t>
            </a:r>
            <a:endParaRPr lang="fr-FR" sz="2800" dirty="0"/>
          </a:p>
        </p:txBody>
      </p:sp>
    </p:spTree>
    <p:extLst>
      <p:ext uri="{BB962C8B-B14F-4D97-AF65-F5344CB8AC3E}">
        <p14:creationId xmlns:p14="http://schemas.microsoft.com/office/powerpoint/2010/main" val="1813329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9" presetClass="entr" presetSubtype="0" decel="10000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 calcmode="lin" valueType="num">
                                      <p:cBhvr>
                                        <p:cTn id="14" dur="500" fill="hold"/>
                                        <p:tgtEl>
                                          <p:spTgt spid="8"/>
                                        </p:tgtEl>
                                        <p:attrNameLst>
                                          <p:attrName>style.rotation</p:attrName>
                                        </p:attrNameLst>
                                      </p:cBhvr>
                                      <p:tavLst>
                                        <p:tav tm="0">
                                          <p:val>
                                            <p:fltVal val="360"/>
                                          </p:val>
                                        </p:tav>
                                        <p:tav tm="100000">
                                          <p:val>
                                            <p:fltVal val="0"/>
                                          </p:val>
                                        </p:tav>
                                      </p:tavLst>
                                    </p:anim>
                                    <p:animEffect transition="in" filter="fade">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25"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p:cTn id="20"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21"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22"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23" dur="1000" fill="hold"/>
                                        <p:tgtEl>
                                          <p:spTgt spid="10"/>
                                        </p:tgtEl>
                                        <p:attrNameLst>
                                          <p:attrName>ppt_h</p:attrName>
                                        </p:attrNameLst>
                                      </p:cBhvr>
                                      <p:tavLst>
                                        <p:tav tm="0">
                                          <p:val>
                                            <p:strVal val="#ppt_h"/>
                                          </p:val>
                                        </p:tav>
                                        <p:tav tm="100000">
                                          <p:val>
                                            <p:strVal val="#ppt_h"/>
                                          </p:val>
                                        </p:tav>
                                      </p:tavLst>
                                    </p:anim>
                                    <p:anim calcmode="lin" valueType="num">
                                      <p:cBhvr>
                                        <p:cTn id="24"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25"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26"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27" dur="1000" decel="50000">
                                          <p:stCondLst>
                                            <p:cond delay="0"/>
                                          </p:stCondLst>
                                        </p:cTn>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p:cTn id="32" dur="500" fill="hold"/>
                                        <p:tgtEl>
                                          <p:spTgt spid="9"/>
                                        </p:tgtEl>
                                        <p:attrNameLst>
                                          <p:attrName>ppt_w</p:attrName>
                                        </p:attrNameLst>
                                      </p:cBhvr>
                                      <p:tavLst>
                                        <p:tav tm="0">
                                          <p:val>
                                            <p:fltVal val="0"/>
                                          </p:val>
                                        </p:tav>
                                        <p:tav tm="100000">
                                          <p:val>
                                            <p:strVal val="#ppt_w"/>
                                          </p:val>
                                        </p:tav>
                                      </p:tavLst>
                                    </p:anim>
                                    <p:anim calcmode="lin" valueType="num">
                                      <p:cBhvr>
                                        <p:cTn id="33"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8640"/>
            <a:ext cx="6249300" cy="2517272"/>
          </a:xfrm>
        </p:spPr>
        <p:style>
          <a:lnRef idx="1">
            <a:schemeClr val="accent5"/>
          </a:lnRef>
          <a:fillRef idx="2">
            <a:schemeClr val="accent5"/>
          </a:fillRef>
          <a:effectRef idx="1">
            <a:schemeClr val="accent5"/>
          </a:effectRef>
          <a:fontRef idx="minor">
            <a:schemeClr val="dk1"/>
          </a:fontRef>
        </p:style>
        <p:txBody>
          <a:bodyPr>
            <a:normAutofit/>
          </a:bodyPr>
          <a:lstStyle/>
          <a:p>
            <a:pPr algn="l"/>
            <a:r>
              <a:rPr lang="fr-FR" sz="2800" dirty="0" smtClean="0"/>
              <a:t>Mais quel symbole                                                  manque-t-il dans                                                                          la case du milieu ?  </a:t>
            </a:r>
            <a:endParaRPr lang="fr-FR" sz="2800" dirty="0"/>
          </a:p>
        </p:txBody>
      </p:sp>
      <p:graphicFrame>
        <p:nvGraphicFramePr>
          <p:cNvPr id="5" name="Tableau 4"/>
          <p:cNvGraphicFramePr>
            <a:graphicFrameLocks noGrp="1"/>
          </p:cNvGraphicFramePr>
          <p:nvPr>
            <p:extLst>
              <p:ext uri="{D42A27DB-BD31-4B8C-83A1-F6EECF244321}">
                <p14:modId xmlns:p14="http://schemas.microsoft.com/office/powerpoint/2010/main" val="882938540"/>
              </p:ext>
            </p:extLst>
          </p:nvPr>
        </p:nvGraphicFramePr>
        <p:xfrm>
          <a:off x="467544" y="3212976"/>
          <a:ext cx="8339925" cy="1731890"/>
        </p:xfrm>
        <a:graphic>
          <a:graphicData uri="http://schemas.openxmlformats.org/drawingml/2006/table">
            <a:tbl>
              <a:tblPr firstRow="1" bandRow="1">
                <a:tableStyleId>{5A111915-BE36-4E01-A7E5-04B1672EAD32}</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40000"/>
                        <a:lumOff val="60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40000"/>
                        <a:lumOff val="60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40000"/>
                        <a:lumOff val="60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40000"/>
                        <a:lumOff val="60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40000"/>
                        <a:lumOff val="60000"/>
                      </a:schemeClr>
                    </a:solidFill>
                  </a:tcPr>
                </a:tc>
              </a:tr>
              <a:tr h="865945">
                <a:tc>
                  <a:txBody>
                    <a:bodyPr/>
                    <a:lstStyle/>
                    <a:p>
                      <a:pPr algn="ctr"/>
                      <a:r>
                        <a:rPr lang="fr-FR" sz="3600" dirty="0" smtClean="0"/>
                        <a:t>Ꜳ</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Џ</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ɸ</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Ψ</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208813" y="5906861"/>
            <a:ext cx="88663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12</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9" name="Rectangle 8"/>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flipV="1">
            <a:off x="0" y="5157193"/>
            <a:ext cx="9144000" cy="16689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2" name="Image 11" descr="cadre3.jpg"/>
          <p:cNvPicPr/>
          <p:nvPr/>
        </p:nvPicPr>
        <p:blipFill>
          <a:blip r:embed="rId2" cstate="print"/>
          <a:srcRect/>
          <a:stretch>
            <a:fillRect/>
          </a:stretch>
        </p:blipFill>
        <p:spPr bwMode="auto">
          <a:xfrm>
            <a:off x="4211960" y="476672"/>
            <a:ext cx="1996440" cy="2000250"/>
          </a:xfrm>
          <a:prstGeom prst="rect">
            <a:avLst/>
          </a:prstGeom>
          <a:noFill/>
          <a:ln w="9525">
            <a:noFill/>
            <a:miter lim="800000"/>
            <a:headEnd/>
            <a:tailEnd/>
          </a:ln>
        </p:spPr>
      </p:pic>
      <p:sp>
        <p:nvSpPr>
          <p:cNvPr id="4" name="ZoneTexte 3"/>
          <p:cNvSpPr txBox="1"/>
          <p:nvPr/>
        </p:nvSpPr>
        <p:spPr>
          <a:xfrm rot="10800000">
            <a:off x="7002977" y="1711192"/>
            <a:ext cx="652670" cy="584776"/>
          </a:xfrm>
          <a:prstGeom prst="rect">
            <a:avLst/>
          </a:prstGeom>
          <a:noFill/>
        </p:spPr>
        <p:txBody>
          <a:bodyPr wrap="square" rtlCol="0">
            <a:spAutoFit/>
          </a:bodyPr>
          <a:lstStyle/>
          <a:p>
            <a:r>
              <a:rPr lang="fr-FR" sz="3200" dirty="0" smtClean="0"/>
              <a:t>5</a:t>
            </a:r>
            <a:endParaRPr lang="fr-FR" sz="3200" dirty="0"/>
          </a:p>
        </p:txBody>
      </p:sp>
      <p:sp>
        <p:nvSpPr>
          <p:cNvPr id="10" name="ZoneTexte 9"/>
          <p:cNvSpPr txBox="1"/>
          <p:nvPr/>
        </p:nvSpPr>
        <p:spPr>
          <a:xfrm rot="10800000" flipH="1">
            <a:off x="7958382" y="1093752"/>
            <a:ext cx="526333" cy="584776"/>
          </a:xfrm>
          <a:prstGeom prst="rect">
            <a:avLst/>
          </a:prstGeom>
          <a:noFill/>
        </p:spPr>
        <p:txBody>
          <a:bodyPr wrap="square" rtlCol="0">
            <a:spAutoFit/>
          </a:bodyPr>
          <a:lstStyle/>
          <a:p>
            <a:r>
              <a:rPr lang="fr-FR" sz="3200" dirty="0" smtClean="0"/>
              <a:t>5 </a:t>
            </a:r>
            <a:endParaRPr lang="fr-FR" sz="3200" dirty="0"/>
          </a:p>
        </p:txBody>
      </p:sp>
    </p:spTree>
    <p:extLst>
      <p:ext uri="{BB962C8B-B14F-4D97-AF65-F5344CB8AC3E}">
        <p14:creationId xmlns:p14="http://schemas.microsoft.com/office/powerpoint/2010/main" val="76945850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9271" y="566255"/>
            <a:ext cx="7100414" cy="2275709"/>
          </a:xfrm>
        </p:spPr>
        <p:style>
          <a:lnRef idx="1">
            <a:schemeClr val="accent1"/>
          </a:lnRef>
          <a:fillRef idx="2">
            <a:schemeClr val="accent1"/>
          </a:fillRef>
          <a:effectRef idx="1">
            <a:schemeClr val="accent1"/>
          </a:effectRef>
          <a:fontRef idx="minor">
            <a:schemeClr val="dk1"/>
          </a:fontRef>
        </p:style>
        <p:txBody>
          <a:bodyPr>
            <a:normAutofit/>
          </a:bodyPr>
          <a:lstStyle/>
          <a:p>
            <a:r>
              <a:rPr lang="fr-FR" sz="3600" dirty="0" smtClean="0"/>
              <a:t>Quelle est l’image de -1 par la fonction</a:t>
            </a:r>
            <a:br>
              <a:rPr lang="fr-FR" sz="3600" dirty="0" smtClean="0"/>
            </a:br>
            <a:endParaRPr lang="fr-FR" sz="3600" dirty="0"/>
          </a:p>
        </p:txBody>
      </p:sp>
      <p:graphicFrame>
        <p:nvGraphicFramePr>
          <p:cNvPr id="5" name="Tableau 4"/>
          <p:cNvGraphicFramePr>
            <a:graphicFrameLocks noGrp="1"/>
          </p:cNvGraphicFramePr>
          <p:nvPr>
            <p:extLst>
              <p:ext uri="{D42A27DB-BD31-4B8C-83A1-F6EECF244321}">
                <p14:modId xmlns:p14="http://schemas.microsoft.com/office/powerpoint/2010/main" val="2723129551"/>
              </p:ext>
            </p:extLst>
          </p:nvPr>
        </p:nvGraphicFramePr>
        <p:xfrm>
          <a:off x="293535" y="3476989"/>
          <a:ext cx="8339925" cy="1731890"/>
        </p:xfrm>
        <a:graphic>
          <a:graphicData uri="http://schemas.openxmlformats.org/drawingml/2006/table">
            <a:tbl>
              <a:tblPr firstRow="1" bandRow="1">
                <a:tableStyleId>{7E9639D4-E3E2-4D34-9284-5A2195B3D0D7}</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r>
              <a:tr h="865945">
                <a:tc>
                  <a:txBody>
                    <a:bodyPr/>
                    <a:lstStyle/>
                    <a:p>
                      <a:pPr algn="ctr"/>
                      <a:r>
                        <a:rPr lang="fr-FR" sz="3600" dirty="0" smtClean="0"/>
                        <a:t>-8</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5/3</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165066" y="5817421"/>
            <a:ext cx="88678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13</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9" name="Image 8"/>
          <p:cNvPicPr>
            <a:picLocks noChangeAspect="1"/>
          </p:cNvPicPr>
          <p:nvPr/>
        </p:nvPicPr>
        <p:blipFill rotWithShape="1">
          <a:blip r:embed="rId3"/>
          <a:srcRect l="19578" r="22439"/>
          <a:stretch/>
        </p:blipFill>
        <p:spPr>
          <a:xfrm>
            <a:off x="346875" y="5955585"/>
            <a:ext cx="455268" cy="785166"/>
          </a:xfrm>
          <a:prstGeom prst="rect">
            <a:avLst/>
          </a:prstGeom>
        </p:spPr>
      </p:pic>
      <p:graphicFrame>
        <p:nvGraphicFramePr>
          <p:cNvPr id="4" name="Objet 3"/>
          <p:cNvGraphicFramePr>
            <a:graphicFrameLocks noChangeAspect="1"/>
          </p:cNvGraphicFramePr>
          <p:nvPr>
            <p:extLst>
              <p:ext uri="{D42A27DB-BD31-4B8C-83A1-F6EECF244321}">
                <p14:modId xmlns:p14="http://schemas.microsoft.com/office/powerpoint/2010/main" val="3574218224"/>
              </p:ext>
            </p:extLst>
          </p:nvPr>
        </p:nvGraphicFramePr>
        <p:xfrm>
          <a:off x="2271713" y="2053397"/>
          <a:ext cx="2636837" cy="638175"/>
        </p:xfrm>
        <a:graphic>
          <a:graphicData uri="http://schemas.openxmlformats.org/presentationml/2006/ole">
            <mc:AlternateContent xmlns:mc="http://schemas.openxmlformats.org/markup-compatibility/2006">
              <mc:Choice xmlns:v="urn:schemas-microsoft-com:vml" Requires="v">
                <p:oleObj spid="_x0000_s4114" name="Équation" r:id="rId4" imgW="838080" imgH="203040" progId="Equation.3">
                  <p:embed/>
                </p:oleObj>
              </mc:Choice>
              <mc:Fallback>
                <p:oleObj name="Équation" r:id="rId4" imgW="838080" imgH="203040" progId="Equation.3">
                  <p:embed/>
                  <p:pic>
                    <p:nvPicPr>
                      <p:cNvPr id="0" name=""/>
                      <p:cNvPicPr/>
                      <p:nvPr/>
                    </p:nvPicPr>
                    <p:blipFill>
                      <a:blip r:embed="rId5"/>
                      <a:stretch>
                        <a:fillRect/>
                      </a:stretch>
                    </p:blipFill>
                    <p:spPr>
                      <a:xfrm>
                        <a:off x="2271713" y="2053397"/>
                        <a:ext cx="2636837" cy="638175"/>
                      </a:xfrm>
                      <a:prstGeom prst="rect">
                        <a:avLst/>
                      </a:prstGeom>
                    </p:spPr>
                  </p:pic>
                </p:oleObj>
              </mc:Fallback>
            </mc:AlternateContent>
          </a:graphicData>
        </a:graphic>
      </p:graphicFrame>
      <p:sp>
        <p:nvSpPr>
          <p:cNvPr id="10" name="Rectangle 9"/>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 name="Connecteur droit 10"/>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589874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extLst>
              <p:ext uri="{D42A27DB-BD31-4B8C-83A1-F6EECF244321}">
                <p14:modId xmlns:p14="http://schemas.microsoft.com/office/powerpoint/2010/main" val="1126098461"/>
              </p:ext>
            </p:extLst>
          </p:nvPr>
        </p:nvGraphicFramePr>
        <p:xfrm>
          <a:off x="407258" y="3464459"/>
          <a:ext cx="8339925" cy="1731890"/>
        </p:xfrm>
        <a:graphic>
          <a:graphicData uri="http://schemas.openxmlformats.org/drawingml/2006/table">
            <a:tbl>
              <a:tblPr firstRow="1" bandRow="1">
                <a:tableStyleId>{5A111915-BE36-4E01-A7E5-04B1672EAD32}</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2">
                        <a:lumMod val="60000"/>
                        <a:lumOff val="40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2">
                        <a:lumMod val="60000"/>
                        <a:lumOff val="40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2">
                        <a:lumMod val="60000"/>
                        <a:lumOff val="40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2">
                        <a:lumMod val="60000"/>
                        <a:lumOff val="40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2">
                        <a:lumMod val="60000"/>
                        <a:lumOff val="40000"/>
                      </a:schemeClr>
                    </a:solidFill>
                  </a:tcPr>
                </a:tc>
              </a:tr>
              <a:tr h="865945">
                <a:tc>
                  <a:txBody>
                    <a:bodyPr/>
                    <a:lstStyle/>
                    <a:p>
                      <a:pPr algn="ctr"/>
                      <a:r>
                        <a:rPr lang="fr-FR" sz="3600" dirty="0" smtClean="0"/>
                        <a:t>10</a:t>
                      </a:r>
                      <a:r>
                        <a:rPr lang="fr-FR" sz="3600" baseline="0" dirty="0" smtClean="0"/>
                        <a:t> cm²</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14 cm²</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15 cm²</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16 cm²</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24 cm²</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4" name="Rectangle 3"/>
          <p:cNvSpPr/>
          <p:nvPr/>
        </p:nvSpPr>
        <p:spPr>
          <a:xfrm>
            <a:off x="8212433" y="5817421"/>
            <a:ext cx="88678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14</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nvGrpSpPr>
          <p:cNvPr id="8" name="Grouper 7"/>
          <p:cNvGrpSpPr/>
          <p:nvPr/>
        </p:nvGrpSpPr>
        <p:grpSpPr>
          <a:xfrm>
            <a:off x="463576" y="5956983"/>
            <a:ext cx="917271" cy="788436"/>
            <a:chOff x="463576" y="5956983"/>
            <a:chExt cx="917271" cy="788436"/>
          </a:xfrm>
        </p:grpSpPr>
        <p:pic>
          <p:nvPicPr>
            <p:cNvPr id="6" name="Image 5"/>
            <p:cNvPicPr>
              <a:picLocks noChangeAspect="1"/>
            </p:cNvPicPr>
            <p:nvPr/>
          </p:nvPicPr>
          <p:blipFill rotWithShape="1">
            <a:blip r:embed="rId3"/>
            <a:srcRect l="19578" r="22439"/>
            <a:stretch/>
          </p:blipFill>
          <p:spPr>
            <a:xfrm>
              <a:off x="463576" y="5956983"/>
              <a:ext cx="455268" cy="785166"/>
            </a:xfrm>
            <a:prstGeom prst="rect">
              <a:avLst/>
            </a:prstGeom>
          </p:spPr>
        </p:pic>
        <p:pic>
          <p:nvPicPr>
            <p:cNvPr id="7" name="Image 6"/>
            <p:cNvPicPr>
              <a:picLocks noChangeAspect="1"/>
            </p:cNvPicPr>
            <p:nvPr/>
          </p:nvPicPr>
          <p:blipFill rotWithShape="1">
            <a:blip r:embed="rId3"/>
            <a:srcRect l="19578" r="22439"/>
            <a:stretch/>
          </p:blipFill>
          <p:spPr>
            <a:xfrm>
              <a:off x="925579" y="5960253"/>
              <a:ext cx="455268" cy="785166"/>
            </a:xfrm>
            <a:prstGeom prst="rect">
              <a:avLst/>
            </a:prstGeom>
          </p:spPr>
        </p:pic>
      </p:grpSp>
      <p:pic>
        <p:nvPicPr>
          <p:cNvPr id="9" name="Image 8" descr="tmp13.tmp"/>
          <p:cNvPicPr>
            <a:picLocks noChangeAspect="1"/>
          </p:cNvPicPr>
          <p:nvPr>
            <p:custDataLst>
              <p:tags r:id="rId1"/>
            </p:custDataLst>
          </p:nvPr>
        </p:nvPicPr>
        <p:blipFill>
          <a:blip r:embed="rId4"/>
          <a:stretch>
            <a:fillRect/>
          </a:stretch>
        </p:blipFill>
        <p:spPr>
          <a:xfrm>
            <a:off x="4238019" y="6050904"/>
            <a:ext cx="635000" cy="635000"/>
          </a:xfrm>
          <a:prstGeom prst="rect">
            <a:avLst/>
          </a:prstGeom>
        </p:spPr>
      </p:pic>
      <p:cxnSp>
        <p:nvCxnSpPr>
          <p:cNvPr id="10" name="Connecteur droit 9"/>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2" name="Titre 1"/>
          <p:cNvSpPr>
            <a:spLocks noGrp="1"/>
          </p:cNvSpPr>
          <p:nvPr>
            <p:ph type="title"/>
          </p:nvPr>
        </p:nvSpPr>
        <p:spPr>
          <a:xfrm>
            <a:off x="457201" y="1914074"/>
            <a:ext cx="6592930" cy="1417152"/>
          </a:xfrm>
        </p:spPr>
        <p:style>
          <a:lnRef idx="1">
            <a:schemeClr val="accent2"/>
          </a:lnRef>
          <a:fillRef idx="2">
            <a:schemeClr val="accent2"/>
          </a:fillRef>
          <a:effectRef idx="1">
            <a:schemeClr val="accent2"/>
          </a:effectRef>
          <a:fontRef idx="minor">
            <a:schemeClr val="dk1"/>
          </a:fontRef>
        </p:style>
        <p:txBody>
          <a:bodyPr>
            <a:normAutofit/>
          </a:bodyPr>
          <a:lstStyle/>
          <a:p>
            <a:pPr algn="l"/>
            <a:r>
              <a:rPr lang="fr-FR" sz="2600" dirty="0" smtClean="0"/>
              <a:t>L’aire du carré de papier, est 64 cm².</a:t>
            </a:r>
            <a:br>
              <a:rPr lang="fr-FR" sz="2600" dirty="0" smtClean="0"/>
            </a:br>
            <a:r>
              <a:rPr lang="fr-FR" sz="2600" dirty="0" smtClean="0"/>
              <a:t>Quelle est la somme des aires des deux rectangles gris?</a:t>
            </a:r>
            <a:endParaRPr lang="fr-FR" sz="2600" dirty="0"/>
          </a:p>
        </p:txBody>
      </p:sp>
      <p:pic>
        <p:nvPicPr>
          <p:cNvPr id="13" name="Image 12"/>
          <p:cNvPicPr>
            <a:picLocks noChangeAspect="1"/>
          </p:cNvPicPr>
          <p:nvPr/>
        </p:nvPicPr>
        <p:blipFill rotWithShape="1">
          <a:blip r:embed="rId5"/>
          <a:srcRect t="11234" b="8708"/>
          <a:stretch/>
        </p:blipFill>
        <p:spPr>
          <a:xfrm>
            <a:off x="1281567" y="110426"/>
            <a:ext cx="4879268" cy="1748433"/>
          </a:xfrm>
          <a:prstGeom prst="rect">
            <a:avLst/>
          </a:prstGeom>
        </p:spPr>
      </p:pic>
      <p:sp>
        <p:nvSpPr>
          <p:cNvPr id="11" name="Rectangle 10"/>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89483654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93955" y="167596"/>
            <a:ext cx="6814859" cy="3113660"/>
          </a:xfrm>
        </p:spPr>
        <p:style>
          <a:lnRef idx="1">
            <a:schemeClr val="accent5"/>
          </a:lnRef>
          <a:fillRef idx="2">
            <a:schemeClr val="accent5"/>
          </a:fillRef>
          <a:effectRef idx="1">
            <a:schemeClr val="accent5"/>
          </a:effectRef>
          <a:fontRef idx="minor">
            <a:schemeClr val="dk1"/>
          </a:fontRef>
        </p:style>
        <p:txBody>
          <a:bodyPr>
            <a:noAutofit/>
          </a:bodyPr>
          <a:lstStyle/>
          <a:p>
            <a:pPr algn="l"/>
            <a:r>
              <a:rPr lang="fr-FR" sz="2600" dirty="0" smtClean="0"/>
              <a:t>Jean va chercher </a:t>
            </a:r>
            <a:r>
              <a:rPr lang="fr-FR" sz="2600" dirty="0" err="1" smtClean="0"/>
              <a:t>Louan</a:t>
            </a:r>
            <a:r>
              <a:rPr lang="fr-FR" sz="2600" dirty="0" smtClean="0"/>
              <a:t> au collège tous les soirs. Le trajet pour l’aller ou le retour est de 5km et dure 10 minutes en voiture. </a:t>
            </a:r>
            <a:r>
              <a:rPr lang="fr-FR" sz="2600" dirty="0" err="1" smtClean="0"/>
              <a:t>Louan</a:t>
            </a:r>
            <a:r>
              <a:rPr lang="fr-FR" sz="2600" dirty="0" smtClean="0"/>
              <a:t> est sortie plus tôt aujourd’hui et décide de rentrer à pied. Jean la rencontre sur le chemin et la fait monter, le trajet dure alors 8 minutes de moins que d’habitude. Quelle est la distance à pied parcourue par </a:t>
            </a:r>
            <a:r>
              <a:rPr lang="fr-FR" sz="2600" dirty="0" err="1" smtClean="0"/>
              <a:t>Louan</a:t>
            </a:r>
            <a:r>
              <a:rPr lang="fr-FR" sz="2600" dirty="0" smtClean="0"/>
              <a:t>?</a:t>
            </a:r>
            <a:endParaRPr lang="fr-FR" sz="2600" dirty="0"/>
          </a:p>
        </p:txBody>
      </p:sp>
      <p:graphicFrame>
        <p:nvGraphicFramePr>
          <p:cNvPr id="5" name="Tableau 4"/>
          <p:cNvGraphicFramePr>
            <a:graphicFrameLocks noGrp="1"/>
          </p:cNvGraphicFramePr>
          <p:nvPr>
            <p:extLst>
              <p:ext uri="{D42A27DB-BD31-4B8C-83A1-F6EECF244321}">
                <p14:modId xmlns:p14="http://schemas.microsoft.com/office/powerpoint/2010/main" val="3622959674"/>
              </p:ext>
            </p:extLst>
          </p:nvPr>
        </p:nvGraphicFramePr>
        <p:xfrm>
          <a:off x="346875" y="3503373"/>
          <a:ext cx="8339925" cy="1731890"/>
        </p:xfrm>
        <a:graphic>
          <a:graphicData uri="http://schemas.openxmlformats.org/drawingml/2006/table">
            <a:tbl>
              <a:tblPr firstRow="1" bandRow="1">
                <a:tableStyleId>{5A111915-BE36-4E01-A7E5-04B1672EAD32}</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2km</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3km</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4km</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5km</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6km</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4" name="Rectangle 3"/>
          <p:cNvSpPr/>
          <p:nvPr/>
        </p:nvSpPr>
        <p:spPr>
          <a:xfrm>
            <a:off x="8212433" y="5817421"/>
            <a:ext cx="88678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15</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nvGrpSpPr>
          <p:cNvPr id="8" name="Grouper 7"/>
          <p:cNvGrpSpPr/>
          <p:nvPr/>
        </p:nvGrpSpPr>
        <p:grpSpPr>
          <a:xfrm>
            <a:off x="463576" y="5956983"/>
            <a:ext cx="917271" cy="788436"/>
            <a:chOff x="463576" y="5956983"/>
            <a:chExt cx="917271" cy="788436"/>
          </a:xfrm>
        </p:grpSpPr>
        <p:pic>
          <p:nvPicPr>
            <p:cNvPr id="6" name="Image 5"/>
            <p:cNvPicPr>
              <a:picLocks noChangeAspect="1"/>
            </p:cNvPicPr>
            <p:nvPr/>
          </p:nvPicPr>
          <p:blipFill rotWithShape="1">
            <a:blip r:embed="rId2"/>
            <a:srcRect l="19578" r="22439"/>
            <a:stretch/>
          </p:blipFill>
          <p:spPr>
            <a:xfrm>
              <a:off x="463576" y="5956983"/>
              <a:ext cx="455268" cy="785166"/>
            </a:xfrm>
            <a:prstGeom prst="rect">
              <a:avLst/>
            </a:prstGeom>
          </p:spPr>
        </p:pic>
        <p:pic>
          <p:nvPicPr>
            <p:cNvPr id="7" name="Image 6"/>
            <p:cNvPicPr>
              <a:picLocks noChangeAspect="1"/>
            </p:cNvPicPr>
            <p:nvPr/>
          </p:nvPicPr>
          <p:blipFill rotWithShape="1">
            <a:blip r:embed="rId2"/>
            <a:srcRect l="19578" r="22439"/>
            <a:stretch/>
          </p:blipFill>
          <p:spPr>
            <a:xfrm>
              <a:off x="925579" y="5960253"/>
              <a:ext cx="455268" cy="785166"/>
            </a:xfrm>
            <a:prstGeom prst="rect">
              <a:avLst/>
            </a:prstGeom>
          </p:spPr>
        </p:pic>
      </p:grpSp>
      <p:sp>
        <p:nvSpPr>
          <p:cNvPr id="9" name="Rectangle 8"/>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0" name="Connecteur droit 9"/>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837624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6224" y="896552"/>
            <a:ext cx="6753150" cy="1842029"/>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fr-FR" dirty="0" smtClean="0"/>
              <a:t>Le plus grand diviseur commun</a:t>
            </a:r>
            <a:br>
              <a:rPr lang="fr-FR" dirty="0" smtClean="0"/>
            </a:br>
            <a:r>
              <a:rPr lang="fr-FR" dirty="0" smtClean="0"/>
              <a:t> à 49 et 21 est:</a:t>
            </a:r>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2599948379"/>
              </p:ext>
            </p:extLst>
          </p:nvPr>
        </p:nvGraphicFramePr>
        <p:xfrm>
          <a:off x="346876" y="3220138"/>
          <a:ext cx="8339925" cy="1731890"/>
        </p:xfrm>
        <a:graphic>
          <a:graphicData uri="http://schemas.openxmlformats.org/drawingml/2006/table">
            <a:tbl>
              <a:tblPr firstRow="1" bandRow="1">
                <a:tableStyleId>{912C8C85-51F0-491E-9774-3900AFEF0FD7}</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7</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14</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21</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49</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70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100035" y="5817421"/>
            <a:ext cx="88678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16</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6" name="Image 5"/>
          <p:cNvPicPr>
            <a:picLocks noChangeAspect="1"/>
          </p:cNvPicPr>
          <p:nvPr/>
        </p:nvPicPr>
        <p:blipFill rotWithShape="1">
          <a:blip r:embed="rId2"/>
          <a:srcRect l="19578" r="22439"/>
          <a:stretch/>
        </p:blipFill>
        <p:spPr>
          <a:xfrm>
            <a:off x="463576" y="5956983"/>
            <a:ext cx="455268" cy="785166"/>
          </a:xfrm>
          <a:prstGeom prst="rect">
            <a:avLst/>
          </a:prstGeom>
        </p:spPr>
      </p:pic>
      <p:sp>
        <p:nvSpPr>
          <p:cNvPr id="7" name="Rectangle 6"/>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8" name="Connecteur droit 7"/>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014384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19486" y="35282"/>
            <a:ext cx="6988818" cy="1419638"/>
          </a:xfrm>
        </p:spPr>
        <p:style>
          <a:lnRef idx="1">
            <a:schemeClr val="accent3"/>
          </a:lnRef>
          <a:fillRef idx="2">
            <a:schemeClr val="accent3"/>
          </a:fillRef>
          <a:effectRef idx="1">
            <a:schemeClr val="accent3"/>
          </a:effectRef>
          <a:fontRef idx="minor">
            <a:schemeClr val="dk1"/>
          </a:fontRef>
        </p:style>
        <p:txBody>
          <a:bodyPr>
            <a:noAutofit/>
          </a:bodyPr>
          <a:lstStyle/>
          <a:p>
            <a:r>
              <a:rPr lang="fr-FR" sz="2600" dirty="0" smtClean="0"/>
              <a:t>Regarde attentivement la page du calendrier de janvier 2015, quel est le seul autre mois en 2015 qui a une page identique?</a:t>
            </a:r>
            <a:endParaRPr lang="fr-FR" sz="2600" dirty="0"/>
          </a:p>
        </p:txBody>
      </p:sp>
      <p:graphicFrame>
        <p:nvGraphicFramePr>
          <p:cNvPr id="5" name="Tableau 4"/>
          <p:cNvGraphicFramePr>
            <a:graphicFrameLocks noGrp="1"/>
          </p:cNvGraphicFramePr>
          <p:nvPr>
            <p:extLst>
              <p:ext uri="{D42A27DB-BD31-4B8C-83A1-F6EECF244321}">
                <p14:modId xmlns:p14="http://schemas.microsoft.com/office/powerpoint/2010/main" val="4039443758"/>
              </p:ext>
            </p:extLst>
          </p:nvPr>
        </p:nvGraphicFramePr>
        <p:xfrm>
          <a:off x="319486" y="3990162"/>
          <a:ext cx="8339925" cy="1248138"/>
        </p:xfrm>
        <a:graphic>
          <a:graphicData uri="http://schemas.openxmlformats.org/drawingml/2006/table">
            <a:tbl>
              <a:tblPr firstRow="1" bandRow="1">
                <a:tableStyleId>{912C8C85-51F0-491E-9774-3900AFEF0FD7}</a:tableStyleId>
              </a:tblPr>
              <a:tblGrid>
                <a:gridCol w="1667985"/>
                <a:gridCol w="1667985"/>
                <a:gridCol w="1667985"/>
                <a:gridCol w="1667985"/>
                <a:gridCol w="1667985"/>
              </a:tblGrid>
              <a:tr h="608058">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r>
              <a:tr h="608058">
                <a:tc>
                  <a:txBody>
                    <a:bodyPr/>
                    <a:lstStyle/>
                    <a:p>
                      <a:pPr algn="ctr"/>
                      <a:r>
                        <a:rPr lang="fr-FR" sz="2400" dirty="0" smtClean="0"/>
                        <a:t>août</a:t>
                      </a:r>
                      <a:endParaRPr lang="fr-FR"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2400" dirty="0" smtClean="0"/>
                        <a:t>septembre</a:t>
                      </a:r>
                      <a:endParaRPr lang="fr-FR"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2400" dirty="0" smtClean="0"/>
                        <a:t>octobre</a:t>
                      </a:r>
                      <a:endParaRPr lang="fr-FR"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2400" dirty="0" smtClean="0"/>
                        <a:t>novembre</a:t>
                      </a:r>
                      <a:endParaRPr lang="fr-FR"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2400" dirty="0" smtClean="0"/>
                        <a:t>décembre</a:t>
                      </a:r>
                      <a:endParaRPr lang="fr-FR"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165066" y="5817421"/>
            <a:ext cx="88678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17</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nvGrpSpPr>
          <p:cNvPr id="15" name="Grouper 14"/>
          <p:cNvGrpSpPr/>
          <p:nvPr/>
        </p:nvGrpSpPr>
        <p:grpSpPr>
          <a:xfrm>
            <a:off x="426224" y="6031142"/>
            <a:ext cx="910536" cy="804377"/>
            <a:chOff x="426224" y="6031142"/>
            <a:chExt cx="910536" cy="804377"/>
          </a:xfrm>
        </p:grpSpPr>
        <p:pic>
          <p:nvPicPr>
            <p:cNvPr id="12" name="Image 11"/>
            <p:cNvPicPr>
              <a:picLocks noChangeAspect="1"/>
            </p:cNvPicPr>
            <p:nvPr/>
          </p:nvPicPr>
          <p:blipFill rotWithShape="1">
            <a:blip r:embed="rId2"/>
            <a:srcRect l="19578" r="22439"/>
            <a:stretch/>
          </p:blipFill>
          <p:spPr>
            <a:xfrm>
              <a:off x="426224" y="6050353"/>
              <a:ext cx="455268" cy="785166"/>
            </a:xfrm>
            <a:prstGeom prst="rect">
              <a:avLst/>
            </a:prstGeom>
          </p:spPr>
        </p:pic>
        <p:pic>
          <p:nvPicPr>
            <p:cNvPr id="13" name="Image 12"/>
            <p:cNvPicPr>
              <a:picLocks noChangeAspect="1"/>
            </p:cNvPicPr>
            <p:nvPr/>
          </p:nvPicPr>
          <p:blipFill rotWithShape="1">
            <a:blip r:embed="rId2"/>
            <a:srcRect l="19578" r="22439"/>
            <a:stretch/>
          </p:blipFill>
          <p:spPr>
            <a:xfrm>
              <a:off x="881492" y="6031142"/>
              <a:ext cx="455268" cy="785166"/>
            </a:xfrm>
            <a:prstGeom prst="rect">
              <a:avLst/>
            </a:prstGeom>
          </p:spPr>
        </p:pic>
      </p:grpSp>
      <p:graphicFrame>
        <p:nvGraphicFramePr>
          <p:cNvPr id="17" name="Tableau 16"/>
          <p:cNvGraphicFramePr>
            <a:graphicFrameLocks noGrp="1"/>
          </p:cNvGraphicFramePr>
          <p:nvPr>
            <p:extLst>
              <p:ext uri="{D42A27DB-BD31-4B8C-83A1-F6EECF244321}">
                <p14:modId xmlns:p14="http://schemas.microsoft.com/office/powerpoint/2010/main" val="1480587137"/>
              </p:ext>
            </p:extLst>
          </p:nvPr>
        </p:nvGraphicFramePr>
        <p:xfrm>
          <a:off x="938031" y="1534781"/>
          <a:ext cx="5782707" cy="2346960"/>
        </p:xfrm>
        <a:graphic>
          <a:graphicData uri="http://schemas.openxmlformats.org/drawingml/2006/table">
            <a:tbl>
              <a:tblPr firstRow="1" bandRow="1">
                <a:tableStyleId>{5C22544A-7EE6-4342-B048-85BDC9FD1C3A}</a:tableStyleId>
              </a:tblPr>
              <a:tblGrid>
                <a:gridCol w="826101"/>
                <a:gridCol w="826101"/>
                <a:gridCol w="826101"/>
                <a:gridCol w="826101"/>
                <a:gridCol w="826101"/>
                <a:gridCol w="826101"/>
                <a:gridCol w="826101"/>
              </a:tblGrid>
              <a:tr h="329568">
                <a:tc>
                  <a:txBody>
                    <a:bodyPr/>
                    <a:lstStyle/>
                    <a:p>
                      <a:pPr algn="ctr"/>
                      <a:r>
                        <a:rPr lang="fr-FR" dirty="0" err="1" smtClean="0">
                          <a:solidFill>
                            <a:schemeClr val="tx1"/>
                          </a:solidFill>
                        </a:rPr>
                        <a:t>DIm</a:t>
                      </a:r>
                      <a:endParaRPr lang="fr-FR"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dirty="0" smtClean="0">
                          <a:solidFill>
                            <a:schemeClr val="tx1"/>
                          </a:solidFill>
                        </a:rPr>
                        <a:t>Lun</a:t>
                      </a:r>
                      <a:endParaRPr lang="fr-FR"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dirty="0" err="1" smtClean="0">
                          <a:solidFill>
                            <a:schemeClr val="tx1"/>
                          </a:solidFill>
                        </a:rPr>
                        <a:t>mar</a:t>
                      </a:r>
                      <a:endParaRPr lang="fr-FR"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dirty="0" smtClean="0">
                          <a:solidFill>
                            <a:schemeClr val="tx1"/>
                          </a:solidFill>
                        </a:rPr>
                        <a:t>mer</a:t>
                      </a:r>
                      <a:endParaRPr lang="fr-FR"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dirty="0" smtClean="0">
                          <a:solidFill>
                            <a:schemeClr val="tx1"/>
                          </a:solidFill>
                        </a:rPr>
                        <a:t>jeu</a:t>
                      </a:r>
                      <a:endParaRPr lang="fr-FR"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dirty="0" err="1" smtClean="0">
                          <a:solidFill>
                            <a:schemeClr val="tx1"/>
                          </a:solidFill>
                        </a:rPr>
                        <a:t>ven</a:t>
                      </a:r>
                      <a:endParaRPr lang="fr-FR"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dirty="0" err="1" smtClean="0">
                          <a:solidFill>
                            <a:schemeClr val="tx1"/>
                          </a:solidFill>
                        </a:rPr>
                        <a:t>sam</a:t>
                      </a:r>
                      <a:endParaRPr lang="fr-FR"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57032">
                <a:tc>
                  <a:txBody>
                    <a:bodyPr/>
                    <a:lstStyle/>
                    <a:p>
                      <a:pPr algn="ctr"/>
                      <a:endParaRPr lang="fr-FR" sz="20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fr-FR" sz="20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fr-FR" sz="20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fr-FR" sz="20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2000" b="1" dirty="0" smtClean="0">
                          <a:solidFill>
                            <a:schemeClr val="tx1"/>
                          </a:solidFill>
                        </a:rPr>
                        <a:t>1</a:t>
                      </a:r>
                      <a:endParaRPr lang="fr-FR" sz="20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2000" b="1" dirty="0" smtClean="0">
                          <a:solidFill>
                            <a:schemeClr val="tx1"/>
                          </a:solidFill>
                        </a:rPr>
                        <a:t>2</a:t>
                      </a:r>
                      <a:endParaRPr lang="fr-FR" sz="20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2000" b="1" dirty="0" smtClean="0">
                          <a:solidFill>
                            <a:schemeClr val="tx1"/>
                          </a:solidFill>
                        </a:rPr>
                        <a:t>3</a:t>
                      </a:r>
                      <a:endParaRPr lang="fr-FR" sz="20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57032">
                <a:tc>
                  <a:txBody>
                    <a:bodyPr/>
                    <a:lstStyle/>
                    <a:p>
                      <a:pPr algn="ctr"/>
                      <a:r>
                        <a:rPr lang="fr-FR" sz="2000" b="1" dirty="0" smtClean="0">
                          <a:solidFill>
                            <a:schemeClr val="tx1"/>
                          </a:solidFill>
                        </a:rPr>
                        <a:t>4</a:t>
                      </a:r>
                      <a:endParaRPr lang="fr-FR" sz="20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2000" b="1" dirty="0" smtClean="0">
                          <a:solidFill>
                            <a:schemeClr val="tx1"/>
                          </a:solidFill>
                        </a:rPr>
                        <a:t>5</a:t>
                      </a:r>
                      <a:endParaRPr lang="fr-FR" sz="20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2000" b="1" dirty="0" smtClean="0">
                          <a:solidFill>
                            <a:schemeClr val="tx1"/>
                          </a:solidFill>
                        </a:rPr>
                        <a:t>6</a:t>
                      </a:r>
                      <a:endParaRPr lang="fr-FR" sz="20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2000" b="1" dirty="0" smtClean="0">
                          <a:solidFill>
                            <a:schemeClr val="tx1"/>
                          </a:solidFill>
                        </a:rPr>
                        <a:t>7</a:t>
                      </a:r>
                      <a:endParaRPr lang="fr-FR" sz="20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2000" b="1" dirty="0" smtClean="0">
                          <a:solidFill>
                            <a:schemeClr val="tx1"/>
                          </a:solidFill>
                        </a:rPr>
                        <a:t>8</a:t>
                      </a:r>
                      <a:endParaRPr lang="fr-FR" sz="20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2000" b="1" dirty="0" smtClean="0">
                          <a:solidFill>
                            <a:schemeClr val="tx1"/>
                          </a:solidFill>
                        </a:rPr>
                        <a:t>9</a:t>
                      </a:r>
                      <a:endParaRPr lang="fr-FR" sz="20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2000" b="1" dirty="0" smtClean="0">
                          <a:solidFill>
                            <a:schemeClr val="tx1"/>
                          </a:solidFill>
                        </a:rPr>
                        <a:t>10</a:t>
                      </a:r>
                      <a:endParaRPr lang="fr-FR" sz="20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57032">
                <a:tc>
                  <a:txBody>
                    <a:bodyPr/>
                    <a:lstStyle/>
                    <a:p>
                      <a:pPr algn="ctr"/>
                      <a:r>
                        <a:rPr lang="fr-FR" sz="2000" b="1" dirty="0" smtClean="0">
                          <a:solidFill>
                            <a:schemeClr val="tx1"/>
                          </a:solidFill>
                        </a:rPr>
                        <a:t>11</a:t>
                      </a:r>
                      <a:endParaRPr lang="fr-FR" sz="20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2000" b="1" dirty="0" smtClean="0">
                          <a:solidFill>
                            <a:schemeClr val="tx1"/>
                          </a:solidFill>
                        </a:rPr>
                        <a:t>12</a:t>
                      </a:r>
                      <a:endParaRPr lang="fr-FR" sz="20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2000" b="1" dirty="0" smtClean="0">
                          <a:solidFill>
                            <a:schemeClr val="tx1"/>
                          </a:solidFill>
                        </a:rPr>
                        <a:t>13</a:t>
                      </a:r>
                      <a:endParaRPr lang="fr-FR" sz="20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2000" b="1" dirty="0" smtClean="0">
                          <a:solidFill>
                            <a:schemeClr val="tx1"/>
                          </a:solidFill>
                        </a:rPr>
                        <a:t>14</a:t>
                      </a:r>
                      <a:endParaRPr lang="fr-FR" sz="20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2000" b="1" dirty="0" smtClean="0">
                          <a:solidFill>
                            <a:schemeClr val="tx1"/>
                          </a:solidFill>
                        </a:rPr>
                        <a:t>15</a:t>
                      </a:r>
                      <a:endParaRPr lang="fr-FR" sz="20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2000" b="1" dirty="0" smtClean="0">
                          <a:solidFill>
                            <a:schemeClr val="tx1"/>
                          </a:solidFill>
                        </a:rPr>
                        <a:t>16</a:t>
                      </a:r>
                      <a:endParaRPr lang="fr-FR" sz="20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2000" b="1" dirty="0" smtClean="0">
                          <a:solidFill>
                            <a:schemeClr val="tx1"/>
                          </a:solidFill>
                        </a:rPr>
                        <a:t>17</a:t>
                      </a:r>
                      <a:endParaRPr lang="fr-FR" sz="20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57032">
                <a:tc>
                  <a:txBody>
                    <a:bodyPr/>
                    <a:lstStyle/>
                    <a:p>
                      <a:pPr algn="ctr"/>
                      <a:r>
                        <a:rPr lang="fr-FR" sz="2000" b="1" dirty="0" smtClean="0">
                          <a:solidFill>
                            <a:schemeClr val="tx1"/>
                          </a:solidFill>
                        </a:rPr>
                        <a:t>18</a:t>
                      </a:r>
                      <a:endParaRPr lang="fr-FR" sz="20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2000" b="1" dirty="0" smtClean="0">
                          <a:solidFill>
                            <a:schemeClr val="tx1"/>
                          </a:solidFill>
                        </a:rPr>
                        <a:t>19</a:t>
                      </a:r>
                      <a:endParaRPr lang="fr-FR" sz="20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2000" b="1" dirty="0" smtClean="0">
                          <a:solidFill>
                            <a:schemeClr val="tx1"/>
                          </a:solidFill>
                        </a:rPr>
                        <a:t>20</a:t>
                      </a:r>
                      <a:endParaRPr lang="fr-FR" sz="20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2000" b="1" dirty="0" smtClean="0">
                          <a:solidFill>
                            <a:schemeClr val="tx1"/>
                          </a:solidFill>
                        </a:rPr>
                        <a:t>21</a:t>
                      </a:r>
                      <a:endParaRPr lang="fr-FR" sz="20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2000" b="1" dirty="0" smtClean="0">
                          <a:solidFill>
                            <a:schemeClr val="tx1"/>
                          </a:solidFill>
                        </a:rPr>
                        <a:t>22</a:t>
                      </a:r>
                      <a:endParaRPr lang="fr-FR" sz="20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2000" b="1" dirty="0" smtClean="0">
                          <a:solidFill>
                            <a:schemeClr val="tx1"/>
                          </a:solidFill>
                        </a:rPr>
                        <a:t>23</a:t>
                      </a:r>
                      <a:endParaRPr lang="fr-FR" sz="20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2000" b="1" dirty="0" smtClean="0">
                          <a:solidFill>
                            <a:schemeClr val="tx1"/>
                          </a:solidFill>
                        </a:rPr>
                        <a:t>24</a:t>
                      </a:r>
                      <a:endParaRPr lang="fr-FR" sz="20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57032">
                <a:tc>
                  <a:txBody>
                    <a:bodyPr/>
                    <a:lstStyle/>
                    <a:p>
                      <a:pPr algn="ctr"/>
                      <a:r>
                        <a:rPr lang="fr-FR" sz="2000" b="1" dirty="0" smtClean="0">
                          <a:solidFill>
                            <a:schemeClr val="tx1"/>
                          </a:solidFill>
                        </a:rPr>
                        <a:t>25</a:t>
                      </a:r>
                      <a:endParaRPr lang="fr-FR" sz="20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2000" b="1" dirty="0" smtClean="0">
                          <a:solidFill>
                            <a:schemeClr val="tx1"/>
                          </a:solidFill>
                        </a:rPr>
                        <a:t>26</a:t>
                      </a:r>
                      <a:endParaRPr lang="fr-FR" sz="20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2000" b="1" dirty="0" smtClean="0">
                          <a:solidFill>
                            <a:schemeClr val="tx1"/>
                          </a:solidFill>
                        </a:rPr>
                        <a:t>27</a:t>
                      </a:r>
                      <a:endParaRPr lang="fr-FR" sz="20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2000" b="1" dirty="0" smtClean="0">
                          <a:solidFill>
                            <a:schemeClr val="tx1"/>
                          </a:solidFill>
                        </a:rPr>
                        <a:t>28</a:t>
                      </a:r>
                      <a:endParaRPr lang="fr-FR" sz="20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2000" b="1" dirty="0" smtClean="0">
                          <a:solidFill>
                            <a:schemeClr val="tx1"/>
                          </a:solidFill>
                        </a:rPr>
                        <a:t>29</a:t>
                      </a:r>
                      <a:endParaRPr lang="fr-FR" sz="20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2000" b="1" dirty="0" smtClean="0">
                          <a:solidFill>
                            <a:schemeClr val="tx1"/>
                          </a:solidFill>
                        </a:rPr>
                        <a:t>30</a:t>
                      </a:r>
                      <a:endParaRPr lang="fr-FR" sz="20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2000" b="1" dirty="0" smtClean="0">
                          <a:solidFill>
                            <a:schemeClr val="tx1"/>
                          </a:solidFill>
                        </a:rPr>
                        <a:t>31</a:t>
                      </a:r>
                      <a:endParaRPr lang="fr-FR" sz="20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pic>
        <p:nvPicPr>
          <p:cNvPr id="18" name="Image 17"/>
          <p:cNvPicPr>
            <a:picLocks noChangeAspect="1"/>
          </p:cNvPicPr>
          <p:nvPr/>
        </p:nvPicPr>
        <p:blipFill rotWithShape="1">
          <a:blip r:embed="rId2"/>
          <a:srcRect l="19578" r="22439"/>
          <a:stretch/>
        </p:blipFill>
        <p:spPr>
          <a:xfrm>
            <a:off x="1388736" y="6034150"/>
            <a:ext cx="455268" cy="785166"/>
          </a:xfrm>
          <a:prstGeom prst="rect">
            <a:avLst/>
          </a:prstGeom>
        </p:spPr>
      </p:pic>
      <p:sp>
        <p:nvSpPr>
          <p:cNvPr id="10" name="Rectangle 9"/>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 name="Connecteur droit 10"/>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171020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6224" y="896552"/>
            <a:ext cx="6753150" cy="1842029"/>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fr-FR" dirty="0" smtClean="0"/>
              <a:t>Le plus grand diviseur commun</a:t>
            </a:r>
            <a:br>
              <a:rPr lang="fr-FR" dirty="0" smtClean="0"/>
            </a:br>
            <a:r>
              <a:rPr lang="fr-FR" dirty="0" smtClean="0"/>
              <a:t> à 49 et 21 est:</a:t>
            </a:r>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3402441638"/>
              </p:ext>
            </p:extLst>
          </p:nvPr>
        </p:nvGraphicFramePr>
        <p:xfrm>
          <a:off x="346876" y="3220138"/>
          <a:ext cx="8339925" cy="1731890"/>
        </p:xfrm>
        <a:graphic>
          <a:graphicData uri="http://schemas.openxmlformats.org/drawingml/2006/table">
            <a:tbl>
              <a:tblPr firstRow="1" bandRow="1">
                <a:tableStyleId>{912C8C85-51F0-491E-9774-3900AFEF0FD7}</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7</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14</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21</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49</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70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153046" y="5817421"/>
            <a:ext cx="88678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18</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6" name="Image 5"/>
          <p:cNvPicPr>
            <a:picLocks noChangeAspect="1"/>
          </p:cNvPicPr>
          <p:nvPr/>
        </p:nvPicPr>
        <p:blipFill rotWithShape="1">
          <a:blip r:embed="rId2"/>
          <a:srcRect l="19578" r="22439"/>
          <a:stretch/>
        </p:blipFill>
        <p:spPr>
          <a:xfrm>
            <a:off x="463576" y="5956983"/>
            <a:ext cx="455268" cy="785166"/>
          </a:xfrm>
          <a:prstGeom prst="rect">
            <a:avLst/>
          </a:prstGeom>
        </p:spPr>
      </p:pic>
      <p:sp>
        <p:nvSpPr>
          <p:cNvPr id="7" name="Rectangle 6"/>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8" name="Connecteur droit 7"/>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763443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3863" y="188639"/>
            <a:ext cx="6650181" cy="3815903"/>
          </a:xfrm>
        </p:spPr>
        <p:style>
          <a:lnRef idx="1">
            <a:schemeClr val="dk1"/>
          </a:lnRef>
          <a:fillRef idx="2">
            <a:schemeClr val="dk1"/>
          </a:fillRef>
          <a:effectRef idx="1">
            <a:schemeClr val="dk1"/>
          </a:effectRef>
          <a:fontRef idx="minor">
            <a:schemeClr val="dk1"/>
          </a:fontRef>
        </p:style>
        <p:txBody>
          <a:bodyPr>
            <a:normAutofit fontScale="90000"/>
          </a:bodyPr>
          <a:lstStyle/>
          <a:p>
            <a:pPr algn="l"/>
            <a:r>
              <a:rPr lang="fr-FR" sz="2800" dirty="0" smtClean="0"/>
              <a:t>Pour l’anniversaire de son chat Oscar, Julie a acheté 500 souris mécaniques. Pour les différencier, elle a nommé chaque souris avec 2 lettres : la première se nommant « AA »,   la deuxième « AB »,  la troisième « AC », la vingt–sixième « AZ », les suivantes « BA », « BB », « BC » et ainsi de suite…</a:t>
            </a:r>
            <a:br>
              <a:rPr lang="fr-FR" sz="2800" dirty="0" smtClean="0"/>
            </a:br>
            <a:r>
              <a:rPr lang="fr-FR" sz="2800" dirty="0"/>
              <a:t>Q</a:t>
            </a:r>
            <a:r>
              <a:rPr lang="fr-FR" sz="2800" dirty="0" smtClean="0"/>
              <a:t>uelles sont les lettres inscrites sur la 500</a:t>
            </a:r>
            <a:r>
              <a:rPr lang="fr-FR" sz="2800" baseline="30000" dirty="0" smtClean="0"/>
              <a:t>ème</a:t>
            </a:r>
            <a:r>
              <a:rPr lang="fr-FR" sz="2800" dirty="0" smtClean="0"/>
              <a:t> souris ?</a:t>
            </a:r>
            <a:endParaRPr lang="fr-FR" sz="2800" dirty="0"/>
          </a:p>
        </p:txBody>
      </p:sp>
      <p:graphicFrame>
        <p:nvGraphicFramePr>
          <p:cNvPr id="5" name="Tableau 4"/>
          <p:cNvGraphicFramePr>
            <a:graphicFrameLocks noGrp="1"/>
          </p:cNvGraphicFramePr>
          <p:nvPr>
            <p:extLst>
              <p:ext uri="{D42A27DB-BD31-4B8C-83A1-F6EECF244321}">
                <p14:modId xmlns:p14="http://schemas.microsoft.com/office/powerpoint/2010/main" val="3188950118"/>
              </p:ext>
            </p:extLst>
          </p:nvPr>
        </p:nvGraphicFramePr>
        <p:xfrm>
          <a:off x="451352" y="4149080"/>
          <a:ext cx="8339925" cy="1722050"/>
        </p:xfrm>
        <a:graphic>
          <a:graphicData uri="http://schemas.openxmlformats.org/drawingml/2006/table">
            <a:tbl>
              <a:tblPr firstRow="1" bandRow="1">
                <a:tableStyleId>{5A111915-BE36-4E01-A7E5-04B1672EAD32}</a:tableStyleId>
              </a:tblPr>
              <a:tblGrid>
                <a:gridCol w="1667985"/>
                <a:gridCol w="1667985"/>
                <a:gridCol w="1667985"/>
                <a:gridCol w="1667985"/>
                <a:gridCol w="1667985"/>
              </a:tblGrid>
              <a:tr h="890861">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831189">
                <a:tc>
                  <a:txBody>
                    <a:bodyPr/>
                    <a:lstStyle/>
                    <a:p>
                      <a:pPr algn="ctr"/>
                      <a:r>
                        <a:rPr lang="fr-FR" sz="3600" dirty="0" smtClean="0"/>
                        <a:t>EA</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QR</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EJ</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TF</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ZX</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208813" y="5906861"/>
            <a:ext cx="88663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19</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1" name="Rectangle 10"/>
          <p:cNvSpPr/>
          <p:nvPr/>
        </p:nvSpPr>
        <p:spPr>
          <a:xfrm>
            <a:off x="0" y="5949280"/>
            <a:ext cx="9144000" cy="9226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2226" name="Picture 2" descr="mouse_running_hg_wht_st"/>
          <p:cNvPicPr>
            <a:picLocks noChangeAspect="1" noChangeArrowheads="1"/>
          </p:cNvPicPr>
          <p:nvPr/>
        </p:nvPicPr>
        <p:blipFill>
          <a:blip r:embed="rId2" cstate="print"/>
          <a:srcRect/>
          <a:stretch>
            <a:fillRect/>
          </a:stretch>
        </p:blipFill>
        <p:spPr bwMode="auto">
          <a:xfrm>
            <a:off x="4211960" y="5990151"/>
            <a:ext cx="1224136" cy="867849"/>
          </a:xfrm>
          <a:prstGeom prst="rect">
            <a:avLst/>
          </a:prstGeom>
          <a:noFill/>
          <a:ln w="9525">
            <a:noFill/>
            <a:miter lim="800000"/>
            <a:headEnd/>
            <a:tailEnd/>
          </a:ln>
        </p:spPr>
      </p:pic>
      <p:grpSp>
        <p:nvGrpSpPr>
          <p:cNvPr id="12" name="Grouper 5"/>
          <p:cNvGrpSpPr/>
          <p:nvPr/>
        </p:nvGrpSpPr>
        <p:grpSpPr>
          <a:xfrm>
            <a:off x="426224" y="6031142"/>
            <a:ext cx="910536" cy="804377"/>
            <a:chOff x="426224" y="6031142"/>
            <a:chExt cx="910536" cy="804377"/>
          </a:xfrm>
        </p:grpSpPr>
        <p:pic>
          <p:nvPicPr>
            <p:cNvPr id="13" name="Image 12"/>
            <p:cNvPicPr>
              <a:picLocks noChangeAspect="1"/>
            </p:cNvPicPr>
            <p:nvPr/>
          </p:nvPicPr>
          <p:blipFill rotWithShape="1">
            <a:blip r:embed="rId3" cstate="print"/>
            <a:srcRect l="19578" r="22439"/>
            <a:stretch/>
          </p:blipFill>
          <p:spPr>
            <a:xfrm>
              <a:off x="426224" y="6050353"/>
              <a:ext cx="455268" cy="785166"/>
            </a:xfrm>
            <a:prstGeom prst="rect">
              <a:avLst/>
            </a:prstGeom>
          </p:spPr>
        </p:pic>
        <p:pic>
          <p:nvPicPr>
            <p:cNvPr id="14" name="Image 13"/>
            <p:cNvPicPr>
              <a:picLocks noChangeAspect="1"/>
            </p:cNvPicPr>
            <p:nvPr/>
          </p:nvPicPr>
          <p:blipFill rotWithShape="1">
            <a:blip r:embed="rId3" cstate="print"/>
            <a:srcRect l="19578" r="22439"/>
            <a:stretch/>
          </p:blipFill>
          <p:spPr>
            <a:xfrm>
              <a:off x="881492" y="6031142"/>
              <a:ext cx="455268" cy="785166"/>
            </a:xfrm>
            <a:prstGeom prst="rect">
              <a:avLst/>
            </a:prstGeom>
          </p:spPr>
        </p:pic>
      </p:grpSp>
      <p:sp>
        <p:nvSpPr>
          <p:cNvPr id="10" name="Rectangle 9"/>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84787551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9271" y="566255"/>
            <a:ext cx="7100414" cy="2275709"/>
          </a:xfrm>
        </p:spPr>
        <p:style>
          <a:lnRef idx="1">
            <a:schemeClr val="accent1"/>
          </a:lnRef>
          <a:fillRef idx="2">
            <a:schemeClr val="accent1"/>
          </a:fillRef>
          <a:effectRef idx="1">
            <a:schemeClr val="accent1"/>
          </a:effectRef>
          <a:fontRef idx="minor">
            <a:schemeClr val="dk1"/>
          </a:fontRef>
        </p:style>
        <p:txBody>
          <a:bodyPr>
            <a:normAutofit/>
          </a:bodyPr>
          <a:lstStyle/>
          <a:p>
            <a:r>
              <a:rPr lang="fr-FR" sz="3600" dirty="0" smtClean="0"/>
              <a:t>Quelle est l’une des solutions de l’équation?</a:t>
            </a:r>
            <a:br>
              <a:rPr lang="fr-FR" sz="3600" dirty="0" smtClean="0"/>
            </a:br>
            <a:endParaRPr lang="fr-FR" sz="3600" dirty="0"/>
          </a:p>
        </p:txBody>
      </p:sp>
      <p:graphicFrame>
        <p:nvGraphicFramePr>
          <p:cNvPr id="5" name="Tableau 4"/>
          <p:cNvGraphicFramePr>
            <a:graphicFrameLocks noGrp="1"/>
          </p:cNvGraphicFramePr>
          <p:nvPr>
            <p:extLst>
              <p:ext uri="{D42A27DB-BD31-4B8C-83A1-F6EECF244321}">
                <p14:modId xmlns:p14="http://schemas.microsoft.com/office/powerpoint/2010/main" val="3024038157"/>
              </p:ext>
            </p:extLst>
          </p:nvPr>
        </p:nvGraphicFramePr>
        <p:xfrm>
          <a:off x="293535" y="3476989"/>
          <a:ext cx="8339925" cy="1731890"/>
        </p:xfrm>
        <a:graphic>
          <a:graphicData uri="http://schemas.openxmlformats.org/drawingml/2006/table">
            <a:tbl>
              <a:tblPr firstRow="1" bandRow="1">
                <a:tableStyleId>{7E9639D4-E3E2-4D34-9284-5A2195B3D0D7}</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r>
              <a:tr h="865945">
                <a:tc>
                  <a:txBody>
                    <a:bodyPr/>
                    <a:lstStyle/>
                    <a:p>
                      <a:pPr algn="ctr"/>
                      <a:r>
                        <a:rPr lang="fr-FR" sz="3600" dirty="0" smtClean="0"/>
                        <a:t>1</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3</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4</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165066" y="5817421"/>
            <a:ext cx="886781" cy="923330"/>
          </a:xfrm>
          <a:prstGeom prst="rect">
            <a:avLst/>
          </a:prstGeom>
          <a:noFill/>
        </p:spPr>
        <p:txBody>
          <a:bodyPr wrap="none" lIns="91440" tIns="45720" rIns="91440" bIns="45720">
            <a:spAutoFit/>
          </a:bodyPr>
          <a:lstStyle/>
          <a:p>
            <a:pPr algn="ctr"/>
            <a:r>
              <a:rPr lang="fr-FR"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20</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9" name="Image 8"/>
          <p:cNvPicPr>
            <a:picLocks noChangeAspect="1"/>
          </p:cNvPicPr>
          <p:nvPr/>
        </p:nvPicPr>
        <p:blipFill rotWithShape="1">
          <a:blip r:embed="rId3"/>
          <a:srcRect l="19578" r="22439"/>
          <a:stretch/>
        </p:blipFill>
        <p:spPr>
          <a:xfrm>
            <a:off x="346875" y="5955585"/>
            <a:ext cx="455268" cy="785166"/>
          </a:xfrm>
          <a:prstGeom prst="rect">
            <a:avLst/>
          </a:prstGeom>
        </p:spPr>
      </p:pic>
      <p:graphicFrame>
        <p:nvGraphicFramePr>
          <p:cNvPr id="4" name="Objet 3"/>
          <p:cNvGraphicFramePr>
            <a:graphicFrameLocks noChangeAspect="1"/>
          </p:cNvGraphicFramePr>
          <p:nvPr>
            <p:extLst>
              <p:ext uri="{D42A27DB-BD31-4B8C-83A1-F6EECF244321}">
                <p14:modId xmlns:p14="http://schemas.microsoft.com/office/powerpoint/2010/main" val="2958872681"/>
              </p:ext>
            </p:extLst>
          </p:nvPr>
        </p:nvGraphicFramePr>
        <p:xfrm>
          <a:off x="2052638" y="1920875"/>
          <a:ext cx="3074987" cy="638175"/>
        </p:xfrm>
        <a:graphic>
          <a:graphicData uri="http://schemas.openxmlformats.org/presentationml/2006/ole">
            <mc:AlternateContent xmlns:mc="http://schemas.openxmlformats.org/markup-compatibility/2006">
              <mc:Choice xmlns:v="urn:schemas-microsoft-com:vml" Requires="v">
                <p:oleObj spid="_x0000_s3112" name="Équation" r:id="rId4" imgW="977760" imgH="203040" progId="Equation.3">
                  <p:embed/>
                </p:oleObj>
              </mc:Choice>
              <mc:Fallback>
                <p:oleObj name="Équation" r:id="rId4" imgW="977760" imgH="203040" progId="Equation.3">
                  <p:embed/>
                  <p:pic>
                    <p:nvPicPr>
                      <p:cNvPr id="0" name=""/>
                      <p:cNvPicPr/>
                      <p:nvPr/>
                    </p:nvPicPr>
                    <p:blipFill>
                      <a:blip r:embed="rId5"/>
                      <a:stretch>
                        <a:fillRect/>
                      </a:stretch>
                    </p:blipFill>
                    <p:spPr>
                      <a:xfrm>
                        <a:off x="2052638" y="1920875"/>
                        <a:ext cx="3074987" cy="638175"/>
                      </a:xfrm>
                      <a:prstGeom prst="rect">
                        <a:avLst/>
                      </a:prstGeom>
                    </p:spPr>
                  </p:pic>
                </p:oleObj>
              </mc:Fallback>
            </mc:AlternateContent>
          </a:graphicData>
        </a:graphic>
      </p:graphicFrame>
      <p:sp>
        <p:nvSpPr>
          <p:cNvPr id="10" name="Rectangle 9"/>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 name="Connecteur droit 10"/>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64370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94219" y="819825"/>
            <a:ext cx="7533855" cy="2829201"/>
          </a:xfrm>
        </p:spPr>
        <p:txBody>
          <a:bodyPr>
            <a:normAutofit/>
          </a:bodyPr>
          <a:lstStyle/>
          <a:p>
            <a:r>
              <a:rPr lang="fr-FR" dirty="0" smtClean="0"/>
              <a:t>Trois questions pour apprendre à manipuler la télécommande</a:t>
            </a:r>
            <a:br>
              <a:rPr lang="fr-FR" dirty="0" smtClean="0"/>
            </a:br>
            <a:r>
              <a:rPr lang="fr-FR" dirty="0" smtClean="0"/>
              <a:t>elles ne comptent pas</a:t>
            </a:r>
            <a:br>
              <a:rPr lang="fr-FR" dirty="0" smtClean="0"/>
            </a:br>
            <a:r>
              <a:rPr lang="fr-FR" dirty="0" smtClean="0"/>
              <a:t>pour le concours…</a:t>
            </a:r>
            <a:endParaRPr lang="fr-FR" dirty="0"/>
          </a:p>
        </p:txBody>
      </p:sp>
      <p:pic>
        <p:nvPicPr>
          <p:cNvPr id="5" name="Image 4"/>
          <p:cNvPicPr>
            <a:picLocks noChangeAspect="1"/>
          </p:cNvPicPr>
          <p:nvPr/>
        </p:nvPicPr>
        <p:blipFill>
          <a:blip r:embed="rId2"/>
          <a:stretch>
            <a:fillRect/>
          </a:stretch>
        </p:blipFill>
        <p:spPr>
          <a:xfrm>
            <a:off x="3797300" y="3825851"/>
            <a:ext cx="1536700" cy="2324100"/>
          </a:xfrm>
          <a:prstGeom prst="rect">
            <a:avLst/>
          </a:prstGeom>
        </p:spPr>
      </p:pic>
    </p:spTree>
    <p:extLst>
      <p:ext uri="{BB962C8B-B14F-4D97-AF65-F5344CB8AC3E}">
        <p14:creationId xmlns:p14="http://schemas.microsoft.com/office/powerpoint/2010/main" val="200183323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97955" y="1021124"/>
            <a:ext cx="4847881" cy="1629946"/>
          </a:xfrm>
        </p:spPr>
        <p:style>
          <a:lnRef idx="1">
            <a:schemeClr val="accent3"/>
          </a:lnRef>
          <a:fillRef idx="2">
            <a:schemeClr val="accent3"/>
          </a:fillRef>
          <a:effectRef idx="1">
            <a:schemeClr val="accent3"/>
          </a:effectRef>
          <a:fontRef idx="minor">
            <a:schemeClr val="dk1"/>
          </a:fontRef>
        </p:style>
        <p:txBody>
          <a:bodyPr>
            <a:normAutofit/>
          </a:bodyPr>
          <a:lstStyle/>
          <a:p>
            <a:r>
              <a:rPr lang="fr-FR" sz="9600" dirty="0" smtClean="0"/>
              <a:t>3 + 2 =</a:t>
            </a:r>
            <a:endParaRPr lang="fr-FR" sz="9600" dirty="0"/>
          </a:p>
        </p:txBody>
      </p:sp>
      <p:graphicFrame>
        <p:nvGraphicFramePr>
          <p:cNvPr id="5" name="Tableau 4"/>
          <p:cNvGraphicFramePr>
            <a:graphicFrameLocks noGrp="1"/>
          </p:cNvGraphicFramePr>
          <p:nvPr>
            <p:extLst>
              <p:ext uri="{D42A27DB-BD31-4B8C-83A1-F6EECF244321}">
                <p14:modId xmlns:p14="http://schemas.microsoft.com/office/powerpoint/2010/main" val="3770747618"/>
              </p:ext>
            </p:extLst>
          </p:nvPr>
        </p:nvGraphicFramePr>
        <p:xfrm>
          <a:off x="346874" y="3395896"/>
          <a:ext cx="8339925" cy="1731890"/>
        </p:xfrm>
        <a:graphic>
          <a:graphicData uri="http://schemas.openxmlformats.org/drawingml/2006/table">
            <a:tbl>
              <a:tblPr firstRow="1" bandRow="1">
                <a:tableStyleId>{F2DE63D5-997A-4646-A377-4702673A728D}</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1</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3</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4</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239362" y="5817421"/>
            <a:ext cx="88663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00</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5"/>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 name="Connecteur droit 6"/>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0301767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47625" y="831510"/>
            <a:ext cx="5487405" cy="1646021"/>
          </a:xfrm>
        </p:spPr>
        <p:style>
          <a:lnRef idx="1">
            <a:schemeClr val="accent2"/>
          </a:lnRef>
          <a:fillRef idx="2">
            <a:schemeClr val="accent2"/>
          </a:fillRef>
          <a:effectRef idx="1">
            <a:schemeClr val="accent2"/>
          </a:effectRef>
          <a:fontRef idx="minor">
            <a:schemeClr val="dk1"/>
          </a:fontRef>
        </p:style>
        <p:txBody>
          <a:bodyPr>
            <a:normAutofit/>
          </a:bodyPr>
          <a:lstStyle/>
          <a:p>
            <a:r>
              <a:rPr lang="fr-FR" sz="9600" dirty="0" smtClean="0"/>
              <a:t>50 x 30=</a:t>
            </a:r>
            <a:endParaRPr lang="fr-FR" sz="9600" dirty="0"/>
          </a:p>
        </p:txBody>
      </p:sp>
      <p:graphicFrame>
        <p:nvGraphicFramePr>
          <p:cNvPr id="5" name="Tableau 4"/>
          <p:cNvGraphicFramePr>
            <a:graphicFrameLocks noGrp="1"/>
          </p:cNvGraphicFramePr>
          <p:nvPr>
            <p:extLst>
              <p:ext uri="{D42A27DB-BD31-4B8C-83A1-F6EECF244321}">
                <p14:modId xmlns:p14="http://schemas.microsoft.com/office/powerpoint/2010/main" val="3706124367"/>
              </p:ext>
            </p:extLst>
          </p:nvPr>
        </p:nvGraphicFramePr>
        <p:xfrm>
          <a:off x="346875" y="3346381"/>
          <a:ext cx="8339925" cy="1731890"/>
        </p:xfrm>
        <a:graphic>
          <a:graphicData uri="http://schemas.openxmlformats.org/drawingml/2006/table">
            <a:tbl>
              <a:tblPr firstRow="1" bandRow="1">
                <a:tableStyleId>{72833802-FEF1-4C79-8D5D-14CF1EAF98D9}</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300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500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800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1500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15000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126823" y="5817421"/>
            <a:ext cx="88663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00</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5"/>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 name="Connecteur droit 6"/>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7960884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3340" y="757310"/>
            <a:ext cx="6415600" cy="1782541"/>
          </a:xfrm>
        </p:spPr>
        <p:style>
          <a:lnRef idx="1">
            <a:schemeClr val="accent6"/>
          </a:lnRef>
          <a:fillRef idx="2">
            <a:schemeClr val="accent6"/>
          </a:fillRef>
          <a:effectRef idx="1">
            <a:schemeClr val="accent6"/>
          </a:effectRef>
          <a:fontRef idx="minor">
            <a:schemeClr val="dk1"/>
          </a:fontRef>
        </p:style>
        <p:txBody>
          <a:bodyPr>
            <a:noAutofit/>
          </a:bodyPr>
          <a:lstStyle/>
          <a:p>
            <a:r>
              <a:rPr lang="fr-FR" sz="6000" dirty="0" smtClean="0"/>
              <a:t>1 + 2 + 3 + 4 + 5 =</a:t>
            </a:r>
            <a:endParaRPr lang="fr-FR" sz="6000" dirty="0"/>
          </a:p>
        </p:txBody>
      </p:sp>
      <p:graphicFrame>
        <p:nvGraphicFramePr>
          <p:cNvPr id="5" name="Tableau 4"/>
          <p:cNvGraphicFramePr>
            <a:graphicFrameLocks noGrp="1"/>
          </p:cNvGraphicFramePr>
          <p:nvPr>
            <p:extLst>
              <p:ext uri="{D42A27DB-BD31-4B8C-83A1-F6EECF244321}">
                <p14:modId xmlns:p14="http://schemas.microsoft.com/office/powerpoint/2010/main" val="2792355454"/>
              </p:ext>
            </p:extLst>
          </p:nvPr>
        </p:nvGraphicFramePr>
        <p:xfrm>
          <a:off x="346876" y="3428633"/>
          <a:ext cx="8339925" cy="1731890"/>
        </p:xfrm>
        <a:graphic>
          <a:graphicData uri="http://schemas.openxmlformats.org/drawingml/2006/table">
            <a:tbl>
              <a:tblPr firstRow="1" bandRow="1">
                <a:tableStyleId>{912C8C85-51F0-491E-9774-3900AFEF0FD7}</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14</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16</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17</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18</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142900" y="5817421"/>
            <a:ext cx="88663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00</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5"/>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 name="Connecteur droit 6"/>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2792095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14438" y="603551"/>
            <a:ext cx="7886951" cy="730676"/>
          </a:xfrm>
        </p:spPr>
        <p:txBody>
          <a:bodyPr/>
          <a:lstStyle/>
          <a:p>
            <a:pPr marL="0" indent="0" algn="ctr">
              <a:buNone/>
            </a:pPr>
            <a:r>
              <a:rPr lang="fr-FR" dirty="0" smtClean="0"/>
              <a:t>Des cactus pour le niveau de difficulté…</a:t>
            </a:r>
            <a:endParaRPr lang="fr-FR" dirty="0"/>
          </a:p>
        </p:txBody>
      </p:sp>
      <p:pic>
        <p:nvPicPr>
          <p:cNvPr id="4" name="Image 3"/>
          <p:cNvPicPr>
            <a:picLocks noChangeAspect="1"/>
          </p:cNvPicPr>
          <p:nvPr/>
        </p:nvPicPr>
        <p:blipFill rotWithShape="1">
          <a:blip r:embed="rId2"/>
          <a:srcRect l="19578" r="22439"/>
          <a:stretch/>
        </p:blipFill>
        <p:spPr>
          <a:xfrm>
            <a:off x="1278324" y="1768582"/>
            <a:ext cx="779578" cy="1344479"/>
          </a:xfrm>
          <a:prstGeom prst="rect">
            <a:avLst/>
          </a:prstGeom>
        </p:spPr>
      </p:pic>
      <p:sp>
        <p:nvSpPr>
          <p:cNvPr id="5" name="Espace réservé du contenu 2"/>
          <p:cNvSpPr txBox="1">
            <a:spLocks/>
          </p:cNvSpPr>
          <p:nvPr/>
        </p:nvSpPr>
        <p:spPr>
          <a:xfrm>
            <a:off x="2651427" y="2138401"/>
            <a:ext cx="2943496" cy="730676"/>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fr-FR" sz="4000" dirty="0" smtClean="0"/>
              <a:t>Facile</a:t>
            </a:r>
            <a:endParaRPr lang="fr-FR" sz="4000" dirty="0"/>
          </a:p>
        </p:txBody>
      </p:sp>
      <p:pic>
        <p:nvPicPr>
          <p:cNvPr id="6" name="Image 5"/>
          <p:cNvPicPr>
            <a:picLocks noChangeAspect="1"/>
          </p:cNvPicPr>
          <p:nvPr/>
        </p:nvPicPr>
        <p:blipFill rotWithShape="1">
          <a:blip r:embed="rId2"/>
          <a:srcRect l="19578" r="22439"/>
          <a:stretch/>
        </p:blipFill>
        <p:spPr>
          <a:xfrm>
            <a:off x="1040935" y="3383808"/>
            <a:ext cx="779578" cy="1344479"/>
          </a:xfrm>
          <a:prstGeom prst="rect">
            <a:avLst/>
          </a:prstGeom>
        </p:spPr>
      </p:pic>
      <p:pic>
        <p:nvPicPr>
          <p:cNvPr id="7" name="Image 6"/>
          <p:cNvPicPr>
            <a:picLocks noChangeAspect="1"/>
          </p:cNvPicPr>
          <p:nvPr/>
        </p:nvPicPr>
        <p:blipFill rotWithShape="1">
          <a:blip r:embed="rId2"/>
          <a:srcRect l="19578" r="22439"/>
          <a:stretch/>
        </p:blipFill>
        <p:spPr>
          <a:xfrm>
            <a:off x="1871849" y="3383808"/>
            <a:ext cx="779578" cy="1344479"/>
          </a:xfrm>
          <a:prstGeom prst="rect">
            <a:avLst/>
          </a:prstGeom>
        </p:spPr>
      </p:pic>
      <p:sp>
        <p:nvSpPr>
          <p:cNvPr id="8" name="Espace réservé du contenu 2"/>
          <p:cNvSpPr txBox="1">
            <a:spLocks/>
          </p:cNvSpPr>
          <p:nvPr/>
        </p:nvSpPr>
        <p:spPr>
          <a:xfrm>
            <a:off x="3334379" y="3673252"/>
            <a:ext cx="3241261" cy="730676"/>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fr-FR" sz="4000" dirty="0" smtClean="0"/>
              <a:t>Assez difficile</a:t>
            </a:r>
            <a:endParaRPr lang="fr-FR" sz="4000" dirty="0"/>
          </a:p>
        </p:txBody>
      </p:sp>
      <p:pic>
        <p:nvPicPr>
          <p:cNvPr id="9" name="Image 8"/>
          <p:cNvPicPr>
            <a:picLocks noChangeAspect="1"/>
          </p:cNvPicPr>
          <p:nvPr/>
        </p:nvPicPr>
        <p:blipFill rotWithShape="1">
          <a:blip r:embed="rId2"/>
          <a:srcRect l="19578" r="22439"/>
          <a:stretch/>
        </p:blipFill>
        <p:spPr>
          <a:xfrm>
            <a:off x="655748" y="5095484"/>
            <a:ext cx="779578" cy="1344479"/>
          </a:xfrm>
          <a:prstGeom prst="rect">
            <a:avLst/>
          </a:prstGeom>
        </p:spPr>
      </p:pic>
      <p:pic>
        <p:nvPicPr>
          <p:cNvPr id="10" name="Image 9"/>
          <p:cNvPicPr>
            <a:picLocks noChangeAspect="1"/>
          </p:cNvPicPr>
          <p:nvPr/>
        </p:nvPicPr>
        <p:blipFill rotWithShape="1">
          <a:blip r:embed="rId2"/>
          <a:srcRect l="19578" r="22439"/>
          <a:stretch/>
        </p:blipFill>
        <p:spPr>
          <a:xfrm>
            <a:off x="1486662" y="5095484"/>
            <a:ext cx="779578" cy="1344479"/>
          </a:xfrm>
          <a:prstGeom prst="rect">
            <a:avLst/>
          </a:prstGeom>
        </p:spPr>
      </p:pic>
      <p:pic>
        <p:nvPicPr>
          <p:cNvPr id="11" name="Image 10"/>
          <p:cNvPicPr>
            <a:picLocks noChangeAspect="1"/>
          </p:cNvPicPr>
          <p:nvPr/>
        </p:nvPicPr>
        <p:blipFill rotWithShape="1">
          <a:blip r:embed="rId2"/>
          <a:srcRect l="19578" r="22439"/>
          <a:stretch/>
        </p:blipFill>
        <p:spPr>
          <a:xfrm>
            <a:off x="2330549" y="5095484"/>
            <a:ext cx="779578" cy="1344479"/>
          </a:xfrm>
          <a:prstGeom prst="rect">
            <a:avLst/>
          </a:prstGeom>
        </p:spPr>
      </p:pic>
      <p:sp>
        <p:nvSpPr>
          <p:cNvPr id="12" name="Espace réservé du contenu 2"/>
          <p:cNvSpPr txBox="1">
            <a:spLocks/>
          </p:cNvSpPr>
          <p:nvPr/>
        </p:nvSpPr>
        <p:spPr>
          <a:xfrm>
            <a:off x="3776171" y="5352778"/>
            <a:ext cx="3241261" cy="730676"/>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fr-FR" sz="4000" dirty="0" smtClean="0"/>
              <a:t>Très difficile</a:t>
            </a:r>
            <a:endParaRPr lang="fr-FR" sz="4000" dirty="0"/>
          </a:p>
        </p:txBody>
      </p:sp>
    </p:spTree>
    <p:extLst>
      <p:ext uri="{BB962C8B-B14F-4D97-AF65-F5344CB8AC3E}">
        <p14:creationId xmlns:p14="http://schemas.microsoft.com/office/powerpoint/2010/main" val="241644100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94219" y="1318151"/>
            <a:ext cx="7772400" cy="3343601"/>
          </a:xfrm>
        </p:spPr>
        <p:txBody>
          <a:bodyPr>
            <a:normAutofit/>
          </a:bodyPr>
          <a:lstStyle/>
          <a:p>
            <a:r>
              <a:rPr lang="fr-FR" dirty="0" smtClean="0"/>
              <a:t>Maintenant,</a:t>
            </a:r>
            <a:br>
              <a:rPr lang="fr-FR" dirty="0" smtClean="0"/>
            </a:br>
            <a:r>
              <a:rPr lang="fr-FR" dirty="0" smtClean="0"/>
              <a:t>vous êtes fin prêts!?!</a:t>
            </a:r>
            <a:br>
              <a:rPr lang="fr-FR" dirty="0" smtClean="0"/>
            </a:br>
            <a:r>
              <a:rPr lang="fr-FR" dirty="0" smtClean="0"/>
              <a:t/>
            </a:r>
            <a:br>
              <a:rPr lang="fr-FR" dirty="0" smtClean="0"/>
            </a:br>
            <a:r>
              <a:rPr lang="fr-FR" dirty="0" smtClean="0"/>
              <a:t>C’est parti…</a:t>
            </a:r>
            <a:endParaRPr lang="fr-FR" dirty="0"/>
          </a:p>
        </p:txBody>
      </p:sp>
    </p:spTree>
    <p:extLst>
      <p:ext uri="{BB962C8B-B14F-4D97-AF65-F5344CB8AC3E}">
        <p14:creationId xmlns:p14="http://schemas.microsoft.com/office/powerpoint/2010/main" val="191102352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758" y="1057832"/>
            <a:ext cx="6967697" cy="1143000"/>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fr-FR" dirty="0" smtClean="0"/>
              <a:t>La somme de 2015 et 1402 est:</a:t>
            </a:r>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1991874200"/>
              </p:ext>
            </p:extLst>
          </p:nvPr>
        </p:nvGraphicFramePr>
        <p:xfrm>
          <a:off x="187467" y="3348667"/>
          <a:ext cx="8339925" cy="1731890"/>
        </p:xfrm>
        <a:graphic>
          <a:graphicData uri="http://schemas.openxmlformats.org/drawingml/2006/table">
            <a:tbl>
              <a:tblPr firstRow="1" bandRow="1">
                <a:tableStyleId>{5A111915-BE36-4E01-A7E5-04B1672EAD32}</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617</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1602</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3017</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4316</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3417</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4" name="Rectangle 3"/>
          <p:cNvSpPr/>
          <p:nvPr/>
        </p:nvSpPr>
        <p:spPr>
          <a:xfrm>
            <a:off x="8527392" y="5817421"/>
            <a:ext cx="535648"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7" name="Image 6"/>
          <p:cNvPicPr>
            <a:picLocks noChangeAspect="1"/>
          </p:cNvPicPr>
          <p:nvPr/>
        </p:nvPicPr>
        <p:blipFill rotWithShape="1">
          <a:blip r:embed="rId2"/>
          <a:srcRect l="19578" r="22439"/>
          <a:stretch/>
        </p:blipFill>
        <p:spPr>
          <a:xfrm>
            <a:off x="463576" y="5956983"/>
            <a:ext cx="455268" cy="785166"/>
          </a:xfrm>
          <a:prstGeom prst="rect">
            <a:avLst/>
          </a:prstGeom>
        </p:spPr>
      </p:pic>
      <p:sp>
        <p:nvSpPr>
          <p:cNvPr id="6" name="Rectangle 5"/>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8" name="Connecteur droit 7"/>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6017050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DUCLOUDQUESTION" val="true"/>
  <p:tag name="EC-QUESTIONTYPE" val="1"/>
  <p:tag name="EC-MAXTIME" val="120"/>
  <p:tag name="EC-RIGHTANSWER" val="B"/>
  <p:tag name="EC-IID" val="2"/>
  <p:tag name="EC-EID" val="2"/>
  <p:tag name="EC-TITLE" val="Question n°14"/>
  <p:tag name="EC-GRADE" val="1,48"/>
  <p:tag name="EC-PENALTY" val="0"/>
  <p:tag name="EC-AC" val="5"/>
  <p:tag name="EC-AA" val="True"/>
  <p:tag name="EC-AF" val="True"/>
  <p:tag name="EC-AM" val="False"/>
  <p:tag name="EC-AS" val="True"/>
  <p:tag name="EC-UL" val="True"/>
  <p:tag name="EC-APC" val="False"/>
  <p:tag name="EC-VERSION" val="2.0"/>
</p:tagLst>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1155</TotalTime>
  <Words>692</Words>
  <Application>Microsoft Macintosh PowerPoint</Application>
  <PresentationFormat>Présentation à l'écran (4:3)</PresentationFormat>
  <Paragraphs>332</Paragraphs>
  <Slides>28</Slides>
  <Notes>0</Notes>
  <HiddenSlides>0</HiddenSlides>
  <MMClips>0</MMClips>
  <ScaleCrop>false</ScaleCrop>
  <HeadingPairs>
    <vt:vector size="6" baseType="variant">
      <vt:variant>
        <vt:lpstr>Thème</vt:lpstr>
      </vt:variant>
      <vt:variant>
        <vt:i4>1</vt:i4>
      </vt:variant>
      <vt:variant>
        <vt:lpstr>Serveurs OLE incorporés</vt:lpstr>
      </vt:variant>
      <vt:variant>
        <vt:i4>2</vt:i4>
      </vt:variant>
      <vt:variant>
        <vt:lpstr>Titres des diapositives</vt:lpstr>
      </vt:variant>
      <vt:variant>
        <vt:i4>28</vt:i4>
      </vt:variant>
    </vt:vector>
  </HeadingPairs>
  <TitlesOfParts>
    <vt:vector size="31" baseType="lpstr">
      <vt:lpstr>Thème Office</vt:lpstr>
      <vt:lpstr>Equation</vt:lpstr>
      <vt:lpstr>Équation</vt:lpstr>
      <vt:lpstr>Remue-méninges à Magenta</vt:lpstr>
      <vt:lpstr>Présentation PowerPoint</vt:lpstr>
      <vt:lpstr>Trois questions pour apprendre à manipuler la télécommande elles ne comptent pas pour le concours…</vt:lpstr>
      <vt:lpstr>3 + 2 =</vt:lpstr>
      <vt:lpstr>50 x 30=</vt:lpstr>
      <vt:lpstr>1 + 2 + 3 + 4 + 5 =</vt:lpstr>
      <vt:lpstr>Présentation PowerPoint</vt:lpstr>
      <vt:lpstr>Maintenant, vous êtes fin prêts!?!  C’est parti…</vt:lpstr>
      <vt:lpstr>La somme de 2015 et 1402 est:</vt:lpstr>
      <vt:lpstr> donne le même résultat que:</vt:lpstr>
      <vt:lpstr>500 x 0,6 est égal à:</vt:lpstr>
      <vt:lpstr>Isabelle additionne trois fois son diminutif. Chaque lettre représente un chiffre différent. Aucune lettre ne vaut 4. Quelle est la valeur de ISA?</vt:lpstr>
      <vt:lpstr>Combien de groupes de deux lettres peut-on faire avec les lettres de SEPT ?  L’ordre des lettres compte.</vt:lpstr>
      <vt:lpstr>La différence d’un nombre et de son quart est 27  Quel est ce nombre ?</vt:lpstr>
      <vt:lpstr>                                                                                                                                                                                                                                                                                          Mais qui a mangé la dernière boite de thon ? Octave le chat répond : « Et pourquoi ce serait moi ? J’ai deux fois plus de sœurs que de frères, et ma sœur Croquette a deux sœurs de plus que de frères… ». Sachant que seuls les frères et sœurs chats étaient là ce soir là, combien y a–t–il de coupables possibles ?                                                      </vt:lpstr>
      <vt:lpstr>                                                                                                                                                                                                                                                                                                                                                                                                       Sur l’image, le DVD n’est pas dans le paquet 2, ni juste à côté du livre. La cravate est plus à gauche que le livre, et plus à droite que la montre…     Le DVD est dans le paquet n°</vt:lpstr>
      <vt:lpstr>Quel est le nombre  dont le carré est 169?</vt:lpstr>
      <vt:lpstr>Combien y a-t-il de nombres  divisibles par 3 entre 20 et 50 ?</vt:lpstr>
      <vt:lpstr>                                                                                                                                                                                                                                 Depuis que Suzie s’est installée dans cette clairière, il y a eu 16 demi–journées où il a plu et 30 demi–journées où il n’est pas tombé une goutte… En comptant bien, il y a tout de même eu dix journées complètes où il a fait beau du matin au soir.  Mais combien y-a-t-il eu de journées où il a plu à la fois le matin et le soir ?                         </vt:lpstr>
      <vt:lpstr>Mais quel symbole                                                  manque-t-il dans                                                                          la case du milieu ?  </vt:lpstr>
      <vt:lpstr>Quelle est l’image de -1 par la fonction </vt:lpstr>
      <vt:lpstr>L’aire du carré de papier, est 64 cm². Quelle est la somme des aires des deux rectangles gris?</vt:lpstr>
      <vt:lpstr>Jean va chercher Louan au collège tous les soirs. Le trajet pour l’aller ou le retour est de 5km et dure 10 minutes en voiture. Louan est sortie plus tôt aujourd’hui et décide de rentrer à pied. Jean la rencontre sur le chemin et la fait monter, le trajet dure alors 8 minutes de moins que d’habitude. Quelle est la distance à pied parcourue par Louan?</vt:lpstr>
      <vt:lpstr>Le plus grand diviseur commun  à 49 et 21 est:</vt:lpstr>
      <vt:lpstr>Regarde attentivement la page du calendrier de janvier 2015, quel est le seul autre mois en 2015 qui a une page identique?</vt:lpstr>
      <vt:lpstr>Le plus grand diviseur commun  à 49 et 21 est:</vt:lpstr>
      <vt:lpstr>Pour l’anniversaire de son chat Oscar, Julie a acheté 500 souris mécaniques. Pour les différencier, elle a nommé chaque souris avec 2 lettres : la première se nommant « AA »,   la deuxième « AB »,  la troisième « AC », la vingt–sixième « AZ », les suivantes « BA », « BB », « BC » et ainsi de suite… Quelles sont les lettres inscrites sur la 500ème souris ?</vt:lpstr>
      <vt:lpstr>Quelle est l’une des solutions de l’équation?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Remue-méninges à Magenta</dc:title>
  <dc:creator>Eve Fonteneau</dc:creator>
  <cp:lastModifiedBy>Eve Fonteneau</cp:lastModifiedBy>
  <cp:revision>166</cp:revision>
  <dcterms:created xsi:type="dcterms:W3CDTF">2014-07-29T02:11:52Z</dcterms:created>
  <dcterms:modified xsi:type="dcterms:W3CDTF">2016-10-18T05:25:18Z</dcterms:modified>
</cp:coreProperties>
</file>