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25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18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45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06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4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96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5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1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41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8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89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0344-A8E8-5F4D-A25F-6C44992E49E3}" type="datetimeFigureOut">
              <a:rPr lang="fr-FR" smtClean="0"/>
              <a:t>11/07/22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56AC5-822D-F845-984B-33331B5FC7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98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651001"/>
            <a:ext cx="7772400" cy="194945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Activité mentale </a:t>
            </a:r>
            <a:br>
              <a:rPr lang="fr-FR" dirty="0" smtClean="0"/>
            </a:br>
            <a:r>
              <a:rPr lang="fr-FR" dirty="0" smtClean="0"/>
              <a:t>6</a:t>
            </a:r>
            <a:r>
              <a:rPr lang="fr-FR" baseline="30000" dirty="0" smtClean="0"/>
              <a:t>ème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ORGANISATION ET GESTION DE DONNÉES: Proportionnalité</a:t>
            </a:r>
          </a:p>
          <a:p>
            <a:r>
              <a:rPr lang="fr-FR" dirty="0" smtClean="0"/>
              <a:t>Résoudre un problème de </a:t>
            </a:r>
            <a:r>
              <a:rPr lang="fr-FR" smtClean="0"/>
              <a:t>proportionnalité simple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56552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8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8650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5kg de bananes coûtent 1020f.</a:t>
            </a:r>
          </a:p>
          <a:p>
            <a:pPr marL="0" indent="0" algn="ctr">
              <a:buNone/>
            </a:pPr>
            <a:r>
              <a:rPr lang="fr-FR" dirty="0" smtClean="0"/>
              <a:t>Combien Charles paiera t-il </a:t>
            </a:r>
          </a:p>
          <a:p>
            <a:pPr marL="0" indent="0" algn="ctr">
              <a:buNone/>
            </a:pPr>
            <a:r>
              <a:rPr lang="fr-FR" dirty="0" smtClean="0"/>
              <a:t>pour 2,5kg de bananes?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58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9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7479"/>
            <a:ext cx="8229600" cy="143212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Johanna lit 3 livres en 21 jours. A ce rythme, combien de livres lira t-elle en 35 jours?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6195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10.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5879"/>
            <a:ext cx="8229600" cy="233545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Avec 6 litres d’essence, Nina peut rouler </a:t>
            </a:r>
          </a:p>
          <a:p>
            <a:pPr marL="0" indent="0" algn="ctr">
              <a:buNone/>
            </a:pPr>
            <a:r>
              <a:rPr lang="fr-FR" dirty="0" smtClean="0"/>
              <a:t>avec son scooter 240km. </a:t>
            </a:r>
          </a:p>
          <a:p>
            <a:pPr marL="0" indent="0" algn="ctr">
              <a:buNone/>
            </a:pPr>
            <a:r>
              <a:rPr lang="fr-FR" dirty="0" smtClean="0"/>
              <a:t>Combien de kilomètres, Nina pourra t-elle parcourir avec 4 litres d’essence?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2493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44" y="317383"/>
            <a:ext cx="5239254" cy="65406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63886" y="2231570"/>
            <a:ext cx="3795368" cy="15002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Réponses</a:t>
            </a:r>
            <a:endParaRPr lang="fr-FR" sz="6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13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1.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3946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fr-FR" dirty="0" smtClean="0"/>
              <a:t>Une sucette coûte 150f.</a:t>
            </a:r>
          </a:p>
          <a:p>
            <a:pPr marL="0" indent="0" algn="ctr">
              <a:buNone/>
            </a:pPr>
            <a:r>
              <a:rPr lang="fr-FR" dirty="0" smtClean="0"/>
              <a:t>Combien coûtent deux sucettes?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645620"/>
              </p:ext>
            </p:extLst>
          </p:nvPr>
        </p:nvGraphicFramePr>
        <p:xfrm>
          <a:off x="2411413" y="4764088"/>
          <a:ext cx="3673476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38"/>
                <a:gridCol w="1836738"/>
              </a:tblGrid>
              <a:tr h="914488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1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2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9074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150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3276600" y="3644900"/>
            <a:ext cx="2087563" cy="1008063"/>
            <a:chOff x="3275856" y="3645024"/>
            <a:chExt cx="2088232" cy="1008112"/>
          </a:xfrm>
        </p:grpSpPr>
        <p:sp>
          <p:nvSpPr>
            <p:cNvPr id="6" name="Flèche courbée vers le bas 5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 smtClean="0">
                  <a:solidFill>
                    <a:srgbClr val="000000"/>
                  </a:solidFill>
                </a:rPr>
                <a:t>X 2</a:t>
              </a:r>
              <a:endParaRPr lang="fr-FR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4519066" y="5785886"/>
            <a:ext cx="1422770" cy="7055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300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7547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2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3946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fr-FR" dirty="0" smtClean="0"/>
              <a:t>2 yaourts pèsent 110 grammes.</a:t>
            </a:r>
          </a:p>
          <a:p>
            <a:pPr marL="0" indent="0" algn="ctr">
              <a:buNone/>
            </a:pPr>
            <a:r>
              <a:rPr lang="fr-FR" dirty="0" smtClean="0"/>
              <a:t>Combien pèsent 10 yaourts?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59716"/>
              </p:ext>
            </p:extLst>
          </p:nvPr>
        </p:nvGraphicFramePr>
        <p:xfrm>
          <a:off x="2411413" y="4764088"/>
          <a:ext cx="3673476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38"/>
                <a:gridCol w="1836738"/>
              </a:tblGrid>
              <a:tr h="914488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2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10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9074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110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3276600" y="3644900"/>
            <a:ext cx="2087563" cy="1008063"/>
            <a:chOff x="3275856" y="3645024"/>
            <a:chExt cx="2088232" cy="1008112"/>
          </a:xfrm>
        </p:grpSpPr>
        <p:sp>
          <p:nvSpPr>
            <p:cNvPr id="6" name="Flèche courbée vers le bas 5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>
                  <a:solidFill>
                    <a:srgbClr val="000000"/>
                  </a:solidFill>
                </a:rPr>
                <a:t>x</a:t>
              </a:r>
              <a:r>
                <a:rPr lang="fr-FR" sz="3200" dirty="0" smtClean="0">
                  <a:solidFill>
                    <a:srgbClr val="000000"/>
                  </a:solidFill>
                </a:rPr>
                <a:t> 5</a:t>
              </a:r>
              <a:endParaRPr lang="fr-FR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4519066" y="5770206"/>
            <a:ext cx="1422770" cy="7055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550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2976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3.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7396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fr-FR" dirty="0" smtClean="0"/>
              <a:t>Dans ma recette de mousse au chocolat, il faut 70 grammes de cacao pour 4 personnes.</a:t>
            </a:r>
          </a:p>
          <a:p>
            <a:pPr marL="0" indent="0" algn="ctr">
              <a:buNone/>
            </a:pPr>
            <a:r>
              <a:rPr lang="fr-FR" dirty="0" smtClean="0"/>
              <a:t>Combien de cacao faudra t-il pour 12 personnes?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556603"/>
              </p:ext>
            </p:extLst>
          </p:nvPr>
        </p:nvGraphicFramePr>
        <p:xfrm>
          <a:off x="2411413" y="4764088"/>
          <a:ext cx="3673476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38"/>
                <a:gridCol w="1836738"/>
              </a:tblGrid>
              <a:tr h="914488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4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12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9074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70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3276600" y="3644900"/>
            <a:ext cx="2087563" cy="1008063"/>
            <a:chOff x="3275856" y="3645024"/>
            <a:chExt cx="2088232" cy="1008112"/>
          </a:xfrm>
        </p:grpSpPr>
        <p:sp>
          <p:nvSpPr>
            <p:cNvPr id="6" name="Flèche courbée vers le bas 5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 smtClean="0">
                  <a:solidFill>
                    <a:srgbClr val="000000"/>
                  </a:solidFill>
                </a:rPr>
                <a:t>x 3</a:t>
              </a:r>
              <a:endParaRPr lang="fr-FR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4519066" y="5770206"/>
            <a:ext cx="1422770" cy="7055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210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6442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4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62739"/>
            <a:ext cx="8229600" cy="18650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Rémi échange 5 autocollants contre 3 billes.</a:t>
            </a:r>
          </a:p>
          <a:p>
            <a:pPr marL="0" indent="0" algn="ctr">
              <a:buNone/>
            </a:pPr>
            <a:r>
              <a:rPr lang="fr-FR" dirty="0" smtClean="0"/>
              <a:t>Combien de billes aura t-il en échange</a:t>
            </a:r>
          </a:p>
          <a:p>
            <a:pPr marL="0" indent="0" algn="ctr">
              <a:buNone/>
            </a:pPr>
            <a:r>
              <a:rPr lang="fr-FR" dirty="0" smtClean="0"/>
              <a:t> de 35 autocollants?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7463"/>
              </p:ext>
            </p:extLst>
          </p:nvPr>
        </p:nvGraphicFramePr>
        <p:xfrm>
          <a:off x="2411413" y="4795448"/>
          <a:ext cx="3673476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38"/>
                <a:gridCol w="1836738"/>
              </a:tblGrid>
              <a:tr h="914488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5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35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9074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3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3276600" y="3644900"/>
            <a:ext cx="2087563" cy="1008063"/>
            <a:chOff x="3275856" y="3645024"/>
            <a:chExt cx="2088232" cy="1008112"/>
          </a:xfrm>
        </p:grpSpPr>
        <p:sp>
          <p:nvSpPr>
            <p:cNvPr id="6" name="Flèche courbée vers le bas 5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>
                  <a:solidFill>
                    <a:srgbClr val="000000"/>
                  </a:solidFill>
                </a:rPr>
                <a:t>x</a:t>
              </a:r>
              <a:r>
                <a:rPr lang="fr-FR" sz="3200" dirty="0" smtClean="0">
                  <a:solidFill>
                    <a:srgbClr val="000000"/>
                  </a:solidFill>
                </a:rPr>
                <a:t> 7</a:t>
              </a:r>
              <a:endParaRPr lang="fr-FR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4647682" y="5770206"/>
            <a:ext cx="1156243" cy="7055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21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2734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5.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5439"/>
            <a:ext cx="8229600" cy="18650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6 litres d’essence coûtent 850f.</a:t>
            </a:r>
          </a:p>
          <a:p>
            <a:pPr marL="0" indent="0" algn="ctr">
              <a:buNone/>
            </a:pPr>
            <a:r>
              <a:rPr lang="fr-FR" dirty="0" smtClean="0"/>
              <a:t>Combien de litres d’essence </a:t>
            </a:r>
          </a:p>
          <a:p>
            <a:pPr marL="0" indent="0" algn="ctr">
              <a:buNone/>
            </a:pPr>
            <a:r>
              <a:rPr lang="fr-FR" dirty="0" smtClean="0"/>
              <a:t>peut-on avoir pour 1 700f?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035512"/>
              </p:ext>
            </p:extLst>
          </p:nvPr>
        </p:nvGraphicFramePr>
        <p:xfrm>
          <a:off x="2411413" y="4779768"/>
          <a:ext cx="3673476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38"/>
                <a:gridCol w="1836738"/>
              </a:tblGrid>
              <a:tr h="914488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6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9074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850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1 700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3276600" y="3644900"/>
            <a:ext cx="2087563" cy="1008063"/>
            <a:chOff x="3275856" y="3645024"/>
            <a:chExt cx="2088232" cy="1008112"/>
          </a:xfrm>
        </p:grpSpPr>
        <p:sp>
          <p:nvSpPr>
            <p:cNvPr id="6" name="Flèche courbée vers le bas 5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 smtClean="0">
                  <a:solidFill>
                    <a:srgbClr val="000000"/>
                  </a:solidFill>
                </a:rPr>
                <a:t>X 2</a:t>
              </a:r>
              <a:endParaRPr lang="fr-FR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4519066" y="4876451"/>
            <a:ext cx="1422770" cy="7055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8964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6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3539"/>
            <a:ext cx="8229600" cy="18650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Jean utilise 30 feuilles doubles par semaine.</a:t>
            </a:r>
          </a:p>
          <a:p>
            <a:pPr marL="0" indent="0" algn="ctr">
              <a:buNone/>
            </a:pPr>
            <a:r>
              <a:rPr lang="fr-FR" dirty="0" smtClean="0"/>
              <a:t>Combien lui en faudra</a:t>
            </a:r>
            <a:r>
              <a:rPr lang="fr-FR" dirty="0"/>
              <a:t>-</a:t>
            </a:r>
            <a:r>
              <a:rPr lang="fr-FR" dirty="0" smtClean="0"/>
              <a:t>il </a:t>
            </a:r>
          </a:p>
          <a:p>
            <a:pPr marL="0" indent="0" algn="ctr">
              <a:buNone/>
            </a:pPr>
            <a:r>
              <a:rPr lang="fr-FR" dirty="0" smtClean="0"/>
              <a:t>pour une période de 8 semaines?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354420"/>
              </p:ext>
            </p:extLst>
          </p:nvPr>
        </p:nvGraphicFramePr>
        <p:xfrm>
          <a:off x="2411413" y="4779768"/>
          <a:ext cx="3673476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38"/>
                <a:gridCol w="1836738"/>
              </a:tblGrid>
              <a:tr h="914488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1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8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9074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30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3276600" y="3644900"/>
            <a:ext cx="2087563" cy="1008063"/>
            <a:chOff x="3275856" y="3645024"/>
            <a:chExt cx="2088232" cy="1008112"/>
          </a:xfrm>
        </p:grpSpPr>
        <p:sp>
          <p:nvSpPr>
            <p:cNvPr id="6" name="Flèche courbée vers le bas 5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 smtClean="0">
                  <a:solidFill>
                    <a:srgbClr val="000000"/>
                  </a:solidFill>
                </a:rPr>
                <a:t>x 8</a:t>
              </a:r>
              <a:endParaRPr lang="fr-FR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4519066" y="5770206"/>
            <a:ext cx="1422770" cy="7055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240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5161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25" y="0"/>
            <a:ext cx="8049296" cy="6858000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5214256" y="1787510"/>
            <a:ext cx="3644997" cy="9721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fr-FR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170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7.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51639"/>
            <a:ext cx="8229600" cy="18650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Avec 300 perles, Sophie fabrique </a:t>
            </a:r>
            <a:r>
              <a:rPr lang="fr-FR" dirty="0"/>
              <a:t>9</a:t>
            </a:r>
            <a:r>
              <a:rPr lang="fr-FR" dirty="0" smtClean="0"/>
              <a:t> colliers. Combien de perles doit elle prévoir</a:t>
            </a:r>
          </a:p>
          <a:p>
            <a:pPr marL="0" indent="0" algn="ctr">
              <a:buNone/>
            </a:pPr>
            <a:r>
              <a:rPr lang="fr-FR" dirty="0" smtClean="0"/>
              <a:t> pour 3 colliers?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164420"/>
              </p:ext>
            </p:extLst>
          </p:nvPr>
        </p:nvGraphicFramePr>
        <p:xfrm>
          <a:off x="2411413" y="4764088"/>
          <a:ext cx="3673476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38"/>
                <a:gridCol w="1836738"/>
              </a:tblGrid>
              <a:tr h="914488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300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9074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9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3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3276600" y="3644900"/>
            <a:ext cx="2087563" cy="1008063"/>
            <a:chOff x="3275856" y="3645024"/>
            <a:chExt cx="2088232" cy="1008112"/>
          </a:xfrm>
        </p:grpSpPr>
        <p:sp>
          <p:nvSpPr>
            <p:cNvPr id="6" name="Flèche courbée vers le bas 5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>
                  <a:solidFill>
                    <a:srgbClr val="000000"/>
                  </a:solidFill>
                </a:rPr>
                <a:t>:</a:t>
              </a:r>
              <a:r>
                <a:rPr lang="fr-FR" sz="3200" dirty="0" smtClean="0">
                  <a:solidFill>
                    <a:srgbClr val="000000"/>
                  </a:solidFill>
                </a:rPr>
                <a:t> </a:t>
              </a:r>
              <a:r>
                <a:rPr lang="fr-FR" sz="3200" dirty="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4580279" y="4854198"/>
            <a:ext cx="1158204" cy="7055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100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140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8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839"/>
            <a:ext cx="8229600" cy="18650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5kg de bananes coûtent 1020f.</a:t>
            </a:r>
          </a:p>
          <a:p>
            <a:pPr marL="0" indent="0" algn="ctr">
              <a:buNone/>
            </a:pPr>
            <a:r>
              <a:rPr lang="fr-FR" dirty="0" smtClean="0"/>
              <a:t>Combien Charles paiera t-il </a:t>
            </a:r>
          </a:p>
          <a:p>
            <a:pPr marL="0" indent="0" algn="ctr">
              <a:buNone/>
            </a:pPr>
            <a:r>
              <a:rPr lang="fr-FR" dirty="0" smtClean="0"/>
              <a:t>pour 2,5kg de bananes?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43613"/>
              </p:ext>
            </p:extLst>
          </p:nvPr>
        </p:nvGraphicFramePr>
        <p:xfrm>
          <a:off x="2411413" y="4764088"/>
          <a:ext cx="3673476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38"/>
                <a:gridCol w="1836738"/>
              </a:tblGrid>
              <a:tr h="914488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5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2,5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9074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1020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3276600" y="3644900"/>
            <a:ext cx="2087563" cy="1008063"/>
            <a:chOff x="3275856" y="3645024"/>
            <a:chExt cx="2088232" cy="1008112"/>
          </a:xfrm>
        </p:grpSpPr>
        <p:sp>
          <p:nvSpPr>
            <p:cNvPr id="6" name="Flèche courbée vers le bas 5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>
                  <a:solidFill>
                    <a:srgbClr val="000000"/>
                  </a:solidFill>
                </a:rPr>
                <a:t>:</a:t>
              </a:r>
              <a:r>
                <a:rPr lang="fr-FR" sz="3200" dirty="0" smtClean="0">
                  <a:solidFill>
                    <a:srgbClr val="000000"/>
                  </a:solidFill>
                </a:rPr>
                <a:t> 2</a:t>
              </a:r>
              <a:endParaRPr lang="fr-FR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4519066" y="5770206"/>
            <a:ext cx="1422770" cy="7055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510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5601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9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5879"/>
            <a:ext cx="8229600" cy="129242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Johanna lit 3 livres en 21 jours. A ce rythme, combien de livres lira t-elle en 35 jours?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091721"/>
              </p:ext>
            </p:extLst>
          </p:nvPr>
        </p:nvGraphicFramePr>
        <p:xfrm>
          <a:off x="2690813" y="4016872"/>
          <a:ext cx="3673476" cy="1924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38"/>
                <a:gridCol w="1836738"/>
              </a:tblGrid>
              <a:tr h="959619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3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431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21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35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>
          <a:xfrm>
            <a:off x="4935667" y="4190137"/>
            <a:ext cx="1113115" cy="7404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5</a:t>
            </a:r>
            <a:endParaRPr lang="fr-FR" dirty="0"/>
          </a:p>
        </p:txBody>
      </p:sp>
      <p:grpSp>
        <p:nvGrpSpPr>
          <p:cNvPr id="9" name="Grouper 8"/>
          <p:cNvGrpSpPr/>
          <p:nvPr/>
        </p:nvGrpSpPr>
        <p:grpSpPr>
          <a:xfrm>
            <a:off x="1015802" y="4404222"/>
            <a:ext cx="1675011" cy="1295400"/>
            <a:chOff x="141099" y="5140822"/>
            <a:chExt cx="1675011" cy="1295400"/>
          </a:xfrm>
        </p:grpSpPr>
        <p:sp>
          <p:nvSpPr>
            <p:cNvPr id="10" name="Flèche courbée vers la droite 9"/>
            <p:cNvSpPr/>
            <p:nvPr/>
          </p:nvSpPr>
          <p:spPr bwMode="auto">
            <a:xfrm>
              <a:off x="1096973" y="5140822"/>
              <a:ext cx="719137" cy="1295400"/>
            </a:xfrm>
            <a:prstGeom prst="curvedRight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 bwMode="auto">
            <a:xfrm>
              <a:off x="141099" y="5140822"/>
              <a:ext cx="1426668" cy="863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fr-FR" sz="3600" dirty="0">
                  <a:solidFill>
                    <a:srgbClr val="000000"/>
                  </a:solidFill>
                </a:rPr>
                <a:t>x</a:t>
              </a:r>
              <a:r>
                <a:rPr lang="fr-FR" sz="3600" dirty="0" smtClean="0">
                  <a:solidFill>
                    <a:srgbClr val="000000"/>
                  </a:solidFill>
                </a:rPr>
                <a:t> 7</a:t>
              </a:r>
              <a:endParaRPr lang="fr-FR" sz="36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482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smtClean="0"/>
              <a:t>10.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26979"/>
            <a:ext cx="8229600" cy="233545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Avec 6 litres d’essence, Nina peut rouler avec son scooter 240km. Combien de kilomètres, Nina pourra t-elle parcourir </a:t>
            </a:r>
          </a:p>
          <a:p>
            <a:pPr marL="0" indent="0" algn="ctr">
              <a:buNone/>
            </a:pPr>
            <a:r>
              <a:rPr lang="fr-FR" dirty="0" smtClean="0"/>
              <a:t>avec 4 litres d’essence?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483213"/>
              </p:ext>
            </p:extLst>
          </p:nvPr>
        </p:nvGraphicFramePr>
        <p:xfrm>
          <a:off x="1816111" y="4764088"/>
          <a:ext cx="5144775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925"/>
                <a:gridCol w="1714925"/>
                <a:gridCol w="1714925"/>
              </a:tblGrid>
              <a:tr h="914488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merican Typewriter"/>
                          <a:cs typeface="American Typewriter"/>
                        </a:rPr>
                        <a:t>6</a:t>
                      </a:r>
                      <a:endParaRPr lang="fr-FR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2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4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9074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solidFill>
                            <a:srgbClr val="181818"/>
                          </a:solidFill>
                          <a:latin typeface="American Typewriter"/>
                          <a:cs typeface="American Typewriter"/>
                        </a:rPr>
                        <a:t>240</a:t>
                      </a:r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solidFill>
                          <a:srgbClr val="181818"/>
                        </a:solidFill>
                        <a:latin typeface="American Typewriter"/>
                        <a:cs typeface="American Typewriter"/>
                      </a:endParaRPr>
                    </a:p>
                  </a:txBody>
                  <a:tcPr marL="91467" marR="91467" marT="45724" marB="45724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2499113" y="3723300"/>
            <a:ext cx="2087563" cy="1008063"/>
            <a:chOff x="3275856" y="3645024"/>
            <a:chExt cx="2088232" cy="1008112"/>
          </a:xfrm>
        </p:grpSpPr>
        <p:sp>
          <p:nvSpPr>
            <p:cNvPr id="6" name="Flèche courbée vers le bas 5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 smtClean="0">
                  <a:solidFill>
                    <a:srgbClr val="000000"/>
                  </a:solidFill>
                </a:rPr>
                <a:t>: </a:t>
              </a:r>
              <a:r>
                <a:rPr lang="fr-FR" sz="3200" dirty="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8" name="Titre 1"/>
          <p:cNvSpPr txBox="1">
            <a:spLocks/>
          </p:cNvSpPr>
          <p:nvPr/>
        </p:nvSpPr>
        <p:spPr>
          <a:xfrm>
            <a:off x="3713613" y="5770206"/>
            <a:ext cx="1422770" cy="7055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80</a:t>
            </a:r>
            <a:endParaRPr lang="fr-FR" dirty="0"/>
          </a:p>
        </p:txBody>
      </p:sp>
      <p:grpSp>
        <p:nvGrpSpPr>
          <p:cNvPr id="9" name="Grouper 8"/>
          <p:cNvGrpSpPr>
            <a:grpSpLocks/>
          </p:cNvGrpSpPr>
          <p:nvPr/>
        </p:nvGrpSpPr>
        <p:grpSpPr bwMode="auto">
          <a:xfrm>
            <a:off x="4739076" y="3767736"/>
            <a:ext cx="2087563" cy="1008063"/>
            <a:chOff x="3275856" y="3645024"/>
            <a:chExt cx="2088232" cy="1008112"/>
          </a:xfrm>
        </p:grpSpPr>
        <p:sp>
          <p:nvSpPr>
            <p:cNvPr id="10" name="Flèche courbée vers le bas 9"/>
            <p:cNvSpPr/>
            <p:nvPr/>
          </p:nvSpPr>
          <p:spPr bwMode="auto">
            <a:xfrm>
              <a:off x="3275856" y="3932376"/>
              <a:ext cx="2088232" cy="720760"/>
            </a:xfrm>
            <a:prstGeom prst="curvedDown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 bwMode="auto">
            <a:xfrm>
              <a:off x="3636334" y="3645024"/>
              <a:ext cx="1367275" cy="6477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3200" dirty="0">
                  <a:solidFill>
                    <a:srgbClr val="000000"/>
                  </a:solidFill>
                </a:rPr>
                <a:t>x</a:t>
              </a:r>
              <a:r>
                <a:rPr lang="fr-FR" sz="3200" dirty="0" smtClean="0">
                  <a:solidFill>
                    <a:srgbClr val="000000"/>
                  </a:solidFill>
                </a:rPr>
                <a:t> 2</a:t>
              </a:r>
              <a:endParaRPr lang="fr-FR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2" name="Titre 1"/>
          <p:cNvSpPr txBox="1">
            <a:spLocks/>
          </p:cNvSpPr>
          <p:nvPr/>
        </p:nvSpPr>
        <p:spPr>
          <a:xfrm>
            <a:off x="5403869" y="5770206"/>
            <a:ext cx="1422770" cy="7055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160</a:t>
            </a:r>
            <a:endParaRPr lang="fr-FR" dirty="0"/>
          </a:p>
        </p:txBody>
      </p:sp>
      <p:grpSp>
        <p:nvGrpSpPr>
          <p:cNvPr id="15" name="Grouper 14"/>
          <p:cNvGrpSpPr/>
          <p:nvPr/>
        </p:nvGrpSpPr>
        <p:grpSpPr>
          <a:xfrm>
            <a:off x="141099" y="5140822"/>
            <a:ext cx="1675011" cy="1295400"/>
            <a:chOff x="141099" y="5140822"/>
            <a:chExt cx="1675011" cy="1295400"/>
          </a:xfrm>
        </p:grpSpPr>
        <p:sp>
          <p:nvSpPr>
            <p:cNvPr id="13" name="Flèche courbée vers la droite 12"/>
            <p:cNvSpPr/>
            <p:nvPr/>
          </p:nvSpPr>
          <p:spPr bwMode="auto">
            <a:xfrm>
              <a:off x="1096973" y="5140822"/>
              <a:ext cx="719137" cy="1295400"/>
            </a:xfrm>
            <a:prstGeom prst="curvedRightArrow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14" name="Ellipse 13"/>
            <p:cNvSpPr/>
            <p:nvPr/>
          </p:nvSpPr>
          <p:spPr bwMode="auto">
            <a:xfrm>
              <a:off x="141099" y="5140822"/>
              <a:ext cx="1426668" cy="863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fr-FR" sz="3600" dirty="0">
                  <a:solidFill>
                    <a:srgbClr val="000000"/>
                  </a:solidFill>
                </a:rPr>
                <a:t>x</a:t>
              </a:r>
              <a:r>
                <a:rPr lang="fr-FR" sz="3600" dirty="0" smtClean="0">
                  <a:solidFill>
                    <a:srgbClr val="000000"/>
                  </a:solidFill>
                </a:rPr>
                <a:t> </a:t>
              </a:r>
              <a:r>
                <a:rPr lang="fr-FR" sz="3600" dirty="0">
                  <a:solidFill>
                    <a:srgbClr val="000000"/>
                  </a:solidFill>
                </a:rPr>
                <a:t>40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2444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1.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3946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fr-FR" dirty="0" smtClean="0"/>
              <a:t>Une sucette coûte 150f.</a:t>
            </a:r>
          </a:p>
          <a:p>
            <a:pPr marL="0" indent="0" algn="ctr">
              <a:buNone/>
            </a:pPr>
            <a:r>
              <a:rPr lang="fr-FR" dirty="0" smtClean="0"/>
              <a:t>Combien coûtent deux sucettes?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136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2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3946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fr-FR" dirty="0" smtClean="0"/>
              <a:t>2 yaourts pèsent 110 grammes.</a:t>
            </a:r>
          </a:p>
          <a:p>
            <a:pPr marL="0" indent="0" algn="ctr">
              <a:buNone/>
            </a:pPr>
            <a:r>
              <a:rPr lang="fr-FR" dirty="0" smtClean="0"/>
              <a:t>Combien pèsent 10 yaourts?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0407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3.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7396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Dans ma recette de mousse au chocolat, </a:t>
            </a:r>
          </a:p>
          <a:p>
            <a:pPr marL="0" indent="0">
              <a:buNone/>
            </a:pPr>
            <a:r>
              <a:rPr lang="fr-FR" dirty="0" smtClean="0"/>
              <a:t>il faut 70 grammes de cacao pour 4 personnes.</a:t>
            </a:r>
          </a:p>
          <a:p>
            <a:pPr marL="0" indent="0">
              <a:buNone/>
            </a:pPr>
            <a:r>
              <a:rPr lang="fr-FR" dirty="0" smtClean="0"/>
              <a:t>Combien de cacao faudra t-il pour 12 personnes?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699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4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8650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Rémi échange 5 autocollants contre 3 billes.</a:t>
            </a:r>
          </a:p>
          <a:p>
            <a:pPr marL="0" indent="0" algn="ctr">
              <a:buNone/>
            </a:pPr>
            <a:r>
              <a:rPr lang="fr-FR" dirty="0" smtClean="0"/>
              <a:t>Combien de billes aura t-il en échange </a:t>
            </a:r>
          </a:p>
          <a:p>
            <a:pPr marL="0" indent="0" algn="ctr">
              <a:buNone/>
            </a:pPr>
            <a:r>
              <a:rPr lang="fr-FR" dirty="0" smtClean="0"/>
              <a:t>de 35 autocollants?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8876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5.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8650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6 litres d’essence coûtent 850f.</a:t>
            </a:r>
          </a:p>
          <a:p>
            <a:pPr marL="0" indent="0" algn="ctr">
              <a:buNone/>
            </a:pPr>
            <a:r>
              <a:rPr lang="fr-FR" dirty="0" smtClean="0"/>
              <a:t>Combien de litres d’essence peut-on </a:t>
            </a:r>
          </a:p>
          <a:p>
            <a:pPr marL="0" indent="0" algn="ctr">
              <a:buNone/>
            </a:pPr>
            <a:r>
              <a:rPr lang="fr-FR" dirty="0" smtClean="0"/>
              <a:t>avoir pour 1 700f?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5005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6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8650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Jean utilise 30 feuilles doubles par semaine.</a:t>
            </a:r>
          </a:p>
          <a:p>
            <a:pPr marL="0" indent="0" algn="ctr">
              <a:buNone/>
            </a:pPr>
            <a:r>
              <a:rPr lang="fr-FR" dirty="0" smtClean="0"/>
              <a:t>Combien lui en faudra</a:t>
            </a:r>
            <a:r>
              <a:rPr lang="fr-FR" dirty="0"/>
              <a:t>-</a:t>
            </a:r>
            <a:r>
              <a:rPr lang="fr-FR" dirty="0" smtClean="0"/>
              <a:t>il </a:t>
            </a:r>
          </a:p>
          <a:p>
            <a:pPr marL="0" indent="0" algn="ctr">
              <a:buNone/>
            </a:pPr>
            <a:r>
              <a:rPr lang="fr-FR" dirty="0" smtClean="0"/>
              <a:t>pour une période de 8 semaines?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927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69468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7.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9"/>
            <a:ext cx="8229600" cy="18650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Avec 300 perles, Sophie fabrique </a:t>
            </a:r>
            <a:r>
              <a:rPr lang="fr-FR" dirty="0"/>
              <a:t>9</a:t>
            </a:r>
            <a:r>
              <a:rPr lang="fr-FR" dirty="0" smtClean="0"/>
              <a:t> colliers. Combien de perles doit-elle</a:t>
            </a:r>
          </a:p>
          <a:p>
            <a:pPr marL="0" indent="0" algn="ctr">
              <a:buNone/>
            </a:pPr>
            <a:r>
              <a:rPr lang="fr-FR" dirty="0" smtClean="0"/>
              <a:t> prévoir pour 3 colliers?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9649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522</Words>
  <Application>Microsoft Macintosh PowerPoint</Application>
  <PresentationFormat>Présentation à l'écran (4:3)</PresentationFormat>
  <Paragraphs>127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Activité mentale  6ème </vt:lpstr>
      <vt:lpstr>Présentation PowerPoint</vt:lpstr>
      <vt:lpstr>1.</vt:lpstr>
      <vt:lpstr>2.</vt:lpstr>
      <vt:lpstr>3.</vt:lpstr>
      <vt:lpstr>4.</vt:lpstr>
      <vt:lpstr>5.</vt:lpstr>
      <vt:lpstr>6.</vt:lpstr>
      <vt:lpstr>7.</vt:lpstr>
      <vt:lpstr>8.</vt:lpstr>
      <vt:lpstr>9.</vt:lpstr>
      <vt:lpstr>10.</vt:lpstr>
      <vt:lpstr>Réponses</vt:lpstr>
      <vt:lpstr>1.</vt:lpstr>
      <vt:lpstr>2.</vt:lpstr>
      <vt:lpstr>3.</vt:lpstr>
      <vt:lpstr>4.</vt:lpstr>
      <vt:lpstr>5.</vt:lpstr>
      <vt:lpstr>6.</vt:lpstr>
      <vt:lpstr>7.</vt:lpstr>
      <vt:lpstr>8.</vt:lpstr>
      <vt:lpstr>9.</vt:lpstr>
      <vt:lpstr>10.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mentale 6ème</dc:title>
  <dc:creator>Eve Fonteneau</dc:creator>
  <cp:lastModifiedBy>Eve Fonteneau</cp:lastModifiedBy>
  <cp:revision>46</cp:revision>
  <dcterms:created xsi:type="dcterms:W3CDTF">2014-03-20T22:21:31Z</dcterms:created>
  <dcterms:modified xsi:type="dcterms:W3CDTF">2022-07-11T06:25:30Z</dcterms:modified>
</cp:coreProperties>
</file>