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312" r:id="rId23"/>
    <p:sldId id="278" r:id="rId24"/>
    <p:sldId id="279" r:id="rId25"/>
    <p:sldId id="313" r:id="rId26"/>
    <p:sldId id="317" r:id="rId27"/>
    <p:sldId id="318" r:id="rId28"/>
    <p:sldId id="314" r:id="rId29"/>
    <p:sldId id="315" r:id="rId30"/>
    <p:sldId id="316" r:id="rId31"/>
    <p:sldId id="320" r:id="rId32"/>
    <p:sldId id="319" r:id="rId33"/>
    <p:sldId id="282" r:id="rId34"/>
    <p:sldId id="283" r:id="rId35"/>
    <p:sldId id="284" r:id="rId36"/>
    <p:sldId id="322" r:id="rId37"/>
    <p:sldId id="288" r:id="rId38"/>
    <p:sldId id="300" r:id="rId39"/>
    <p:sldId id="321" r:id="rId40"/>
    <p:sldId id="301" r:id="rId41"/>
    <p:sldId id="302" r:id="rId42"/>
    <p:sldId id="323" r:id="rId43"/>
    <p:sldId id="324" r:id="rId44"/>
    <p:sldId id="325" r:id="rId45"/>
    <p:sldId id="304" r:id="rId46"/>
    <p:sldId id="305" r:id="rId47"/>
    <p:sldId id="303" r:id="rId48"/>
    <p:sldId id="329" r:id="rId49"/>
    <p:sldId id="327" r:id="rId50"/>
    <p:sldId id="333" r:id="rId51"/>
    <p:sldId id="306" r:id="rId52"/>
    <p:sldId id="307" r:id="rId53"/>
    <p:sldId id="308" r:id="rId54"/>
    <p:sldId id="332" r:id="rId55"/>
    <p:sldId id="331" r:id="rId56"/>
    <p:sldId id="330" r:id="rId57"/>
    <p:sldId id="310" r:id="rId5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1" d="100"/>
          <a:sy n="81" d="100"/>
        </p:scale>
        <p:origin x="-104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26E3D3-0824-486D-9160-B41DC0B118C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845D71E0-E16D-43E5-8900-F43FB808626B}">
      <dgm:prSet phldrT="[Texte]" custT="1"/>
      <dgm:spPr/>
      <dgm:t>
        <a:bodyPr/>
        <a:lstStyle/>
        <a:p>
          <a:pPr algn="ctr"/>
          <a:r>
            <a:rPr lang="fr-FR" sz="1700" dirty="0" smtClean="0"/>
            <a:t>Compétences transversales  du socle commun</a:t>
          </a:r>
          <a:endParaRPr lang="fr-FR" sz="1700" dirty="0"/>
        </a:p>
      </dgm:t>
    </dgm:pt>
    <dgm:pt modelId="{29BAED62-F941-4AA8-B540-150E61251727}" type="parTrans" cxnId="{0CC3507B-5D28-46E6-9B58-756190D5FCB2}">
      <dgm:prSet/>
      <dgm:spPr/>
      <dgm:t>
        <a:bodyPr/>
        <a:lstStyle/>
        <a:p>
          <a:pPr algn="ctr"/>
          <a:endParaRPr lang="fr-FR"/>
        </a:p>
      </dgm:t>
    </dgm:pt>
    <dgm:pt modelId="{726BB260-F73D-410D-BA68-614456BB776E}" type="sibTrans" cxnId="{0CC3507B-5D28-46E6-9B58-756190D5FCB2}">
      <dgm:prSet/>
      <dgm:spPr/>
      <dgm:t>
        <a:bodyPr/>
        <a:lstStyle/>
        <a:p>
          <a:pPr algn="ctr"/>
          <a:endParaRPr lang="fr-FR"/>
        </a:p>
      </dgm:t>
    </dgm:pt>
    <dgm:pt modelId="{A2889349-A175-4A2E-BE87-0BB8C9BFE24D}">
      <dgm:prSet phldrT="[Texte]"/>
      <dgm:spPr>
        <a:solidFill>
          <a:srgbClr val="FFFF00"/>
        </a:solidFill>
        <a:ln w="25400"/>
      </dgm:spPr>
      <dgm:t>
        <a:bodyPr/>
        <a:lstStyle/>
        <a:p>
          <a:pPr algn="ctr"/>
          <a:r>
            <a:rPr lang="fr-FR" dirty="0" smtClean="0">
              <a:solidFill>
                <a:schemeClr val="tx1"/>
              </a:solidFill>
            </a:rPr>
            <a:t>Production </a:t>
          </a:r>
          <a:endParaRPr lang="fr-FR" dirty="0">
            <a:solidFill>
              <a:schemeClr val="tx1"/>
            </a:solidFill>
          </a:endParaRPr>
        </a:p>
      </dgm:t>
    </dgm:pt>
    <dgm:pt modelId="{6C6C2783-3AE9-45FB-B988-2E48F34861E8}" type="parTrans" cxnId="{3AD48E44-E893-4C06-9449-66E745BDACF9}">
      <dgm:prSet/>
      <dgm:spPr/>
      <dgm:t>
        <a:bodyPr/>
        <a:lstStyle/>
        <a:p>
          <a:pPr algn="ctr"/>
          <a:endParaRPr lang="fr-FR"/>
        </a:p>
      </dgm:t>
    </dgm:pt>
    <dgm:pt modelId="{5FC8F577-5D22-4ABC-85DA-9E5E07266F9B}" type="sibTrans" cxnId="{3AD48E44-E893-4C06-9449-66E745BDACF9}">
      <dgm:prSet/>
      <dgm:spPr/>
      <dgm:t>
        <a:bodyPr/>
        <a:lstStyle/>
        <a:p>
          <a:pPr algn="ctr"/>
          <a:endParaRPr lang="fr-FR"/>
        </a:p>
      </dgm:t>
    </dgm:pt>
    <dgm:pt modelId="{FDCB579D-C59A-40B7-8787-978B58B792FF}">
      <dgm:prSet phldrT="[Texte]"/>
      <dgm:spPr>
        <a:solidFill>
          <a:srgbClr val="FFFF00"/>
        </a:solidFill>
        <a:ln w="25400">
          <a:solidFill>
            <a:schemeClr val="tx1"/>
          </a:solidFill>
        </a:ln>
      </dgm:spPr>
      <dgm:t>
        <a:bodyPr/>
        <a:lstStyle/>
        <a:p>
          <a:pPr algn="ctr"/>
          <a:r>
            <a:rPr lang="fr-FR" dirty="0" smtClean="0">
              <a:solidFill>
                <a:schemeClr val="tx1"/>
              </a:solidFill>
            </a:rPr>
            <a:t>Restitution</a:t>
          </a:r>
          <a:endParaRPr lang="fr-FR" dirty="0">
            <a:solidFill>
              <a:schemeClr val="tx1"/>
            </a:solidFill>
          </a:endParaRPr>
        </a:p>
      </dgm:t>
    </dgm:pt>
    <dgm:pt modelId="{DF3C3AD3-3ED1-42D2-BC10-E86EB39F1C18}" type="parTrans" cxnId="{A0D7B7BC-0B6A-4BF4-9A98-1269E27A869E}">
      <dgm:prSet/>
      <dgm:spPr/>
      <dgm:t>
        <a:bodyPr/>
        <a:lstStyle/>
        <a:p>
          <a:pPr algn="ctr"/>
          <a:endParaRPr lang="fr-FR"/>
        </a:p>
      </dgm:t>
    </dgm:pt>
    <dgm:pt modelId="{1D38E000-8B36-41E5-AC00-439BE2684269}" type="sibTrans" cxnId="{A0D7B7BC-0B6A-4BF4-9A98-1269E27A869E}">
      <dgm:prSet/>
      <dgm:spPr/>
      <dgm:t>
        <a:bodyPr/>
        <a:lstStyle/>
        <a:p>
          <a:pPr algn="ctr"/>
          <a:endParaRPr lang="fr-FR"/>
        </a:p>
      </dgm:t>
    </dgm:pt>
    <dgm:pt modelId="{CE56D690-3212-4397-923E-7BCA664B9957}">
      <dgm:prSet phldrT="[Texte]" custT="1"/>
      <dgm:spPr/>
      <dgm:t>
        <a:bodyPr/>
        <a:lstStyle/>
        <a:p>
          <a:pPr algn="ctr"/>
          <a:r>
            <a:rPr lang="fr-FR" sz="1700" dirty="0" smtClean="0"/>
            <a:t>notions et compétences des différentes disciplines</a:t>
          </a:r>
          <a:endParaRPr lang="fr-FR" sz="1700" dirty="0"/>
        </a:p>
      </dgm:t>
    </dgm:pt>
    <dgm:pt modelId="{2743E491-AAB4-4D79-94B4-4CCD8DEE7FBD}" type="parTrans" cxnId="{A2482377-575F-4498-AC55-4CCA5D49AF6E}">
      <dgm:prSet/>
      <dgm:spPr/>
      <dgm:t>
        <a:bodyPr/>
        <a:lstStyle/>
        <a:p>
          <a:pPr algn="ctr"/>
          <a:endParaRPr lang="fr-FR"/>
        </a:p>
      </dgm:t>
    </dgm:pt>
    <dgm:pt modelId="{03171835-31E4-485C-A0BA-B096AB779D24}" type="sibTrans" cxnId="{A2482377-575F-4498-AC55-4CCA5D49AF6E}">
      <dgm:prSet/>
      <dgm:spPr/>
      <dgm:t>
        <a:bodyPr/>
        <a:lstStyle/>
        <a:p>
          <a:pPr algn="ctr"/>
          <a:endParaRPr lang="fr-FR"/>
        </a:p>
      </dgm:t>
    </dgm:pt>
    <dgm:pt modelId="{5FAAADFC-A59F-4C9D-B436-84AAE96B500D}">
      <dgm:prSet phldrT="[Texte]" custT="1"/>
      <dgm:spPr>
        <a:solidFill>
          <a:srgbClr val="002060"/>
        </a:solidFill>
        <a:ln w="25400">
          <a:solidFill>
            <a:schemeClr val="tx1"/>
          </a:solidFill>
        </a:ln>
      </dgm:spPr>
      <dgm:t>
        <a:bodyPr/>
        <a:lstStyle/>
        <a:p>
          <a:pPr algn="ctr"/>
          <a:r>
            <a:rPr lang="fr-FR" sz="1700" dirty="0" smtClean="0"/>
            <a:t>Usage du numérique</a:t>
          </a:r>
          <a:endParaRPr lang="fr-FR" sz="1700" dirty="0"/>
        </a:p>
      </dgm:t>
    </dgm:pt>
    <dgm:pt modelId="{A2C0B29A-37F9-4B4A-A64C-C861FBD8AABA}" type="parTrans" cxnId="{75C275FE-1270-4EF4-A98E-D1AD7C526736}">
      <dgm:prSet/>
      <dgm:spPr/>
      <dgm:t>
        <a:bodyPr/>
        <a:lstStyle/>
        <a:p>
          <a:pPr algn="ctr"/>
          <a:endParaRPr lang="fr-FR"/>
        </a:p>
      </dgm:t>
    </dgm:pt>
    <dgm:pt modelId="{D92BC64D-17D1-4C76-8FE5-5741655702E1}" type="sibTrans" cxnId="{75C275FE-1270-4EF4-A98E-D1AD7C526736}">
      <dgm:prSet/>
      <dgm:spPr/>
      <dgm:t>
        <a:bodyPr/>
        <a:lstStyle/>
        <a:p>
          <a:pPr algn="ctr"/>
          <a:endParaRPr lang="fr-FR"/>
        </a:p>
      </dgm:t>
    </dgm:pt>
    <dgm:pt modelId="{9A70F5FE-8DC7-4B23-A97E-699F55AD4C80}">
      <dgm:prSet phldrT="[Texte]" custT="1"/>
      <dgm:spPr/>
      <dgm:t>
        <a:bodyPr/>
        <a:lstStyle/>
        <a:p>
          <a:pPr algn="ctr"/>
          <a:r>
            <a:rPr lang="fr-FR" sz="1700" dirty="0" smtClean="0"/>
            <a:t>Démarche dans le projet</a:t>
          </a:r>
          <a:endParaRPr lang="fr-FR" sz="1700" dirty="0"/>
        </a:p>
      </dgm:t>
    </dgm:pt>
    <dgm:pt modelId="{F8F657D2-4166-4523-9562-87C007147750}" type="sibTrans" cxnId="{C00087EC-FE12-4E72-BC22-272962B09A04}">
      <dgm:prSet/>
      <dgm:spPr/>
      <dgm:t>
        <a:bodyPr/>
        <a:lstStyle/>
        <a:p>
          <a:pPr algn="ctr"/>
          <a:endParaRPr lang="fr-FR"/>
        </a:p>
      </dgm:t>
    </dgm:pt>
    <dgm:pt modelId="{3761E92E-D1AA-4F67-BB63-9F21ECF7FCBA}" type="parTrans" cxnId="{C00087EC-FE12-4E72-BC22-272962B09A04}">
      <dgm:prSet/>
      <dgm:spPr/>
      <dgm:t>
        <a:bodyPr/>
        <a:lstStyle/>
        <a:p>
          <a:pPr algn="ctr"/>
          <a:endParaRPr lang="fr-FR"/>
        </a:p>
      </dgm:t>
    </dgm:pt>
    <dgm:pt modelId="{86038346-E91A-4902-8C88-A777C2142E62}" type="pres">
      <dgm:prSet presAssocID="{D126E3D3-0824-486D-9160-B41DC0B118C9}" presName="cycle" presStyleCnt="0">
        <dgm:presLayoutVars>
          <dgm:dir/>
          <dgm:resizeHandles val="exact"/>
        </dgm:presLayoutVars>
      </dgm:prSet>
      <dgm:spPr/>
      <dgm:t>
        <a:bodyPr/>
        <a:lstStyle/>
        <a:p>
          <a:endParaRPr lang="fr-FR"/>
        </a:p>
      </dgm:t>
    </dgm:pt>
    <dgm:pt modelId="{A468D852-7FD0-41A7-94E4-1895EEEDBCDA}" type="pres">
      <dgm:prSet presAssocID="{845D71E0-E16D-43E5-8900-F43FB808626B}" presName="node" presStyleLbl="node1" presStyleIdx="0" presStyleCnt="6" custScaleX="230706" custScaleY="107721" custRadScaleRad="98639" custRadScaleInc="-7063">
        <dgm:presLayoutVars>
          <dgm:bulletEnabled val="1"/>
        </dgm:presLayoutVars>
      </dgm:prSet>
      <dgm:spPr/>
      <dgm:t>
        <a:bodyPr/>
        <a:lstStyle/>
        <a:p>
          <a:endParaRPr lang="fr-FR"/>
        </a:p>
      </dgm:t>
    </dgm:pt>
    <dgm:pt modelId="{3B38EBB7-840E-41AA-8C0C-695D560D40D7}" type="pres">
      <dgm:prSet presAssocID="{845D71E0-E16D-43E5-8900-F43FB808626B}" presName="spNode" presStyleCnt="0"/>
      <dgm:spPr/>
    </dgm:pt>
    <dgm:pt modelId="{CA7AD7AD-7E5A-4E59-9D49-B06ADF401C95}" type="pres">
      <dgm:prSet presAssocID="{726BB260-F73D-410D-BA68-614456BB776E}" presName="sibTrans" presStyleLbl="sibTrans1D1" presStyleIdx="0" presStyleCnt="6"/>
      <dgm:spPr/>
      <dgm:t>
        <a:bodyPr/>
        <a:lstStyle/>
        <a:p>
          <a:endParaRPr lang="fr-FR"/>
        </a:p>
      </dgm:t>
    </dgm:pt>
    <dgm:pt modelId="{5A84B468-58F4-46B9-9F6E-42FBC8D2E8BB}" type="pres">
      <dgm:prSet presAssocID="{A2889349-A175-4A2E-BE87-0BB8C9BFE24D}" presName="node" presStyleLbl="node1" presStyleIdx="1" presStyleCnt="6" custRadScaleRad="82103" custRadScaleInc="12397">
        <dgm:presLayoutVars>
          <dgm:bulletEnabled val="1"/>
        </dgm:presLayoutVars>
      </dgm:prSet>
      <dgm:spPr/>
      <dgm:t>
        <a:bodyPr/>
        <a:lstStyle/>
        <a:p>
          <a:endParaRPr lang="fr-FR"/>
        </a:p>
      </dgm:t>
    </dgm:pt>
    <dgm:pt modelId="{C9D09A45-38C8-4F6D-A324-9E49C5EFFFAB}" type="pres">
      <dgm:prSet presAssocID="{A2889349-A175-4A2E-BE87-0BB8C9BFE24D}" presName="spNode" presStyleCnt="0"/>
      <dgm:spPr/>
    </dgm:pt>
    <dgm:pt modelId="{0A9BB98B-C95A-453E-ADE8-C28310C3C137}" type="pres">
      <dgm:prSet presAssocID="{5FC8F577-5D22-4ABC-85DA-9E5E07266F9B}" presName="sibTrans" presStyleLbl="sibTrans1D1" presStyleIdx="1" presStyleCnt="6"/>
      <dgm:spPr/>
      <dgm:t>
        <a:bodyPr/>
        <a:lstStyle/>
        <a:p>
          <a:endParaRPr lang="fr-FR"/>
        </a:p>
      </dgm:t>
    </dgm:pt>
    <dgm:pt modelId="{EFC49D4A-882E-4A3A-93DB-78FDC6B5BCB5}" type="pres">
      <dgm:prSet presAssocID="{FDCB579D-C59A-40B7-8787-978B58B792FF}" presName="node" presStyleLbl="node1" presStyleIdx="2" presStyleCnt="6" custRadScaleRad="82437" custRadScaleInc="18529">
        <dgm:presLayoutVars>
          <dgm:bulletEnabled val="1"/>
        </dgm:presLayoutVars>
      </dgm:prSet>
      <dgm:spPr/>
      <dgm:t>
        <a:bodyPr/>
        <a:lstStyle/>
        <a:p>
          <a:endParaRPr lang="fr-FR"/>
        </a:p>
      </dgm:t>
    </dgm:pt>
    <dgm:pt modelId="{280D7E5F-CD7F-4659-BCAE-061091600FB0}" type="pres">
      <dgm:prSet presAssocID="{FDCB579D-C59A-40B7-8787-978B58B792FF}" presName="spNode" presStyleCnt="0"/>
      <dgm:spPr/>
    </dgm:pt>
    <dgm:pt modelId="{9E97CCD5-39D2-499C-A3EA-64A4619C2A12}" type="pres">
      <dgm:prSet presAssocID="{1D38E000-8B36-41E5-AC00-439BE2684269}" presName="sibTrans" presStyleLbl="sibTrans1D1" presStyleIdx="2" presStyleCnt="6"/>
      <dgm:spPr/>
      <dgm:t>
        <a:bodyPr/>
        <a:lstStyle/>
        <a:p>
          <a:endParaRPr lang="fr-FR"/>
        </a:p>
      </dgm:t>
    </dgm:pt>
    <dgm:pt modelId="{5E151BDE-6CB0-47D3-9C24-743856ED633A}" type="pres">
      <dgm:prSet presAssocID="{5FAAADFC-A59F-4C9D-B436-84AAE96B500D}" presName="node" presStyleLbl="node1" presStyleIdx="3" presStyleCnt="6" custScaleX="178562">
        <dgm:presLayoutVars>
          <dgm:bulletEnabled val="1"/>
        </dgm:presLayoutVars>
      </dgm:prSet>
      <dgm:spPr/>
      <dgm:t>
        <a:bodyPr/>
        <a:lstStyle/>
        <a:p>
          <a:endParaRPr lang="fr-FR"/>
        </a:p>
      </dgm:t>
    </dgm:pt>
    <dgm:pt modelId="{F3C8FFDD-A61A-4DC6-BE83-1E9B57D3C6FC}" type="pres">
      <dgm:prSet presAssocID="{5FAAADFC-A59F-4C9D-B436-84AAE96B500D}" presName="spNode" presStyleCnt="0"/>
      <dgm:spPr/>
    </dgm:pt>
    <dgm:pt modelId="{17D82C0B-D062-4B0D-BDB7-2253DA08EEB0}" type="pres">
      <dgm:prSet presAssocID="{D92BC64D-17D1-4C76-8FE5-5741655702E1}" presName="sibTrans" presStyleLbl="sibTrans1D1" presStyleIdx="3" presStyleCnt="6"/>
      <dgm:spPr/>
      <dgm:t>
        <a:bodyPr/>
        <a:lstStyle/>
        <a:p>
          <a:endParaRPr lang="fr-FR"/>
        </a:p>
      </dgm:t>
    </dgm:pt>
    <dgm:pt modelId="{23888FD1-1A2F-4127-AE8F-274FBEFE1562}" type="pres">
      <dgm:prSet presAssocID="{CE56D690-3212-4397-923E-7BCA664B9957}" presName="node" presStyleLbl="node1" presStyleIdx="4" presStyleCnt="6" custScaleX="166497" custScaleY="148009">
        <dgm:presLayoutVars>
          <dgm:bulletEnabled val="1"/>
        </dgm:presLayoutVars>
      </dgm:prSet>
      <dgm:spPr/>
      <dgm:t>
        <a:bodyPr/>
        <a:lstStyle/>
        <a:p>
          <a:endParaRPr lang="fr-FR"/>
        </a:p>
      </dgm:t>
    </dgm:pt>
    <dgm:pt modelId="{72CB31D8-6C47-4E7E-B98B-AB2A9CB4FD10}" type="pres">
      <dgm:prSet presAssocID="{CE56D690-3212-4397-923E-7BCA664B9957}" presName="spNode" presStyleCnt="0"/>
      <dgm:spPr/>
    </dgm:pt>
    <dgm:pt modelId="{D58D6721-DBAB-44B5-9593-2D20904E497B}" type="pres">
      <dgm:prSet presAssocID="{03171835-31E4-485C-A0BA-B096AB779D24}" presName="sibTrans" presStyleLbl="sibTrans1D1" presStyleIdx="4" presStyleCnt="6"/>
      <dgm:spPr/>
      <dgm:t>
        <a:bodyPr/>
        <a:lstStyle/>
        <a:p>
          <a:endParaRPr lang="fr-FR"/>
        </a:p>
      </dgm:t>
    </dgm:pt>
    <dgm:pt modelId="{4141BF05-16CB-4C09-8878-95E439691BAB}" type="pres">
      <dgm:prSet presAssocID="{9A70F5FE-8DC7-4B23-A97E-699F55AD4C80}" presName="node" presStyleLbl="node1" presStyleIdx="5" presStyleCnt="6" custScaleX="113903" custRadScaleRad="112705" custRadScaleInc="-13909">
        <dgm:presLayoutVars>
          <dgm:bulletEnabled val="1"/>
        </dgm:presLayoutVars>
      </dgm:prSet>
      <dgm:spPr/>
      <dgm:t>
        <a:bodyPr/>
        <a:lstStyle/>
        <a:p>
          <a:endParaRPr lang="fr-FR"/>
        </a:p>
      </dgm:t>
    </dgm:pt>
    <dgm:pt modelId="{D35073CD-3775-4CB5-9B55-5855F3D72E1B}" type="pres">
      <dgm:prSet presAssocID="{9A70F5FE-8DC7-4B23-A97E-699F55AD4C80}" presName="spNode" presStyleCnt="0"/>
      <dgm:spPr/>
    </dgm:pt>
    <dgm:pt modelId="{BDF209DE-7E82-4343-8636-712B224106D4}" type="pres">
      <dgm:prSet presAssocID="{F8F657D2-4166-4523-9562-87C007147750}" presName="sibTrans" presStyleLbl="sibTrans1D1" presStyleIdx="5" presStyleCnt="6"/>
      <dgm:spPr/>
      <dgm:t>
        <a:bodyPr/>
        <a:lstStyle/>
        <a:p>
          <a:endParaRPr lang="fr-FR"/>
        </a:p>
      </dgm:t>
    </dgm:pt>
  </dgm:ptLst>
  <dgm:cxnLst>
    <dgm:cxn modelId="{0CC3507B-5D28-46E6-9B58-756190D5FCB2}" srcId="{D126E3D3-0824-486D-9160-B41DC0B118C9}" destId="{845D71E0-E16D-43E5-8900-F43FB808626B}" srcOrd="0" destOrd="0" parTransId="{29BAED62-F941-4AA8-B540-150E61251727}" sibTransId="{726BB260-F73D-410D-BA68-614456BB776E}"/>
    <dgm:cxn modelId="{A0D7B7BC-0B6A-4BF4-9A98-1269E27A869E}" srcId="{D126E3D3-0824-486D-9160-B41DC0B118C9}" destId="{FDCB579D-C59A-40B7-8787-978B58B792FF}" srcOrd="2" destOrd="0" parTransId="{DF3C3AD3-3ED1-42D2-BC10-E86EB39F1C18}" sibTransId="{1D38E000-8B36-41E5-AC00-439BE2684269}"/>
    <dgm:cxn modelId="{5B4D97D5-4DF5-BF48-A144-AD3AB3912C5D}" type="presOf" srcId="{845D71E0-E16D-43E5-8900-F43FB808626B}" destId="{A468D852-7FD0-41A7-94E4-1895EEEDBCDA}" srcOrd="0" destOrd="0" presId="urn:microsoft.com/office/officeart/2005/8/layout/cycle6"/>
    <dgm:cxn modelId="{D0414D45-8330-BF44-B02C-E042ACD7DD43}" type="presOf" srcId="{CE56D690-3212-4397-923E-7BCA664B9957}" destId="{23888FD1-1A2F-4127-AE8F-274FBEFE1562}" srcOrd="0" destOrd="0" presId="urn:microsoft.com/office/officeart/2005/8/layout/cycle6"/>
    <dgm:cxn modelId="{88CEFB89-B163-E74F-9810-CEDADF7BC239}" type="presOf" srcId="{1D38E000-8B36-41E5-AC00-439BE2684269}" destId="{9E97CCD5-39D2-499C-A3EA-64A4619C2A12}" srcOrd="0" destOrd="0" presId="urn:microsoft.com/office/officeart/2005/8/layout/cycle6"/>
    <dgm:cxn modelId="{C00087EC-FE12-4E72-BC22-272962B09A04}" srcId="{D126E3D3-0824-486D-9160-B41DC0B118C9}" destId="{9A70F5FE-8DC7-4B23-A97E-699F55AD4C80}" srcOrd="5" destOrd="0" parTransId="{3761E92E-D1AA-4F67-BB63-9F21ECF7FCBA}" sibTransId="{F8F657D2-4166-4523-9562-87C007147750}"/>
    <dgm:cxn modelId="{C24794AA-DAD3-D743-85DD-049D42E6BBFF}" type="presOf" srcId="{5FAAADFC-A59F-4C9D-B436-84AAE96B500D}" destId="{5E151BDE-6CB0-47D3-9C24-743856ED633A}" srcOrd="0" destOrd="0" presId="urn:microsoft.com/office/officeart/2005/8/layout/cycle6"/>
    <dgm:cxn modelId="{823A996E-41D3-3041-92E4-74ECB3A5C76B}" type="presOf" srcId="{9A70F5FE-8DC7-4B23-A97E-699F55AD4C80}" destId="{4141BF05-16CB-4C09-8878-95E439691BAB}" srcOrd="0" destOrd="0" presId="urn:microsoft.com/office/officeart/2005/8/layout/cycle6"/>
    <dgm:cxn modelId="{A2482377-575F-4498-AC55-4CCA5D49AF6E}" srcId="{D126E3D3-0824-486D-9160-B41DC0B118C9}" destId="{CE56D690-3212-4397-923E-7BCA664B9957}" srcOrd="4" destOrd="0" parTransId="{2743E491-AAB4-4D79-94B4-4CCD8DEE7FBD}" sibTransId="{03171835-31E4-485C-A0BA-B096AB779D24}"/>
    <dgm:cxn modelId="{9CBD0B9E-D6DB-A24A-A274-F75BF31E4607}" type="presOf" srcId="{D126E3D3-0824-486D-9160-B41DC0B118C9}" destId="{86038346-E91A-4902-8C88-A777C2142E62}" srcOrd="0" destOrd="0" presId="urn:microsoft.com/office/officeart/2005/8/layout/cycle6"/>
    <dgm:cxn modelId="{75C275FE-1270-4EF4-A98E-D1AD7C526736}" srcId="{D126E3D3-0824-486D-9160-B41DC0B118C9}" destId="{5FAAADFC-A59F-4C9D-B436-84AAE96B500D}" srcOrd="3" destOrd="0" parTransId="{A2C0B29A-37F9-4B4A-A64C-C861FBD8AABA}" sibTransId="{D92BC64D-17D1-4C76-8FE5-5741655702E1}"/>
    <dgm:cxn modelId="{B457A2F5-77CE-984A-B390-195E9B6F2C48}" type="presOf" srcId="{5FC8F577-5D22-4ABC-85DA-9E5E07266F9B}" destId="{0A9BB98B-C95A-453E-ADE8-C28310C3C137}" srcOrd="0" destOrd="0" presId="urn:microsoft.com/office/officeart/2005/8/layout/cycle6"/>
    <dgm:cxn modelId="{35AF0DDA-4768-7A48-912A-B1372427005A}" type="presOf" srcId="{F8F657D2-4166-4523-9562-87C007147750}" destId="{BDF209DE-7E82-4343-8636-712B224106D4}" srcOrd="0" destOrd="0" presId="urn:microsoft.com/office/officeart/2005/8/layout/cycle6"/>
    <dgm:cxn modelId="{3AD48E44-E893-4C06-9449-66E745BDACF9}" srcId="{D126E3D3-0824-486D-9160-B41DC0B118C9}" destId="{A2889349-A175-4A2E-BE87-0BB8C9BFE24D}" srcOrd="1" destOrd="0" parTransId="{6C6C2783-3AE9-45FB-B988-2E48F34861E8}" sibTransId="{5FC8F577-5D22-4ABC-85DA-9E5E07266F9B}"/>
    <dgm:cxn modelId="{603F8D6A-214D-6F47-8F90-75234FD03123}" type="presOf" srcId="{726BB260-F73D-410D-BA68-614456BB776E}" destId="{CA7AD7AD-7E5A-4E59-9D49-B06ADF401C95}" srcOrd="0" destOrd="0" presId="urn:microsoft.com/office/officeart/2005/8/layout/cycle6"/>
    <dgm:cxn modelId="{7E1E61B0-C681-074D-9CBF-7246E8AB3016}" type="presOf" srcId="{A2889349-A175-4A2E-BE87-0BB8C9BFE24D}" destId="{5A84B468-58F4-46B9-9F6E-42FBC8D2E8BB}" srcOrd="0" destOrd="0" presId="urn:microsoft.com/office/officeart/2005/8/layout/cycle6"/>
    <dgm:cxn modelId="{7BD93FC5-5399-C149-A131-79A6CE9AD0D7}" type="presOf" srcId="{FDCB579D-C59A-40B7-8787-978B58B792FF}" destId="{EFC49D4A-882E-4A3A-93DB-78FDC6B5BCB5}" srcOrd="0" destOrd="0" presId="urn:microsoft.com/office/officeart/2005/8/layout/cycle6"/>
    <dgm:cxn modelId="{90169114-EE3D-3E4C-8598-CB8A5D9C57A9}" type="presOf" srcId="{D92BC64D-17D1-4C76-8FE5-5741655702E1}" destId="{17D82C0B-D062-4B0D-BDB7-2253DA08EEB0}" srcOrd="0" destOrd="0" presId="urn:microsoft.com/office/officeart/2005/8/layout/cycle6"/>
    <dgm:cxn modelId="{28EE089D-8BFE-F04F-AD66-3097C2D53309}" type="presOf" srcId="{03171835-31E4-485C-A0BA-B096AB779D24}" destId="{D58D6721-DBAB-44B5-9593-2D20904E497B}" srcOrd="0" destOrd="0" presId="urn:microsoft.com/office/officeart/2005/8/layout/cycle6"/>
    <dgm:cxn modelId="{814E771F-2327-6644-A130-BF77FF34AF1C}" type="presParOf" srcId="{86038346-E91A-4902-8C88-A777C2142E62}" destId="{A468D852-7FD0-41A7-94E4-1895EEEDBCDA}" srcOrd="0" destOrd="0" presId="urn:microsoft.com/office/officeart/2005/8/layout/cycle6"/>
    <dgm:cxn modelId="{B9698A17-4F04-3E4D-9431-08EE85ED6D0B}" type="presParOf" srcId="{86038346-E91A-4902-8C88-A777C2142E62}" destId="{3B38EBB7-840E-41AA-8C0C-695D560D40D7}" srcOrd="1" destOrd="0" presId="urn:microsoft.com/office/officeart/2005/8/layout/cycle6"/>
    <dgm:cxn modelId="{74B2FE45-F497-D44D-8F43-D968A3DDF2DA}" type="presParOf" srcId="{86038346-E91A-4902-8C88-A777C2142E62}" destId="{CA7AD7AD-7E5A-4E59-9D49-B06ADF401C95}" srcOrd="2" destOrd="0" presId="urn:microsoft.com/office/officeart/2005/8/layout/cycle6"/>
    <dgm:cxn modelId="{F4165833-CC2B-684D-A472-E73E9BAA369D}" type="presParOf" srcId="{86038346-E91A-4902-8C88-A777C2142E62}" destId="{5A84B468-58F4-46B9-9F6E-42FBC8D2E8BB}" srcOrd="3" destOrd="0" presId="urn:microsoft.com/office/officeart/2005/8/layout/cycle6"/>
    <dgm:cxn modelId="{BD9AD944-1335-1B44-98AE-5FD645FCC17A}" type="presParOf" srcId="{86038346-E91A-4902-8C88-A777C2142E62}" destId="{C9D09A45-38C8-4F6D-A324-9E49C5EFFFAB}" srcOrd="4" destOrd="0" presId="urn:microsoft.com/office/officeart/2005/8/layout/cycle6"/>
    <dgm:cxn modelId="{22D19E0E-09DF-8842-8A6A-A51A3BD74F3D}" type="presParOf" srcId="{86038346-E91A-4902-8C88-A777C2142E62}" destId="{0A9BB98B-C95A-453E-ADE8-C28310C3C137}" srcOrd="5" destOrd="0" presId="urn:microsoft.com/office/officeart/2005/8/layout/cycle6"/>
    <dgm:cxn modelId="{D45D4A83-CBD3-C74A-8CCE-86B1909D9557}" type="presParOf" srcId="{86038346-E91A-4902-8C88-A777C2142E62}" destId="{EFC49D4A-882E-4A3A-93DB-78FDC6B5BCB5}" srcOrd="6" destOrd="0" presId="urn:microsoft.com/office/officeart/2005/8/layout/cycle6"/>
    <dgm:cxn modelId="{4D890E6B-935D-714E-8EE4-9F5EFAB699A0}" type="presParOf" srcId="{86038346-E91A-4902-8C88-A777C2142E62}" destId="{280D7E5F-CD7F-4659-BCAE-061091600FB0}" srcOrd="7" destOrd="0" presId="urn:microsoft.com/office/officeart/2005/8/layout/cycle6"/>
    <dgm:cxn modelId="{81CE15FC-90CE-5441-B364-95FEF82D75FB}" type="presParOf" srcId="{86038346-E91A-4902-8C88-A777C2142E62}" destId="{9E97CCD5-39D2-499C-A3EA-64A4619C2A12}" srcOrd="8" destOrd="0" presId="urn:microsoft.com/office/officeart/2005/8/layout/cycle6"/>
    <dgm:cxn modelId="{2CF92186-67C4-194B-A733-6E9DCCC68F65}" type="presParOf" srcId="{86038346-E91A-4902-8C88-A777C2142E62}" destId="{5E151BDE-6CB0-47D3-9C24-743856ED633A}" srcOrd="9" destOrd="0" presId="urn:microsoft.com/office/officeart/2005/8/layout/cycle6"/>
    <dgm:cxn modelId="{E3A51DA2-53BA-FF47-BC1C-F38AEEF231D4}" type="presParOf" srcId="{86038346-E91A-4902-8C88-A777C2142E62}" destId="{F3C8FFDD-A61A-4DC6-BE83-1E9B57D3C6FC}" srcOrd="10" destOrd="0" presId="urn:microsoft.com/office/officeart/2005/8/layout/cycle6"/>
    <dgm:cxn modelId="{D3D493F1-39DB-E24A-A2EA-AA362D0581FD}" type="presParOf" srcId="{86038346-E91A-4902-8C88-A777C2142E62}" destId="{17D82C0B-D062-4B0D-BDB7-2253DA08EEB0}" srcOrd="11" destOrd="0" presId="urn:microsoft.com/office/officeart/2005/8/layout/cycle6"/>
    <dgm:cxn modelId="{BE39300E-4B67-1644-874A-2009387F45AE}" type="presParOf" srcId="{86038346-E91A-4902-8C88-A777C2142E62}" destId="{23888FD1-1A2F-4127-AE8F-274FBEFE1562}" srcOrd="12" destOrd="0" presId="urn:microsoft.com/office/officeart/2005/8/layout/cycle6"/>
    <dgm:cxn modelId="{E9119691-D551-7148-AE98-FFD436A7D0B9}" type="presParOf" srcId="{86038346-E91A-4902-8C88-A777C2142E62}" destId="{72CB31D8-6C47-4E7E-B98B-AB2A9CB4FD10}" srcOrd="13" destOrd="0" presId="urn:microsoft.com/office/officeart/2005/8/layout/cycle6"/>
    <dgm:cxn modelId="{D2DFB7EF-3C8D-784E-B692-74A57E8773DE}" type="presParOf" srcId="{86038346-E91A-4902-8C88-A777C2142E62}" destId="{D58D6721-DBAB-44B5-9593-2D20904E497B}" srcOrd="14" destOrd="0" presId="urn:microsoft.com/office/officeart/2005/8/layout/cycle6"/>
    <dgm:cxn modelId="{6B422DC9-30B4-614B-8312-99DE504E3091}" type="presParOf" srcId="{86038346-E91A-4902-8C88-A777C2142E62}" destId="{4141BF05-16CB-4C09-8878-95E439691BAB}" srcOrd="15" destOrd="0" presId="urn:microsoft.com/office/officeart/2005/8/layout/cycle6"/>
    <dgm:cxn modelId="{26F8FF35-D175-AA46-81BE-BF5F579A8A7D}" type="presParOf" srcId="{86038346-E91A-4902-8C88-A777C2142E62}" destId="{D35073CD-3775-4CB5-9B55-5855F3D72E1B}" srcOrd="16" destOrd="0" presId="urn:microsoft.com/office/officeart/2005/8/layout/cycle6"/>
    <dgm:cxn modelId="{2AB72EA1-39C8-D444-85E5-595B1D12AABA}" type="presParOf" srcId="{86038346-E91A-4902-8C88-A777C2142E62}" destId="{BDF209DE-7E82-4343-8636-712B224106D4}" srcOrd="17" destOrd="0" presId="urn:microsoft.com/office/officeart/2005/8/layout/cycle6"/>
  </dgm:cxnLst>
  <dgm:bg/>
  <dgm:whole>
    <a:ln w="25400">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68D852-7FD0-41A7-94E4-1895EEEDBCDA}">
      <dsp:nvSpPr>
        <dsp:cNvPr id="0" name=""/>
        <dsp:cNvSpPr/>
      </dsp:nvSpPr>
      <dsp:spPr>
        <a:xfrm>
          <a:off x="923415" y="245861"/>
          <a:ext cx="2649701" cy="8041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Compétences transversales  du socle commun</a:t>
          </a:r>
          <a:endParaRPr lang="fr-FR" sz="1700" kern="1200" dirty="0"/>
        </a:p>
      </dsp:txBody>
      <dsp:txXfrm>
        <a:off x="962672" y="285118"/>
        <a:ext cx="2571187" cy="725663"/>
      </dsp:txXfrm>
    </dsp:sp>
    <dsp:sp modelId="{CA7AD7AD-7E5A-4E59-9D49-B06ADF401C95}">
      <dsp:nvSpPr>
        <dsp:cNvPr id="0" name=""/>
        <dsp:cNvSpPr/>
      </dsp:nvSpPr>
      <dsp:spPr>
        <a:xfrm>
          <a:off x="72367" y="794331"/>
          <a:ext cx="3521471" cy="3521471"/>
        </a:xfrm>
        <a:custGeom>
          <a:avLst/>
          <a:gdLst/>
          <a:ahLst/>
          <a:cxnLst/>
          <a:rect l="0" t="0" r="0" b="0"/>
          <a:pathLst>
            <a:path>
              <a:moveTo>
                <a:pt x="2678548" y="258134"/>
              </a:moveTo>
              <a:arcTo wR="1760735" hR="1760735" stAng="18085033" swAng="89557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A84B468-58F4-46B9-9F6E-42FBC8D2E8BB}">
      <dsp:nvSpPr>
        <dsp:cNvPr id="0" name=""/>
        <dsp:cNvSpPr/>
      </dsp:nvSpPr>
      <dsp:spPr>
        <a:xfrm>
          <a:off x="2998859" y="1342953"/>
          <a:ext cx="1148518" cy="746537"/>
        </a:xfrm>
        <a:prstGeom prst="roundRect">
          <a:avLst/>
        </a:prstGeom>
        <a:solidFill>
          <a:srgbClr val="FFFF00"/>
        </a:solidFill>
        <a:ln w="25400"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solidFill>
                <a:schemeClr val="tx1"/>
              </a:solidFill>
            </a:rPr>
            <a:t>Production </a:t>
          </a:r>
          <a:endParaRPr lang="fr-FR" sz="1600" kern="1200" dirty="0">
            <a:solidFill>
              <a:schemeClr val="tx1"/>
            </a:solidFill>
          </a:endParaRPr>
        </a:p>
      </dsp:txBody>
      <dsp:txXfrm>
        <a:off x="3035302" y="1379396"/>
        <a:ext cx="1075632" cy="673651"/>
      </dsp:txXfrm>
    </dsp:sp>
    <dsp:sp modelId="{0A9BB98B-C95A-453E-ADE8-C28310C3C137}">
      <dsp:nvSpPr>
        <dsp:cNvPr id="0" name=""/>
        <dsp:cNvSpPr/>
      </dsp:nvSpPr>
      <dsp:spPr>
        <a:xfrm>
          <a:off x="209478" y="622110"/>
          <a:ext cx="3521471" cy="3521471"/>
        </a:xfrm>
        <a:custGeom>
          <a:avLst/>
          <a:gdLst/>
          <a:ahLst/>
          <a:cxnLst/>
          <a:rect l="0" t="0" r="0" b="0"/>
          <a:pathLst>
            <a:path>
              <a:moveTo>
                <a:pt x="3498059" y="1474556"/>
              </a:moveTo>
              <a:arcTo wR="1760735" hR="1760735" stAng="21038759" swAng="140233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C49D4A-882E-4A3A-93DB-78FDC6B5BCB5}">
      <dsp:nvSpPr>
        <dsp:cNvPr id="0" name=""/>
        <dsp:cNvSpPr/>
      </dsp:nvSpPr>
      <dsp:spPr>
        <a:xfrm>
          <a:off x="2924319" y="2816403"/>
          <a:ext cx="1148518" cy="746537"/>
        </a:xfrm>
        <a:prstGeom prst="roundRect">
          <a:avLst/>
        </a:prstGeom>
        <a:solidFill>
          <a:srgbClr val="FFFF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solidFill>
                <a:schemeClr val="tx1"/>
              </a:solidFill>
            </a:rPr>
            <a:t>Restitution</a:t>
          </a:r>
          <a:endParaRPr lang="fr-FR" sz="1600" kern="1200" dirty="0">
            <a:solidFill>
              <a:schemeClr val="tx1"/>
            </a:solidFill>
          </a:endParaRPr>
        </a:p>
      </dsp:txBody>
      <dsp:txXfrm>
        <a:off x="2960762" y="2852846"/>
        <a:ext cx="1075632" cy="673651"/>
      </dsp:txXfrm>
    </dsp:sp>
    <dsp:sp modelId="{9E97CCD5-39D2-499C-A3EA-64A4619C2A12}">
      <dsp:nvSpPr>
        <dsp:cNvPr id="0" name=""/>
        <dsp:cNvSpPr/>
      </dsp:nvSpPr>
      <dsp:spPr>
        <a:xfrm>
          <a:off x="33941" y="2940390"/>
          <a:ext cx="3521471" cy="3521471"/>
        </a:xfrm>
        <a:custGeom>
          <a:avLst/>
          <a:gdLst/>
          <a:ahLst/>
          <a:cxnLst/>
          <a:rect l="0" t="0" r="0" b="0"/>
          <a:pathLst>
            <a:path>
              <a:moveTo>
                <a:pt x="3106133" y="624911"/>
              </a:moveTo>
              <a:arcTo wR="1760735" hR="1760735" stAng="19189676" swAng="59249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E151BDE-6CB0-47D3-9C24-743856ED633A}">
      <dsp:nvSpPr>
        <dsp:cNvPr id="0" name=""/>
        <dsp:cNvSpPr/>
      </dsp:nvSpPr>
      <dsp:spPr>
        <a:xfrm>
          <a:off x="1265672" y="3771661"/>
          <a:ext cx="2050817" cy="746537"/>
        </a:xfrm>
        <a:prstGeom prst="roundRect">
          <a:avLst/>
        </a:prstGeom>
        <a:solidFill>
          <a:srgbClr val="00206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Usage du numérique</a:t>
          </a:r>
          <a:endParaRPr lang="fr-FR" sz="1700" kern="1200" dirty="0"/>
        </a:p>
      </dsp:txBody>
      <dsp:txXfrm>
        <a:off x="1302115" y="3808104"/>
        <a:ext cx="1977931" cy="673651"/>
      </dsp:txXfrm>
    </dsp:sp>
    <dsp:sp modelId="{17D82C0B-D062-4B0D-BDB7-2253DA08EEB0}">
      <dsp:nvSpPr>
        <dsp:cNvPr id="0" name=""/>
        <dsp:cNvSpPr/>
      </dsp:nvSpPr>
      <dsp:spPr>
        <a:xfrm>
          <a:off x="-1518373" y="3487635"/>
          <a:ext cx="3521471" cy="3521471"/>
        </a:xfrm>
        <a:custGeom>
          <a:avLst/>
          <a:gdLst/>
          <a:ahLst/>
          <a:cxnLst/>
          <a:rect l="0" t="0" r="0" b="0"/>
          <a:pathLst>
            <a:path>
              <a:moveTo>
                <a:pt x="2784066" y="327911"/>
              </a:moveTo>
              <a:arcTo wR="1760735" hR="1760735" stAng="18332078" swAng="493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888FD1-1A2F-4127-AE8F-274FBEFE1562}">
      <dsp:nvSpPr>
        <dsp:cNvPr id="0" name=""/>
        <dsp:cNvSpPr/>
      </dsp:nvSpPr>
      <dsp:spPr>
        <a:xfrm>
          <a:off x="-189885" y="2712091"/>
          <a:ext cx="1912249" cy="11049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notions et compétences des différentes disciplines</a:t>
          </a:r>
          <a:endParaRPr lang="fr-FR" sz="1700" kern="1200" dirty="0"/>
        </a:p>
      </dsp:txBody>
      <dsp:txXfrm>
        <a:off x="-135946" y="2766030"/>
        <a:ext cx="1804371" cy="997064"/>
      </dsp:txXfrm>
    </dsp:sp>
    <dsp:sp modelId="{D58D6721-DBAB-44B5-9593-2D20904E497B}">
      <dsp:nvSpPr>
        <dsp:cNvPr id="0" name=""/>
        <dsp:cNvSpPr/>
      </dsp:nvSpPr>
      <dsp:spPr>
        <a:xfrm>
          <a:off x="470606" y="394008"/>
          <a:ext cx="3521471" cy="3521471"/>
        </a:xfrm>
        <a:custGeom>
          <a:avLst/>
          <a:gdLst/>
          <a:ahLst/>
          <a:cxnLst/>
          <a:rect l="0" t="0" r="0" b="0"/>
          <a:pathLst>
            <a:path>
              <a:moveTo>
                <a:pt x="87823" y="2309874"/>
              </a:moveTo>
              <a:arcTo wR="1760735" hR="1760735" stAng="9709645" swAng="167183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141BF05-16CB-4C09-8878-95E439691BAB}">
      <dsp:nvSpPr>
        <dsp:cNvPr id="0" name=""/>
        <dsp:cNvSpPr/>
      </dsp:nvSpPr>
      <dsp:spPr>
        <a:xfrm>
          <a:off x="0" y="1103283"/>
          <a:ext cx="1308197" cy="7465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Démarche dans le projet</a:t>
          </a:r>
          <a:endParaRPr lang="fr-FR" sz="1700" kern="1200" dirty="0"/>
        </a:p>
      </dsp:txBody>
      <dsp:txXfrm>
        <a:off x="36443" y="1139726"/>
        <a:ext cx="1235311" cy="673651"/>
      </dsp:txXfrm>
    </dsp:sp>
    <dsp:sp modelId="{BDF209DE-7E82-4343-8636-712B224106D4}">
      <dsp:nvSpPr>
        <dsp:cNvPr id="0" name=""/>
        <dsp:cNvSpPr/>
      </dsp:nvSpPr>
      <dsp:spPr>
        <a:xfrm>
          <a:off x="441586" y="892650"/>
          <a:ext cx="3521471" cy="3521471"/>
        </a:xfrm>
        <a:custGeom>
          <a:avLst/>
          <a:gdLst/>
          <a:ahLst/>
          <a:cxnLst/>
          <a:rect l="0" t="0" r="0" b="0"/>
          <a:pathLst>
            <a:path>
              <a:moveTo>
                <a:pt x="868227" y="242967"/>
              </a:moveTo>
              <a:arcTo wR="1760735" hR="1760735" stAng="14372566" swAng="35917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5B70B-59FD-4B4B-ABC0-08959235E407}" type="datetimeFigureOut">
              <a:rPr lang="fr-FR" smtClean="0"/>
              <a:t>10/12/2018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C7710D-FB2C-034B-9D7C-8AA3BF3B5CCA}" type="slidenum">
              <a:rPr lang="fr-FR" smtClean="0"/>
              <a:t>‹N°›</a:t>
            </a:fld>
            <a:endParaRPr lang="fr-FR"/>
          </a:p>
        </p:txBody>
      </p:sp>
    </p:spTree>
    <p:extLst>
      <p:ext uri="{BB962C8B-B14F-4D97-AF65-F5344CB8AC3E}">
        <p14:creationId xmlns:p14="http://schemas.microsoft.com/office/powerpoint/2010/main" val="20939778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u="none" kern="1200" baseline="0" dirty="0" smtClean="0">
                <a:solidFill>
                  <a:schemeClr val="tx1"/>
                </a:solidFill>
                <a:latin typeface="+mn-lt"/>
                <a:ea typeface="+mn-ea"/>
                <a:cs typeface="+mn-cs"/>
              </a:rPr>
              <a:t>lieu privilégié de la métacognition où l’on pourrait travailler les stratégies de compréhension, en particulier celles des documents utilisés dans les différentes disciplines.</a:t>
            </a:r>
          </a:p>
          <a:p>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3</a:t>
            </a:fld>
            <a:endParaRPr lang="fr-FR"/>
          </a:p>
        </p:txBody>
      </p:sp>
    </p:spTree>
    <p:extLst>
      <p:ext uri="{BB962C8B-B14F-4D97-AF65-F5344CB8AC3E}">
        <p14:creationId xmlns:p14="http://schemas.microsoft.com/office/powerpoint/2010/main" val="152315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7562D83-D607-488B-A4D2-5855B1E9170D}" type="slidenum">
              <a:rPr lang="fr-FR" smtClean="0"/>
              <a:t>22</a:t>
            </a:fld>
            <a:endParaRPr lang="fr-FR"/>
          </a:p>
        </p:txBody>
      </p:sp>
    </p:spTree>
    <p:extLst>
      <p:ext uri="{BB962C8B-B14F-4D97-AF65-F5344CB8AC3E}">
        <p14:creationId xmlns:p14="http://schemas.microsoft.com/office/powerpoint/2010/main" val="4154638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L’enseignement, l’apprentissage et l’évaluation forment un continuum.</a:t>
            </a:r>
            <a:r>
              <a:rPr lang="fr-FR" baseline="0" dirty="0" smtClean="0"/>
              <a:t> Aussi l’évaluation n’i</a:t>
            </a:r>
            <a:r>
              <a:rPr lang="fr-FR" dirty="0" smtClean="0"/>
              <a:t>ntervient-elle pas après un enseignement, de façon indépendante.  </a:t>
            </a:r>
          </a:p>
          <a:p>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23</a:t>
            </a:fld>
            <a:endParaRPr lang="fr-FR"/>
          </a:p>
        </p:txBody>
      </p:sp>
    </p:spTree>
    <p:extLst>
      <p:ext uri="{BB962C8B-B14F-4D97-AF65-F5344CB8AC3E}">
        <p14:creationId xmlns:p14="http://schemas.microsoft.com/office/powerpoint/2010/main" val="2675194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u="none" kern="1200" baseline="0" dirty="0" smtClean="0">
                <a:solidFill>
                  <a:schemeClr val="tx1"/>
                </a:solidFill>
                <a:latin typeface="+mn-lt"/>
                <a:ea typeface="+mn-ea"/>
                <a:cs typeface="+mn-cs"/>
              </a:rPr>
              <a:t>Importance de la concision, de la précision </a:t>
            </a:r>
          </a:p>
          <a:p>
            <a:r>
              <a:rPr lang="fr-FR" sz="1200" u="none" kern="1200" baseline="0" dirty="0" smtClean="0">
                <a:solidFill>
                  <a:schemeClr val="tx1"/>
                </a:solidFill>
                <a:latin typeface="+mn-lt"/>
                <a:ea typeface="+mn-ea"/>
                <a:cs typeface="+mn-cs"/>
              </a:rPr>
              <a:t>Une page de bulletin : du contenu, des compétences, des niveaux de maitrise </a:t>
            </a:r>
          </a:p>
          <a:p>
            <a:r>
              <a:rPr lang="fr-FR" sz="1200" u="none" kern="1200" baseline="0" dirty="0" smtClean="0">
                <a:solidFill>
                  <a:schemeClr val="tx1"/>
                </a:solidFill>
                <a:latin typeface="+mn-lt"/>
                <a:ea typeface="+mn-ea"/>
                <a:cs typeface="+mn-cs"/>
              </a:rPr>
              <a:t>Pour l’attendu de fin de cycle, l’essentiel repose sur les compétences (des compétences de la discipline dans le menu déroulant, celle qu’il a particulièrement travaillé) </a:t>
            </a:r>
          </a:p>
          <a:p>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35</a:t>
            </a:fld>
            <a:endParaRPr lang="fr-FR"/>
          </a:p>
        </p:txBody>
      </p:sp>
    </p:spTree>
    <p:extLst>
      <p:ext uri="{BB962C8B-B14F-4D97-AF65-F5344CB8AC3E}">
        <p14:creationId xmlns:p14="http://schemas.microsoft.com/office/powerpoint/2010/main" val="2920239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À la fin de la scolarité obligatoire, les parents disposent d’un dossier unique regroupant</a:t>
            </a:r>
            <a:r>
              <a:rPr lang="fr-FR" baseline="0" dirty="0" smtClean="0"/>
              <a:t> une trentaine de bulletins.</a:t>
            </a:r>
            <a:endParaRPr lang="fr-FR" dirty="0"/>
          </a:p>
        </p:txBody>
      </p:sp>
      <p:sp>
        <p:nvSpPr>
          <p:cNvPr id="4" name="Espace réservé du numéro de diapositive 3"/>
          <p:cNvSpPr>
            <a:spLocks noGrp="1"/>
          </p:cNvSpPr>
          <p:nvPr>
            <p:ph type="sldNum" sz="quarter" idx="10"/>
          </p:nvPr>
        </p:nvSpPr>
        <p:spPr/>
        <p:txBody>
          <a:bodyPr/>
          <a:lstStyle/>
          <a:p>
            <a:fld id="{0BC7710D-FB2C-034B-9D7C-8AA3BF3B5CCA}" type="slidenum">
              <a:rPr lang="fr-FR" smtClean="0"/>
              <a:t>36</a:t>
            </a:fld>
            <a:endParaRPr lang="fr-FR"/>
          </a:p>
        </p:txBody>
      </p:sp>
    </p:spTree>
    <p:extLst>
      <p:ext uri="{BB962C8B-B14F-4D97-AF65-F5344CB8AC3E}">
        <p14:creationId xmlns:p14="http://schemas.microsoft.com/office/powerpoint/2010/main" val="684915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i="1" dirty="0" smtClean="0"/>
              <a:t>La constante macabre </a:t>
            </a:r>
            <a:r>
              <a:rPr lang="fr-FR" dirty="0" smtClean="0"/>
              <a:t>André </a:t>
            </a:r>
            <a:r>
              <a:rPr lang="fr-FR" dirty="0" err="1" smtClean="0"/>
              <a:t>Antibi</a:t>
            </a:r>
            <a:endParaRPr lang="fr-FR" dirty="0"/>
          </a:p>
        </p:txBody>
      </p:sp>
      <p:sp>
        <p:nvSpPr>
          <p:cNvPr id="4" name="Espace réservé du numéro de diapositive 3"/>
          <p:cNvSpPr>
            <a:spLocks noGrp="1"/>
          </p:cNvSpPr>
          <p:nvPr>
            <p:ph type="sldNum" sz="quarter" idx="10"/>
          </p:nvPr>
        </p:nvSpPr>
        <p:spPr/>
        <p:txBody>
          <a:bodyPr/>
          <a:lstStyle/>
          <a:p>
            <a:pPr>
              <a:defRPr/>
            </a:pPr>
            <a:fld id="{609A3101-1524-4787-925D-547F6F4788A6}" type="slidenum">
              <a:rPr lang="fr-FR" smtClean="0"/>
              <a:pPr>
                <a:defRPr/>
              </a:pPr>
              <a:t>38</a:t>
            </a:fld>
            <a:endParaRPr lang="fr-FR"/>
          </a:p>
        </p:txBody>
      </p:sp>
    </p:spTree>
    <p:extLst>
      <p:ext uri="{BB962C8B-B14F-4D97-AF65-F5344CB8AC3E}">
        <p14:creationId xmlns:p14="http://schemas.microsoft.com/office/powerpoint/2010/main" val="1088893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Dans le cadre du dispositif</a:t>
            </a:r>
            <a:r>
              <a:rPr lang="fr-FR" sz="1200" kern="1200" baseline="0" dirty="0" smtClean="0">
                <a:solidFill>
                  <a:schemeClr val="tx1"/>
                </a:solidFill>
                <a:effectLst/>
                <a:latin typeface="+mn-lt"/>
                <a:ea typeface="+mn-ea"/>
                <a:cs typeface="+mn-cs"/>
              </a:rPr>
              <a:t> d’aide</a:t>
            </a:r>
            <a:r>
              <a:rPr lang="fr-FR" sz="1200" kern="1200" dirty="0" smtClean="0">
                <a:solidFill>
                  <a:schemeClr val="tx1"/>
                </a:solidFill>
                <a:effectLst/>
                <a:latin typeface="+mn-lt"/>
                <a:ea typeface="+mn-ea"/>
                <a:cs typeface="+mn-cs"/>
              </a:rPr>
              <a:t> d’un </a:t>
            </a:r>
            <a:r>
              <a:rPr lang="fr-FR" sz="1200" kern="1200" dirty="0" err="1" smtClean="0">
                <a:solidFill>
                  <a:schemeClr val="tx1"/>
                </a:solidFill>
                <a:effectLst/>
                <a:latin typeface="+mn-lt"/>
                <a:ea typeface="+mn-ea"/>
                <a:cs typeface="+mn-cs"/>
              </a:rPr>
              <a:t>élève</a:t>
            </a:r>
            <a:r>
              <a:rPr lang="fr-FR" sz="1200" kern="1200" dirty="0" smtClean="0">
                <a:solidFill>
                  <a:schemeClr val="tx1"/>
                </a:solidFill>
                <a:effectLst/>
                <a:latin typeface="+mn-lt"/>
                <a:ea typeface="+mn-ea"/>
                <a:cs typeface="+mn-cs"/>
              </a:rPr>
              <a:t> dyslexique, lors de l’</a:t>
            </a:r>
            <a:r>
              <a:rPr lang="fr-FR" sz="1200" kern="1200" dirty="0" err="1" smtClean="0">
                <a:solidFill>
                  <a:schemeClr val="tx1"/>
                </a:solidFill>
                <a:effectLst/>
                <a:latin typeface="+mn-lt"/>
                <a:ea typeface="+mn-ea"/>
                <a:cs typeface="+mn-cs"/>
              </a:rPr>
              <a:t>évaluation</a:t>
            </a:r>
            <a:r>
              <a:rPr lang="fr-FR" sz="1200" kern="1200" dirty="0" smtClean="0">
                <a:solidFill>
                  <a:schemeClr val="tx1"/>
                </a:solidFill>
                <a:effectLst/>
                <a:latin typeface="+mn-lt"/>
                <a:ea typeface="+mn-ea"/>
                <a:cs typeface="+mn-cs"/>
              </a:rPr>
              <a:t> de la </a:t>
            </a:r>
            <a:endParaRPr lang="fr-FR" dirty="0" smtClean="0">
              <a:effectLst/>
            </a:endParaRPr>
          </a:p>
          <a:p>
            <a:r>
              <a:rPr lang="fr-FR" sz="1200" kern="1200" dirty="0" err="1" smtClean="0">
                <a:solidFill>
                  <a:schemeClr val="tx1"/>
                </a:solidFill>
                <a:effectLst/>
                <a:latin typeface="+mn-lt"/>
                <a:ea typeface="+mn-ea"/>
                <a:cs typeface="+mn-cs"/>
              </a:rPr>
              <a:t>compréhension</a:t>
            </a:r>
            <a:r>
              <a:rPr lang="fr-FR" sz="1200" kern="1200" dirty="0" smtClean="0">
                <a:solidFill>
                  <a:schemeClr val="tx1"/>
                </a:solidFill>
                <a:effectLst/>
                <a:latin typeface="+mn-lt"/>
                <a:ea typeface="+mn-ea"/>
                <a:cs typeface="+mn-cs"/>
              </a:rPr>
              <a:t> d’un texte complexe, le support pourra lui </a:t>
            </a:r>
            <a:r>
              <a:rPr lang="fr-FR" sz="1200" kern="1200" dirty="0" err="1" smtClean="0">
                <a:solidFill>
                  <a:schemeClr val="tx1"/>
                </a:solidFill>
                <a:effectLst/>
                <a:latin typeface="+mn-lt"/>
                <a:ea typeface="+mn-ea"/>
                <a:cs typeface="+mn-cs"/>
              </a:rPr>
              <a:t>être</a:t>
            </a:r>
            <a:r>
              <a:rPr lang="fr-FR" sz="1200" kern="1200" dirty="0" smtClean="0">
                <a:solidFill>
                  <a:schemeClr val="tx1"/>
                </a:solidFill>
                <a:effectLst/>
                <a:latin typeface="+mn-lt"/>
                <a:ea typeface="+mn-ea"/>
                <a:cs typeface="+mn-cs"/>
              </a:rPr>
              <a:t> lu </a:t>
            </a:r>
            <a:r>
              <a:rPr lang="fr-FR" sz="1200" kern="1200" dirty="0" err="1" smtClean="0">
                <a:solidFill>
                  <a:schemeClr val="tx1"/>
                </a:solidFill>
                <a:effectLst/>
                <a:latin typeface="+mn-lt"/>
                <a:ea typeface="+mn-ea"/>
                <a:cs typeface="+mn-cs"/>
              </a:rPr>
              <a:t>plutôt</a:t>
            </a:r>
            <a:r>
              <a:rPr lang="fr-FR" sz="1200" kern="1200" dirty="0" smtClean="0">
                <a:solidFill>
                  <a:schemeClr val="tx1"/>
                </a:solidFill>
                <a:effectLst/>
                <a:latin typeface="+mn-lt"/>
                <a:ea typeface="+mn-ea"/>
                <a:cs typeface="+mn-cs"/>
              </a:rPr>
              <a:t> que de le </a:t>
            </a:r>
            <a:endParaRPr lang="fr-FR" dirty="0" smtClean="0">
              <a:effectLst/>
            </a:endParaRPr>
          </a:p>
          <a:p>
            <a:r>
              <a:rPr lang="fr-FR" sz="1200" kern="1200" dirty="0" smtClean="0">
                <a:solidFill>
                  <a:schemeClr val="tx1"/>
                </a:solidFill>
                <a:effectLst/>
                <a:latin typeface="+mn-lt"/>
                <a:ea typeface="+mn-ea"/>
                <a:cs typeface="+mn-cs"/>
              </a:rPr>
              <a:t>simplifier. </a:t>
            </a:r>
            <a:endParaRPr lang="fr-FR" dirty="0" smtClean="0">
              <a:effectLst/>
            </a:endParaRPr>
          </a:p>
          <a:p>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40</a:t>
            </a:fld>
            <a:endParaRPr lang="fr-FR"/>
          </a:p>
        </p:txBody>
      </p:sp>
    </p:spTree>
    <p:extLst>
      <p:ext uri="{BB962C8B-B14F-4D97-AF65-F5344CB8AC3E}">
        <p14:creationId xmlns:p14="http://schemas.microsoft.com/office/powerpoint/2010/main" val="4063213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Modalités</a:t>
            </a:r>
            <a:r>
              <a:rPr lang="fr-FR" baseline="0" dirty="0" smtClean="0"/>
              <a:t> d’attribution du DNB </a:t>
            </a:r>
            <a:r>
              <a:rPr lang="fr-FR" baseline="0" dirty="0" smtClean="0">
                <a:solidFill>
                  <a:srgbClr val="3366FF"/>
                </a:solidFill>
              </a:rPr>
              <a:t>: http://</a:t>
            </a:r>
            <a:r>
              <a:rPr lang="fr-FR" baseline="0" dirty="0" err="1" smtClean="0">
                <a:solidFill>
                  <a:srgbClr val="3366FF"/>
                </a:solidFill>
              </a:rPr>
              <a:t>eduscol.education.fr</a:t>
            </a:r>
            <a:r>
              <a:rPr lang="fr-FR" baseline="0" dirty="0" smtClean="0">
                <a:solidFill>
                  <a:srgbClr val="3366FF"/>
                </a:solidFill>
              </a:rPr>
              <a:t>/cid98239/</a:t>
            </a:r>
            <a:r>
              <a:rPr lang="fr-FR" baseline="0" dirty="0" err="1" smtClean="0">
                <a:solidFill>
                  <a:srgbClr val="3366FF"/>
                </a:solidFill>
              </a:rPr>
              <a:t>modalites</a:t>
            </a:r>
            <a:r>
              <a:rPr lang="fr-FR" baseline="0" dirty="0" smtClean="0">
                <a:solidFill>
                  <a:srgbClr val="3366FF"/>
                </a:solidFill>
              </a:rPr>
              <a:t>-d-attribution-du-</a:t>
            </a:r>
            <a:r>
              <a:rPr lang="fr-FR" baseline="0" dirty="0" err="1" smtClean="0">
                <a:solidFill>
                  <a:srgbClr val="3366FF"/>
                </a:solidFill>
              </a:rPr>
              <a:t>diplome</a:t>
            </a:r>
            <a:r>
              <a:rPr lang="fr-FR" baseline="0" dirty="0" smtClean="0">
                <a:solidFill>
                  <a:srgbClr val="3366FF"/>
                </a:solidFill>
              </a:rPr>
              <a:t>-</a:t>
            </a:r>
            <a:r>
              <a:rPr lang="fr-FR" baseline="0" dirty="0" err="1" smtClean="0">
                <a:solidFill>
                  <a:srgbClr val="3366FF"/>
                </a:solidFill>
              </a:rPr>
              <a:t>national-du-brevet.html</a:t>
            </a:r>
            <a:r>
              <a:rPr lang="fr-FR" baseline="0" dirty="0" smtClean="0">
                <a:solidFill>
                  <a:srgbClr val="3366FF"/>
                </a:solidFill>
              </a:rPr>
              <a:t> </a:t>
            </a:r>
            <a:endParaRPr lang="fr-FR" dirty="0">
              <a:solidFill>
                <a:srgbClr val="3366FF"/>
              </a:solidFill>
            </a:endParaRPr>
          </a:p>
        </p:txBody>
      </p:sp>
      <p:sp>
        <p:nvSpPr>
          <p:cNvPr id="4" name="Espace réservé du numéro de diapositive 3"/>
          <p:cNvSpPr>
            <a:spLocks noGrp="1"/>
          </p:cNvSpPr>
          <p:nvPr>
            <p:ph type="sldNum" sz="quarter" idx="10"/>
          </p:nvPr>
        </p:nvSpPr>
        <p:spPr/>
        <p:txBody>
          <a:bodyPr/>
          <a:lstStyle/>
          <a:p>
            <a:fld id="{0BC7710D-FB2C-034B-9D7C-8AA3BF3B5CCA}" type="slidenum">
              <a:rPr lang="fr-FR" smtClean="0"/>
              <a:t>44</a:t>
            </a:fld>
            <a:endParaRPr lang="fr-FR"/>
          </a:p>
        </p:txBody>
      </p:sp>
    </p:spTree>
    <p:extLst>
      <p:ext uri="{BB962C8B-B14F-4D97-AF65-F5344CB8AC3E}">
        <p14:creationId xmlns:p14="http://schemas.microsoft.com/office/powerpoint/2010/main" val="3527041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Espace réservé de l'image des diapositives 1"/>
          <p:cNvSpPr>
            <a:spLocks noGrp="1" noRot="1" noChangeAspect="1" noTextEdit="1"/>
          </p:cNvSpPr>
          <p:nvPr>
            <p:ph type="sldImg"/>
          </p:nvPr>
        </p:nvSpPr>
        <p:spPr bwMode="auto">
          <a:xfrm>
            <a:off x="1143000" y="685800"/>
            <a:ext cx="4573588" cy="3429000"/>
          </a:xfrm>
          <a:noFill/>
          <a:ln>
            <a:solidFill>
              <a:srgbClr val="000000"/>
            </a:solidFill>
            <a:miter lim="800000"/>
            <a:headEnd/>
            <a:tailEnd/>
          </a:ln>
        </p:spPr>
      </p:sp>
      <p:sp>
        <p:nvSpPr>
          <p:cNvPr id="41986" name="Espace réservé des commentaires 2"/>
          <p:cNvSpPr>
            <a:spLocks noGrp="1"/>
          </p:cNvSpPr>
          <p:nvPr>
            <p:ph type="body" idx="1"/>
          </p:nvPr>
        </p:nvSpPr>
        <p:spPr bwMode="auto">
          <a:noFill/>
        </p:spPr>
        <p:txBody>
          <a:bodyPr wrap="square" lIns="95562" tIns="47781" rIns="95562" bIns="47781" numCol="1" anchor="t" anchorCtr="0" compatLnSpc="1">
            <a:prstTxWarp prst="textNoShape">
              <a:avLst/>
            </a:prstTxWarp>
          </a:bodyPr>
          <a:lstStyle/>
          <a:p>
            <a:r>
              <a:rPr lang="fr-FR" sz="1200" b="1" kern="1200" dirty="0" smtClean="0">
                <a:solidFill>
                  <a:schemeClr val="tx1"/>
                </a:solidFill>
                <a:effectLst/>
                <a:latin typeface="+mn-lt"/>
                <a:ea typeface="+mn-ea"/>
                <a:cs typeface="+mn-cs"/>
              </a:rPr>
              <a:t>Descriptif des exercices et activités : </a:t>
            </a:r>
            <a:r>
              <a:rPr lang="fr-FR" sz="1200" b="1" i="1" kern="1200" dirty="0" smtClean="0">
                <a:solidFill>
                  <a:schemeClr val="tx1"/>
                </a:solidFill>
                <a:effectLst/>
                <a:latin typeface="+mn-lt"/>
                <a:ea typeface="+mn-ea"/>
                <a:cs typeface="+mn-cs"/>
              </a:rPr>
              <a:t>Comprendre un texte littéraire  et l’interpréter: </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mise en œuvre d’une démarche de compréhension à partir d’un texte lu (identification et mémorisation des informations importantes, mise en relation des informations, mise en relation du texte avec ses propres connaissances, mise en relation des liens chronologiques, interprétation à partir de la mise en relation d’indices, explicites ou implicites, interne au texte ou externe), </a:t>
            </a:r>
          </a:p>
          <a:p>
            <a:r>
              <a:rPr lang="fr-FR" sz="1200" kern="1200" dirty="0" smtClean="0">
                <a:solidFill>
                  <a:schemeClr val="tx1"/>
                </a:solidFill>
                <a:effectLst/>
                <a:latin typeface="+mn-lt"/>
                <a:ea typeface="+mn-ea"/>
                <a:cs typeface="+mn-cs"/>
              </a:rPr>
              <a:t>- mobilisation des connaissances lexicales.</a:t>
            </a:r>
          </a:p>
          <a:p>
            <a:r>
              <a:rPr lang="fr-FR" sz="1200" kern="1200" dirty="0" smtClean="0">
                <a:solidFill>
                  <a:schemeClr val="tx1"/>
                </a:solidFill>
                <a:effectLst/>
                <a:latin typeface="+mn-lt"/>
                <a:ea typeface="+mn-ea"/>
                <a:cs typeface="+mn-cs"/>
              </a:rPr>
              <a:t> </a:t>
            </a:r>
          </a:p>
          <a:p>
            <a:r>
              <a:rPr lang="fr-FR" sz="1200" b="1" i="1" kern="1200" dirty="0" smtClean="0">
                <a:solidFill>
                  <a:schemeClr val="tx1"/>
                </a:solidFill>
                <a:effectLst/>
                <a:latin typeface="+mn-lt"/>
                <a:ea typeface="+mn-ea"/>
                <a:cs typeface="+mn-cs"/>
              </a:rPr>
              <a:t>Comprendre des textes, des documents, et des images et les interpréter : </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mise en œuvre d’une démarche de compréhension (identification et hiérarchisation des informations importantes, repérage et mise en relation des liens logiques, interprétations à partir de la mise en relation d’indices, explicites ou implicites)</a:t>
            </a:r>
          </a:p>
          <a:p>
            <a:r>
              <a:rPr lang="fr-FR" sz="1200" kern="1200" dirty="0" smtClean="0">
                <a:solidFill>
                  <a:schemeClr val="tx1"/>
                </a:solidFill>
                <a:effectLst/>
                <a:latin typeface="+mn-lt"/>
                <a:ea typeface="+mn-ea"/>
                <a:cs typeface="+mn-cs"/>
              </a:rPr>
              <a:t>-mise en relation des informations des informations dans le cas de documents associant plusieurs supports (texte, image, schéma, tableau, graphiques)</a:t>
            </a:r>
          </a:p>
          <a:p>
            <a:r>
              <a:rPr lang="fr-FR" sz="1200" b="1" i="1" kern="1200" dirty="0" smtClean="0">
                <a:solidFill>
                  <a:schemeClr val="tx1"/>
                </a:solidFill>
                <a:effectLst/>
                <a:latin typeface="+mn-lt"/>
                <a:ea typeface="+mn-ea"/>
                <a:cs typeface="+mn-cs"/>
              </a:rPr>
              <a:t>Etude de la langue </a:t>
            </a:r>
            <a:endParaRPr lang="fr-FR" sz="12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Identifier les constituants d’une phrase (mise en évidence des groupes syntaxiques), observer le fonctionnement du verbe (reconnaissance du verbe, mémorisation des verbes fréquents), maitriser la forme des mots en lien avec la syntaxe (identification des classes de mots)</a:t>
            </a:r>
          </a:p>
          <a:p>
            <a:pPr lvl="0"/>
            <a:r>
              <a:rPr lang="fr-FR" sz="1200" kern="1200" dirty="0" smtClean="0">
                <a:solidFill>
                  <a:schemeClr val="tx1"/>
                </a:solidFill>
                <a:effectLst/>
                <a:latin typeface="+mn-lt"/>
                <a:ea typeface="+mn-ea"/>
                <a:cs typeface="+mn-cs"/>
              </a:rPr>
              <a:t>Acquérir la structure et l’orthographe des mots (graphie des mots), maitriser la forme des mots en lien avec la syntaxe (accord du verbe avec son sujet, de l’attribut avec le sujet, du participe passé avec être, accords au sein du groupe nominal)</a:t>
            </a:r>
          </a:p>
          <a:p>
            <a:pPr lvl="0"/>
            <a:r>
              <a:rPr lang="fr-FR" sz="1200" kern="1200" dirty="0" smtClean="0">
                <a:solidFill>
                  <a:schemeClr val="tx1"/>
                </a:solidFill>
                <a:effectLst/>
                <a:latin typeface="+mn-lt"/>
                <a:ea typeface="+mn-ea"/>
                <a:cs typeface="+mn-cs"/>
              </a:rPr>
              <a:t>Acquérir la structure et le sens des mots (mise en réseau de mots, analyse du sens des mots, observations morphologiques)</a:t>
            </a:r>
          </a:p>
          <a:p>
            <a:pPr eaLnBrk="1" hangingPunct="1">
              <a:spcBef>
                <a:spcPct val="0"/>
              </a:spcBef>
            </a:pPr>
            <a:endParaRPr lang="fr-FR" dirty="0" smtClean="0"/>
          </a:p>
        </p:txBody>
      </p:sp>
      <p:sp>
        <p:nvSpPr>
          <p:cNvPr id="41987" name="Espace réservé du numéro de diapositive 3"/>
          <p:cNvSpPr txBox="1">
            <a:spLocks noGrp="1"/>
          </p:cNvSpPr>
          <p:nvPr/>
        </p:nvSpPr>
        <p:spPr bwMode="auto">
          <a:xfrm>
            <a:off x="3883854" y="8686290"/>
            <a:ext cx="2972547" cy="456249"/>
          </a:xfrm>
          <a:prstGeom prst="rect">
            <a:avLst/>
          </a:prstGeom>
          <a:noFill/>
          <a:ln w="9525">
            <a:noFill/>
            <a:miter lim="800000"/>
            <a:headEnd/>
            <a:tailEnd/>
          </a:ln>
        </p:spPr>
        <p:txBody>
          <a:bodyPr lIns="95562" tIns="47781" rIns="95562" bIns="47781" anchor="b"/>
          <a:lstStyle/>
          <a:p>
            <a:pPr algn="r" defTabSz="955675"/>
            <a:fld id="{D820868E-0A11-4398-88D4-9E3513C2E256}" type="slidenum">
              <a:rPr lang="fr-FR" sz="1300">
                <a:latin typeface="Calibri" pitchFamily="34" charset="0"/>
                <a:ea typeface="MS PGothic" pitchFamily="34" charset="-128"/>
              </a:rPr>
              <a:pPr algn="r" defTabSz="955675"/>
              <a:t>45</a:t>
            </a:fld>
            <a:endParaRPr lang="fr-FR" sz="1300">
              <a:latin typeface="Calibri" pitchFamily="34" charset="0"/>
              <a:ea typeface="MS PGothic"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a:t>
            </a:r>
            <a:r>
              <a:rPr lang="fr-FR" baseline="0" dirty="0" smtClean="0"/>
              <a:t> carnet du lecteur afin de rendre l’élève créatif, acteur de son apprentissage</a:t>
            </a:r>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46</a:t>
            </a:fld>
            <a:endParaRPr lang="fr-FR"/>
          </a:p>
        </p:txBody>
      </p:sp>
    </p:spTree>
    <p:extLst>
      <p:ext uri="{BB962C8B-B14F-4D97-AF65-F5344CB8AC3E}">
        <p14:creationId xmlns:p14="http://schemas.microsoft.com/office/powerpoint/2010/main" val="1378573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Champ disciplinaire : domaine 1 du</a:t>
            </a:r>
            <a:r>
              <a:rPr lang="fr-FR" baseline="0" dirty="0" smtClean="0"/>
              <a:t> socle commun </a:t>
            </a:r>
          </a:p>
          <a:p>
            <a:r>
              <a:rPr lang="fr-FR" baseline="0" dirty="0" smtClean="0"/>
              <a:t>Les compétences associées l’ « Étude de la langue » et la « Lecture et compréhension de l’écrit ». </a:t>
            </a:r>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47</a:t>
            </a:fld>
            <a:endParaRPr lang="fr-FR"/>
          </a:p>
        </p:txBody>
      </p:sp>
    </p:spTree>
    <p:extLst>
      <p:ext uri="{BB962C8B-B14F-4D97-AF65-F5344CB8AC3E}">
        <p14:creationId xmlns:p14="http://schemas.microsoft.com/office/powerpoint/2010/main" val="6479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4</a:t>
            </a:fld>
            <a:endParaRPr lang="fr-FR"/>
          </a:p>
        </p:txBody>
      </p:sp>
    </p:spTree>
    <p:extLst>
      <p:ext uri="{BB962C8B-B14F-4D97-AF65-F5344CB8AC3E}">
        <p14:creationId xmlns:p14="http://schemas.microsoft.com/office/powerpoint/2010/main" val="850201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6A1A1B8-1502-4FAB-8B36-C937C8C50739}" type="slidenum">
              <a:rPr lang="fr-FR" smtClean="0"/>
              <a:pPr/>
              <a:t>9</a:t>
            </a:fld>
            <a:endParaRPr lang="fr-FR"/>
          </a:p>
        </p:txBody>
      </p:sp>
    </p:spTree>
    <p:extLst>
      <p:ext uri="{BB962C8B-B14F-4D97-AF65-F5344CB8AC3E}">
        <p14:creationId xmlns:p14="http://schemas.microsoft.com/office/powerpoint/2010/main" val="286994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5D6D89D-7FB4-429E-A1A6-5A3C51E006AB}" type="slidenum">
              <a:rPr lang="fr-CA" altLang="fr-FR"/>
              <a:pPr eaLnBrk="1" hangingPunct="1"/>
              <a:t>10</a:t>
            </a:fld>
            <a:endParaRPr lang="fr-CA" altLang="fr-F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8" name="Rectangle 3"/>
          <p:cNvSpPr>
            <a:spLocks noGrp="1" noChangeArrowheads="1"/>
          </p:cNvSpPr>
          <p:nvPr>
            <p:ph type="body" idx="1"/>
          </p:nvPr>
        </p:nvSpPr>
        <p:spPr bwMode="auto">
          <a:xfrm>
            <a:off x="922299" y="4226268"/>
            <a:ext cx="5072646" cy="4004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A" altLang="fr-FR" dirty="0" smtClean="0"/>
              <a:t>Voici une image de l’hétérogénéité. </a:t>
            </a:r>
          </a:p>
          <a:p>
            <a:pPr eaLnBrk="1" hangingPunct="1">
              <a:spcBef>
                <a:spcPct val="0"/>
              </a:spcBef>
            </a:pPr>
            <a:r>
              <a:rPr lang="fr-CA" altLang="fr-FR" dirty="0" smtClean="0"/>
              <a:t>Chaque animal a</a:t>
            </a:r>
            <a:r>
              <a:rPr lang="fr-CA" altLang="fr-FR" baseline="0" dirty="0" smtClean="0"/>
              <a:t> ses propres forces </a:t>
            </a:r>
            <a:r>
              <a:rPr lang="fr-CA" altLang="fr-FR" dirty="0" smtClean="0"/>
              <a:t>: l’éléphant est fort, il peut transporter des arbres, le phoque est rapide lorsqu’il nage sous l’eau, </a:t>
            </a:r>
            <a:r>
              <a:rPr lang="mr-IN" altLang="fr-FR" dirty="0" smtClean="0"/>
              <a:t>…</a:t>
            </a:r>
            <a:r>
              <a:rPr lang="fr-CA" altLang="fr-FR" dirty="0" smtClean="0"/>
              <a:t> Mais lors  de cette épreuve, seul le singe excellera car on exige ses caractéristiques spécifiques pour réussir la tâche proposée.</a:t>
            </a:r>
          </a:p>
          <a:p>
            <a:pPr eaLnBrk="1" hangingPunct="1">
              <a:spcBef>
                <a:spcPct val="0"/>
              </a:spcBef>
            </a:pPr>
            <a:r>
              <a:rPr lang="fr-CA" altLang="fr-FR" dirty="0" smtClean="0"/>
              <a:t>Est-ce que cela signifie que les autres animaux ne sont pas compétents ?</a:t>
            </a:r>
          </a:p>
          <a:p>
            <a:pPr eaLnBrk="1" hangingPunct="1">
              <a:spcBef>
                <a:spcPct val="0"/>
              </a:spcBef>
            </a:pPr>
            <a:endParaRPr lang="fr-CA" altLang="fr-FR" dirty="0" smtClean="0"/>
          </a:p>
          <a:p>
            <a:pPr eaLnBrk="1" hangingPunct="1">
              <a:spcBef>
                <a:spcPct val="0"/>
              </a:spcBef>
            </a:pPr>
            <a:endParaRPr lang="fr-CA" altLang="fr-FR" dirty="0" smtClean="0"/>
          </a:p>
        </p:txBody>
      </p:sp>
    </p:spTree>
    <p:extLst>
      <p:ext uri="{BB962C8B-B14F-4D97-AF65-F5344CB8AC3E}">
        <p14:creationId xmlns:p14="http://schemas.microsoft.com/office/powerpoint/2010/main" val="412757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Un lien</a:t>
            </a:r>
            <a:r>
              <a:rPr lang="fr-FR" baseline="0" dirty="0" smtClean="0"/>
              <a:t> du site des Lettres sur le cerveau et la lecture : http://</a:t>
            </a:r>
            <a:r>
              <a:rPr lang="fr-FR" baseline="0" dirty="0" err="1" smtClean="0"/>
              <a:t>lettres.ac-noumea.nc</a:t>
            </a:r>
            <a:r>
              <a:rPr lang="fr-FR" baseline="0" dirty="0" smtClean="0"/>
              <a:t>/spip.php?article233 </a:t>
            </a:r>
            <a:endParaRPr lang="fr-FR" dirty="0"/>
          </a:p>
        </p:txBody>
      </p:sp>
      <p:sp>
        <p:nvSpPr>
          <p:cNvPr id="4" name="Espace réservé du numéro de diapositive 3"/>
          <p:cNvSpPr>
            <a:spLocks noGrp="1"/>
          </p:cNvSpPr>
          <p:nvPr>
            <p:ph type="sldNum" sz="quarter" idx="10"/>
          </p:nvPr>
        </p:nvSpPr>
        <p:spPr/>
        <p:txBody>
          <a:bodyPr/>
          <a:lstStyle/>
          <a:p>
            <a:fld id="{0BC7710D-FB2C-034B-9D7C-8AA3BF3B5CCA}" type="slidenum">
              <a:rPr lang="fr-FR" smtClean="0"/>
              <a:t>11</a:t>
            </a:fld>
            <a:endParaRPr lang="fr-FR"/>
          </a:p>
        </p:txBody>
      </p:sp>
    </p:spTree>
    <p:extLst>
      <p:ext uri="{BB962C8B-B14F-4D97-AF65-F5344CB8AC3E}">
        <p14:creationId xmlns:p14="http://schemas.microsoft.com/office/powerpoint/2010/main" val="289580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ED4CCAE-9A47-45BD-B82F-8E5D5F6F075F}" type="slidenum">
              <a:rPr lang="fr-FR" smtClean="0"/>
              <a:pPr/>
              <a:t>12</a:t>
            </a:fld>
            <a:endParaRPr lang="fr-FR"/>
          </a:p>
        </p:txBody>
      </p:sp>
    </p:spTree>
    <p:extLst>
      <p:ext uri="{BB962C8B-B14F-4D97-AF65-F5344CB8AC3E}">
        <p14:creationId xmlns:p14="http://schemas.microsoft.com/office/powerpoint/2010/main" val="3184489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Littéracie</a:t>
            </a:r>
            <a:r>
              <a:rPr lang="fr-FR" baseline="0" dirty="0" smtClean="0"/>
              <a:t> : v</a:t>
            </a:r>
            <a:r>
              <a:rPr lang="fr-FR" dirty="0" smtClean="0"/>
              <a:t>ersion positive de</a:t>
            </a:r>
            <a:r>
              <a:rPr lang="fr-FR" baseline="0" dirty="0" smtClean="0"/>
              <a:t> ce que l’illettrisme désigne en négatif </a:t>
            </a:r>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13</a:t>
            </a:fld>
            <a:endParaRPr lang="fr-FR"/>
          </a:p>
        </p:txBody>
      </p:sp>
    </p:spTree>
    <p:extLst>
      <p:ext uri="{BB962C8B-B14F-4D97-AF65-F5344CB8AC3E}">
        <p14:creationId xmlns:p14="http://schemas.microsoft.com/office/powerpoint/2010/main" val="3091425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Un lien vers le site du vice-rectorat concernant les EPI : </a:t>
            </a:r>
            <a:r>
              <a:rPr lang="fr-FR" dirty="0" err="1" smtClean="0"/>
              <a:t>https</a:t>
            </a:r>
            <a:r>
              <a:rPr lang="fr-FR" dirty="0" smtClean="0"/>
              <a:t>://</a:t>
            </a:r>
            <a:r>
              <a:rPr lang="fr-FR" dirty="0" err="1" smtClean="0"/>
              <a:t>www.ac-noumea.nc</a:t>
            </a:r>
            <a:r>
              <a:rPr lang="fr-FR" dirty="0" smtClean="0"/>
              <a:t>/spip.php?article3729 </a:t>
            </a:r>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15</a:t>
            </a:fld>
            <a:endParaRPr lang="fr-FR"/>
          </a:p>
        </p:txBody>
      </p:sp>
    </p:spTree>
    <p:extLst>
      <p:ext uri="{BB962C8B-B14F-4D97-AF65-F5344CB8AC3E}">
        <p14:creationId xmlns:p14="http://schemas.microsoft.com/office/powerpoint/2010/main" val="197289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Toutes les disciplines concourent aux enseignements pratiques interdisciplinaires </a:t>
            </a:r>
            <a:r>
              <a:rPr lang="fr-FR" baseline="0" dirty="0" smtClean="0"/>
              <a:t> </a:t>
            </a:r>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76426ECB-5871-DC46-BA98-B0CAED65E993}" type="slidenum">
              <a:rPr lang="fr-FR" smtClean="0"/>
              <a:t>17</a:t>
            </a:fld>
            <a:endParaRPr lang="fr-FR"/>
          </a:p>
        </p:txBody>
      </p:sp>
    </p:spTree>
    <p:extLst>
      <p:ext uri="{BB962C8B-B14F-4D97-AF65-F5344CB8AC3E}">
        <p14:creationId xmlns:p14="http://schemas.microsoft.com/office/powerpoint/2010/main" val="2834078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4D068D7-7520-9F4B-99A2-8B0C12178CE8}" type="datetimeFigureOut">
              <a:rPr lang="fr-FR" smtClean="0"/>
              <a:t>10/12/2018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2696437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4D068D7-7520-9F4B-99A2-8B0C12178CE8}" type="datetimeFigureOut">
              <a:rPr lang="fr-FR" smtClean="0"/>
              <a:t>10/12/2018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2417295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4D068D7-7520-9F4B-99A2-8B0C12178CE8}" type="datetimeFigureOut">
              <a:rPr lang="fr-FR" smtClean="0"/>
              <a:t>10/12/2018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1187843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0985092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4D068D7-7520-9F4B-99A2-8B0C12178CE8}" type="datetimeFigureOut">
              <a:rPr lang="fr-FR" smtClean="0"/>
              <a:t>10/12/2018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2346540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4D068D7-7520-9F4B-99A2-8B0C12178CE8}" type="datetimeFigureOut">
              <a:rPr lang="fr-FR" smtClean="0"/>
              <a:t>10/12/2018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3048811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4D068D7-7520-9F4B-99A2-8B0C12178CE8}" type="datetimeFigureOut">
              <a:rPr lang="fr-FR" smtClean="0"/>
              <a:t>10/12/2018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594706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4D068D7-7520-9F4B-99A2-8B0C12178CE8}" type="datetimeFigureOut">
              <a:rPr lang="fr-FR" smtClean="0"/>
              <a:t>10/12/2018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32132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D4D068D7-7520-9F4B-99A2-8B0C12178CE8}" type="datetimeFigureOut">
              <a:rPr lang="fr-FR" smtClean="0"/>
              <a:t>10/12/2018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308369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4D068D7-7520-9F4B-99A2-8B0C12178CE8}" type="datetimeFigureOut">
              <a:rPr lang="fr-FR" smtClean="0"/>
              <a:t>10/12/2018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72672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4D068D7-7520-9F4B-99A2-8B0C12178CE8}" type="datetimeFigureOut">
              <a:rPr lang="fr-FR" smtClean="0"/>
              <a:t>10/12/2018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2929222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4D068D7-7520-9F4B-99A2-8B0C12178CE8}" type="datetimeFigureOut">
              <a:rPr lang="fr-FR" smtClean="0"/>
              <a:t>10/12/2018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DB66D4-DE1D-6A49-8792-EFBBDC777AE1}" type="slidenum">
              <a:rPr lang="fr-FR" smtClean="0"/>
              <a:t>‹N°›</a:t>
            </a:fld>
            <a:endParaRPr lang="fr-FR"/>
          </a:p>
        </p:txBody>
      </p:sp>
    </p:spTree>
    <p:extLst>
      <p:ext uri="{BB962C8B-B14F-4D97-AF65-F5344CB8AC3E}">
        <p14:creationId xmlns:p14="http://schemas.microsoft.com/office/powerpoint/2010/main" val="2426880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068D7-7520-9F4B-99A2-8B0C12178CE8}" type="datetimeFigureOut">
              <a:rPr lang="fr-FR" smtClean="0"/>
              <a:t>10/12/2018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B66D4-DE1D-6A49-8792-EFBBDC777AE1}" type="slidenum">
              <a:rPr lang="fr-FR" smtClean="0"/>
              <a:t>‹N°›</a:t>
            </a:fld>
            <a:endParaRPr lang="fr-FR"/>
          </a:p>
        </p:txBody>
      </p:sp>
    </p:spTree>
    <p:extLst>
      <p:ext uri="{BB962C8B-B14F-4D97-AF65-F5344CB8AC3E}">
        <p14:creationId xmlns:p14="http://schemas.microsoft.com/office/powerpoint/2010/main" val="2968582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 Id="rId9" Type="http://schemas.openxmlformats.org/officeDocument/2006/relationships/image" Target="../media/image7.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education.gouv.fr/cid2770/le-socle-commun-de-connaissances-et-de-competence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veille-et-analyses.ens-lyon.fr/DA-Veille/123-mars-2018.pdf" TargetMode="External"/><Relationship Id="rId2" Type="http://schemas.openxmlformats.org/officeDocument/2006/relationships/hyperlink" Target="https://www.youtube.com/watch?v=8wn1WmqauK4"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cache.media.eduscol.education.fr/file/6eme/78/3/Evaluation_de_debut_de_sixieme_CADRE_Francais_1038783.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cache.media.education.gouv.fr/file/30/62/8/ensel169_annexe3_985628.pdf" TargetMode="External"/><Relationship Id="rId2" Type="http://schemas.openxmlformats.org/officeDocument/2006/relationships/hyperlink" Target="http://cache.media.education.gouv.fr/file/30/05/0/ensel169_annexe2V2_986050.pdf"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eduscol.education.fr/pid38235/5e.html" TargetMode="External"/><Relationship Id="rId2" Type="http://schemas.openxmlformats.org/officeDocument/2006/relationships/hyperlink" Target="http://eduscol.education.fr/pid38233/6e.html" TargetMode="External"/><Relationship Id="rId1" Type="http://schemas.openxmlformats.org/officeDocument/2006/relationships/slideLayout" Target="../slideLayouts/slideLayout2.xml"/><Relationship Id="rId5" Type="http://schemas.openxmlformats.org/officeDocument/2006/relationships/hyperlink" Target="http://eduscol.education.fr/pid38237/3e.html" TargetMode="External"/><Relationship Id="rId4" Type="http://schemas.openxmlformats.org/officeDocument/2006/relationships/hyperlink" Target="http://eduscol.education.fr/pid38236/4e.html"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eduscol.education.fr/lettres/im_pdflettres/intervention-anne-vibert-lecture-vf-20-11-13.pdf" TargetMode="External"/><Relationship Id="rId2" Type="http://schemas.openxmlformats.org/officeDocument/2006/relationships/hyperlink" Target="http://www.education.gouv.fr/pid285/bulletin_officiel.html?cid_bo=128704"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pedagogie.ac-aix-marseille.fr/jcms/c_10612998/fr/bo-n30-du-26-7-2018-programme-de-francais-analyse-des-ajustements-de-programme-pour-letude-de-la-langue-au-college-et-progression-trame-du-cycle-2-au-cycle-4" TargetMode="External"/><Relationship Id="rId2" Type="http://schemas.openxmlformats.org/officeDocument/2006/relationships/hyperlink" Target="http://www.education.gouv.fr/pid285/bulletin_officiel.html?cid_bo=128707"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veille-et-analyses.ens-lyon.fr/DA-Veille/76-juin-2012.pdf" TargetMode="External"/><Relationship Id="rId2" Type="http://schemas.openxmlformats.org/officeDocument/2006/relationships/hyperlink" Target="https://www.reseau-canope.fr/education-prioritaire/fileadmin/user_upload/user_upload/actualites/enseigner_plus_explicitement_cr.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veille-et-analyses.ens-lyon.fr/DA-Veille/117-avril-2017.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Les%20profils%20cognitifs.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199" y="1295401"/>
            <a:ext cx="8228013" cy="1626570"/>
          </a:xfrm>
        </p:spPr>
        <p:txBody>
          <a:bodyPr/>
          <a:lstStyle/>
          <a:p>
            <a:r>
              <a:rPr lang="fr-FR" sz="4800" b="1" dirty="0" smtClean="0">
                <a:solidFill>
                  <a:schemeClr val="tx2">
                    <a:lumMod val="50000"/>
                    <a:lumOff val="50000"/>
                  </a:schemeClr>
                </a:solidFill>
              </a:rPr>
              <a:t>REGROUPEMENT : </a:t>
            </a:r>
            <a:br>
              <a:rPr lang="fr-FR" sz="4800" b="1" dirty="0" smtClean="0">
                <a:solidFill>
                  <a:schemeClr val="tx2">
                    <a:lumMod val="50000"/>
                    <a:lumOff val="50000"/>
                  </a:schemeClr>
                </a:solidFill>
              </a:rPr>
            </a:br>
            <a:r>
              <a:rPr lang="fr-FR" sz="4400" b="1" dirty="0" smtClean="0">
                <a:solidFill>
                  <a:schemeClr val="tx2">
                    <a:lumMod val="50000"/>
                    <a:lumOff val="50000"/>
                  </a:schemeClr>
                </a:solidFill>
              </a:rPr>
              <a:t>LA RÉFORME DU COLLÈGE </a:t>
            </a:r>
            <a:endParaRPr lang="fr-FR" sz="4400" b="1" dirty="0">
              <a:solidFill>
                <a:schemeClr val="tx2">
                  <a:lumMod val="50000"/>
                  <a:lumOff val="50000"/>
                </a:schemeClr>
              </a:solidFill>
            </a:endParaRPr>
          </a:p>
        </p:txBody>
      </p:sp>
      <p:sp>
        <p:nvSpPr>
          <p:cNvPr id="3" name="Sous-titre 2"/>
          <p:cNvSpPr>
            <a:spLocks noGrp="1"/>
          </p:cNvSpPr>
          <p:nvPr>
            <p:ph type="subTitle" idx="1"/>
          </p:nvPr>
        </p:nvSpPr>
        <p:spPr>
          <a:xfrm>
            <a:off x="1322921" y="3299012"/>
            <a:ext cx="6605064" cy="1607926"/>
          </a:xfrm>
        </p:spPr>
        <p:txBody>
          <a:bodyPr>
            <a:normAutofit fontScale="25000" lnSpcReduction="20000"/>
          </a:bodyPr>
          <a:lstStyle/>
          <a:p>
            <a:r>
              <a:rPr lang="fr-FR" sz="8000" b="1" dirty="0" smtClean="0">
                <a:solidFill>
                  <a:srgbClr val="3F8DE2"/>
                </a:solidFill>
              </a:rPr>
              <a:t>L’ACCOMPAGNEMENT PERSONNALISÉ</a:t>
            </a:r>
          </a:p>
          <a:p>
            <a:r>
              <a:rPr lang="fr-FR" sz="8000" b="1" dirty="0" smtClean="0">
                <a:solidFill>
                  <a:srgbClr val="3F8DE2"/>
                </a:solidFill>
              </a:rPr>
              <a:t>LES ENSEIGNEMENTS PRATIQUES INTERDISCIPLINAIRES ET LES PARCOURS  </a:t>
            </a:r>
          </a:p>
          <a:p>
            <a:r>
              <a:rPr lang="fr-FR" sz="8000" b="1" dirty="0" smtClean="0">
                <a:solidFill>
                  <a:srgbClr val="3F8DE2"/>
                </a:solidFill>
              </a:rPr>
              <a:t>L’ENSEIGNEMENT ET L’ÉVALUATION </a:t>
            </a:r>
          </a:p>
          <a:p>
            <a:r>
              <a:rPr lang="fr-FR" sz="8000" b="1" dirty="0" smtClean="0">
                <a:solidFill>
                  <a:srgbClr val="3F8DE2"/>
                </a:solidFill>
              </a:rPr>
              <a:t>PAR COMPÉTENCES</a:t>
            </a:r>
          </a:p>
          <a:p>
            <a:pPr algn="l"/>
            <a:endParaRPr lang="fr-FR" dirty="0" smtClean="0"/>
          </a:p>
          <a:p>
            <a:r>
              <a:rPr lang="fr-FR" dirty="0" smtClean="0"/>
              <a:t> </a:t>
            </a:r>
            <a:endParaRPr lang="fr-FR" dirty="0"/>
          </a:p>
        </p:txBody>
      </p:sp>
    </p:spTree>
    <p:extLst>
      <p:ext uri="{BB962C8B-B14F-4D97-AF65-F5344CB8AC3E}">
        <p14:creationId xmlns:p14="http://schemas.microsoft.com/office/powerpoint/2010/main" val="451242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5" descr="MCj011135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546174" y="2768600"/>
            <a:ext cx="2000250" cy="129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24" descr="MCj0192201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334000" y="2590800"/>
            <a:ext cx="3249613"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18" descr="MCj0324476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81306" y="3886200"/>
            <a:ext cx="1600200"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20" descr="MCj0344855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66621" y="4966493"/>
            <a:ext cx="1747838"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076903"/>
            <a:ext cx="3009900" cy="403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954" name="AutoShape 10"/>
          <p:cNvSpPr>
            <a:spLocks noChangeArrowheads="1"/>
          </p:cNvSpPr>
          <p:nvPr/>
        </p:nvSpPr>
        <p:spPr bwMode="auto">
          <a:xfrm>
            <a:off x="3962400" y="1905000"/>
            <a:ext cx="4495800" cy="863600"/>
          </a:xfrm>
          <a:prstGeom prst="wedgeEllipseCallout">
            <a:avLst>
              <a:gd name="adj1" fmla="val -51870"/>
              <a:gd name="adj2" fmla="val 65991"/>
            </a:avLst>
          </a:prstGeom>
          <a:solidFill>
            <a:schemeClr val="folHlink"/>
          </a:solidFill>
          <a:ln w="28575">
            <a:solidFill>
              <a:schemeClr val="tx2"/>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r-CA" altLang="fr-FR" sz="2400" dirty="0">
                <a:latin typeface="Times" panose="02020603050405020304" pitchFamily="18" charset="0"/>
              </a:rPr>
              <a:t>Grimpez sur l’arbre!</a:t>
            </a:r>
            <a:endParaRPr lang="fr-FR" altLang="fr-FR" sz="2400" dirty="0">
              <a:latin typeface="Times" panose="02020603050405020304" pitchFamily="18" charset="0"/>
            </a:endParaRPr>
          </a:p>
        </p:txBody>
      </p:sp>
      <p:sp>
        <p:nvSpPr>
          <p:cNvPr id="210958" name="AutoShape 14"/>
          <p:cNvSpPr>
            <a:spLocks noChangeArrowheads="1"/>
          </p:cNvSpPr>
          <p:nvPr/>
        </p:nvSpPr>
        <p:spPr bwMode="auto">
          <a:xfrm>
            <a:off x="762000" y="228600"/>
            <a:ext cx="7772400" cy="990600"/>
          </a:xfrm>
          <a:prstGeom prst="wedgeEllipseCallout">
            <a:avLst>
              <a:gd name="adj1" fmla="val -19282"/>
              <a:gd name="adj2" fmla="val 102565"/>
            </a:avLst>
          </a:prstGeom>
          <a:solidFill>
            <a:schemeClr val="accent1"/>
          </a:solidFill>
          <a:ln w="9525">
            <a:solidFill>
              <a:schemeClr val="tx1"/>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r-CA" altLang="fr-FR" b="1"/>
              <a:t>Afin d’assurer une sélection juste et correcte, la consigne de l’examen sera la même pour tous.</a:t>
            </a:r>
          </a:p>
        </p:txBody>
      </p:sp>
      <p:pic>
        <p:nvPicPr>
          <p:cNvPr id="26634" name="Picture 16" descr="MCj03914320000[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4876800" y="5486400"/>
            <a:ext cx="8937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5" name="Picture 17" descr="MCj0109197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7141583" y="4876800"/>
            <a:ext cx="7477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6525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09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54" grpId="0" animBg="1"/>
      <p:bldP spid="21095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5911" y="1109609"/>
            <a:ext cx="8556800" cy="5657958"/>
          </a:xfrm>
          <a:prstGeom prst="rect">
            <a:avLst/>
          </a:prstGeom>
        </p:spPr>
        <p:txBody>
          <a:bodyPr wrap="square">
            <a:spAutoFit/>
          </a:bodyPr>
          <a:lstStyle/>
          <a:p>
            <a:pPr marL="349250" lvl="0" indent="-349250">
              <a:spcBef>
                <a:spcPts val="2000"/>
              </a:spcBef>
              <a:buClr>
                <a:srgbClr val="2C7C9F">
                  <a:lumMod val="60000"/>
                  <a:lumOff val="40000"/>
                </a:srgbClr>
              </a:buClr>
              <a:buSzPct val="110000"/>
              <a:buFont typeface="Wingdings 2" pitchFamily="18" charset="2"/>
              <a:buChar char=""/>
            </a:pPr>
            <a:r>
              <a:rPr lang="fr-FR" sz="2400" b="1" dirty="0">
                <a:latin typeface="Arial"/>
                <a:cs typeface="Arial"/>
              </a:rPr>
              <a:t>Les élèves ont des profils cognitifs variés </a:t>
            </a:r>
            <a:r>
              <a:rPr lang="fr-FR" sz="2400" b="1" dirty="0" smtClean="0">
                <a:latin typeface="Arial"/>
                <a:cs typeface="Arial"/>
              </a:rPr>
              <a:t>:</a:t>
            </a:r>
          </a:p>
          <a:p>
            <a:pPr lvl="0">
              <a:spcBef>
                <a:spcPts val="2000"/>
              </a:spcBef>
              <a:buClr>
                <a:srgbClr val="2C7C9F">
                  <a:lumMod val="60000"/>
                  <a:lumOff val="40000"/>
                </a:srgbClr>
              </a:buClr>
              <a:buSzPct val="110000"/>
            </a:pPr>
            <a:endParaRPr lang="fr-FR" sz="2400" b="1" dirty="0">
              <a:latin typeface="Arial"/>
              <a:cs typeface="Arial"/>
            </a:endParaRPr>
          </a:p>
          <a:p>
            <a:pPr marL="685800" lvl="1" indent="-336550">
              <a:spcBef>
                <a:spcPts val="600"/>
              </a:spcBef>
              <a:buClr>
                <a:srgbClr val="2C7C9F">
                  <a:lumMod val="75000"/>
                </a:srgbClr>
              </a:buClr>
              <a:buSzPct val="110000"/>
              <a:buFont typeface="Wingdings 2" pitchFamily="18" charset="2"/>
              <a:buChar char=""/>
            </a:pPr>
            <a:r>
              <a:rPr lang="fr-FR" sz="2200" dirty="0">
                <a:latin typeface="Arial"/>
                <a:cs typeface="Arial"/>
              </a:rPr>
              <a:t>Auditifs, visuels, kinesthésiques (ou manipulatoires)</a:t>
            </a:r>
            <a:r>
              <a:rPr lang="fr-FR" sz="2200" dirty="0" smtClean="0">
                <a:latin typeface="Arial"/>
                <a:cs typeface="Arial"/>
              </a:rPr>
              <a:t>,</a:t>
            </a:r>
          </a:p>
          <a:p>
            <a:pPr marL="349250" lvl="1">
              <a:spcBef>
                <a:spcPts val="600"/>
              </a:spcBef>
              <a:buClr>
                <a:srgbClr val="2C7C9F">
                  <a:lumMod val="75000"/>
                </a:srgbClr>
              </a:buClr>
              <a:buSzPct val="110000"/>
            </a:pPr>
            <a:r>
              <a:rPr lang="fr-FR" sz="2200" dirty="0" smtClean="0">
                <a:latin typeface="Arial"/>
                <a:cs typeface="Arial"/>
              </a:rPr>
              <a:t> </a:t>
            </a:r>
            <a:endParaRPr lang="fr-FR" sz="2200" dirty="0">
              <a:latin typeface="Arial"/>
              <a:cs typeface="Arial"/>
            </a:endParaRPr>
          </a:p>
          <a:p>
            <a:pPr marL="685800" lvl="1" indent="-336550">
              <a:spcBef>
                <a:spcPts val="600"/>
              </a:spcBef>
              <a:buClr>
                <a:srgbClr val="2C7C9F">
                  <a:lumMod val="75000"/>
                </a:srgbClr>
              </a:buClr>
              <a:buSzPct val="110000"/>
              <a:buFont typeface="Wingdings 2" pitchFamily="18" charset="2"/>
              <a:buChar char=""/>
            </a:pPr>
            <a:r>
              <a:rPr lang="fr-FR" sz="2200" dirty="0">
                <a:latin typeface="Arial"/>
                <a:cs typeface="Arial"/>
              </a:rPr>
              <a:t>Dépendant ou indépendant du champ, </a:t>
            </a:r>
            <a:endParaRPr lang="fr-FR" sz="2200" dirty="0" smtClean="0">
              <a:latin typeface="Arial"/>
              <a:cs typeface="Arial"/>
            </a:endParaRPr>
          </a:p>
          <a:p>
            <a:pPr marL="349250" lvl="1">
              <a:spcBef>
                <a:spcPts val="600"/>
              </a:spcBef>
              <a:buClr>
                <a:srgbClr val="2C7C9F">
                  <a:lumMod val="75000"/>
                </a:srgbClr>
              </a:buClr>
              <a:buSzPct val="110000"/>
            </a:pPr>
            <a:endParaRPr lang="fr-FR" sz="2200" dirty="0">
              <a:latin typeface="Arial"/>
              <a:cs typeface="Arial"/>
            </a:endParaRPr>
          </a:p>
          <a:p>
            <a:pPr marL="685800" lvl="1" indent="-336550">
              <a:spcBef>
                <a:spcPts val="600"/>
              </a:spcBef>
              <a:buClr>
                <a:srgbClr val="2C7C9F">
                  <a:lumMod val="75000"/>
                </a:srgbClr>
              </a:buClr>
              <a:buSzPct val="110000"/>
              <a:buFont typeface="Wingdings 2" pitchFamily="18" charset="2"/>
              <a:buChar char=""/>
            </a:pPr>
            <a:r>
              <a:rPr lang="fr-FR" sz="2200" dirty="0">
                <a:latin typeface="Arial"/>
                <a:cs typeface="Arial"/>
              </a:rPr>
              <a:t>Réflexif (tendance à différer) ou impulsif, </a:t>
            </a:r>
            <a:endParaRPr lang="fr-FR" sz="2200" dirty="0" smtClean="0">
              <a:latin typeface="Arial"/>
              <a:cs typeface="Arial"/>
            </a:endParaRPr>
          </a:p>
          <a:p>
            <a:pPr marL="685800" lvl="1" indent="-336550">
              <a:spcBef>
                <a:spcPts val="600"/>
              </a:spcBef>
              <a:buClr>
                <a:srgbClr val="2C7C9F">
                  <a:lumMod val="75000"/>
                </a:srgbClr>
              </a:buClr>
              <a:buSzPct val="110000"/>
              <a:buFont typeface="Wingdings 2" pitchFamily="18" charset="2"/>
              <a:buChar char=""/>
            </a:pPr>
            <a:endParaRPr lang="fr-FR" sz="2200" dirty="0">
              <a:latin typeface="Arial"/>
              <a:cs typeface="Arial"/>
            </a:endParaRPr>
          </a:p>
          <a:p>
            <a:pPr marL="685800" lvl="1" indent="-336550">
              <a:spcBef>
                <a:spcPts val="600"/>
              </a:spcBef>
              <a:buClr>
                <a:srgbClr val="2C7C9F">
                  <a:lumMod val="75000"/>
                </a:srgbClr>
              </a:buClr>
              <a:buSzPct val="110000"/>
              <a:buFont typeface="Wingdings 2" pitchFamily="18" charset="2"/>
              <a:buChar char=""/>
            </a:pPr>
            <a:r>
              <a:rPr lang="fr-FR" sz="2200" dirty="0">
                <a:latin typeface="Arial"/>
                <a:cs typeface="Arial"/>
              </a:rPr>
              <a:t>En centration ou en balayage, </a:t>
            </a:r>
            <a:endParaRPr lang="fr-FR" sz="2200" dirty="0" smtClean="0">
              <a:latin typeface="Arial"/>
              <a:cs typeface="Arial"/>
            </a:endParaRPr>
          </a:p>
          <a:p>
            <a:pPr marL="685800" lvl="1" indent="-336550">
              <a:spcBef>
                <a:spcPts val="600"/>
              </a:spcBef>
              <a:buClr>
                <a:srgbClr val="2C7C9F">
                  <a:lumMod val="75000"/>
                </a:srgbClr>
              </a:buClr>
              <a:buSzPct val="110000"/>
              <a:buFont typeface="Wingdings 2" pitchFamily="18" charset="2"/>
              <a:buChar char=""/>
            </a:pPr>
            <a:endParaRPr lang="fr-FR" sz="2200" dirty="0">
              <a:latin typeface="Arial"/>
              <a:cs typeface="Arial"/>
            </a:endParaRPr>
          </a:p>
          <a:p>
            <a:pPr marL="685800" lvl="1" indent="-336550">
              <a:spcBef>
                <a:spcPts val="600"/>
              </a:spcBef>
              <a:buClr>
                <a:srgbClr val="2C7C9F">
                  <a:lumMod val="75000"/>
                </a:srgbClr>
              </a:buClr>
              <a:buSzPct val="110000"/>
              <a:buFont typeface="Wingdings 2" pitchFamily="18" charset="2"/>
              <a:buChar char=""/>
            </a:pPr>
            <a:r>
              <a:rPr lang="fr-FR" sz="2200" dirty="0">
                <a:latin typeface="Arial"/>
                <a:cs typeface="Arial"/>
              </a:rPr>
              <a:t>En accentuation ou en égalisation</a:t>
            </a:r>
            <a:r>
              <a:rPr lang="fr-FR" sz="2200" dirty="0" smtClean="0">
                <a:latin typeface="Arial"/>
                <a:cs typeface="Arial"/>
              </a:rPr>
              <a:t>,</a:t>
            </a:r>
          </a:p>
          <a:p>
            <a:pPr marL="349250" lvl="1">
              <a:spcBef>
                <a:spcPts val="600"/>
              </a:spcBef>
              <a:buClr>
                <a:srgbClr val="2C7C9F">
                  <a:lumMod val="75000"/>
                </a:srgbClr>
              </a:buClr>
              <a:buSzPct val="110000"/>
            </a:pPr>
            <a:endParaRPr lang="fr-FR" sz="2200" dirty="0">
              <a:latin typeface="Arial"/>
              <a:cs typeface="Arial"/>
            </a:endParaRPr>
          </a:p>
          <a:p>
            <a:pPr marL="685800" lvl="1" indent="-336550">
              <a:spcBef>
                <a:spcPts val="600"/>
              </a:spcBef>
              <a:buClr>
                <a:srgbClr val="2C7C9F">
                  <a:lumMod val="75000"/>
                </a:srgbClr>
              </a:buClr>
              <a:buSzPct val="110000"/>
              <a:buFont typeface="Wingdings 2" pitchFamily="18" charset="2"/>
              <a:buChar char=""/>
            </a:pPr>
            <a:r>
              <a:rPr lang="fr-FR" sz="2200" dirty="0">
                <a:latin typeface="Arial"/>
                <a:cs typeface="Arial"/>
              </a:rPr>
              <a:t>Productif ou consommateur.</a:t>
            </a:r>
          </a:p>
        </p:txBody>
      </p:sp>
    </p:spTree>
    <p:extLst>
      <p:ext uri="{BB962C8B-B14F-4D97-AF65-F5344CB8AC3E}">
        <p14:creationId xmlns:p14="http://schemas.microsoft.com/office/powerpoint/2010/main" val="2185933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ntelligences-multiples.png"/>
          <p:cNvPicPr>
            <a:picLocks noChangeAspect="1"/>
          </p:cNvPicPr>
          <p:nvPr/>
        </p:nvPicPr>
        <p:blipFill>
          <a:blip r:embed="rId3" cstate="print"/>
          <a:stretch>
            <a:fillRect/>
          </a:stretch>
        </p:blipFill>
        <p:spPr>
          <a:xfrm>
            <a:off x="107504" y="1084951"/>
            <a:ext cx="8892480" cy="5406029"/>
          </a:xfrm>
          <a:prstGeom prst="rect">
            <a:avLst/>
          </a:prstGeom>
        </p:spPr>
      </p:pic>
      <p:sp>
        <p:nvSpPr>
          <p:cNvPr id="6" name="Titre 5"/>
          <p:cNvSpPr>
            <a:spLocks noGrp="1"/>
          </p:cNvSpPr>
          <p:nvPr>
            <p:ph type="title"/>
          </p:nvPr>
        </p:nvSpPr>
        <p:spPr>
          <a:xfrm>
            <a:off x="549275" y="107576"/>
            <a:ext cx="8042276" cy="878743"/>
          </a:xfrm>
        </p:spPr>
        <p:txBody>
          <a:bodyPr/>
          <a:lstStyle/>
          <a:p>
            <a:r>
              <a:rPr lang="fr-FR" sz="3600" b="1" dirty="0" smtClean="0">
                <a:solidFill>
                  <a:srgbClr val="3F8DE2"/>
                </a:solidFill>
              </a:rPr>
              <a:t>Les intelligences multiples</a:t>
            </a:r>
            <a:endParaRPr lang="fr-FR" sz="3600" b="1" dirty="0">
              <a:solidFill>
                <a:srgbClr val="3F8DE2"/>
              </a:solidFill>
            </a:endParaRPr>
          </a:p>
        </p:txBody>
      </p:sp>
    </p:spTree>
    <p:extLst>
      <p:ext uri="{BB962C8B-B14F-4D97-AF65-F5344CB8AC3E}">
        <p14:creationId xmlns:p14="http://schemas.microsoft.com/office/powerpoint/2010/main" val="2445643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928059"/>
          </a:xfrm>
        </p:spPr>
        <p:txBody>
          <a:bodyPr/>
          <a:lstStyle/>
          <a:p>
            <a:r>
              <a:rPr lang="fr-FR" sz="3600" b="1" dirty="0" smtClean="0">
                <a:solidFill>
                  <a:srgbClr val="3366FF"/>
                </a:solidFill>
              </a:rPr>
              <a:t>L’AP : des préconisations (1</a:t>
            </a:r>
            <a:r>
              <a:rPr lang="fr-FR" sz="3600" b="1" dirty="0" smtClean="0">
                <a:solidFill>
                  <a:schemeClr val="tx2">
                    <a:lumMod val="50000"/>
                    <a:lumOff val="50000"/>
                  </a:schemeClr>
                </a:solidFill>
              </a:rPr>
              <a:t>) </a:t>
            </a:r>
            <a:endParaRPr lang="fr-FR" sz="3600" b="1" dirty="0">
              <a:solidFill>
                <a:schemeClr val="tx2">
                  <a:lumMod val="50000"/>
                  <a:lumOff val="50000"/>
                </a:schemeClr>
              </a:solidFill>
            </a:endParaRPr>
          </a:p>
        </p:txBody>
      </p:sp>
      <p:sp>
        <p:nvSpPr>
          <p:cNvPr id="3" name="Espace réservé du contenu 2"/>
          <p:cNvSpPr>
            <a:spLocks noGrp="1"/>
          </p:cNvSpPr>
          <p:nvPr>
            <p:ph idx="1"/>
          </p:nvPr>
        </p:nvSpPr>
        <p:spPr>
          <a:xfrm>
            <a:off x="549275" y="1269886"/>
            <a:ext cx="8377414" cy="4673715"/>
          </a:xfrm>
        </p:spPr>
        <p:txBody>
          <a:bodyPr>
            <a:normAutofit fontScale="85000" lnSpcReduction="20000"/>
          </a:bodyPr>
          <a:lstStyle/>
          <a:p>
            <a:pPr algn="just"/>
            <a:r>
              <a:rPr lang="fr-FR" dirty="0">
                <a:solidFill>
                  <a:schemeClr val="tx1"/>
                </a:solidFill>
                <a:latin typeface="Arial"/>
                <a:cs typeface="Arial"/>
              </a:rPr>
              <a:t>Concevoir l’AP comme une </a:t>
            </a:r>
            <a:r>
              <a:rPr lang="fr-FR" b="1" dirty="0">
                <a:solidFill>
                  <a:schemeClr val="tx1"/>
                </a:solidFill>
                <a:latin typeface="Arial"/>
                <a:cs typeface="Arial"/>
              </a:rPr>
              <a:t>réponse à des besoins </a:t>
            </a:r>
            <a:r>
              <a:rPr lang="fr-FR" dirty="0">
                <a:solidFill>
                  <a:schemeClr val="tx1"/>
                </a:solidFill>
                <a:latin typeface="Arial"/>
                <a:cs typeface="Arial"/>
              </a:rPr>
              <a:t>identifiés d’élèves grâce à une phase de </a:t>
            </a:r>
            <a:r>
              <a:rPr lang="fr-FR" b="1" dirty="0">
                <a:solidFill>
                  <a:schemeClr val="tx1"/>
                </a:solidFill>
                <a:latin typeface="Arial"/>
                <a:cs typeface="Arial"/>
              </a:rPr>
              <a:t>diagnostic</a:t>
            </a:r>
            <a:r>
              <a:rPr lang="fr-FR" dirty="0">
                <a:solidFill>
                  <a:schemeClr val="tx1"/>
                </a:solidFill>
                <a:latin typeface="Arial"/>
                <a:cs typeface="Arial"/>
              </a:rPr>
              <a:t> permettant d’identifier les causes essentielles des </a:t>
            </a:r>
            <a:r>
              <a:rPr lang="fr-FR" dirty="0" smtClean="0">
                <a:solidFill>
                  <a:schemeClr val="tx1"/>
                </a:solidFill>
                <a:latin typeface="Arial"/>
                <a:cs typeface="Arial"/>
              </a:rPr>
              <a:t>difficultés. </a:t>
            </a:r>
            <a:endParaRPr lang="fr-FR" dirty="0">
              <a:solidFill>
                <a:schemeClr val="tx1"/>
              </a:solidFill>
              <a:latin typeface="Arial"/>
              <a:cs typeface="Arial"/>
            </a:endParaRPr>
          </a:p>
          <a:p>
            <a:pPr algn="just"/>
            <a:r>
              <a:rPr lang="fr-FR" dirty="0" smtClean="0">
                <a:solidFill>
                  <a:schemeClr val="tx1"/>
                </a:solidFill>
                <a:latin typeface="Arial"/>
                <a:cs typeface="Arial"/>
              </a:rPr>
              <a:t>Mieux </a:t>
            </a:r>
            <a:r>
              <a:rPr lang="fr-FR" b="1" dirty="0">
                <a:solidFill>
                  <a:schemeClr val="tx1"/>
                </a:solidFill>
                <a:latin typeface="Arial"/>
                <a:cs typeface="Arial"/>
              </a:rPr>
              <a:t>expliquer</a:t>
            </a:r>
            <a:r>
              <a:rPr lang="fr-FR" dirty="0">
                <a:solidFill>
                  <a:schemeClr val="tx1"/>
                </a:solidFill>
                <a:latin typeface="Arial"/>
                <a:cs typeface="Arial"/>
              </a:rPr>
              <a:t> aux élèves les objectifs des séquences et leur </a:t>
            </a:r>
            <a:r>
              <a:rPr lang="fr-FR" dirty="0" smtClean="0">
                <a:solidFill>
                  <a:schemeClr val="tx1"/>
                </a:solidFill>
                <a:latin typeface="Arial"/>
                <a:cs typeface="Arial"/>
              </a:rPr>
              <a:t>progression.</a:t>
            </a:r>
          </a:p>
          <a:p>
            <a:pPr algn="just"/>
            <a:r>
              <a:rPr lang="fr-FR" dirty="0" smtClean="0">
                <a:solidFill>
                  <a:schemeClr val="tx1"/>
                </a:solidFill>
                <a:latin typeface="Arial"/>
                <a:cs typeface="Arial"/>
              </a:rPr>
              <a:t> </a:t>
            </a:r>
            <a:r>
              <a:rPr lang="fr-FR" dirty="0">
                <a:solidFill>
                  <a:schemeClr val="tx1"/>
                </a:solidFill>
                <a:latin typeface="Arial"/>
                <a:cs typeface="Arial"/>
              </a:rPr>
              <a:t>Se centrer sur les </a:t>
            </a:r>
            <a:r>
              <a:rPr lang="fr-FR" b="1" dirty="0">
                <a:solidFill>
                  <a:schemeClr val="tx1"/>
                </a:solidFill>
                <a:latin typeface="Arial"/>
                <a:cs typeface="Arial"/>
              </a:rPr>
              <a:t>démarches</a:t>
            </a:r>
            <a:r>
              <a:rPr lang="fr-FR" dirty="0">
                <a:solidFill>
                  <a:schemeClr val="tx1"/>
                </a:solidFill>
                <a:latin typeface="Arial"/>
                <a:cs typeface="Arial"/>
              </a:rPr>
              <a:t> utilisées par les élèves, y compris leurs erreurs, beaucoup plus que sur la réponse </a:t>
            </a:r>
            <a:r>
              <a:rPr lang="fr-FR" dirty="0" smtClean="0">
                <a:solidFill>
                  <a:schemeClr val="tx1"/>
                </a:solidFill>
                <a:latin typeface="Arial"/>
                <a:cs typeface="Arial"/>
              </a:rPr>
              <a:t>attendue. </a:t>
            </a:r>
          </a:p>
          <a:p>
            <a:pPr algn="just"/>
            <a:r>
              <a:rPr lang="fr-FR" dirty="0" smtClean="0">
                <a:solidFill>
                  <a:schemeClr val="tx1"/>
                </a:solidFill>
                <a:latin typeface="Arial"/>
                <a:cs typeface="Arial"/>
              </a:rPr>
              <a:t>Travailler </a:t>
            </a:r>
            <a:r>
              <a:rPr lang="fr-FR" dirty="0">
                <a:solidFill>
                  <a:schemeClr val="tx1"/>
                </a:solidFill>
                <a:latin typeface="Arial"/>
                <a:cs typeface="Arial"/>
              </a:rPr>
              <a:t>en équipe sur la </a:t>
            </a:r>
            <a:r>
              <a:rPr lang="fr-FR" b="1" dirty="0">
                <a:solidFill>
                  <a:schemeClr val="tx1"/>
                </a:solidFill>
                <a:latin typeface="Arial"/>
                <a:cs typeface="Arial"/>
              </a:rPr>
              <a:t>polysémie du langage </a:t>
            </a:r>
            <a:r>
              <a:rPr lang="fr-FR" dirty="0">
                <a:solidFill>
                  <a:schemeClr val="tx1"/>
                </a:solidFill>
                <a:latin typeface="Arial"/>
                <a:cs typeface="Arial"/>
              </a:rPr>
              <a:t>dans les différentes disciplines dans une optique de </a:t>
            </a:r>
            <a:r>
              <a:rPr lang="fr-FR" dirty="0" err="1" smtClean="0">
                <a:solidFill>
                  <a:schemeClr val="tx1"/>
                </a:solidFill>
                <a:latin typeface="Arial"/>
                <a:cs typeface="Arial"/>
              </a:rPr>
              <a:t>littératie</a:t>
            </a:r>
            <a:r>
              <a:rPr lang="fr-FR" dirty="0" smtClean="0">
                <a:solidFill>
                  <a:schemeClr val="tx1"/>
                </a:solidFill>
                <a:latin typeface="Arial"/>
                <a:cs typeface="Arial"/>
              </a:rPr>
              <a:t> </a:t>
            </a:r>
            <a:r>
              <a:rPr lang="fr-FR" dirty="0">
                <a:solidFill>
                  <a:schemeClr val="tx1"/>
                </a:solidFill>
                <a:latin typeface="Arial"/>
                <a:cs typeface="Arial"/>
              </a:rPr>
              <a:t>commune au service des </a:t>
            </a:r>
            <a:r>
              <a:rPr lang="fr-FR" dirty="0" smtClean="0">
                <a:solidFill>
                  <a:schemeClr val="tx1"/>
                </a:solidFill>
                <a:latin typeface="Arial"/>
                <a:cs typeface="Arial"/>
              </a:rPr>
              <a:t>élèves. </a:t>
            </a:r>
            <a:endParaRPr lang="fr-FR" dirty="0">
              <a:solidFill>
                <a:schemeClr val="tx1"/>
              </a:solidFill>
              <a:latin typeface="Arial"/>
              <a:cs typeface="Arial"/>
            </a:endParaRPr>
          </a:p>
          <a:p>
            <a:pPr algn="just"/>
            <a:endParaRPr lang="fr-FR" dirty="0"/>
          </a:p>
          <a:p>
            <a:endParaRPr lang="fr-FR" dirty="0"/>
          </a:p>
        </p:txBody>
      </p:sp>
    </p:spTree>
    <p:extLst>
      <p:ext uri="{BB962C8B-B14F-4D97-AF65-F5344CB8AC3E}">
        <p14:creationId xmlns:p14="http://schemas.microsoft.com/office/powerpoint/2010/main" val="3423908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952717"/>
          </a:xfrm>
        </p:spPr>
        <p:txBody>
          <a:bodyPr/>
          <a:lstStyle/>
          <a:p>
            <a:r>
              <a:rPr lang="fr-FR" sz="4000" b="1" dirty="0">
                <a:solidFill>
                  <a:srgbClr val="3366FF"/>
                </a:solidFill>
              </a:rPr>
              <a:t>L’AP : des </a:t>
            </a:r>
            <a:r>
              <a:rPr lang="fr-FR" sz="4000" b="1" dirty="0" smtClean="0">
                <a:solidFill>
                  <a:srgbClr val="3366FF"/>
                </a:solidFill>
              </a:rPr>
              <a:t>préconisations (2</a:t>
            </a:r>
            <a:r>
              <a:rPr lang="fr-FR" sz="4000" b="1" dirty="0" smtClean="0">
                <a:solidFill>
                  <a:schemeClr val="tx2">
                    <a:lumMod val="50000"/>
                    <a:lumOff val="50000"/>
                  </a:schemeClr>
                </a:solidFill>
              </a:rPr>
              <a:t>) </a:t>
            </a:r>
            <a:endParaRPr lang="fr-FR" sz="4000" b="1" dirty="0">
              <a:solidFill>
                <a:schemeClr val="tx2">
                  <a:lumMod val="50000"/>
                  <a:lumOff val="50000"/>
                </a:schemeClr>
              </a:solidFill>
            </a:endParaRPr>
          </a:p>
        </p:txBody>
      </p:sp>
      <p:sp>
        <p:nvSpPr>
          <p:cNvPr id="3" name="Espace réservé du contenu 2"/>
          <p:cNvSpPr>
            <a:spLocks noGrp="1"/>
          </p:cNvSpPr>
          <p:nvPr>
            <p:ph idx="1"/>
          </p:nvPr>
        </p:nvSpPr>
        <p:spPr>
          <a:xfrm>
            <a:off x="181438" y="1306873"/>
            <a:ext cx="8794570" cy="5274829"/>
          </a:xfrm>
        </p:spPr>
        <p:txBody>
          <a:bodyPr>
            <a:normAutofit fontScale="77500" lnSpcReduction="20000"/>
          </a:bodyPr>
          <a:lstStyle/>
          <a:p>
            <a:pPr algn="just"/>
            <a:r>
              <a:rPr lang="fr-FR" dirty="0" smtClean="0">
                <a:solidFill>
                  <a:srgbClr val="0D0D0D"/>
                </a:solidFill>
                <a:latin typeface="Arial"/>
                <a:cs typeface="Arial"/>
              </a:rPr>
              <a:t>Mettre </a:t>
            </a:r>
            <a:r>
              <a:rPr lang="fr-FR" dirty="0">
                <a:solidFill>
                  <a:srgbClr val="0D0D0D"/>
                </a:solidFill>
                <a:latin typeface="Arial"/>
                <a:cs typeface="Arial"/>
              </a:rPr>
              <a:t>fin à l’opposition stérile entre </a:t>
            </a:r>
            <a:r>
              <a:rPr lang="fr-FR" dirty="0" smtClean="0">
                <a:solidFill>
                  <a:srgbClr val="0D0D0D"/>
                </a:solidFill>
                <a:latin typeface="Arial"/>
                <a:cs typeface="Arial"/>
              </a:rPr>
              <a:t>«méthodes» </a:t>
            </a:r>
            <a:r>
              <a:rPr lang="fr-FR" dirty="0">
                <a:solidFill>
                  <a:srgbClr val="0D0D0D"/>
                </a:solidFill>
                <a:latin typeface="Arial"/>
                <a:cs typeface="Arial"/>
              </a:rPr>
              <a:t>et </a:t>
            </a:r>
            <a:r>
              <a:rPr lang="fr-FR" dirty="0" smtClean="0">
                <a:solidFill>
                  <a:srgbClr val="0D0D0D"/>
                </a:solidFill>
                <a:latin typeface="Arial"/>
                <a:cs typeface="Arial"/>
              </a:rPr>
              <a:t>«contenus» </a:t>
            </a:r>
            <a:r>
              <a:rPr lang="fr-FR" dirty="0">
                <a:solidFill>
                  <a:srgbClr val="0D0D0D"/>
                </a:solidFill>
                <a:latin typeface="Arial"/>
                <a:cs typeface="Arial"/>
              </a:rPr>
              <a:t>disciplinaires </a:t>
            </a:r>
            <a:r>
              <a:rPr lang="fr-FR" dirty="0" smtClean="0">
                <a:solidFill>
                  <a:srgbClr val="0D0D0D"/>
                </a:solidFill>
                <a:latin typeface="Arial"/>
                <a:cs typeface="Arial"/>
              </a:rPr>
              <a:t>(faire </a:t>
            </a:r>
            <a:r>
              <a:rPr lang="fr-FR" dirty="0">
                <a:solidFill>
                  <a:srgbClr val="0D0D0D"/>
                </a:solidFill>
                <a:latin typeface="Arial"/>
                <a:cs typeface="Arial"/>
              </a:rPr>
              <a:t>de l’accompagnement personnalisé dans sa </a:t>
            </a:r>
            <a:r>
              <a:rPr lang="fr-FR" dirty="0" smtClean="0">
                <a:solidFill>
                  <a:srgbClr val="0D0D0D"/>
                </a:solidFill>
                <a:latin typeface="Arial"/>
                <a:cs typeface="Arial"/>
              </a:rPr>
              <a:t>discipline</a:t>
            </a:r>
            <a:r>
              <a:rPr lang="fr-FR" b="1" dirty="0" smtClean="0">
                <a:solidFill>
                  <a:srgbClr val="0D0D0D"/>
                </a:solidFill>
                <a:latin typeface="Arial"/>
                <a:cs typeface="Arial"/>
              </a:rPr>
              <a:t>, identifier </a:t>
            </a:r>
            <a:r>
              <a:rPr lang="fr-FR" b="1" dirty="0">
                <a:solidFill>
                  <a:srgbClr val="0D0D0D"/>
                </a:solidFill>
                <a:latin typeface="Arial"/>
                <a:cs typeface="Arial"/>
              </a:rPr>
              <a:t>des compétences transférables </a:t>
            </a:r>
            <a:r>
              <a:rPr lang="fr-FR" dirty="0">
                <a:solidFill>
                  <a:srgbClr val="0D0D0D"/>
                </a:solidFill>
                <a:latin typeface="Arial"/>
                <a:cs typeface="Arial"/>
              </a:rPr>
              <a:t>à partir d’une situation </a:t>
            </a:r>
            <a:r>
              <a:rPr lang="fr-FR" dirty="0" smtClean="0">
                <a:solidFill>
                  <a:srgbClr val="0D0D0D"/>
                </a:solidFill>
                <a:latin typeface="Arial"/>
                <a:cs typeface="Arial"/>
              </a:rPr>
              <a:t>disciplinaire) </a:t>
            </a:r>
            <a:endParaRPr lang="fr-FR" dirty="0">
              <a:solidFill>
                <a:srgbClr val="0D0D0D"/>
              </a:solidFill>
              <a:latin typeface="Arial"/>
              <a:cs typeface="Arial"/>
            </a:endParaRPr>
          </a:p>
          <a:p>
            <a:pPr algn="just"/>
            <a:r>
              <a:rPr lang="fr-FR" dirty="0" smtClean="0">
                <a:solidFill>
                  <a:srgbClr val="0D0D0D"/>
                </a:solidFill>
                <a:latin typeface="Arial"/>
                <a:cs typeface="Arial"/>
              </a:rPr>
              <a:t> </a:t>
            </a:r>
            <a:r>
              <a:rPr lang="fr-FR" dirty="0">
                <a:solidFill>
                  <a:srgbClr val="0D0D0D"/>
                </a:solidFill>
                <a:latin typeface="Arial"/>
                <a:cs typeface="Arial"/>
              </a:rPr>
              <a:t>Mettre fin aux dérives évidentes (poursuite du cours, gestion du stress par des intervenants extérieurs) ;</a:t>
            </a:r>
          </a:p>
          <a:p>
            <a:pPr algn="just"/>
            <a:r>
              <a:rPr lang="fr-FR" b="1" dirty="0" smtClean="0">
                <a:solidFill>
                  <a:srgbClr val="0D0D0D"/>
                </a:solidFill>
                <a:latin typeface="Arial"/>
                <a:cs typeface="Arial"/>
              </a:rPr>
              <a:t>Partager</a:t>
            </a:r>
            <a:r>
              <a:rPr lang="fr-FR" dirty="0">
                <a:solidFill>
                  <a:srgbClr val="0D0D0D"/>
                </a:solidFill>
                <a:latin typeface="Arial"/>
                <a:cs typeface="Arial"/>
              </a:rPr>
              <a:t>, entre disciplines proches (domaine scientifique, domaine des « humanités ») des compétences transversales à travailler en commun </a:t>
            </a:r>
          </a:p>
          <a:p>
            <a:pPr algn="just"/>
            <a:r>
              <a:rPr lang="fr-FR" dirty="0" smtClean="0">
                <a:solidFill>
                  <a:srgbClr val="0D0D0D"/>
                </a:solidFill>
                <a:latin typeface="Arial"/>
                <a:cs typeface="Arial"/>
              </a:rPr>
              <a:t>Dépasser </a:t>
            </a:r>
            <a:r>
              <a:rPr lang="fr-FR" dirty="0">
                <a:solidFill>
                  <a:srgbClr val="0D0D0D"/>
                </a:solidFill>
                <a:latin typeface="Arial"/>
                <a:cs typeface="Arial"/>
              </a:rPr>
              <a:t>ensuite cette première proximité de « culture » pour </a:t>
            </a:r>
            <a:r>
              <a:rPr lang="fr-FR" b="1" dirty="0">
                <a:solidFill>
                  <a:srgbClr val="0D0D0D"/>
                </a:solidFill>
                <a:latin typeface="Arial"/>
                <a:cs typeface="Arial"/>
              </a:rPr>
              <a:t>développer chez les élèves des compétences par nature très transversales </a:t>
            </a:r>
            <a:r>
              <a:rPr lang="fr-FR" dirty="0">
                <a:solidFill>
                  <a:srgbClr val="0D0D0D"/>
                </a:solidFill>
                <a:latin typeface="Arial"/>
                <a:cs typeface="Arial"/>
              </a:rPr>
              <a:t>(prise de notes, recherche et traitement de l’information, expression orale).</a:t>
            </a:r>
          </a:p>
        </p:txBody>
      </p:sp>
    </p:spTree>
    <p:extLst>
      <p:ext uri="{BB962C8B-B14F-4D97-AF65-F5344CB8AC3E}">
        <p14:creationId xmlns:p14="http://schemas.microsoft.com/office/powerpoint/2010/main" val="1695657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solidFill>
                  <a:srgbClr val="3F8DE2"/>
                </a:solidFill>
              </a:rPr>
              <a:t>LES ENSEIGNEMENTS PRATIQUES INTERDISCIPLINAIRES (1) </a:t>
            </a:r>
            <a:endParaRPr lang="fr-FR" sz="3600" b="1" dirty="0">
              <a:solidFill>
                <a:srgbClr val="3F8DE2"/>
              </a:solidFill>
            </a:endParaRPr>
          </a:p>
        </p:txBody>
      </p:sp>
      <p:sp>
        <p:nvSpPr>
          <p:cNvPr id="3" name="Espace réservé du contenu 2"/>
          <p:cNvSpPr>
            <a:spLocks noGrp="1"/>
          </p:cNvSpPr>
          <p:nvPr>
            <p:ph idx="1"/>
          </p:nvPr>
        </p:nvSpPr>
        <p:spPr>
          <a:xfrm>
            <a:off x="549275" y="1444532"/>
            <a:ext cx="8229458" cy="4499069"/>
          </a:xfrm>
        </p:spPr>
        <p:txBody>
          <a:bodyPr>
            <a:normAutofit fontScale="92500" lnSpcReduction="20000"/>
          </a:bodyPr>
          <a:lstStyle/>
          <a:p>
            <a:pPr algn="just"/>
            <a:r>
              <a:rPr lang="fr-FR" dirty="0">
                <a:solidFill>
                  <a:schemeClr val="tx1"/>
                </a:solidFill>
                <a:latin typeface="Arial"/>
                <a:cs typeface="Arial"/>
              </a:rPr>
              <a:t>L</a:t>
            </a:r>
            <a:r>
              <a:rPr lang="fr-FR" dirty="0" smtClean="0">
                <a:solidFill>
                  <a:schemeClr val="tx1"/>
                </a:solidFill>
                <a:latin typeface="Arial"/>
                <a:cs typeface="Arial"/>
              </a:rPr>
              <a:t>es </a:t>
            </a:r>
            <a:r>
              <a:rPr lang="fr-FR" dirty="0">
                <a:solidFill>
                  <a:schemeClr val="tx1"/>
                </a:solidFill>
                <a:latin typeface="Arial"/>
                <a:cs typeface="Arial"/>
              </a:rPr>
              <a:t>EPI </a:t>
            </a:r>
            <a:r>
              <a:rPr lang="fr-FR" dirty="0" smtClean="0">
                <a:solidFill>
                  <a:schemeClr val="tx1"/>
                </a:solidFill>
                <a:latin typeface="Arial"/>
                <a:cs typeface="Arial"/>
              </a:rPr>
              <a:t>visent </a:t>
            </a:r>
            <a:r>
              <a:rPr lang="fr-FR" dirty="0">
                <a:solidFill>
                  <a:schemeClr val="tx1"/>
                </a:solidFill>
                <a:latin typeface="Arial"/>
                <a:cs typeface="Arial"/>
              </a:rPr>
              <a:t>à différencier les modalités d’apprentissage avec la notion d’enseignement « pratique » </a:t>
            </a:r>
            <a:r>
              <a:rPr lang="fr-FR" dirty="0" smtClean="0">
                <a:solidFill>
                  <a:schemeClr val="tx1"/>
                </a:solidFill>
                <a:latin typeface="Arial"/>
                <a:cs typeface="Arial"/>
              </a:rPr>
              <a:t>pour </a:t>
            </a:r>
            <a:r>
              <a:rPr lang="fr-FR" dirty="0">
                <a:solidFill>
                  <a:schemeClr val="tx1"/>
                </a:solidFill>
                <a:latin typeface="Arial"/>
                <a:cs typeface="Arial"/>
              </a:rPr>
              <a:t>permettre des formes d’acquisition </a:t>
            </a:r>
            <a:r>
              <a:rPr lang="fr-FR" dirty="0" smtClean="0">
                <a:solidFill>
                  <a:schemeClr val="tx1"/>
                </a:solidFill>
                <a:latin typeface="Arial"/>
                <a:cs typeface="Arial"/>
              </a:rPr>
              <a:t>différentes.</a:t>
            </a:r>
            <a:r>
              <a:rPr lang="fr-FR" dirty="0">
                <a:solidFill>
                  <a:schemeClr val="tx1"/>
                </a:solidFill>
                <a:latin typeface="Arial"/>
                <a:cs typeface="Arial"/>
              </a:rPr>
              <a:t> </a:t>
            </a:r>
            <a:endParaRPr lang="fr-FR" dirty="0" smtClean="0">
              <a:solidFill>
                <a:schemeClr val="tx1"/>
              </a:solidFill>
              <a:latin typeface="Arial"/>
              <a:cs typeface="Arial"/>
            </a:endParaRPr>
          </a:p>
          <a:p>
            <a:pPr algn="just"/>
            <a:r>
              <a:rPr lang="fr-FR" dirty="0" smtClean="0">
                <a:solidFill>
                  <a:schemeClr val="tx1"/>
                </a:solidFill>
                <a:latin typeface="Arial"/>
                <a:cs typeface="Arial"/>
              </a:rPr>
              <a:t>Ils permettent également de construire et d’approfondir des connaissances et des compétences inscrites dans les différents programmes d’enseignement du cycle. </a:t>
            </a:r>
          </a:p>
          <a:p>
            <a:pPr algn="just"/>
            <a:r>
              <a:rPr lang="fr-FR" dirty="0" smtClean="0">
                <a:solidFill>
                  <a:schemeClr val="tx1"/>
                </a:solidFill>
                <a:latin typeface="Arial"/>
                <a:cs typeface="Arial"/>
              </a:rPr>
              <a:t>Ils s’appuient sur une démarche de projet et conduisent à une réalisation concrète (individuelle ou collective).  </a:t>
            </a:r>
          </a:p>
        </p:txBody>
      </p:sp>
    </p:spTree>
    <p:extLst>
      <p:ext uri="{BB962C8B-B14F-4D97-AF65-F5344CB8AC3E}">
        <p14:creationId xmlns:p14="http://schemas.microsoft.com/office/powerpoint/2010/main" val="40127698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91072"/>
          </a:xfrm>
        </p:spPr>
        <p:txBody>
          <a:bodyPr/>
          <a:lstStyle/>
          <a:p>
            <a:r>
              <a:rPr lang="fr-FR" sz="2400" b="1" dirty="0">
                <a:solidFill>
                  <a:srgbClr val="3366FF"/>
                </a:solidFill>
              </a:rPr>
              <a:t>LES ENSEIGNEMENTS PRATIQUES INTERDISCIPLINAIRES </a:t>
            </a:r>
            <a:r>
              <a:rPr lang="fr-FR" sz="2400" b="1" dirty="0" smtClean="0">
                <a:solidFill>
                  <a:srgbClr val="3366FF"/>
                </a:solidFill>
              </a:rPr>
              <a:t>(2</a:t>
            </a:r>
            <a:r>
              <a:rPr lang="fr-FR" sz="2400" b="1" dirty="0" smtClean="0">
                <a:solidFill>
                  <a:schemeClr val="tx2">
                    <a:lumMod val="50000"/>
                    <a:lumOff val="50000"/>
                  </a:schemeClr>
                </a:solidFill>
              </a:rPr>
              <a:t>) </a:t>
            </a:r>
            <a:endParaRPr lang="fr-FR" sz="2400" dirty="0">
              <a:solidFill>
                <a:schemeClr val="tx2">
                  <a:lumMod val="50000"/>
                  <a:lumOff val="50000"/>
                </a:schemeClr>
              </a:solidFill>
            </a:endParaRPr>
          </a:p>
        </p:txBody>
      </p:sp>
      <p:sp>
        <p:nvSpPr>
          <p:cNvPr id="3" name="Espace réservé du contenu 2"/>
          <p:cNvSpPr>
            <a:spLocks noGrp="1"/>
          </p:cNvSpPr>
          <p:nvPr>
            <p:ph idx="1"/>
          </p:nvPr>
        </p:nvSpPr>
        <p:spPr>
          <a:xfrm>
            <a:off x="376658" y="998648"/>
            <a:ext cx="8594725" cy="4944953"/>
          </a:xfrm>
        </p:spPr>
        <p:txBody>
          <a:bodyPr>
            <a:normAutofit fontScale="70000" lnSpcReduction="20000"/>
          </a:bodyPr>
          <a:lstStyle/>
          <a:p>
            <a:pPr algn="just"/>
            <a:r>
              <a:rPr lang="fr-FR" dirty="0">
                <a:solidFill>
                  <a:schemeClr val="tx1"/>
                </a:solidFill>
                <a:latin typeface="Arial"/>
                <a:cs typeface="Arial"/>
              </a:rPr>
              <a:t>Le mot « pratique » signifie que les élèves sont mis en activité autour de la réalisation d’un projet (recherches documentaires, questionnaires, visionnages de vidéos, </a:t>
            </a:r>
            <a:r>
              <a:rPr lang="mr-IN" dirty="0">
                <a:solidFill>
                  <a:schemeClr val="tx1"/>
                </a:solidFill>
                <a:latin typeface="Arial"/>
                <a:cs typeface="Arial"/>
              </a:rPr>
              <a:t>…</a:t>
            </a:r>
            <a:r>
              <a:rPr lang="fr-FR" dirty="0">
                <a:solidFill>
                  <a:schemeClr val="tx1"/>
                </a:solidFill>
                <a:latin typeface="Arial"/>
                <a:cs typeface="Arial"/>
              </a:rPr>
              <a:t> afin de servir la réalisation visée (produire une affiche, une vidéo, une exposition, un ouvrage, une maquette, des robots, des applications, </a:t>
            </a:r>
            <a:r>
              <a:rPr lang="mr-IN" dirty="0">
                <a:solidFill>
                  <a:schemeClr val="tx1"/>
                </a:solidFill>
                <a:latin typeface="Arial"/>
                <a:cs typeface="Arial"/>
              </a:rPr>
              <a:t>…</a:t>
            </a:r>
            <a:r>
              <a:rPr lang="fr-FR" dirty="0">
                <a:solidFill>
                  <a:schemeClr val="tx1"/>
                </a:solidFill>
                <a:latin typeface="Arial"/>
                <a:cs typeface="Arial"/>
              </a:rPr>
              <a:t>)</a:t>
            </a:r>
            <a:r>
              <a:rPr lang="fr-FR" dirty="0" smtClean="0">
                <a:solidFill>
                  <a:schemeClr val="tx1"/>
                </a:solidFill>
                <a:latin typeface="Arial"/>
                <a:cs typeface="Arial"/>
              </a:rPr>
              <a:t>.</a:t>
            </a:r>
          </a:p>
          <a:p>
            <a:pPr marL="0" indent="0" algn="just">
              <a:buNone/>
            </a:pPr>
            <a:endParaRPr lang="fr-FR" dirty="0">
              <a:solidFill>
                <a:schemeClr val="tx1"/>
              </a:solidFill>
              <a:latin typeface="Arial"/>
              <a:cs typeface="Arial"/>
            </a:endParaRPr>
          </a:p>
          <a:p>
            <a:pPr algn="just"/>
            <a:r>
              <a:rPr lang="fr-FR" dirty="0">
                <a:solidFill>
                  <a:schemeClr val="tx1"/>
                </a:solidFill>
                <a:latin typeface="Arial"/>
                <a:cs typeface="Arial"/>
              </a:rPr>
              <a:t>Chaque élève doit suivre au </a:t>
            </a:r>
            <a:r>
              <a:rPr lang="fr-FR" b="1" dirty="0">
                <a:solidFill>
                  <a:schemeClr val="tx1"/>
                </a:solidFill>
                <a:latin typeface="Arial"/>
                <a:cs typeface="Arial"/>
              </a:rPr>
              <a:t>moins </a:t>
            </a:r>
            <a:r>
              <a:rPr lang="fr-FR" b="1" dirty="0" smtClean="0">
                <a:solidFill>
                  <a:schemeClr val="tx1"/>
                </a:solidFill>
                <a:latin typeface="Arial"/>
                <a:cs typeface="Arial"/>
              </a:rPr>
              <a:t>six (6) </a:t>
            </a:r>
            <a:r>
              <a:rPr lang="fr-FR" b="1" dirty="0">
                <a:solidFill>
                  <a:schemeClr val="tx1"/>
                </a:solidFill>
                <a:latin typeface="Arial"/>
                <a:cs typeface="Arial"/>
              </a:rPr>
              <a:t>EPI</a:t>
            </a:r>
            <a:r>
              <a:rPr lang="fr-FR" dirty="0" smtClean="0">
                <a:solidFill>
                  <a:schemeClr val="tx1"/>
                </a:solidFill>
                <a:latin typeface="Arial"/>
                <a:cs typeface="Arial"/>
              </a:rPr>
              <a:t>, sur l’ensemble du </a:t>
            </a:r>
            <a:r>
              <a:rPr lang="fr-FR" dirty="0">
                <a:solidFill>
                  <a:schemeClr val="tx1"/>
                </a:solidFill>
                <a:latin typeface="Arial"/>
                <a:cs typeface="Arial"/>
              </a:rPr>
              <a:t>cycle 4, qu’il pourra présenter lors de l’épreuve orale du brevet</a:t>
            </a:r>
            <a:r>
              <a:rPr lang="fr-FR" b="1" dirty="0">
                <a:solidFill>
                  <a:schemeClr val="tx1"/>
                </a:solidFill>
                <a:latin typeface="Arial"/>
                <a:cs typeface="Arial"/>
              </a:rPr>
              <a:t>. </a:t>
            </a:r>
            <a:r>
              <a:rPr lang="fr-FR" b="1" dirty="0" smtClean="0">
                <a:solidFill>
                  <a:schemeClr val="tx1"/>
                </a:solidFill>
                <a:latin typeface="Arial"/>
                <a:cs typeface="Arial"/>
              </a:rPr>
              <a:t>Trois (3) thèmes </a:t>
            </a:r>
            <a:r>
              <a:rPr lang="fr-FR" dirty="0" smtClean="0">
                <a:solidFill>
                  <a:schemeClr val="tx1"/>
                </a:solidFill>
                <a:latin typeface="Arial"/>
                <a:cs typeface="Arial"/>
              </a:rPr>
              <a:t>(sur les neuf (9) thèmes d’EPI) sont obligatoires :</a:t>
            </a:r>
          </a:p>
          <a:p>
            <a:pPr algn="just">
              <a:buFont typeface="Courier New"/>
              <a:buChar char="o"/>
            </a:pPr>
            <a:r>
              <a:rPr lang="fr-FR" dirty="0" smtClean="0">
                <a:solidFill>
                  <a:schemeClr val="tx1"/>
                </a:solidFill>
                <a:latin typeface="Arial"/>
                <a:cs typeface="Arial"/>
              </a:rPr>
              <a:t>  Éléments fondamentaux de la culture Kanak</a:t>
            </a:r>
          </a:p>
          <a:p>
            <a:pPr algn="just">
              <a:buFont typeface="Courier New"/>
              <a:buChar char="o"/>
            </a:pPr>
            <a:r>
              <a:rPr lang="fr-FR" dirty="0" smtClean="0">
                <a:solidFill>
                  <a:schemeClr val="tx1"/>
                </a:solidFill>
                <a:latin typeface="Arial"/>
                <a:cs typeface="Arial"/>
              </a:rPr>
              <a:t>Parcours civique citoyenneté </a:t>
            </a:r>
          </a:p>
          <a:p>
            <a:pPr algn="just">
              <a:buFont typeface="Courier New"/>
              <a:buChar char="o"/>
            </a:pPr>
            <a:r>
              <a:rPr lang="fr-FR" dirty="0" smtClean="0">
                <a:solidFill>
                  <a:schemeClr val="tx1"/>
                </a:solidFill>
                <a:latin typeface="Arial"/>
                <a:cs typeface="Arial"/>
              </a:rPr>
              <a:t>Monde économique et professionnel, orientation</a:t>
            </a:r>
          </a:p>
          <a:p>
            <a:pPr algn="just">
              <a:buFont typeface="Courier New"/>
              <a:buChar char="o"/>
            </a:pPr>
            <a:endParaRPr lang="fr-FR" dirty="0" smtClean="0">
              <a:solidFill>
                <a:schemeClr val="tx1"/>
              </a:solidFill>
              <a:latin typeface="Arial"/>
              <a:cs typeface="Arial"/>
            </a:endParaRPr>
          </a:p>
          <a:p>
            <a:pPr marL="0" indent="0" algn="just">
              <a:buNone/>
            </a:pPr>
            <a:r>
              <a:rPr lang="fr-FR" dirty="0" smtClean="0">
                <a:solidFill>
                  <a:schemeClr val="tx1"/>
                </a:solidFill>
                <a:latin typeface="Arial"/>
                <a:cs typeface="Arial"/>
              </a:rPr>
              <a:t> </a:t>
            </a:r>
            <a:endParaRPr lang="fr-FR" dirty="0"/>
          </a:p>
          <a:p>
            <a:endParaRPr lang="fr-FR" dirty="0"/>
          </a:p>
        </p:txBody>
      </p:sp>
    </p:spTree>
    <p:extLst>
      <p:ext uri="{BB962C8B-B14F-4D97-AF65-F5344CB8AC3E}">
        <p14:creationId xmlns:p14="http://schemas.microsoft.com/office/powerpoint/2010/main" val="3249732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0" y="-12329"/>
            <a:ext cx="7886700" cy="776726"/>
          </a:xfrm>
        </p:spPr>
        <p:txBody>
          <a:bodyPr/>
          <a:lstStyle/>
          <a:p>
            <a:r>
              <a:rPr lang="fr-FR" sz="3200" b="1" dirty="0" smtClean="0">
                <a:solidFill>
                  <a:srgbClr val="3366FF"/>
                </a:solidFill>
              </a:rPr>
              <a:t>Des convergences à exploiter </a:t>
            </a:r>
            <a:endParaRPr lang="fr-FR" b="1" dirty="0">
              <a:solidFill>
                <a:srgbClr val="3366FF"/>
              </a:solidFill>
            </a:endParaRPr>
          </a:p>
        </p:txBody>
      </p:sp>
      <p:sp>
        <p:nvSpPr>
          <p:cNvPr id="4" name="ZoneTexte 3"/>
          <p:cNvSpPr txBox="1"/>
          <p:nvPr/>
        </p:nvSpPr>
        <p:spPr>
          <a:xfrm>
            <a:off x="1018413" y="1410553"/>
            <a:ext cx="1687068" cy="400110"/>
          </a:xfrm>
          <a:prstGeom prst="rect">
            <a:avLst/>
          </a:prstGeom>
          <a:solidFill>
            <a:schemeClr val="accent1"/>
          </a:solidFill>
        </p:spPr>
        <p:txBody>
          <a:bodyPr wrap="square" rtlCol="0">
            <a:spAutoFit/>
          </a:bodyPr>
          <a:lstStyle/>
          <a:p>
            <a:r>
              <a:rPr lang="fr-FR" sz="2000" dirty="0" smtClean="0"/>
              <a:t>Discipline 1</a:t>
            </a:r>
            <a:endParaRPr lang="fr-FR" sz="2000" dirty="0"/>
          </a:p>
        </p:txBody>
      </p:sp>
      <p:sp>
        <p:nvSpPr>
          <p:cNvPr id="5" name="ZoneTexte 4"/>
          <p:cNvSpPr txBox="1"/>
          <p:nvPr/>
        </p:nvSpPr>
        <p:spPr>
          <a:xfrm>
            <a:off x="1045747" y="2689675"/>
            <a:ext cx="1687068" cy="400110"/>
          </a:xfrm>
          <a:prstGeom prst="rect">
            <a:avLst/>
          </a:prstGeom>
          <a:solidFill>
            <a:srgbClr val="FFFF00"/>
          </a:solidFill>
        </p:spPr>
        <p:txBody>
          <a:bodyPr wrap="square" rtlCol="0">
            <a:spAutoFit/>
          </a:bodyPr>
          <a:lstStyle/>
          <a:p>
            <a:r>
              <a:rPr lang="fr-FR" sz="2000" dirty="0" smtClean="0"/>
              <a:t>Discipline 2</a:t>
            </a:r>
            <a:endParaRPr lang="fr-FR" sz="2000" dirty="0"/>
          </a:p>
        </p:txBody>
      </p:sp>
      <p:sp>
        <p:nvSpPr>
          <p:cNvPr id="9" name="ZoneTexte 8"/>
          <p:cNvSpPr txBox="1"/>
          <p:nvPr/>
        </p:nvSpPr>
        <p:spPr>
          <a:xfrm>
            <a:off x="5422895" y="1541042"/>
            <a:ext cx="3665930" cy="2123658"/>
          </a:xfrm>
          <a:prstGeom prst="rect">
            <a:avLst/>
          </a:prstGeom>
          <a:solidFill>
            <a:srgbClr val="92D050"/>
          </a:solidFill>
        </p:spPr>
        <p:txBody>
          <a:bodyPr wrap="square" rtlCol="0">
            <a:spAutoFit/>
          </a:bodyPr>
          <a:lstStyle/>
          <a:p>
            <a:r>
              <a:rPr lang="fr-FR" sz="2000" b="1" dirty="0" smtClean="0"/>
              <a:t>Socle commun :</a:t>
            </a:r>
          </a:p>
          <a:p>
            <a:pPr algn="just"/>
            <a:r>
              <a:rPr lang="fr-FR" sz="1600" dirty="0" smtClean="0"/>
              <a:t>Tous les enseignements s'appuient sur les contenus disciplinaires des programmes d'enseignement déclinant le socle commun de connaissances, de compétences et de culture, que les élèves doivent acquérir au meilleur niveau de maîtrise possible.</a:t>
            </a:r>
            <a:endParaRPr lang="fr-FR" sz="1600" dirty="0"/>
          </a:p>
        </p:txBody>
      </p:sp>
      <p:sp>
        <p:nvSpPr>
          <p:cNvPr id="10" name="ZoneTexte 9"/>
          <p:cNvSpPr txBox="1"/>
          <p:nvPr/>
        </p:nvSpPr>
        <p:spPr>
          <a:xfrm>
            <a:off x="3943350" y="1995327"/>
            <a:ext cx="1736864" cy="769441"/>
          </a:xfrm>
          <a:prstGeom prst="rect">
            <a:avLst/>
          </a:prstGeom>
          <a:noFill/>
        </p:spPr>
        <p:txBody>
          <a:bodyPr wrap="square" rtlCol="0">
            <a:spAutoFit/>
          </a:bodyPr>
          <a:lstStyle/>
          <a:p>
            <a:r>
              <a:rPr lang="fr-FR" sz="4400" dirty="0" smtClean="0"/>
              <a:t>EPI</a:t>
            </a:r>
            <a:endParaRPr lang="fr-FR" sz="4400" dirty="0"/>
          </a:p>
        </p:txBody>
      </p:sp>
      <p:sp>
        <p:nvSpPr>
          <p:cNvPr id="11" name="Flèche droite 10"/>
          <p:cNvSpPr/>
          <p:nvPr/>
        </p:nvSpPr>
        <p:spPr>
          <a:xfrm rot="1788188">
            <a:off x="2710237" y="2078840"/>
            <a:ext cx="1379817" cy="2349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droite 11"/>
          <p:cNvSpPr/>
          <p:nvPr/>
        </p:nvSpPr>
        <p:spPr>
          <a:xfrm>
            <a:off x="2889577" y="2926351"/>
            <a:ext cx="959443" cy="25137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58188" y="4079331"/>
            <a:ext cx="1687068" cy="461665"/>
          </a:xfrm>
          <a:prstGeom prst="rect">
            <a:avLst/>
          </a:prstGeom>
          <a:solidFill>
            <a:srgbClr val="FF0000"/>
          </a:solidFill>
        </p:spPr>
        <p:txBody>
          <a:bodyPr wrap="square" rtlCol="0">
            <a:spAutoFit/>
          </a:bodyPr>
          <a:lstStyle/>
          <a:p>
            <a:r>
              <a:rPr lang="fr-FR" sz="2400" dirty="0" smtClean="0"/>
              <a:t>Discipline3  </a:t>
            </a:r>
            <a:endParaRPr lang="fr-FR" sz="2400" dirty="0"/>
          </a:p>
        </p:txBody>
      </p:sp>
      <p:sp>
        <p:nvSpPr>
          <p:cNvPr id="14" name="Flèche droite 13"/>
          <p:cNvSpPr/>
          <p:nvPr/>
        </p:nvSpPr>
        <p:spPr>
          <a:xfrm rot="19867910" flipV="1">
            <a:off x="2796220" y="3845527"/>
            <a:ext cx="1379817" cy="21690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vers le bas 14"/>
          <p:cNvSpPr/>
          <p:nvPr/>
        </p:nvSpPr>
        <p:spPr>
          <a:xfrm rot="3840000">
            <a:off x="4827212" y="2380179"/>
            <a:ext cx="125016" cy="769179"/>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4856179" y="4180344"/>
            <a:ext cx="4232645" cy="1477328"/>
          </a:xfrm>
          <a:prstGeom prst="rect">
            <a:avLst/>
          </a:prstGeom>
          <a:solidFill>
            <a:schemeClr val="accent4">
              <a:lumMod val="40000"/>
              <a:lumOff val="60000"/>
            </a:schemeClr>
          </a:solidFill>
        </p:spPr>
        <p:txBody>
          <a:bodyPr wrap="square" rtlCol="0">
            <a:spAutoFit/>
          </a:bodyPr>
          <a:lstStyle/>
          <a:p>
            <a:pPr algn="just"/>
            <a:r>
              <a:rPr lang="fr-FR" b="1" i="1" dirty="0" smtClean="0"/>
              <a:t>Choix des disciplines  participant à un EPI, les notions à faire acquérir dans chaque discipline seront identifiées ainsi que les compétences disciplinaires et transversales à développer ou à renforcer. </a:t>
            </a:r>
            <a:endParaRPr lang="fr-FR" b="1" i="1" dirty="0"/>
          </a:p>
        </p:txBody>
      </p:sp>
      <p:sp>
        <p:nvSpPr>
          <p:cNvPr id="18" name="Accolade ouvrante 17"/>
          <p:cNvSpPr/>
          <p:nvPr/>
        </p:nvSpPr>
        <p:spPr>
          <a:xfrm>
            <a:off x="709705" y="1410552"/>
            <a:ext cx="336042" cy="3447288"/>
          </a:xfrm>
          <a:prstGeom prst="lef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9" name="ZoneTexte 18"/>
          <p:cNvSpPr txBox="1"/>
          <p:nvPr/>
        </p:nvSpPr>
        <p:spPr>
          <a:xfrm>
            <a:off x="107581" y="1240593"/>
            <a:ext cx="923330" cy="3874273"/>
          </a:xfrm>
          <a:prstGeom prst="rect">
            <a:avLst/>
          </a:prstGeom>
          <a:noFill/>
        </p:spPr>
        <p:txBody>
          <a:bodyPr vert="vert270" wrap="square" rtlCol="0">
            <a:spAutoFit/>
          </a:bodyPr>
          <a:lstStyle/>
          <a:p>
            <a:pPr algn="ctr"/>
            <a:r>
              <a:rPr lang="fr-FR" sz="2400" dirty="0" smtClean="0"/>
              <a:t>Programmes disciplinaires en relation avec le socle </a:t>
            </a:r>
            <a:endParaRPr lang="fr-FR" sz="2400" dirty="0"/>
          </a:p>
        </p:txBody>
      </p:sp>
    </p:spTree>
    <p:extLst>
      <p:ext uri="{BB962C8B-B14F-4D97-AF65-F5344CB8AC3E}">
        <p14:creationId xmlns:p14="http://schemas.microsoft.com/office/powerpoint/2010/main" val="20764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ppt_x"/>
                                          </p:val>
                                        </p:tav>
                                        <p:tav tm="100000">
                                          <p:val>
                                            <p:strVal val="#ppt_x"/>
                                          </p:val>
                                        </p:tav>
                                      </p:tavLst>
                                    </p:anim>
                                    <p:anim calcmode="lin" valueType="num">
                                      <p:cBhvr additive="base">
                                        <p:cTn id="16" dur="50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P spid="11" grpId="0" animBg="1"/>
      <p:bldP spid="12" grpId="0" animBg="1"/>
      <p:bldP spid="13" grpId="0" animBg="1"/>
      <p:bldP spid="14" grpId="0" animBg="1"/>
      <p:bldP spid="15" grpId="0" animBg="1"/>
      <p:bldP spid="16" grpId="0" animBg="1"/>
      <p:bldP spid="18" grpId="0" animBg="1"/>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6236080" y="5788800"/>
            <a:ext cx="184666" cy="369332"/>
          </a:xfrm>
          <a:prstGeom prst="rect">
            <a:avLst/>
          </a:prstGeom>
          <a:noFill/>
        </p:spPr>
        <p:txBody>
          <a:bodyPr wrap="none" rtlCol="0">
            <a:spAutoFit/>
          </a:bodyPr>
          <a:lstStyle/>
          <a:p>
            <a:endParaRPr lang="fr-FR"/>
          </a:p>
        </p:txBody>
      </p:sp>
      <p:sp>
        <p:nvSpPr>
          <p:cNvPr id="2" name="ZoneTexte 1"/>
          <p:cNvSpPr txBox="1"/>
          <p:nvPr/>
        </p:nvSpPr>
        <p:spPr>
          <a:xfrm>
            <a:off x="7496446" y="443844"/>
            <a:ext cx="1661574" cy="1692771"/>
          </a:xfrm>
          <a:prstGeom prst="rect">
            <a:avLst/>
          </a:prstGeom>
          <a:noFill/>
        </p:spPr>
        <p:txBody>
          <a:bodyPr wrap="square" rtlCol="0">
            <a:spAutoFit/>
          </a:bodyPr>
          <a:lstStyle/>
          <a:p>
            <a:r>
              <a:rPr lang="fr-FR" sz="2000" dirty="0" smtClean="0"/>
              <a:t>Des modalités d'évaluation lors d'un EPI.</a:t>
            </a:r>
            <a:r>
              <a:rPr lang="fr-FR" sz="2400" dirty="0" smtClean="0"/>
              <a:t>..</a:t>
            </a:r>
            <a:endParaRPr lang="fr-FR" sz="2400" dirty="0"/>
          </a:p>
        </p:txBody>
      </p:sp>
      <p:sp>
        <p:nvSpPr>
          <p:cNvPr id="4" name="ZoneTexte 3"/>
          <p:cNvSpPr txBox="1"/>
          <p:nvPr/>
        </p:nvSpPr>
        <p:spPr>
          <a:xfrm>
            <a:off x="0" y="16097"/>
            <a:ext cx="7496446" cy="1015663"/>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fr-FR" sz="2000" dirty="0" smtClean="0"/>
              <a:t>Évaluation diagnostique des connaissances disciplinaires (acquis), des représentations initiales et des niveaux de maitrise des compétences.</a:t>
            </a:r>
            <a:endParaRPr lang="fr-FR" sz="2000" dirty="0"/>
          </a:p>
        </p:txBody>
      </p:sp>
      <p:sp>
        <p:nvSpPr>
          <p:cNvPr id="6" name="Flèche vers le bas 5"/>
          <p:cNvSpPr/>
          <p:nvPr/>
        </p:nvSpPr>
        <p:spPr>
          <a:xfrm>
            <a:off x="2116639" y="1201433"/>
            <a:ext cx="418609" cy="49566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56341" y="6025398"/>
            <a:ext cx="8420396" cy="646331"/>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fr-FR" dirty="0" smtClean="0"/>
              <a:t>Évaluation sommative des connaissances disciplinaires et des compétences travaillées au sein des disciplines et/ou lors d'une évaluation commune.</a:t>
            </a:r>
            <a:endParaRPr lang="fr-FR" dirty="0"/>
          </a:p>
        </p:txBody>
      </p:sp>
      <p:sp>
        <p:nvSpPr>
          <p:cNvPr id="11" name="ZoneTexte 10"/>
          <p:cNvSpPr txBox="1"/>
          <p:nvPr/>
        </p:nvSpPr>
        <p:spPr>
          <a:xfrm>
            <a:off x="6863263" y="2277808"/>
            <a:ext cx="2388476" cy="3477875"/>
          </a:xfrm>
          <a:prstGeom prst="rect">
            <a:avLst/>
          </a:prstGeom>
          <a:solidFill>
            <a:schemeClr val="accent4">
              <a:lumMod val="60000"/>
              <a:lumOff val="40000"/>
            </a:schemeClr>
          </a:solidFill>
        </p:spPr>
        <p:txBody>
          <a:bodyPr wrap="square" rtlCol="0">
            <a:spAutoFit/>
          </a:bodyPr>
          <a:lstStyle/>
          <a:p>
            <a:r>
              <a:rPr lang="fr-FR" sz="2000" b="1" i="1" dirty="0" smtClean="0"/>
              <a:t>L'exigence dans la maitrise des compétences ainsi que l'importance et  la difficulté des notions disciplinaires utilisées font qu'il existe une progressivité des apprentissages dont l'évaluation doit </a:t>
            </a:r>
            <a:r>
              <a:rPr lang="fr-FR" sz="2000" b="1" i="1" dirty="0"/>
              <a:t>tenir </a:t>
            </a:r>
            <a:r>
              <a:rPr lang="fr-FR" sz="2000" b="1" i="1" dirty="0" smtClean="0"/>
              <a:t>compte.</a:t>
            </a:r>
            <a:endParaRPr lang="fr-FR" sz="2000" b="1" i="1" dirty="0"/>
          </a:p>
        </p:txBody>
      </p:sp>
      <p:sp>
        <p:nvSpPr>
          <p:cNvPr id="7" name="ZoneTexte 6"/>
          <p:cNvSpPr txBox="1"/>
          <p:nvPr/>
        </p:nvSpPr>
        <p:spPr>
          <a:xfrm>
            <a:off x="152401" y="1027447"/>
            <a:ext cx="2012720" cy="3477875"/>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fr-FR" sz="2000" dirty="0" smtClean="0"/>
              <a:t>Évaluation </a:t>
            </a:r>
            <a:r>
              <a:rPr lang="fr-FR" sz="2000" dirty="0"/>
              <a:t>formative lors de </a:t>
            </a:r>
            <a:r>
              <a:rPr lang="fr-FR" sz="2000" dirty="0" smtClean="0"/>
              <a:t>l'accompagnement</a:t>
            </a:r>
            <a:r>
              <a:rPr lang="fr-FR" sz="2000" dirty="0"/>
              <a:t>, selon des modalités variées dont l'autoévaluation</a:t>
            </a:r>
          </a:p>
          <a:p>
            <a:pPr algn="ctr"/>
            <a:r>
              <a:rPr lang="fr-FR" sz="2000" dirty="0"/>
              <a:t> ou l'évaluation</a:t>
            </a:r>
          </a:p>
          <a:p>
            <a:pPr algn="ctr"/>
            <a:r>
              <a:rPr lang="fr-FR" sz="2000" dirty="0"/>
              <a:t> par les </a:t>
            </a:r>
            <a:r>
              <a:rPr lang="fr-FR" sz="2000" dirty="0" smtClean="0"/>
              <a:t>pairs</a:t>
            </a:r>
            <a:endParaRPr lang="fr-FR" sz="2000" dirty="0"/>
          </a:p>
        </p:txBody>
      </p:sp>
      <p:sp>
        <p:nvSpPr>
          <p:cNvPr id="14" name="ZoneTexte 13"/>
          <p:cNvSpPr txBox="1"/>
          <p:nvPr/>
        </p:nvSpPr>
        <p:spPr>
          <a:xfrm>
            <a:off x="152401" y="3888665"/>
            <a:ext cx="2012720" cy="1938992"/>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fr-FR" sz="2000" dirty="0" smtClean="0"/>
              <a:t>Évaluation </a:t>
            </a:r>
            <a:r>
              <a:rPr lang="fr-FR" sz="2000" dirty="0"/>
              <a:t>sommative </a:t>
            </a:r>
            <a:r>
              <a:rPr lang="fr-FR" sz="2000" dirty="0" smtClean="0"/>
              <a:t>de </a:t>
            </a:r>
            <a:r>
              <a:rPr lang="fr-FR" sz="2000" dirty="0"/>
              <a:t>certaines </a:t>
            </a:r>
            <a:r>
              <a:rPr lang="fr-FR" sz="2000" dirty="0" smtClean="0"/>
              <a:t>compétences </a:t>
            </a:r>
            <a:r>
              <a:rPr lang="fr-FR" sz="2000" dirty="0"/>
              <a:t>mises en </a:t>
            </a:r>
            <a:r>
              <a:rPr lang="fr-FR" sz="2000" dirty="0" smtClean="0"/>
              <a:t>œuvre</a:t>
            </a:r>
            <a:endParaRPr lang="fr-FR" sz="2000" dirty="0"/>
          </a:p>
        </p:txBody>
      </p:sp>
      <p:grpSp>
        <p:nvGrpSpPr>
          <p:cNvPr id="9" name="Groupe 8"/>
          <p:cNvGrpSpPr/>
          <p:nvPr/>
        </p:nvGrpSpPr>
        <p:grpSpPr>
          <a:xfrm>
            <a:off x="2662966" y="1201433"/>
            <a:ext cx="4200297" cy="4739569"/>
            <a:chOff x="3457902" y="1234811"/>
            <a:chExt cx="5129050" cy="4346623"/>
          </a:xfrm>
        </p:grpSpPr>
        <p:graphicFrame>
          <p:nvGraphicFramePr>
            <p:cNvPr id="3" name="Diagramme 2"/>
            <p:cNvGraphicFramePr/>
            <p:nvPr>
              <p:extLst>
                <p:ext uri="{D42A27DB-BD31-4B8C-83A1-F6EECF244321}">
                  <p14:modId xmlns:p14="http://schemas.microsoft.com/office/powerpoint/2010/main" val="957004203"/>
                </p:ext>
              </p:extLst>
            </p:nvPr>
          </p:nvGraphicFramePr>
          <p:xfrm>
            <a:off x="3457902" y="1234811"/>
            <a:ext cx="5129050" cy="4346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Octogone 14"/>
            <p:cNvSpPr/>
            <p:nvPr/>
          </p:nvSpPr>
          <p:spPr>
            <a:xfrm>
              <a:off x="4806648" y="2462280"/>
              <a:ext cx="2474531" cy="1684540"/>
            </a:xfrm>
            <a:prstGeom prst="oct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Compétences évaluables ou situations d'évaluation </a:t>
              </a:r>
              <a:r>
                <a:rPr lang="fr-FR" dirty="0" smtClean="0"/>
                <a:t>possibles</a:t>
              </a:r>
              <a:endParaRPr lang="fr-FR" dirty="0"/>
            </a:p>
          </p:txBody>
        </p:sp>
      </p:grpSp>
      <p:sp>
        <p:nvSpPr>
          <p:cNvPr id="16" name="ZoneTexte 15"/>
          <p:cNvSpPr txBox="1"/>
          <p:nvPr/>
        </p:nvSpPr>
        <p:spPr>
          <a:xfrm>
            <a:off x="2201301" y="2304718"/>
            <a:ext cx="461665" cy="1485750"/>
          </a:xfrm>
          <a:prstGeom prst="rect">
            <a:avLst/>
          </a:prstGeom>
          <a:noFill/>
        </p:spPr>
        <p:txBody>
          <a:bodyPr vert="vert270" wrap="square" rtlCol="0">
            <a:spAutoFit/>
          </a:bodyPr>
          <a:lstStyle/>
          <a:p>
            <a:r>
              <a:rPr lang="fr-FR" b="1" dirty="0" smtClean="0"/>
              <a:t>TEMPS</a:t>
            </a:r>
            <a:endParaRPr lang="fr-FR" b="1" dirty="0"/>
          </a:p>
        </p:txBody>
      </p:sp>
    </p:spTree>
    <p:extLst>
      <p:ext uri="{BB962C8B-B14F-4D97-AF65-F5344CB8AC3E}">
        <p14:creationId xmlns:p14="http://schemas.microsoft.com/office/powerpoint/2010/main" val="34288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0-#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0-#ppt_w/2"/>
                                          </p:val>
                                        </p:tav>
                                        <p:tav tm="100000">
                                          <p:val>
                                            <p:strVal val="#ppt_x"/>
                                          </p:val>
                                        </p:tav>
                                      </p:tavLst>
                                    </p:anim>
                                    <p:anim calcmode="lin" valueType="num">
                                      <p:cBhvr additive="base">
                                        <p:cTn id="21" dur="500" fill="hold"/>
                                        <p:tgtEl>
                                          <p:spTgt spid="14"/>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0-#ppt_w/2"/>
                                          </p:val>
                                        </p:tav>
                                        <p:tav tm="100000">
                                          <p:val>
                                            <p:strVal val="#ppt_x"/>
                                          </p:val>
                                        </p:tav>
                                      </p:tavLst>
                                    </p:anim>
                                    <p:anim calcmode="lin" valueType="num">
                                      <p:cBhvr additive="base">
                                        <p:cTn id="25"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barn(inVertical)">
                                      <p:cBhvr>
                                        <p:cTn id="3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1" grpId="0" animBg="1"/>
      <p:bldP spid="7" grpId="0" animBg="1"/>
      <p:bldP spid="14" grpId="0" animBg="1"/>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965046"/>
          </a:xfrm>
        </p:spPr>
        <p:txBody>
          <a:bodyPr/>
          <a:lstStyle/>
          <a:p>
            <a:r>
              <a:rPr lang="fr-FR" sz="3600" b="1" dirty="0" smtClean="0">
                <a:solidFill>
                  <a:srgbClr val="3366FF"/>
                </a:solidFill>
              </a:rPr>
              <a:t>LES  PARCOURS ÉDUCATIFS (1) </a:t>
            </a:r>
            <a:endParaRPr lang="fr-FR" sz="3600" b="1" dirty="0">
              <a:solidFill>
                <a:srgbClr val="3366FF"/>
              </a:solidFill>
            </a:endParaRPr>
          </a:p>
        </p:txBody>
      </p:sp>
      <p:sp>
        <p:nvSpPr>
          <p:cNvPr id="3" name="Espace réservé du contenu 2"/>
          <p:cNvSpPr>
            <a:spLocks noGrp="1"/>
          </p:cNvSpPr>
          <p:nvPr>
            <p:ph idx="1"/>
          </p:nvPr>
        </p:nvSpPr>
        <p:spPr>
          <a:xfrm>
            <a:off x="549275" y="1368518"/>
            <a:ext cx="8254118" cy="4575083"/>
          </a:xfrm>
        </p:spPr>
        <p:txBody>
          <a:bodyPr>
            <a:normAutofit/>
          </a:bodyPr>
          <a:lstStyle/>
          <a:p>
            <a:pPr algn="just"/>
            <a:r>
              <a:rPr lang="fr-FR" sz="3200" dirty="0" smtClean="0">
                <a:solidFill>
                  <a:srgbClr val="0D0D0D"/>
                </a:solidFill>
                <a:latin typeface="Arial"/>
                <a:cs typeface="Arial"/>
              </a:rPr>
              <a:t>Le parcours civique citoyenneté (dans lequel est intégré le parcours santé)</a:t>
            </a:r>
          </a:p>
          <a:p>
            <a:pPr algn="just"/>
            <a:endParaRPr lang="fr-FR" sz="3200" dirty="0" smtClean="0">
              <a:solidFill>
                <a:srgbClr val="0D0D0D"/>
              </a:solidFill>
              <a:latin typeface="Arial"/>
              <a:cs typeface="Arial"/>
            </a:endParaRPr>
          </a:p>
          <a:p>
            <a:pPr algn="just"/>
            <a:r>
              <a:rPr lang="fr-FR" sz="3200" dirty="0" smtClean="0">
                <a:solidFill>
                  <a:srgbClr val="0D0D0D"/>
                </a:solidFill>
                <a:latin typeface="Arial"/>
                <a:cs typeface="Arial"/>
              </a:rPr>
              <a:t>Le parcours </a:t>
            </a:r>
            <a:r>
              <a:rPr lang="fr-FR" dirty="0">
                <a:solidFill>
                  <a:srgbClr val="0D0D0D"/>
                </a:solidFill>
                <a:latin typeface="Arial"/>
                <a:cs typeface="Arial"/>
              </a:rPr>
              <a:t>m</a:t>
            </a:r>
            <a:r>
              <a:rPr lang="fr-FR" sz="3200" dirty="0" smtClean="0">
                <a:solidFill>
                  <a:srgbClr val="0D0D0D"/>
                </a:solidFill>
                <a:latin typeface="Arial"/>
                <a:cs typeface="Arial"/>
              </a:rPr>
              <a:t>onde économique et professionnel, orientation </a:t>
            </a:r>
          </a:p>
          <a:p>
            <a:pPr algn="just"/>
            <a:endParaRPr lang="fr-FR" sz="3200" dirty="0" smtClean="0">
              <a:solidFill>
                <a:srgbClr val="0D0D0D"/>
              </a:solidFill>
              <a:latin typeface="Arial"/>
              <a:cs typeface="Arial"/>
            </a:endParaRPr>
          </a:p>
          <a:p>
            <a:pPr algn="just"/>
            <a:r>
              <a:rPr lang="fr-FR" sz="3200" dirty="0" smtClean="0">
                <a:solidFill>
                  <a:srgbClr val="0D0D0D"/>
                </a:solidFill>
                <a:latin typeface="Arial"/>
                <a:cs typeface="Arial"/>
              </a:rPr>
              <a:t>Le parcours d’éducation artistique et culturel </a:t>
            </a:r>
            <a:endParaRPr lang="fr-FR" sz="3200" dirty="0">
              <a:solidFill>
                <a:srgbClr val="0D0D0D"/>
              </a:solidFill>
              <a:latin typeface="Arial"/>
              <a:cs typeface="Arial"/>
            </a:endParaRPr>
          </a:p>
        </p:txBody>
      </p:sp>
    </p:spTree>
    <p:extLst>
      <p:ext uri="{BB962C8B-B14F-4D97-AF65-F5344CB8AC3E}">
        <p14:creationId xmlns:p14="http://schemas.microsoft.com/office/powerpoint/2010/main" val="3288824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3F8DE2"/>
                </a:solidFill>
              </a:rPr>
              <a:t>ORDRE DU JOUR </a:t>
            </a:r>
            <a:endParaRPr lang="fr-FR" b="1" dirty="0">
              <a:solidFill>
                <a:srgbClr val="3F8DE2"/>
              </a:solidFill>
            </a:endParaRPr>
          </a:p>
        </p:txBody>
      </p:sp>
      <p:sp>
        <p:nvSpPr>
          <p:cNvPr id="3" name="Espace réservé du contenu 2"/>
          <p:cNvSpPr>
            <a:spLocks noGrp="1"/>
          </p:cNvSpPr>
          <p:nvPr>
            <p:ph idx="1"/>
          </p:nvPr>
        </p:nvSpPr>
        <p:spPr>
          <a:xfrm>
            <a:off x="739774" y="1444532"/>
            <a:ext cx="7947026" cy="5087682"/>
          </a:xfrm>
        </p:spPr>
        <p:txBody>
          <a:bodyPr numCol="2">
            <a:normAutofit/>
          </a:bodyPr>
          <a:lstStyle/>
          <a:p>
            <a:pPr algn="just">
              <a:buFont typeface="Wingdings" charset="2"/>
              <a:buChar char="u"/>
            </a:pPr>
            <a:r>
              <a:rPr lang="fr-FR" b="1" dirty="0" smtClean="0"/>
              <a:t> </a:t>
            </a:r>
            <a:r>
              <a:rPr lang="fr-FR" dirty="0" smtClean="0">
                <a:solidFill>
                  <a:schemeClr val="tx1"/>
                </a:solidFill>
                <a:latin typeface="Arial"/>
                <a:cs typeface="Arial"/>
              </a:rPr>
              <a:t>Prise de contact </a:t>
            </a:r>
            <a:endParaRPr lang="fr-FR" dirty="0">
              <a:solidFill>
                <a:schemeClr val="tx1"/>
              </a:solidFill>
              <a:latin typeface="Arial"/>
              <a:cs typeface="Arial"/>
            </a:endParaRPr>
          </a:p>
          <a:p>
            <a:pPr algn="just">
              <a:buFont typeface="Wingdings" charset="2"/>
              <a:buChar char="u"/>
            </a:pPr>
            <a:r>
              <a:rPr lang="fr-FR" dirty="0" smtClean="0">
                <a:solidFill>
                  <a:schemeClr val="tx1"/>
                </a:solidFill>
                <a:latin typeface="Arial"/>
                <a:cs typeface="Arial"/>
              </a:rPr>
              <a:t> État des lieux :</a:t>
            </a:r>
          </a:p>
          <a:p>
            <a:pPr>
              <a:buFontTx/>
              <a:buChar char="-"/>
            </a:pPr>
            <a:r>
              <a:rPr lang="fr-FR" dirty="0">
                <a:solidFill>
                  <a:schemeClr val="tx1"/>
                </a:solidFill>
                <a:latin typeface="Arial"/>
                <a:cs typeface="Arial"/>
              </a:rPr>
              <a:t>L</a:t>
            </a:r>
            <a:r>
              <a:rPr lang="fr-FR" dirty="0" smtClean="0">
                <a:solidFill>
                  <a:schemeClr val="tx1"/>
                </a:solidFill>
                <a:latin typeface="Arial"/>
                <a:cs typeface="Arial"/>
              </a:rPr>
              <a:t>’accompagnement </a:t>
            </a:r>
            <a:r>
              <a:rPr lang="fr-FR" dirty="0">
                <a:solidFill>
                  <a:schemeClr val="tx1"/>
                </a:solidFill>
                <a:latin typeface="Arial"/>
                <a:cs typeface="Arial"/>
              </a:rPr>
              <a:t>personnalisé </a:t>
            </a:r>
            <a:endParaRPr lang="fr-FR" dirty="0" smtClean="0">
              <a:solidFill>
                <a:schemeClr val="tx1"/>
              </a:solidFill>
              <a:latin typeface="Arial"/>
              <a:cs typeface="Arial"/>
            </a:endParaRPr>
          </a:p>
          <a:p>
            <a:pPr>
              <a:buFontTx/>
              <a:buChar char="-"/>
            </a:pPr>
            <a:r>
              <a:rPr lang="fr-FR" dirty="0">
                <a:solidFill>
                  <a:schemeClr val="tx1"/>
                </a:solidFill>
                <a:latin typeface="Arial"/>
                <a:cs typeface="Arial"/>
              </a:rPr>
              <a:t>L</a:t>
            </a:r>
            <a:r>
              <a:rPr lang="fr-FR" dirty="0" smtClean="0">
                <a:solidFill>
                  <a:schemeClr val="tx1"/>
                </a:solidFill>
                <a:latin typeface="Arial"/>
                <a:cs typeface="Arial"/>
              </a:rPr>
              <a:t>es </a:t>
            </a:r>
            <a:r>
              <a:rPr lang="fr-FR" dirty="0">
                <a:solidFill>
                  <a:schemeClr val="tx1"/>
                </a:solidFill>
                <a:latin typeface="Arial"/>
                <a:cs typeface="Arial"/>
              </a:rPr>
              <a:t>enseignements pratiques interdisciplinaires </a:t>
            </a:r>
            <a:r>
              <a:rPr lang="fr-FR" dirty="0" smtClean="0">
                <a:solidFill>
                  <a:schemeClr val="tx1"/>
                </a:solidFill>
                <a:latin typeface="Arial"/>
                <a:cs typeface="Arial"/>
              </a:rPr>
              <a:t>et les parcours </a:t>
            </a:r>
          </a:p>
          <a:p>
            <a:pPr>
              <a:buFontTx/>
              <a:buChar char="-"/>
            </a:pPr>
            <a:r>
              <a:rPr lang="fr-FR" dirty="0">
                <a:solidFill>
                  <a:schemeClr val="tx1"/>
                </a:solidFill>
                <a:latin typeface="Arial"/>
                <a:cs typeface="Arial"/>
              </a:rPr>
              <a:t>L</a:t>
            </a:r>
            <a:r>
              <a:rPr lang="fr-FR" dirty="0" smtClean="0">
                <a:solidFill>
                  <a:schemeClr val="tx1"/>
                </a:solidFill>
                <a:latin typeface="Arial"/>
                <a:cs typeface="Arial"/>
              </a:rPr>
              <a:t>’enseignement </a:t>
            </a:r>
            <a:r>
              <a:rPr lang="fr-FR" dirty="0">
                <a:solidFill>
                  <a:schemeClr val="tx1"/>
                </a:solidFill>
                <a:latin typeface="Arial"/>
                <a:cs typeface="Arial"/>
              </a:rPr>
              <a:t>et </a:t>
            </a:r>
            <a:r>
              <a:rPr lang="fr-FR" dirty="0" smtClean="0">
                <a:solidFill>
                  <a:schemeClr val="tx1"/>
                </a:solidFill>
                <a:latin typeface="Arial"/>
                <a:cs typeface="Arial"/>
              </a:rPr>
              <a:t>l’évaluation </a:t>
            </a:r>
            <a:r>
              <a:rPr lang="fr-FR" dirty="0">
                <a:solidFill>
                  <a:schemeClr val="tx1"/>
                </a:solidFill>
                <a:latin typeface="Arial"/>
                <a:cs typeface="Arial"/>
              </a:rPr>
              <a:t>par </a:t>
            </a:r>
            <a:r>
              <a:rPr lang="fr-FR" dirty="0" smtClean="0">
                <a:solidFill>
                  <a:schemeClr val="tx1"/>
                </a:solidFill>
                <a:latin typeface="Arial"/>
                <a:cs typeface="Arial"/>
              </a:rPr>
              <a:t>compétences</a:t>
            </a:r>
            <a:endParaRPr lang="fr-FR" b="1" dirty="0">
              <a:solidFill>
                <a:schemeClr val="tx1"/>
              </a:solidFill>
              <a:latin typeface="Arial"/>
              <a:cs typeface="Arial"/>
            </a:endParaRPr>
          </a:p>
          <a:p>
            <a:pPr>
              <a:buFont typeface="Wingdings" charset="2"/>
              <a:buChar char="u"/>
            </a:pPr>
            <a:r>
              <a:rPr lang="fr-FR" dirty="0">
                <a:solidFill>
                  <a:srgbClr val="0D0D0D"/>
                </a:solidFill>
              </a:rPr>
              <a:t> </a:t>
            </a:r>
            <a:r>
              <a:rPr lang="fr-FR" dirty="0">
                <a:solidFill>
                  <a:srgbClr val="000000"/>
                </a:solidFill>
                <a:latin typeface="Arial"/>
                <a:cs typeface="Arial"/>
              </a:rPr>
              <a:t>Ateliers </a:t>
            </a:r>
            <a:r>
              <a:rPr lang="fr-FR" dirty="0" smtClean="0">
                <a:solidFill>
                  <a:srgbClr val="000000"/>
                </a:solidFill>
                <a:latin typeface="Arial"/>
                <a:cs typeface="Arial"/>
              </a:rPr>
              <a:t>suivis de restitutions  </a:t>
            </a:r>
            <a:endParaRPr lang="fr-FR" dirty="0">
              <a:solidFill>
                <a:srgbClr val="000000"/>
              </a:solidFill>
              <a:latin typeface="Arial"/>
              <a:cs typeface="Arial"/>
            </a:endParaRPr>
          </a:p>
          <a:p>
            <a:pPr marL="0" indent="0">
              <a:buNone/>
            </a:pPr>
            <a:endParaRPr lang="fr-FR" dirty="0" smtClean="0">
              <a:solidFill>
                <a:srgbClr val="000000"/>
              </a:solidFill>
              <a:latin typeface="Arial"/>
              <a:cs typeface="Arial"/>
            </a:endParaRPr>
          </a:p>
          <a:p>
            <a:pPr>
              <a:buFont typeface="Wingdings" charset="2"/>
              <a:buChar char="u"/>
            </a:pPr>
            <a:r>
              <a:rPr lang="fr-FR" dirty="0" smtClean="0">
                <a:solidFill>
                  <a:srgbClr val="000000"/>
                </a:solidFill>
                <a:latin typeface="Arial"/>
                <a:cs typeface="Arial"/>
              </a:rPr>
              <a:t>Questions </a:t>
            </a:r>
            <a:r>
              <a:rPr lang="fr-FR" dirty="0">
                <a:solidFill>
                  <a:srgbClr val="000000"/>
                </a:solidFill>
                <a:latin typeface="Arial"/>
                <a:cs typeface="Arial"/>
              </a:rPr>
              <a:t>diverses </a:t>
            </a:r>
          </a:p>
          <a:p>
            <a:pPr marL="0" indent="0">
              <a:buNone/>
            </a:pPr>
            <a:endParaRPr lang="fr-FR" dirty="0"/>
          </a:p>
        </p:txBody>
      </p:sp>
    </p:spTree>
    <p:extLst>
      <p:ext uri="{BB962C8B-B14F-4D97-AF65-F5344CB8AC3E}">
        <p14:creationId xmlns:p14="http://schemas.microsoft.com/office/powerpoint/2010/main" val="4205994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17098"/>
          </a:xfrm>
        </p:spPr>
        <p:txBody>
          <a:bodyPr/>
          <a:lstStyle/>
          <a:p>
            <a:r>
              <a:rPr lang="fr-FR" sz="3200" b="1" dirty="0">
                <a:solidFill>
                  <a:srgbClr val="3366FF"/>
                </a:solidFill>
              </a:rPr>
              <a:t>LES  PARCOURS ÉDUCATIFS </a:t>
            </a:r>
            <a:r>
              <a:rPr lang="fr-FR" sz="3200" b="1" dirty="0" smtClean="0">
                <a:solidFill>
                  <a:srgbClr val="3366FF"/>
                </a:solidFill>
              </a:rPr>
              <a:t>(2) </a:t>
            </a:r>
            <a:endParaRPr lang="fr-FR" sz="3200" dirty="0">
              <a:solidFill>
                <a:srgbClr val="3366FF"/>
              </a:solidFill>
            </a:endParaRPr>
          </a:p>
        </p:txBody>
      </p:sp>
      <p:sp>
        <p:nvSpPr>
          <p:cNvPr id="3" name="Espace réservé du contenu 2"/>
          <p:cNvSpPr>
            <a:spLocks noGrp="1"/>
          </p:cNvSpPr>
          <p:nvPr>
            <p:ph idx="1"/>
          </p:nvPr>
        </p:nvSpPr>
        <p:spPr>
          <a:xfrm>
            <a:off x="209605" y="1319202"/>
            <a:ext cx="8828051" cy="4808305"/>
          </a:xfrm>
        </p:spPr>
        <p:txBody>
          <a:bodyPr>
            <a:normAutofit fontScale="92500" lnSpcReduction="10000"/>
          </a:bodyPr>
          <a:lstStyle/>
          <a:p>
            <a:pPr algn="just"/>
            <a:r>
              <a:rPr lang="fr-FR" dirty="0" smtClean="0">
                <a:solidFill>
                  <a:srgbClr val="000000"/>
                </a:solidFill>
                <a:latin typeface="Arial"/>
                <a:cs typeface="Arial"/>
              </a:rPr>
              <a:t>Les parcours permettent de suivre le travail de l’élève dans ces différents domaines (art et culture, santé, avenir, citoyenneté) tout au long de sa scolarité. </a:t>
            </a:r>
          </a:p>
          <a:p>
            <a:pPr algn="just"/>
            <a:r>
              <a:rPr lang="fr-FR" dirty="0" smtClean="0">
                <a:solidFill>
                  <a:srgbClr val="000000"/>
                </a:solidFill>
                <a:latin typeface="Arial"/>
                <a:cs typeface="Arial"/>
              </a:rPr>
              <a:t>La notion de parcours éducatif intègre l’idée d’une acquisition progressive de connaissances et de compétences que l’élève capitalise tout au long du cycle, et, </a:t>
            </a:r>
            <a:r>
              <a:rPr lang="fr-FR" i="1" dirty="0" smtClean="0">
                <a:solidFill>
                  <a:srgbClr val="000000"/>
                </a:solidFill>
                <a:latin typeface="Arial"/>
                <a:cs typeface="Arial"/>
              </a:rPr>
              <a:t>a fortiori</a:t>
            </a:r>
            <a:r>
              <a:rPr lang="fr-FR" dirty="0" smtClean="0">
                <a:solidFill>
                  <a:srgbClr val="000000"/>
                </a:solidFill>
                <a:latin typeface="Arial"/>
                <a:cs typeface="Arial"/>
              </a:rPr>
              <a:t>, de sa scolarité.</a:t>
            </a:r>
          </a:p>
          <a:p>
            <a:pPr algn="just"/>
            <a:r>
              <a:rPr lang="fr-FR" dirty="0" smtClean="0">
                <a:solidFill>
                  <a:srgbClr val="000000"/>
                </a:solidFill>
                <a:latin typeface="Arial"/>
                <a:cs typeface="Arial"/>
              </a:rPr>
              <a:t>L’élève doit en être le principal moteur. L’application de suivi </a:t>
            </a:r>
            <a:r>
              <a:rPr lang="fr-FR" b="1" i="1" dirty="0" smtClean="0">
                <a:solidFill>
                  <a:srgbClr val="000000"/>
                </a:solidFill>
                <a:latin typeface="Arial"/>
                <a:cs typeface="Arial"/>
              </a:rPr>
              <a:t>Folios</a:t>
            </a:r>
            <a:r>
              <a:rPr lang="fr-FR" dirty="0" smtClean="0">
                <a:solidFill>
                  <a:srgbClr val="000000"/>
                </a:solidFill>
                <a:latin typeface="Arial"/>
                <a:cs typeface="Arial"/>
              </a:rPr>
              <a:t> est un outil essentiel. </a:t>
            </a:r>
            <a:endParaRPr lang="fr-FR" dirty="0">
              <a:solidFill>
                <a:srgbClr val="000000"/>
              </a:solidFill>
              <a:latin typeface="Arial"/>
              <a:cs typeface="Arial"/>
            </a:endParaRPr>
          </a:p>
        </p:txBody>
      </p:sp>
    </p:spTree>
    <p:extLst>
      <p:ext uri="{BB962C8B-B14F-4D97-AF65-F5344CB8AC3E}">
        <p14:creationId xmlns:p14="http://schemas.microsoft.com/office/powerpoint/2010/main" val="282073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940388"/>
          </a:xfrm>
        </p:spPr>
        <p:txBody>
          <a:bodyPr/>
          <a:lstStyle/>
          <a:p>
            <a:r>
              <a:rPr lang="fr-FR" sz="2400" b="1" dirty="0" smtClean="0">
                <a:solidFill>
                  <a:srgbClr val="3366FF"/>
                </a:solidFill>
              </a:rPr>
              <a:t>DES PRATIQUES POUR ENSEIGNER DE MANIÈRE DYNAMIQUE</a:t>
            </a:r>
            <a:endParaRPr lang="fr-FR" sz="2400" b="1" dirty="0">
              <a:solidFill>
                <a:srgbClr val="3366FF"/>
              </a:solidFill>
            </a:endParaRPr>
          </a:p>
        </p:txBody>
      </p:sp>
      <p:sp>
        <p:nvSpPr>
          <p:cNvPr id="3" name="Espace réservé du contenu 2"/>
          <p:cNvSpPr>
            <a:spLocks noGrp="1"/>
          </p:cNvSpPr>
          <p:nvPr>
            <p:ph idx="1"/>
          </p:nvPr>
        </p:nvSpPr>
        <p:spPr/>
        <p:txBody>
          <a:bodyPr/>
          <a:lstStyle/>
          <a:p>
            <a:pPr algn="just"/>
            <a:r>
              <a:rPr lang="fr-FR" dirty="0">
                <a:solidFill>
                  <a:srgbClr val="000000"/>
                </a:solidFill>
                <a:latin typeface="Arial"/>
                <a:cs typeface="Arial"/>
              </a:rPr>
              <a:t>C</a:t>
            </a:r>
            <a:r>
              <a:rPr lang="fr-FR" sz="3200" dirty="0" smtClean="0">
                <a:solidFill>
                  <a:srgbClr val="000000"/>
                </a:solidFill>
                <a:latin typeface="Arial"/>
                <a:cs typeface="Arial"/>
              </a:rPr>
              <a:t>es </a:t>
            </a:r>
            <a:r>
              <a:rPr lang="fr-FR" sz="3200" dirty="0">
                <a:solidFill>
                  <a:srgbClr val="000000"/>
                </a:solidFill>
                <a:latin typeface="Arial"/>
                <a:cs typeface="Arial"/>
              </a:rPr>
              <a:t>modalités de </a:t>
            </a:r>
            <a:r>
              <a:rPr lang="fr-FR" sz="3200" dirty="0" smtClean="0">
                <a:solidFill>
                  <a:srgbClr val="000000"/>
                </a:solidFill>
                <a:latin typeface="Arial"/>
                <a:cs typeface="Arial"/>
              </a:rPr>
              <a:t>travail (AP/EPI) </a:t>
            </a:r>
            <a:r>
              <a:rPr lang="fr-FR" sz="3200" dirty="0">
                <a:solidFill>
                  <a:srgbClr val="000000"/>
                </a:solidFill>
                <a:latin typeface="Arial"/>
                <a:cs typeface="Arial"/>
              </a:rPr>
              <a:t>en groupe pourraient se combiner avec </a:t>
            </a:r>
            <a:endParaRPr lang="fr-FR" sz="3200" dirty="0" smtClean="0">
              <a:solidFill>
                <a:srgbClr val="000000"/>
              </a:solidFill>
              <a:latin typeface="Arial"/>
              <a:cs typeface="Arial"/>
            </a:endParaRPr>
          </a:p>
          <a:p>
            <a:pPr algn="just">
              <a:buFontTx/>
              <a:buChar char="-"/>
            </a:pPr>
            <a:r>
              <a:rPr lang="fr-FR" sz="3200" dirty="0" smtClean="0">
                <a:solidFill>
                  <a:srgbClr val="000000"/>
                </a:solidFill>
                <a:latin typeface="Arial"/>
                <a:cs typeface="Arial"/>
              </a:rPr>
              <a:t>la </a:t>
            </a:r>
            <a:r>
              <a:rPr lang="fr-FR" sz="3200" dirty="0">
                <a:solidFill>
                  <a:srgbClr val="000000"/>
                </a:solidFill>
                <a:latin typeface="Arial"/>
                <a:cs typeface="Arial"/>
              </a:rPr>
              <a:t>démarche de projet </a:t>
            </a:r>
            <a:endParaRPr lang="fr-FR" sz="3200" dirty="0" smtClean="0">
              <a:solidFill>
                <a:srgbClr val="000000"/>
              </a:solidFill>
              <a:latin typeface="Arial"/>
              <a:cs typeface="Arial"/>
            </a:endParaRPr>
          </a:p>
          <a:p>
            <a:pPr algn="just">
              <a:buFontTx/>
              <a:buChar char="-"/>
            </a:pPr>
            <a:r>
              <a:rPr lang="fr-FR" sz="3200" dirty="0">
                <a:solidFill>
                  <a:srgbClr val="000000"/>
                </a:solidFill>
                <a:latin typeface="Arial"/>
                <a:cs typeface="Arial"/>
              </a:rPr>
              <a:t>l</a:t>
            </a:r>
            <a:r>
              <a:rPr lang="fr-FR" sz="3200" dirty="0" smtClean="0">
                <a:solidFill>
                  <a:srgbClr val="000000"/>
                </a:solidFill>
                <a:latin typeface="Arial"/>
                <a:cs typeface="Arial"/>
              </a:rPr>
              <a:t>a démarche d’investigation</a:t>
            </a:r>
          </a:p>
          <a:p>
            <a:pPr marL="0" indent="0" algn="just">
              <a:buNone/>
            </a:pPr>
            <a:r>
              <a:rPr lang="fr-FR" sz="3200" dirty="0" smtClean="0">
                <a:solidFill>
                  <a:srgbClr val="000000"/>
                </a:solidFill>
                <a:latin typeface="Arial"/>
                <a:cs typeface="Arial"/>
              </a:rPr>
              <a:t>et </a:t>
            </a:r>
            <a:r>
              <a:rPr lang="fr-FR" sz="3200" dirty="0">
                <a:solidFill>
                  <a:srgbClr val="000000"/>
                </a:solidFill>
                <a:latin typeface="Arial"/>
                <a:cs typeface="Arial"/>
              </a:rPr>
              <a:t>associer plusieurs disciplines. Il faudrait bien sûr que les compétences travaillées soient clairement identifiées.</a:t>
            </a:r>
          </a:p>
          <a:p>
            <a:endParaRPr lang="fr-FR" dirty="0"/>
          </a:p>
        </p:txBody>
      </p:sp>
    </p:spTree>
    <p:extLst>
      <p:ext uri="{BB962C8B-B14F-4D97-AF65-F5344CB8AC3E}">
        <p14:creationId xmlns:p14="http://schemas.microsoft.com/office/powerpoint/2010/main" val="3296445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solidFill>
                  <a:srgbClr val="3366FF"/>
                </a:solidFill>
              </a:rPr>
              <a:t>Plus-value d’un projet interdisciplinaire</a:t>
            </a:r>
          </a:p>
        </p:txBody>
      </p:sp>
      <p:sp>
        <p:nvSpPr>
          <p:cNvPr id="3" name="Espace réservé du contenu 2"/>
          <p:cNvSpPr>
            <a:spLocks noGrp="1"/>
          </p:cNvSpPr>
          <p:nvPr>
            <p:ph idx="1"/>
          </p:nvPr>
        </p:nvSpPr>
        <p:spPr/>
        <p:txBody>
          <a:bodyPr>
            <a:normAutofit fontScale="92500" lnSpcReduction="10000"/>
          </a:bodyPr>
          <a:lstStyle/>
          <a:p>
            <a:pPr algn="just"/>
            <a:r>
              <a:rPr lang="fr-FR" sz="2800" b="1" dirty="0"/>
              <a:t>« QUITTER SON NID » (D. ROJAT</a:t>
            </a:r>
            <a:r>
              <a:rPr lang="fr-FR" sz="2800" b="1" dirty="0" smtClean="0"/>
              <a:t>)</a:t>
            </a:r>
          </a:p>
          <a:p>
            <a:pPr algn="just"/>
            <a:r>
              <a:rPr lang="fr-FR" sz="2800" dirty="0"/>
              <a:t>Voyager au-delà de sa </a:t>
            </a:r>
            <a:r>
              <a:rPr lang="fr-FR" sz="2800" dirty="0" smtClean="0"/>
              <a:t>discipline </a:t>
            </a:r>
            <a:r>
              <a:rPr lang="fr-FR" sz="2800" dirty="0" smtClean="0">
                <a:sym typeface="Symbol" panose="05050102010706020507" pitchFamily="18" charset="2"/>
              </a:rPr>
              <a:t></a:t>
            </a:r>
            <a:r>
              <a:rPr lang="fr-FR" sz="2800" dirty="0" smtClean="0"/>
              <a:t> </a:t>
            </a:r>
            <a:r>
              <a:rPr lang="fr-FR" sz="2800" b="1" dirty="0"/>
              <a:t>Enrichissement pour les professeurs et les </a:t>
            </a:r>
            <a:r>
              <a:rPr lang="fr-FR" sz="2800" b="1" dirty="0" smtClean="0"/>
              <a:t>élèves</a:t>
            </a:r>
          </a:p>
          <a:p>
            <a:pPr algn="just"/>
            <a:r>
              <a:rPr lang="fr-FR" sz="2800" b="1" dirty="0" smtClean="0"/>
              <a:t>Explorer de </a:t>
            </a:r>
            <a:r>
              <a:rPr lang="fr-FR" sz="2800" b="1" dirty="0"/>
              <a:t>nouveaux territoires par tous et pour tous, </a:t>
            </a:r>
            <a:r>
              <a:rPr lang="fr-FR" sz="2800" dirty="0"/>
              <a:t>à l’interface des disciplines qui se nourrissent </a:t>
            </a:r>
            <a:r>
              <a:rPr lang="fr-FR" sz="2800" dirty="0" smtClean="0"/>
              <a:t>l’une, </a:t>
            </a:r>
            <a:r>
              <a:rPr lang="fr-FR" sz="2800" dirty="0"/>
              <a:t>l’autre </a:t>
            </a:r>
            <a:r>
              <a:rPr lang="fr-FR" sz="2800" dirty="0">
                <a:sym typeface="Symbol" panose="05050102010706020507" pitchFamily="18" charset="2"/>
              </a:rPr>
              <a:t> </a:t>
            </a:r>
            <a:r>
              <a:rPr lang="fr-FR" sz="2800" dirty="0" smtClean="0"/>
              <a:t> </a:t>
            </a:r>
            <a:r>
              <a:rPr lang="fr-FR" sz="2800" dirty="0"/>
              <a:t>savoirs  et savoir-faire </a:t>
            </a:r>
            <a:r>
              <a:rPr lang="fr-FR" sz="2800" dirty="0" smtClean="0"/>
              <a:t>augmentés</a:t>
            </a:r>
          </a:p>
          <a:p>
            <a:pPr algn="just"/>
            <a:r>
              <a:rPr lang="fr-FR" sz="2800" b="1" dirty="0" smtClean="0"/>
              <a:t>Permettre une confrontation </a:t>
            </a:r>
            <a:r>
              <a:rPr lang="fr-FR" sz="2800" b="1" dirty="0"/>
              <a:t>féconde </a:t>
            </a:r>
            <a:r>
              <a:rPr lang="fr-FR" sz="2800" dirty="0"/>
              <a:t>d’expertises pour les professeurs, (</a:t>
            </a:r>
            <a:r>
              <a:rPr lang="fr-FR" sz="2800" dirty="0" smtClean="0"/>
              <a:t>collaboration</a:t>
            </a:r>
            <a:r>
              <a:rPr lang="fr-FR" sz="2800" dirty="0"/>
              <a:t>, </a:t>
            </a:r>
            <a:r>
              <a:rPr lang="fr-FR" sz="2800" dirty="0" err="1" smtClean="0"/>
              <a:t>co</a:t>
            </a:r>
            <a:r>
              <a:rPr lang="fr-FR" sz="2800" dirty="0" smtClean="0"/>
              <a:t> opération</a:t>
            </a:r>
            <a:r>
              <a:rPr lang="fr-FR" sz="2800" dirty="0"/>
              <a:t>, </a:t>
            </a:r>
            <a:r>
              <a:rPr lang="fr-FR" sz="2800" dirty="0" err="1" smtClean="0"/>
              <a:t>co</a:t>
            </a:r>
            <a:r>
              <a:rPr lang="fr-FR" sz="2800" dirty="0"/>
              <a:t>-</a:t>
            </a:r>
            <a:r>
              <a:rPr lang="fr-FR" sz="2800" dirty="0" smtClean="0"/>
              <a:t>animation, </a:t>
            </a:r>
            <a:r>
              <a:rPr lang="fr-FR" sz="2800" dirty="0" err="1" smtClean="0"/>
              <a:t>co</a:t>
            </a:r>
            <a:r>
              <a:rPr lang="fr-FR" sz="2800" dirty="0" smtClean="0"/>
              <a:t>-enseignement)</a:t>
            </a:r>
          </a:p>
          <a:p>
            <a:pPr algn="just"/>
            <a:r>
              <a:rPr lang="fr-FR" sz="2800" b="1" dirty="0" smtClean="0"/>
              <a:t>Établir </a:t>
            </a:r>
            <a:r>
              <a:rPr lang="fr-FR" sz="2800" b="1" dirty="0"/>
              <a:t>des liens entre les disciplines pour construire du </a:t>
            </a:r>
            <a:r>
              <a:rPr lang="fr-FR" sz="2800" b="1" dirty="0" smtClean="0"/>
              <a:t>sens</a:t>
            </a:r>
          </a:p>
        </p:txBody>
      </p:sp>
    </p:spTree>
    <p:extLst>
      <p:ext uri="{BB962C8B-B14F-4D97-AF65-F5344CB8AC3E}">
        <p14:creationId xmlns:p14="http://schemas.microsoft.com/office/powerpoint/2010/main" val="172206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solidFill>
                  <a:srgbClr val="3366FF"/>
                </a:solidFill>
              </a:rPr>
              <a:t>L’ENSEIGNEMENT ET L’ÉVALUATION PAR COMPÉTENCES </a:t>
            </a:r>
            <a:endParaRPr lang="fr-FR" sz="3200" b="1" dirty="0">
              <a:solidFill>
                <a:srgbClr val="3366FF"/>
              </a:solidFill>
            </a:endParaRPr>
          </a:p>
        </p:txBody>
      </p:sp>
      <p:sp>
        <p:nvSpPr>
          <p:cNvPr id="3" name="Espace réservé du contenu 2"/>
          <p:cNvSpPr>
            <a:spLocks noGrp="1"/>
          </p:cNvSpPr>
          <p:nvPr>
            <p:ph idx="1"/>
          </p:nvPr>
        </p:nvSpPr>
        <p:spPr>
          <a:xfrm>
            <a:off x="549275" y="1600201"/>
            <a:ext cx="8241788" cy="4343400"/>
          </a:xfrm>
        </p:spPr>
        <p:txBody>
          <a:bodyPr>
            <a:normAutofit lnSpcReduction="10000"/>
          </a:bodyPr>
          <a:lstStyle/>
          <a:p>
            <a:pPr algn="just"/>
            <a:r>
              <a:rPr lang="fr-FR" sz="3200" dirty="0" smtClean="0">
                <a:solidFill>
                  <a:srgbClr val="000000"/>
                </a:solidFill>
                <a:latin typeface="Arial"/>
                <a:cs typeface="Arial"/>
              </a:rPr>
              <a:t>« Une compétence </a:t>
            </a:r>
            <a:r>
              <a:rPr lang="fr-FR" sz="3200" dirty="0">
                <a:solidFill>
                  <a:srgbClr val="000000"/>
                </a:solidFill>
                <a:latin typeface="Arial"/>
                <a:cs typeface="Arial"/>
              </a:rPr>
              <a:t>est l’aptitude à mobiliser ses ressources (connaissances, </a:t>
            </a:r>
            <a:r>
              <a:rPr lang="fr-FR" sz="3200" dirty="0" smtClean="0">
                <a:solidFill>
                  <a:srgbClr val="000000"/>
                </a:solidFill>
                <a:latin typeface="Arial"/>
                <a:cs typeface="Arial"/>
              </a:rPr>
              <a:t>capacités</a:t>
            </a:r>
            <a:r>
              <a:rPr lang="fr-FR" sz="3200" dirty="0">
                <a:solidFill>
                  <a:srgbClr val="000000"/>
                </a:solidFill>
                <a:latin typeface="Arial"/>
                <a:cs typeface="Arial"/>
              </a:rPr>
              <a:t>, attitudes) pour accomplir une </a:t>
            </a:r>
            <a:r>
              <a:rPr lang="fr-FR" sz="3200" dirty="0" smtClean="0">
                <a:solidFill>
                  <a:srgbClr val="000000"/>
                </a:solidFill>
                <a:latin typeface="Arial"/>
                <a:cs typeface="Arial"/>
              </a:rPr>
              <a:t>tâche </a:t>
            </a:r>
            <a:r>
              <a:rPr lang="fr-FR" sz="3200" dirty="0">
                <a:solidFill>
                  <a:srgbClr val="000000"/>
                </a:solidFill>
                <a:latin typeface="Arial"/>
                <a:cs typeface="Arial"/>
              </a:rPr>
              <a:t>ou faire face à une situation complexe ou </a:t>
            </a:r>
            <a:r>
              <a:rPr lang="fr-FR" sz="3200" dirty="0" smtClean="0">
                <a:solidFill>
                  <a:srgbClr val="000000"/>
                </a:solidFill>
                <a:latin typeface="Arial"/>
                <a:cs typeface="Arial"/>
              </a:rPr>
              <a:t>inédite</a:t>
            </a:r>
            <a:r>
              <a:rPr lang="fr-FR" sz="3200" dirty="0">
                <a:solidFill>
                  <a:srgbClr val="000000"/>
                </a:solidFill>
                <a:latin typeface="Arial"/>
                <a:cs typeface="Arial"/>
              </a:rPr>
              <a:t>. </a:t>
            </a:r>
            <a:r>
              <a:rPr lang="fr-FR" sz="3200" b="1" dirty="0" smtClean="0">
                <a:solidFill>
                  <a:srgbClr val="000000"/>
                </a:solidFill>
                <a:latin typeface="Arial"/>
                <a:cs typeface="Arial"/>
              </a:rPr>
              <a:t>Compétences </a:t>
            </a:r>
            <a:r>
              <a:rPr lang="fr-FR" sz="3200" b="1" dirty="0">
                <a:solidFill>
                  <a:srgbClr val="000000"/>
                </a:solidFill>
                <a:latin typeface="Arial"/>
                <a:cs typeface="Arial"/>
              </a:rPr>
              <a:t>et connaissances ne sont donc pas en opposition</a:t>
            </a:r>
            <a:r>
              <a:rPr lang="fr-FR" sz="3200" dirty="0">
                <a:solidFill>
                  <a:srgbClr val="000000"/>
                </a:solidFill>
                <a:latin typeface="Arial"/>
                <a:cs typeface="Arial"/>
              </a:rPr>
              <a:t> ». BO n°17 du 23.04.2015 – Socle commun de connaissances, de </a:t>
            </a:r>
            <a:r>
              <a:rPr lang="fr-FR" sz="3200" dirty="0" smtClean="0">
                <a:solidFill>
                  <a:srgbClr val="000000"/>
                </a:solidFill>
                <a:latin typeface="Arial"/>
                <a:cs typeface="Arial"/>
              </a:rPr>
              <a:t>compétences </a:t>
            </a:r>
            <a:r>
              <a:rPr lang="fr-FR" sz="3200" dirty="0">
                <a:solidFill>
                  <a:srgbClr val="000000"/>
                </a:solidFill>
                <a:latin typeface="Arial"/>
                <a:cs typeface="Arial"/>
              </a:rPr>
              <a:t>et de culture. </a:t>
            </a:r>
          </a:p>
          <a:p>
            <a:endParaRPr lang="fr-FR" dirty="0"/>
          </a:p>
        </p:txBody>
      </p:sp>
    </p:spTree>
    <p:extLst>
      <p:ext uri="{BB962C8B-B14F-4D97-AF65-F5344CB8AC3E}">
        <p14:creationId xmlns:p14="http://schemas.microsoft.com/office/powerpoint/2010/main" val="2724524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3F8DE2"/>
                </a:solidFill>
              </a:rPr>
              <a:t>Quelques termes </a:t>
            </a:r>
            <a:endParaRPr lang="fr-FR" b="1" dirty="0">
              <a:solidFill>
                <a:srgbClr val="3F8DE2"/>
              </a:solidFill>
            </a:endParaRPr>
          </a:p>
        </p:txBody>
      </p:sp>
      <p:sp>
        <p:nvSpPr>
          <p:cNvPr id="3" name="Espace réservé du contenu 2"/>
          <p:cNvSpPr>
            <a:spLocks noGrp="1"/>
          </p:cNvSpPr>
          <p:nvPr>
            <p:ph idx="1"/>
          </p:nvPr>
        </p:nvSpPr>
        <p:spPr>
          <a:xfrm>
            <a:off x="549274" y="1444532"/>
            <a:ext cx="8426733" cy="4499069"/>
          </a:xfrm>
        </p:spPr>
        <p:txBody>
          <a:bodyPr>
            <a:normAutofit fontScale="85000" lnSpcReduction="20000"/>
          </a:bodyPr>
          <a:lstStyle/>
          <a:p>
            <a:pPr algn="just"/>
            <a:r>
              <a:rPr lang="fr-FR" sz="3300" dirty="0">
                <a:solidFill>
                  <a:schemeClr val="tx1"/>
                </a:solidFill>
                <a:latin typeface="Arial"/>
                <a:cs typeface="Arial"/>
              </a:rPr>
              <a:t>SAVOIR </a:t>
            </a:r>
          </a:p>
          <a:p>
            <a:pPr marL="0" indent="0" algn="just">
              <a:buNone/>
            </a:pPr>
            <a:r>
              <a:rPr lang="fr-FR" sz="3300" dirty="0">
                <a:solidFill>
                  <a:schemeClr val="tx1"/>
                </a:solidFill>
                <a:latin typeface="Arial"/>
                <a:cs typeface="Arial"/>
              </a:rPr>
              <a:t>= donnée, concept </a:t>
            </a:r>
          </a:p>
          <a:p>
            <a:pPr algn="just"/>
            <a:r>
              <a:rPr lang="fr-FR" sz="3300" dirty="0">
                <a:solidFill>
                  <a:schemeClr val="tx1"/>
                </a:solidFill>
                <a:latin typeface="Arial"/>
                <a:cs typeface="Arial"/>
              </a:rPr>
              <a:t>CONNAISSANCE </a:t>
            </a:r>
          </a:p>
          <a:p>
            <a:pPr marL="0" indent="0" algn="just">
              <a:buNone/>
            </a:pPr>
            <a:r>
              <a:rPr lang="fr-FR" sz="3300" dirty="0">
                <a:solidFill>
                  <a:schemeClr val="tx1"/>
                </a:solidFill>
                <a:latin typeface="Arial"/>
                <a:cs typeface="Arial"/>
              </a:rPr>
              <a:t>= ensemble des choses connues d’un </a:t>
            </a:r>
            <a:r>
              <a:rPr lang="fr-FR" sz="3300" dirty="0" smtClean="0">
                <a:solidFill>
                  <a:schemeClr val="tx1"/>
                </a:solidFill>
                <a:latin typeface="Arial"/>
                <a:cs typeface="Arial"/>
              </a:rPr>
              <a:t>savoir, </a:t>
            </a:r>
            <a:r>
              <a:rPr lang="fr-FR" sz="3300" dirty="0">
                <a:solidFill>
                  <a:schemeClr val="tx1"/>
                </a:solidFill>
                <a:latin typeface="Arial"/>
                <a:cs typeface="Arial"/>
              </a:rPr>
              <a:t>Intériorisation d’un savoir </a:t>
            </a:r>
          </a:p>
          <a:p>
            <a:pPr algn="just"/>
            <a:r>
              <a:rPr lang="fr-FR" sz="3300" dirty="0">
                <a:solidFill>
                  <a:schemeClr val="tx1"/>
                </a:solidFill>
                <a:latin typeface="Arial"/>
                <a:cs typeface="Arial"/>
              </a:rPr>
              <a:t>COMPÉTENCE </a:t>
            </a:r>
          </a:p>
          <a:p>
            <a:pPr marL="0" indent="0" algn="just">
              <a:buNone/>
            </a:pPr>
            <a:r>
              <a:rPr lang="fr-FR" sz="3300" dirty="0">
                <a:solidFill>
                  <a:schemeClr val="tx1"/>
                </a:solidFill>
                <a:latin typeface="Arial"/>
                <a:cs typeface="Arial"/>
              </a:rPr>
              <a:t>= </a:t>
            </a:r>
            <a:r>
              <a:rPr lang="fr-FR" sz="3300" dirty="0" smtClean="0">
                <a:solidFill>
                  <a:schemeClr val="tx1"/>
                </a:solidFill>
                <a:latin typeface="Arial"/>
                <a:cs typeface="Arial"/>
              </a:rPr>
              <a:t>mobilisation de connaissances, </a:t>
            </a:r>
            <a:r>
              <a:rPr lang="fr-FR" sz="3300" dirty="0">
                <a:solidFill>
                  <a:schemeClr val="tx1"/>
                </a:solidFill>
                <a:latin typeface="Arial"/>
                <a:cs typeface="Arial"/>
              </a:rPr>
              <a:t>d’un </a:t>
            </a:r>
            <a:r>
              <a:rPr lang="fr-FR" sz="3300" dirty="0" smtClean="0">
                <a:solidFill>
                  <a:schemeClr val="tx1"/>
                </a:solidFill>
                <a:latin typeface="Arial"/>
                <a:cs typeface="Arial"/>
              </a:rPr>
              <a:t>certain </a:t>
            </a:r>
            <a:r>
              <a:rPr lang="fr-FR" sz="3300" dirty="0">
                <a:solidFill>
                  <a:schemeClr val="tx1"/>
                </a:solidFill>
                <a:latin typeface="Arial"/>
                <a:cs typeface="Arial"/>
              </a:rPr>
              <a:t>nombre de savoirs en vue de </a:t>
            </a:r>
            <a:r>
              <a:rPr lang="fr-FR" sz="3300" dirty="0" smtClean="0">
                <a:solidFill>
                  <a:schemeClr val="tx1"/>
                </a:solidFill>
                <a:latin typeface="Arial"/>
                <a:cs typeface="Arial"/>
              </a:rPr>
              <a:t>déduire </a:t>
            </a:r>
            <a:r>
              <a:rPr lang="fr-FR" sz="3300" dirty="0">
                <a:solidFill>
                  <a:schemeClr val="tx1"/>
                </a:solidFill>
                <a:latin typeface="Arial"/>
                <a:cs typeface="Arial"/>
              </a:rPr>
              <a:t>une situation complexe </a:t>
            </a:r>
          </a:p>
          <a:p>
            <a:pPr marL="0" indent="0" algn="just">
              <a:buNone/>
            </a:pPr>
            <a:r>
              <a:rPr lang="fr-FR" sz="3300" dirty="0">
                <a:solidFill>
                  <a:schemeClr val="tx1"/>
                </a:solidFill>
                <a:latin typeface="Arial"/>
                <a:cs typeface="Arial"/>
              </a:rPr>
              <a:t>= combinaison de connaissances fondamentales, de capacités à les mettre en </a:t>
            </a:r>
            <a:r>
              <a:rPr lang="fr-FR" sz="3300" dirty="0" smtClean="0">
                <a:solidFill>
                  <a:schemeClr val="tx1"/>
                </a:solidFill>
                <a:latin typeface="Arial"/>
                <a:cs typeface="Arial"/>
              </a:rPr>
              <a:t>œuvre </a:t>
            </a:r>
            <a:endParaRPr lang="fr-FR" sz="3300" dirty="0">
              <a:solidFill>
                <a:schemeClr val="tx1"/>
              </a:solidFill>
              <a:latin typeface="Arial"/>
              <a:cs typeface="Arial"/>
            </a:endParaRPr>
          </a:p>
          <a:p>
            <a:endParaRPr lang="fr-FR" dirty="0"/>
          </a:p>
        </p:txBody>
      </p:sp>
    </p:spTree>
    <p:extLst>
      <p:ext uri="{BB962C8B-B14F-4D97-AF65-F5344CB8AC3E}">
        <p14:creationId xmlns:p14="http://schemas.microsoft.com/office/powerpoint/2010/main" val="515683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25562"/>
          </a:xfrm>
        </p:spPr>
        <p:txBody>
          <a:bodyPr>
            <a:normAutofit fontScale="90000"/>
          </a:bodyPr>
          <a:lstStyle/>
          <a:p>
            <a:r>
              <a:rPr lang="fr-FR" b="1" dirty="0">
                <a:solidFill>
                  <a:srgbClr val="3366FF"/>
                </a:solidFill>
              </a:rPr>
              <a:t>D</a:t>
            </a:r>
            <a:r>
              <a:rPr lang="fr-FR" b="1" dirty="0" smtClean="0">
                <a:solidFill>
                  <a:srgbClr val="3366FF"/>
                </a:solidFill>
              </a:rPr>
              <a:t>ES CINQ (5</a:t>
            </a:r>
            <a:r>
              <a:rPr lang="fr-FR" b="1" dirty="0">
                <a:solidFill>
                  <a:srgbClr val="3366FF"/>
                </a:solidFill>
              </a:rPr>
              <a:t>) DOMAINES</a:t>
            </a:r>
            <a:br>
              <a:rPr lang="fr-FR" b="1" dirty="0">
                <a:solidFill>
                  <a:srgbClr val="3366FF"/>
                </a:solidFill>
              </a:rPr>
            </a:br>
            <a:r>
              <a:rPr lang="fr-FR" sz="2000" dirty="0">
                <a:hlinkClick r:id="rId2"/>
              </a:rPr>
              <a:t>http://www.education.gouv.fr/cid2770/le-socle-commun-de-connaissances-et-de-</a:t>
            </a:r>
            <a:r>
              <a:rPr lang="fr-FR" sz="2000" dirty="0" smtClean="0">
                <a:hlinkClick r:id="rId2"/>
              </a:rPr>
              <a:t>competences.html</a:t>
            </a:r>
            <a:r>
              <a:rPr lang="fr-FR" sz="2000" dirty="0" smtClean="0"/>
              <a:t>  </a:t>
            </a:r>
            <a:endParaRPr lang="fr-FR" sz="2000" dirty="0"/>
          </a:p>
        </p:txBody>
      </p:sp>
      <p:sp>
        <p:nvSpPr>
          <p:cNvPr id="3" name="Espace réservé du contenu 2"/>
          <p:cNvSpPr>
            <a:spLocks noGrp="1"/>
          </p:cNvSpPr>
          <p:nvPr>
            <p:ph idx="1"/>
          </p:nvPr>
        </p:nvSpPr>
        <p:spPr/>
        <p:txBody>
          <a:bodyPr>
            <a:normAutofit/>
          </a:bodyPr>
          <a:lstStyle/>
          <a:p>
            <a:endParaRPr lang="fr-FR" dirty="0" smtClean="0"/>
          </a:p>
          <a:p>
            <a:r>
              <a:rPr lang="fr-FR" dirty="0" smtClean="0"/>
              <a:t>Les langages pour penser et communiquer </a:t>
            </a:r>
          </a:p>
          <a:p>
            <a:r>
              <a:rPr lang="fr-FR" dirty="0" smtClean="0"/>
              <a:t>Les méthodes et outils pour apprendre</a:t>
            </a:r>
          </a:p>
          <a:p>
            <a:r>
              <a:rPr lang="fr-FR" dirty="0" smtClean="0"/>
              <a:t>La formation de la personne et du citoyen </a:t>
            </a:r>
          </a:p>
          <a:p>
            <a:r>
              <a:rPr lang="fr-FR" dirty="0" smtClean="0"/>
              <a:t>Les systèmes naturels et les systèmes techniques</a:t>
            </a:r>
          </a:p>
          <a:p>
            <a:r>
              <a:rPr lang="fr-FR" dirty="0" smtClean="0"/>
              <a:t>Les représentations du monde et l’activité humaine</a:t>
            </a:r>
            <a:endParaRPr lang="fr-FR" dirty="0"/>
          </a:p>
        </p:txBody>
      </p:sp>
    </p:spTree>
    <p:extLst>
      <p:ext uri="{BB962C8B-B14F-4D97-AF65-F5344CB8AC3E}">
        <p14:creationId xmlns:p14="http://schemas.microsoft.com/office/powerpoint/2010/main" val="2008945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3366FF"/>
                </a:solidFill>
              </a:rPr>
              <a:t>AUX </a:t>
            </a:r>
            <a:r>
              <a:rPr lang="fr-FR" b="1" dirty="0" smtClean="0">
                <a:solidFill>
                  <a:srgbClr val="3366FF"/>
                </a:solidFill>
              </a:rPr>
              <a:t>COMPÉTENCES (1</a:t>
            </a:r>
            <a:r>
              <a:rPr lang="fr-FR" b="1" dirty="0">
                <a:solidFill>
                  <a:srgbClr val="3366FF"/>
                </a:solidFill>
              </a:rPr>
              <a:t>) </a:t>
            </a:r>
            <a:br>
              <a:rPr lang="fr-FR" b="1" dirty="0">
                <a:solidFill>
                  <a:srgbClr val="3366FF"/>
                </a:solidFill>
              </a:rPr>
            </a:br>
            <a:r>
              <a:rPr lang="fr-FR" sz="2200" b="1" dirty="0">
                <a:solidFill>
                  <a:srgbClr val="3366FF"/>
                </a:solidFill>
              </a:rPr>
              <a:t>http://</a:t>
            </a:r>
            <a:r>
              <a:rPr lang="fr-FR" sz="2200" b="1" dirty="0" err="1">
                <a:solidFill>
                  <a:srgbClr val="3366FF"/>
                </a:solidFill>
              </a:rPr>
              <a:t>www.education.gouv.fr</a:t>
            </a:r>
            <a:r>
              <a:rPr lang="fr-FR" sz="2200" b="1" dirty="0">
                <a:solidFill>
                  <a:srgbClr val="3366FF"/>
                </a:solidFill>
              </a:rPr>
              <a:t>/pid285/</a:t>
            </a:r>
            <a:r>
              <a:rPr lang="fr-FR" sz="2200" b="1" dirty="0" err="1">
                <a:solidFill>
                  <a:srgbClr val="3366FF"/>
                </a:solidFill>
              </a:rPr>
              <a:t>bulletin_officiel.html?cid_bo</a:t>
            </a:r>
            <a:r>
              <a:rPr lang="fr-FR" sz="2200" b="1" dirty="0">
                <a:solidFill>
                  <a:srgbClr val="3366FF"/>
                </a:solidFill>
              </a:rPr>
              <a:t>=132987 </a:t>
            </a:r>
            <a:endParaRPr lang="fr-FR" sz="2200"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sz="4500" b="1" u="sng" dirty="0" smtClean="0"/>
              <a:t>Classe de sixième (cycle 3)</a:t>
            </a:r>
            <a:endParaRPr lang="fr-FR" sz="4500" b="1" u="sng" dirty="0"/>
          </a:p>
          <a:p>
            <a:pPr marL="0" indent="0">
              <a:buNone/>
            </a:pPr>
            <a:r>
              <a:rPr lang="fr-FR" sz="3800" b="1" dirty="0"/>
              <a:t>Comprendre et s’exprimer à </a:t>
            </a:r>
            <a:r>
              <a:rPr lang="fr-FR" sz="3800" b="1" dirty="0" smtClean="0"/>
              <a:t>l’oral </a:t>
            </a:r>
            <a:r>
              <a:rPr lang="fr-FR" sz="3800" b="1" dirty="0"/>
              <a:t>=&gt; Domaines </a:t>
            </a:r>
            <a:r>
              <a:rPr lang="fr-FR" sz="3800" b="1" dirty="0" smtClean="0"/>
              <a:t> </a:t>
            </a:r>
            <a:r>
              <a:rPr lang="fr-FR" sz="3800" b="1" dirty="0"/>
              <a:t>1, 2, 3 </a:t>
            </a:r>
          </a:p>
          <a:p>
            <a:pPr marL="0" indent="0">
              <a:buNone/>
            </a:pPr>
            <a:r>
              <a:rPr lang="fr-FR" dirty="0"/>
              <a:t>−  </a:t>
            </a:r>
            <a:r>
              <a:rPr lang="fr-FR" dirty="0" smtClean="0"/>
              <a:t>écouter </a:t>
            </a:r>
            <a:r>
              <a:rPr lang="fr-FR" dirty="0"/>
              <a:t>pour comprendre un message oral, un propos, un discours, un texte lu ; </a:t>
            </a:r>
          </a:p>
          <a:p>
            <a:pPr marL="0" indent="0">
              <a:buNone/>
            </a:pPr>
            <a:r>
              <a:rPr lang="fr-FR" dirty="0"/>
              <a:t>−  parler en prenant en compte son auditoire ; </a:t>
            </a:r>
          </a:p>
          <a:p>
            <a:pPr marL="0" indent="0">
              <a:buNone/>
            </a:pPr>
            <a:r>
              <a:rPr lang="fr-FR" dirty="0"/>
              <a:t>−  participer à des é</a:t>
            </a:r>
            <a:r>
              <a:rPr lang="fr-FR" dirty="0" smtClean="0"/>
              <a:t>changes </a:t>
            </a:r>
            <a:r>
              <a:rPr lang="fr-FR" dirty="0"/>
              <a:t>dans des situations diverses ; </a:t>
            </a:r>
          </a:p>
          <a:p>
            <a:pPr marL="0" indent="0">
              <a:buNone/>
            </a:pPr>
            <a:r>
              <a:rPr lang="fr-FR" dirty="0"/>
              <a:t>−  adopter une attitude critique par rapport à son propos. </a:t>
            </a:r>
            <a:endParaRPr lang="fr-FR" dirty="0" smtClean="0"/>
          </a:p>
          <a:p>
            <a:pPr marL="0" indent="0">
              <a:buNone/>
            </a:pPr>
            <a:endParaRPr lang="fr-FR" dirty="0"/>
          </a:p>
          <a:p>
            <a:pPr marL="0" indent="0">
              <a:buNone/>
            </a:pPr>
            <a:r>
              <a:rPr lang="fr-FR" sz="4500" b="1" dirty="0" smtClean="0"/>
              <a:t>Lire </a:t>
            </a:r>
            <a:r>
              <a:rPr lang="fr-FR" sz="4500" b="1" dirty="0"/>
              <a:t>=&gt; Domaines  1, 5</a:t>
            </a:r>
            <a:r>
              <a:rPr lang="fr-FR" sz="4500" b="1" dirty="0" smtClean="0"/>
              <a:t> </a:t>
            </a:r>
            <a:endParaRPr lang="fr-FR" sz="4500" dirty="0"/>
          </a:p>
          <a:p>
            <a:pPr marL="0" indent="0">
              <a:buNone/>
            </a:pPr>
            <a:r>
              <a:rPr lang="fr-FR" dirty="0"/>
              <a:t>−  lire avec </a:t>
            </a:r>
            <a:r>
              <a:rPr lang="fr-FR" dirty="0" smtClean="0"/>
              <a:t>fluidité́ </a:t>
            </a:r>
            <a:r>
              <a:rPr lang="fr-FR" dirty="0"/>
              <a:t>; </a:t>
            </a:r>
          </a:p>
          <a:p>
            <a:pPr marL="0" indent="0">
              <a:buNone/>
            </a:pPr>
            <a:r>
              <a:rPr lang="fr-FR" dirty="0"/>
              <a:t>−  comprendre un texte </a:t>
            </a:r>
            <a:r>
              <a:rPr lang="fr-FR" dirty="0" smtClean="0"/>
              <a:t>littéraire </a:t>
            </a:r>
            <a:r>
              <a:rPr lang="fr-FR" dirty="0"/>
              <a:t>et se l’approprier ; </a:t>
            </a:r>
          </a:p>
          <a:p>
            <a:pPr marL="0" indent="0">
              <a:buNone/>
            </a:pPr>
            <a:r>
              <a:rPr lang="fr-FR" dirty="0"/>
              <a:t>−  comprendre des textes, des documents et des images et les </a:t>
            </a:r>
            <a:r>
              <a:rPr lang="fr-FR" dirty="0" smtClean="0"/>
              <a:t>interpréter </a:t>
            </a:r>
            <a:r>
              <a:rPr lang="fr-FR" dirty="0"/>
              <a:t>; </a:t>
            </a:r>
          </a:p>
          <a:p>
            <a:pPr marL="0" indent="0">
              <a:buNone/>
            </a:pPr>
            <a:r>
              <a:rPr lang="fr-FR" dirty="0"/>
              <a:t>−  </a:t>
            </a:r>
            <a:r>
              <a:rPr lang="fr-FR" dirty="0" smtClean="0"/>
              <a:t>contrôler </a:t>
            </a:r>
            <a:r>
              <a:rPr lang="fr-FR" dirty="0"/>
              <a:t>sa </a:t>
            </a:r>
            <a:r>
              <a:rPr lang="fr-FR" dirty="0" smtClean="0"/>
              <a:t>compréhension </a:t>
            </a:r>
            <a:r>
              <a:rPr lang="fr-FR" dirty="0"/>
              <a:t>et devenir un lecteur autonome.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1596275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3366FF"/>
                </a:solidFill>
              </a:rPr>
              <a:t>AUX </a:t>
            </a:r>
            <a:r>
              <a:rPr lang="fr-FR" b="1" dirty="0" smtClean="0">
                <a:solidFill>
                  <a:srgbClr val="3366FF"/>
                </a:solidFill>
              </a:rPr>
              <a:t>COMPÉTENCES (2) </a:t>
            </a:r>
            <a:endParaRPr lang="fr-FR" dirty="0"/>
          </a:p>
        </p:txBody>
      </p:sp>
      <p:sp>
        <p:nvSpPr>
          <p:cNvPr id="3" name="Espace réservé du contenu 2"/>
          <p:cNvSpPr>
            <a:spLocks noGrp="1"/>
          </p:cNvSpPr>
          <p:nvPr>
            <p:ph idx="1"/>
          </p:nvPr>
        </p:nvSpPr>
        <p:spPr/>
        <p:txBody>
          <a:bodyPr>
            <a:normAutofit fontScale="55000" lnSpcReduction="20000"/>
          </a:bodyPr>
          <a:lstStyle/>
          <a:p>
            <a:pPr marL="0" indent="0">
              <a:buNone/>
            </a:pPr>
            <a:r>
              <a:rPr lang="fr-FR" sz="4400" b="1" u="sng" dirty="0"/>
              <a:t>Classe de sixième (cycle 3</a:t>
            </a:r>
            <a:r>
              <a:rPr lang="fr-FR" sz="4400" b="1" u="sng" dirty="0" smtClean="0"/>
              <a:t>) suite </a:t>
            </a:r>
            <a:endParaRPr lang="fr-FR" sz="4400" b="1" dirty="0" smtClean="0"/>
          </a:p>
          <a:p>
            <a:pPr marL="0" indent="0">
              <a:buNone/>
            </a:pPr>
            <a:r>
              <a:rPr lang="fr-FR" sz="4400" b="1" dirty="0" smtClean="0"/>
              <a:t>Écrire </a:t>
            </a:r>
            <a:r>
              <a:rPr lang="fr-FR" sz="4400" b="1" dirty="0"/>
              <a:t>=&gt; </a:t>
            </a:r>
            <a:r>
              <a:rPr lang="fr-FR" sz="4400" b="1" dirty="0" smtClean="0"/>
              <a:t>Domaine  1</a:t>
            </a:r>
            <a:r>
              <a:rPr lang="fr-FR" sz="4400" b="1" dirty="0"/>
              <a:t> </a:t>
            </a:r>
            <a:endParaRPr lang="fr-FR" sz="4400" dirty="0"/>
          </a:p>
          <a:p>
            <a:pPr marL="0" indent="0">
              <a:buNone/>
            </a:pPr>
            <a:r>
              <a:rPr lang="fr-FR" dirty="0"/>
              <a:t>−  é</a:t>
            </a:r>
            <a:r>
              <a:rPr lang="fr-FR" dirty="0" smtClean="0"/>
              <a:t>crire </a:t>
            </a:r>
            <a:r>
              <a:rPr lang="fr-FR" dirty="0"/>
              <a:t>à la main de </a:t>
            </a:r>
            <a:r>
              <a:rPr lang="fr-FR" dirty="0" smtClean="0"/>
              <a:t>manière </a:t>
            </a:r>
            <a:r>
              <a:rPr lang="fr-FR" dirty="0"/>
              <a:t>fluide et efficace ; </a:t>
            </a:r>
          </a:p>
          <a:p>
            <a:pPr marL="0" indent="0">
              <a:buNone/>
            </a:pPr>
            <a:r>
              <a:rPr lang="fr-FR" dirty="0"/>
              <a:t>−  </a:t>
            </a:r>
            <a:r>
              <a:rPr lang="fr-FR" dirty="0" smtClean="0"/>
              <a:t>maîtriser </a:t>
            </a:r>
            <a:r>
              <a:rPr lang="fr-FR" dirty="0"/>
              <a:t>les bases de </a:t>
            </a:r>
            <a:r>
              <a:rPr lang="fr-FR" dirty="0" smtClean="0"/>
              <a:t>l’</a:t>
            </a:r>
            <a:r>
              <a:rPr lang="fr-FR" dirty="0"/>
              <a:t>é</a:t>
            </a:r>
            <a:r>
              <a:rPr lang="fr-FR" dirty="0" smtClean="0"/>
              <a:t>criture </a:t>
            </a:r>
            <a:r>
              <a:rPr lang="fr-FR" dirty="0"/>
              <a:t>au clavier ; </a:t>
            </a:r>
          </a:p>
          <a:p>
            <a:pPr marL="0" indent="0">
              <a:buNone/>
            </a:pPr>
            <a:r>
              <a:rPr lang="fr-FR" dirty="0"/>
              <a:t>−  recourir à </a:t>
            </a:r>
            <a:r>
              <a:rPr lang="fr-FR" dirty="0" smtClean="0"/>
              <a:t>l’</a:t>
            </a:r>
            <a:r>
              <a:rPr lang="fr-FR" dirty="0"/>
              <a:t>é</a:t>
            </a:r>
            <a:r>
              <a:rPr lang="fr-FR" dirty="0" smtClean="0"/>
              <a:t>criture </a:t>
            </a:r>
            <a:r>
              <a:rPr lang="fr-FR" dirty="0"/>
              <a:t>pour </a:t>
            </a:r>
            <a:r>
              <a:rPr lang="fr-FR" dirty="0" smtClean="0"/>
              <a:t>réfléchir </a:t>
            </a:r>
            <a:r>
              <a:rPr lang="fr-FR" dirty="0"/>
              <a:t>et pour apprendre ; </a:t>
            </a:r>
          </a:p>
          <a:p>
            <a:pPr marL="0" indent="0">
              <a:buNone/>
            </a:pPr>
            <a:r>
              <a:rPr lang="fr-FR" dirty="0"/>
              <a:t>−  </a:t>
            </a:r>
            <a:r>
              <a:rPr lang="fr-FR" dirty="0" smtClean="0"/>
              <a:t>rédiger </a:t>
            </a:r>
            <a:r>
              <a:rPr lang="fr-FR" dirty="0"/>
              <a:t>des é</a:t>
            </a:r>
            <a:r>
              <a:rPr lang="fr-FR" dirty="0" smtClean="0"/>
              <a:t>crits variés </a:t>
            </a:r>
            <a:r>
              <a:rPr lang="fr-FR" dirty="0"/>
              <a:t>; </a:t>
            </a:r>
          </a:p>
          <a:p>
            <a:pPr marL="0" indent="0">
              <a:buNone/>
            </a:pPr>
            <a:r>
              <a:rPr lang="fr-FR" dirty="0"/>
              <a:t>−  </a:t>
            </a:r>
            <a:r>
              <a:rPr lang="fr-FR" dirty="0" smtClean="0"/>
              <a:t>réécrire </a:t>
            </a:r>
            <a:r>
              <a:rPr lang="fr-FR" dirty="0"/>
              <a:t>à partir de nouvelles consignes ou faire é</a:t>
            </a:r>
            <a:r>
              <a:rPr lang="fr-FR" dirty="0" smtClean="0"/>
              <a:t>voluer </a:t>
            </a:r>
            <a:r>
              <a:rPr lang="fr-FR" dirty="0"/>
              <a:t>son texte ; </a:t>
            </a:r>
          </a:p>
          <a:p>
            <a:pPr marL="0" indent="0">
              <a:buNone/>
            </a:pPr>
            <a:r>
              <a:rPr lang="fr-FR" dirty="0"/>
              <a:t>−  prendre en compte les normes de </a:t>
            </a:r>
            <a:r>
              <a:rPr lang="fr-FR" dirty="0" smtClean="0"/>
              <a:t>l’</a:t>
            </a:r>
            <a:r>
              <a:rPr lang="fr-FR" dirty="0"/>
              <a:t>é</a:t>
            </a:r>
            <a:r>
              <a:rPr lang="fr-FR" dirty="0" smtClean="0"/>
              <a:t>crit </a:t>
            </a:r>
            <a:r>
              <a:rPr lang="fr-FR" dirty="0"/>
              <a:t>pour formuler, transcrire et </a:t>
            </a:r>
            <a:r>
              <a:rPr lang="fr-FR" dirty="0" smtClean="0"/>
              <a:t>réviser</a:t>
            </a:r>
            <a:r>
              <a:rPr lang="fr-FR" dirty="0"/>
              <a:t>. </a:t>
            </a:r>
            <a:endParaRPr lang="fr-FR" dirty="0" smtClean="0"/>
          </a:p>
          <a:p>
            <a:pPr marL="0" indent="0">
              <a:buNone/>
            </a:pPr>
            <a:endParaRPr lang="fr-FR" dirty="0"/>
          </a:p>
          <a:p>
            <a:pPr marL="0" indent="0">
              <a:buNone/>
            </a:pPr>
            <a:r>
              <a:rPr lang="fr-FR" sz="4400" b="1" dirty="0"/>
              <a:t>Comprendre le fonctionnement de la langue =&gt; Domaines  </a:t>
            </a:r>
            <a:r>
              <a:rPr lang="fr-FR" sz="4400" b="1" dirty="0" smtClean="0"/>
              <a:t>1, 2 </a:t>
            </a:r>
            <a:endParaRPr lang="fr-FR" sz="4400" dirty="0"/>
          </a:p>
          <a:p>
            <a:pPr marL="0" indent="0">
              <a:buNone/>
            </a:pPr>
            <a:r>
              <a:rPr lang="fr-FR" dirty="0"/>
              <a:t>−  </a:t>
            </a:r>
            <a:r>
              <a:rPr lang="fr-FR" dirty="0" smtClean="0"/>
              <a:t>maîtriser </a:t>
            </a:r>
            <a:r>
              <a:rPr lang="fr-FR" dirty="0"/>
              <a:t>les relations entre l’oral et </a:t>
            </a:r>
            <a:r>
              <a:rPr lang="fr-FR" dirty="0" smtClean="0"/>
              <a:t>l’</a:t>
            </a:r>
            <a:r>
              <a:rPr lang="fr-FR" dirty="0"/>
              <a:t>é</a:t>
            </a:r>
            <a:r>
              <a:rPr lang="fr-FR" dirty="0" smtClean="0"/>
              <a:t>crit </a:t>
            </a:r>
            <a:r>
              <a:rPr lang="fr-FR" dirty="0"/>
              <a:t>; </a:t>
            </a:r>
          </a:p>
          <a:p>
            <a:pPr marL="0" indent="0">
              <a:buNone/>
            </a:pPr>
            <a:r>
              <a:rPr lang="fr-FR" dirty="0"/>
              <a:t>−  identifier les constituants d’une phrase simple, se </a:t>
            </a:r>
            <a:r>
              <a:rPr lang="fr-FR" dirty="0" smtClean="0"/>
              <a:t>repérer </a:t>
            </a:r>
            <a:r>
              <a:rPr lang="fr-FR" dirty="0"/>
              <a:t>dans la phrase </a:t>
            </a:r>
            <a:r>
              <a:rPr lang="fr-FR" dirty="0" smtClean="0"/>
              <a:t>complexe </a:t>
            </a:r>
            <a:r>
              <a:rPr lang="fr-FR" dirty="0"/>
              <a:t>; </a:t>
            </a:r>
          </a:p>
          <a:p>
            <a:pPr marL="0" indent="0">
              <a:buNone/>
            </a:pPr>
            <a:r>
              <a:rPr lang="fr-FR" dirty="0"/>
              <a:t>−  </a:t>
            </a:r>
            <a:r>
              <a:rPr lang="fr-FR" dirty="0" smtClean="0"/>
              <a:t>acquérir </a:t>
            </a:r>
            <a:r>
              <a:rPr lang="fr-FR" dirty="0"/>
              <a:t>l’orthographe grammaticale ; </a:t>
            </a:r>
          </a:p>
          <a:p>
            <a:pPr marL="0" indent="0">
              <a:buNone/>
            </a:pPr>
            <a:r>
              <a:rPr lang="fr-FR" dirty="0"/>
              <a:t>−  enrichir le lexique ; </a:t>
            </a:r>
          </a:p>
          <a:p>
            <a:pPr marL="0" indent="0">
              <a:buNone/>
            </a:pPr>
            <a:r>
              <a:rPr lang="fr-FR" dirty="0"/>
              <a:t>−  </a:t>
            </a:r>
            <a:r>
              <a:rPr lang="fr-FR" dirty="0" smtClean="0"/>
              <a:t>acquérir </a:t>
            </a:r>
            <a:r>
              <a:rPr lang="fr-FR" dirty="0"/>
              <a:t>l’orthographe lexicale. </a:t>
            </a:r>
          </a:p>
          <a:p>
            <a:endParaRPr lang="fr-FR" dirty="0"/>
          </a:p>
        </p:txBody>
      </p:sp>
    </p:spTree>
    <p:extLst>
      <p:ext uri="{BB962C8B-B14F-4D97-AF65-F5344CB8AC3E}">
        <p14:creationId xmlns:p14="http://schemas.microsoft.com/office/powerpoint/2010/main" val="3628143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3366FF"/>
                </a:solidFill>
              </a:rPr>
              <a:t>AUX COMPÉTENCES (3) </a:t>
            </a:r>
            <a:endParaRPr lang="fr-FR" b="1" dirty="0">
              <a:solidFill>
                <a:srgbClr val="3366FF"/>
              </a:solidFill>
            </a:endParaRPr>
          </a:p>
        </p:txBody>
      </p:sp>
      <p:sp>
        <p:nvSpPr>
          <p:cNvPr id="3" name="Espace réservé du contenu 2"/>
          <p:cNvSpPr>
            <a:spLocks noGrp="1"/>
          </p:cNvSpPr>
          <p:nvPr>
            <p:ph idx="1"/>
          </p:nvPr>
        </p:nvSpPr>
        <p:spPr/>
        <p:txBody>
          <a:bodyPr>
            <a:normAutofit fontScale="62500" lnSpcReduction="20000"/>
          </a:bodyPr>
          <a:lstStyle/>
          <a:p>
            <a:pPr marL="0" indent="0">
              <a:buNone/>
            </a:pPr>
            <a:r>
              <a:rPr lang="fr-FR" sz="4500" b="1" u="sng" dirty="0" smtClean="0"/>
              <a:t>CYCLE 4</a:t>
            </a:r>
            <a:endParaRPr lang="fr-FR" sz="4500" b="1" u="sng" dirty="0"/>
          </a:p>
          <a:p>
            <a:pPr marL="0" indent="0">
              <a:buNone/>
            </a:pPr>
            <a:r>
              <a:rPr lang="fr-FR" sz="4500" b="1" dirty="0"/>
              <a:t>Comprendre et s'exprimer à l'oral </a:t>
            </a:r>
            <a:r>
              <a:rPr lang="fr-FR" sz="4500" b="1" dirty="0" smtClean="0"/>
              <a:t> =&gt; Domaines 1, 2, 3 </a:t>
            </a:r>
            <a:endParaRPr lang="fr-FR" sz="4500" dirty="0"/>
          </a:p>
          <a:p>
            <a:pPr marL="0" indent="0">
              <a:buNone/>
            </a:pPr>
            <a:r>
              <a:rPr lang="fr-FR" dirty="0"/>
              <a:t>−  comprendre et </a:t>
            </a:r>
            <a:r>
              <a:rPr lang="fr-FR" dirty="0" smtClean="0"/>
              <a:t>interpréter </a:t>
            </a:r>
            <a:r>
              <a:rPr lang="fr-FR" dirty="0"/>
              <a:t>des messages et des discours oraux complexes ; </a:t>
            </a:r>
          </a:p>
          <a:p>
            <a:pPr marL="0" indent="0">
              <a:buNone/>
            </a:pPr>
            <a:r>
              <a:rPr lang="fr-FR" dirty="0"/>
              <a:t>−  s’exprimer de </a:t>
            </a:r>
            <a:r>
              <a:rPr lang="fr-FR" dirty="0" smtClean="0"/>
              <a:t>façon maîtrisée </a:t>
            </a:r>
            <a:r>
              <a:rPr lang="fr-FR" dirty="0"/>
              <a:t>en s’adressant à un auditoire ; </a:t>
            </a:r>
          </a:p>
          <a:p>
            <a:pPr marL="0" indent="0">
              <a:buNone/>
            </a:pPr>
            <a:r>
              <a:rPr lang="fr-FR" dirty="0"/>
              <a:t>−  participer de </a:t>
            </a:r>
            <a:r>
              <a:rPr lang="fr-FR" dirty="0" smtClean="0"/>
              <a:t>façon </a:t>
            </a:r>
            <a:r>
              <a:rPr lang="fr-FR" dirty="0"/>
              <a:t>constructive à des é</a:t>
            </a:r>
            <a:r>
              <a:rPr lang="fr-FR" dirty="0" smtClean="0"/>
              <a:t>changes </a:t>
            </a:r>
            <a:r>
              <a:rPr lang="fr-FR" dirty="0"/>
              <a:t>oraux ; </a:t>
            </a:r>
          </a:p>
          <a:p>
            <a:pPr marL="0" indent="0">
              <a:buNone/>
            </a:pPr>
            <a:r>
              <a:rPr lang="fr-FR" dirty="0"/>
              <a:t>−  exploiter les ressources expressives et </a:t>
            </a:r>
            <a:r>
              <a:rPr lang="fr-FR" dirty="0" smtClean="0"/>
              <a:t>créatives </a:t>
            </a:r>
            <a:r>
              <a:rPr lang="fr-FR" dirty="0"/>
              <a:t>de la parole. </a:t>
            </a:r>
            <a:endParaRPr lang="fr-FR" dirty="0" smtClean="0"/>
          </a:p>
          <a:p>
            <a:pPr marL="0" indent="0">
              <a:buNone/>
            </a:pPr>
            <a:endParaRPr lang="fr-FR" dirty="0"/>
          </a:p>
          <a:p>
            <a:pPr marL="0" indent="0">
              <a:buNone/>
            </a:pPr>
            <a:r>
              <a:rPr lang="fr-FR" sz="4500" b="1" dirty="0" smtClean="0"/>
              <a:t>Lire </a:t>
            </a:r>
            <a:r>
              <a:rPr lang="fr-FR" sz="4500" b="1" dirty="0"/>
              <a:t>=&gt; Domaines 1, 2, 3 </a:t>
            </a:r>
            <a:endParaRPr lang="fr-FR" sz="4500" dirty="0"/>
          </a:p>
          <a:p>
            <a:pPr marL="0" indent="0">
              <a:buNone/>
            </a:pPr>
            <a:r>
              <a:rPr lang="fr-FR" dirty="0"/>
              <a:t>−  </a:t>
            </a:r>
            <a:r>
              <a:rPr lang="fr-FR" dirty="0" smtClean="0"/>
              <a:t>contrôler </a:t>
            </a:r>
            <a:r>
              <a:rPr lang="fr-FR" dirty="0"/>
              <a:t>sa </a:t>
            </a:r>
            <a:r>
              <a:rPr lang="fr-FR" dirty="0" smtClean="0"/>
              <a:t>compréhension</a:t>
            </a:r>
            <a:r>
              <a:rPr lang="fr-FR" dirty="0"/>
              <a:t>, devenir un lecteur autonome ; </a:t>
            </a:r>
          </a:p>
          <a:p>
            <a:pPr marL="0" indent="0">
              <a:buNone/>
            </a:pPr>
            <a:r>
              <a:rPr lang="fr-FR" dirty="0"/>
              <a:t>−  lire des textes non </a:t>
            </a:r>
            <a:r>
              <a:rPr lang="fr-FR" dirty="0" smtClean="0"/>
              <a:t>littéraires</a:t>
            </a:r>
            <a:r>
              <a:rPr lang="fr-FR" dirty="0"/>
              <a:t>, des images et des documents composites (y </a:t>
            </a:r>
          </a:p>
          <a:p>
            <a:pPr marL="0" indent="0">
              <a:buNone/>
            </a:pPr>
            <a:r>
              <a:rPr lang="fr-FR" dirty="0"/>
              <a:t>compris </a:t>
            </a:r>
            <a:r>
              <a:rPr lang="fr-FR" dirty="0" smtClean="0"/>
              <a:t>numériques</a:t>
            </a:r>
            <a:r>
              <a:rPr lang="fr-FR" dirty="0"/>
              <a:t>) ; </a:t>
            </a:r>
          </a:p>
          <a:p>
            <a:pPr marL="0" indent="0">
              <a:buNone/>
            </a:pPr>
            <a:r>
              <a:rPr lang="fr-FR" dirty="0"/>
              <a:t>−  lire des œuvres </a:t>
            </a:r>
            <a:r>
              <a:rPr lang="fr-FR" dirty="0" smtClean="0"/>
              <a:t>littéraires </a:t>
            </a:r>
            <a:r>
              <a:rPr lang="fr-FR" dirty="0"/>
              <a:t>et </a:t>
            </a:r>
            <a:r>
              <a:rPr lang="fr-FR" dirty="0" smtClean="0"/>
              <a:t>fréquenter </a:t>
            </a:r>
            <a:r>
              <a:rPr lang="fr-FR" dirty="0"/>
              <a:t>des œuvres d'art ; </a:t>
            </a:r>
          </a:p>
          <a:p>
            <a:pPr marL="0" indent="0">
              <a:buNone/>
            </a:pPr>
            <a:r>
              <a:rPr lang="fr-FR" dirty="0"/>
              <a:t>−  é</a:t>
            </a:r>
            <a:r>
              <a:rPr lang="fr-FR" dirty="0" smtClean="0"/>
              <a:t>laborer </a:t>
            </a:r>
            <a:r>
              <a:rPr lang="fr-FR" dirty="0"/>
              <a:t>une </a:t>
            </a:r>
            <a:r>
              <a:rPr lang="fr-FR" dirty="0" smtClean="0"/>
              <a:t>interprétation </a:t>
            </a:r>
            <a:r>
              <a:rPr lang="fr-FR" dirty="0"/>
              <a:t>de textes </a:t>
            </a:r>
            <a:r>
              <a:rPr lang="fr-FR" dirty="0" smtClean="0"/>
              <a:t>littéraires</a:t>
            </a:r>
            <a:r>
              <a:rPr lang="fr-FR" dirty="0"/>
              <a:t>. </a:t>
            </a:r>
          </a:p>
          <a:p>
            <a:endParaRPr lang="fr-FR" dirty="0"/>
          </a:p>
        </p:txBody>
      </p:sp>
    </p:spTree>
    <p:extLst>
      <p:ext uri="{BB962C8B-B14F-4D97-AF65-F5344CB8AC3E}">
        <p14:creationId xmlns:p14="http://schemas.microsoft.com/office/powerpoint/2010/main" val="2967237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3366FF"/>
                </a:solidFill>
              </a:rPr>
              <a:t>AUX </a:t>
            </a:r>
            <a:r>
              <a:rPr lang="fr-FR" b="1" dirty="0" smtClean="0">
                <a:solidFill>
                  <a:srgbClr val="3366FF"/>
                </a:solidFill>
              </a:rPr>
              <a:t>COMPÉTENCES (4) </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sz="3800" b="1" dirty="0" smtClean="0"/>
              <a:t>Écrire  </a:t>
            </a:r>
            <a:r>
              <a:rPr lang="fr-FR" sz="3800" b="1" dirty="0"/>
              <a:t>=&gt; </a:t>
            </a:r>
            <a:r>
              <a:rPr lang="fr-FR" sz="3800" b="1" dirty="0" smtClean="0"/>
              <a:t>Domaine 1</a:t>
            </a:r>
            <a:r>
              <a:rPr lang="fr-FR" sz="3800" b="1" dirty="0"/>
              <a:t> </a:t>
            </a:r>
            <a:endParaRPr lang="fr-FR" sz="3800" dirty="0"/>
          </a:p>
          <a:p>
            <a:pPr marL="0" indent="0">
              <a:buNone/>
            </a:pPr>
            <a:r>
              <a:rPr lang="fr-FR" dirty="0"/>
              <a:t>−  exploiter les principales fonctions de </a:t>
            </a:r>
            <a:r>
              <a:rPr lang="fr-FR" dirty="0" smtClean="0"/>
              <a:t>l’</a:t>
            </a:r>
            <a:r>
              <a:rPr lang="fr-FR" dirty="0"/>
              <a:t>é</a:t>
            </a:r>
            <a:r>
              <a:rPr lang="fr-FR" dirty="0" smtClean="0"/>
              <a:t>crit </a:t>
            </a:r>
            <a:r>
              <a:rPr lang="fr-FR" dirty="0"/>
              <a:t>; </a:t>
            </a:r>
          </a:p>
          <a:p>
            <a:pPr marL="0" indent="0">
              <a:buNone/>
            </a:pPr>
            <a:r>
              <a:rPr lang="fr-FR" dirty="0"/>
              <a:t>−  adopter des </a:t>
            </a:r>
            <a:r>
              <a:rPr lang="fr-FR" dirty="0" smtClean="0"/>
              <a:t>stratégies </a:t>
            </a:r>
            <a:r>
              <a:rPr lang="fr-FR" dirty="0"/>
              <a:t>et des </a:t>
            </a:r>
            <a:r>
              <a:rPr lang="fr-FR" dirty="0" smtClean="0"/>
              <a:t>procédures d’</a:t>
            </a:r>
            <a:r>
              <a:rPr lang="fr-FR" dirty="0"/>
              <a:t>é</a:t>
            </a:r>
            <a:r>
              <a:rPr lang="fr-FR" dirty="0" smtClean="0"/>
              <a:t>criture </a:t>
            </a:r>
            <a:r>
              <a:rPr lang="fr-FR" dirty="0"/>
              <a:t>efficaces ; </a:t>
            </a:r>
          </a:p>
          <a:p>
            <a:pPr marL="0" indent="0">
              <a:buNone/>
            </a:pPr>
            <a:r>
              <a:rPr lang="fr-FR" dirty="0"/>
              <a:t>−  exploiter des lectures pour enrichir son é</a:t>
            </a:r>
            <a:r>
              <a:rPr lang="fr-FR" dirty="0" smtClean="0"/>
              <a:t>crit </a:t>
            </a:r>
            <a:r>
              <a:rPr lang="fr-FR" dirty="0"/>
              <a:t>; </a:t>
            </a:r>
          </a:p>
          <a:p>
            <a:pPr marL="0" indent="0">
              <a:buNone/>
            </a:pPr>
            <a:r>
              <a:rPr lang="fr-FR" dirty="0"/>
              <a:t>−  passer du recours intuitif à l’argumentation à un usage plus </a:t>
            </a:r>
            <a:r>
              <a:rPr lang="fr-FR" dirty="0" smtClean="0"/>
              <a:t>maîtrisé. </a:t>
            </a:r>
            <a:endParaRPr lang="fr-FR" dirty="0"/>
          </a:p>
          <a:p>
            <a:pPr marL="0" indent="0">
              <a:buNone/>
            </a:pPr>
            <a:endParaRPr lang="fr-FR" dirty="0" smtClean="0"/>
          </a:p>
          <a:p>
            <a:pPr marL="0" indent="0">
              <a:buNone/>
            </a:pPr>
            <a:r>
              <a:rPr lang="fr-FR" sz="3800" b="1" dirty="0" smtClean="0"/>
              <a:t>Comprendre </a:t>
            </a:r>
            <a:r>
              <a:rPr lang="fr-FR" sz="3800" b="1" dirty="0"/>
              <a:t>le fonctionnement de la langue =&gt; Domaines </a:t>
            </a:r>
            <a:r>
              <a:rPr lang="fr-FR" sz="3800" b="1" dirty="0" smtClean="0"/>
              <a:t>1, 2 </a:t>
            </a:r>
            <a:endParaRPr lang="fr-FR" sz="3800" dirty="0"/>
          </a:p>
          <a:p>
            <a:pPr marL="0" indent="0">
              <a:buNone/>
            </a:pPr>
            <a:r>
              <a:rPr lang="fr-FR" dirty="0"/>
              <a:t>−  </a:t>
            </a:r>
            <a:r>
              <a:rPr lang="fr-FR" dirty="0" smtClean="0"/>
              <a:t>connaître </a:t>
            </a:r>
            <a:r>
              <a:rPr lang="fr-FR" dirty="0"/>
              <a:t>les </a:t>
            </a:r>
            <a:r>
              <a:rPr lang="fr-FR" dirty="0" smtClean="0"/>
              <a:t>différences </a:t>
            </a:r>
            <a:r>
              <a:rPr lang="fr-FR" dirty="0"/>
              <a:t>entre l’oral et </a:t>
            </a:r>
            <a:r>
              <a:rPr lang="fr-FR" dirty="0" smtClean="0"/>
              <a:t>l’</a:t>
            </a:r>
            <a:r>
              <a:rPr lang="fr-FR" dirty="0"/>
              <a:t>é</a:t>
            </a:r>
            <a:r>
              <a:rPr lang="fr-FR" dirty="0" smtClean="0"/>
              <a:t>crit </a:t>
            </a:r>
            <a:r>
              <a:rPr lang="fr-FR" dirty="0"/>
              <a:t>; </a:t>
            </a:r>
          </a:p>
          <a:p>
            <a:pPr marL="0" indent="0">
              <a:buNone/>
            </a:pPr>
            <a:r>
              <a:rPr lang="fr-FR" dirty="0"/>
              <a:t>−  analyser le fonctionnement de la phrase simple et de la phrase complexe ; </a:t>
            </a:r>
          </a:p>
          <a:p>
            <a:pPr marL="0" indent="0">
              <a:buNone/>
            </a:pPr>
            <a:r>
              <a:rPr lang="fr-FR" dirty="0"/>
              <a:t>−  consolider l’orthographe lexicale et grammaticale ; </a:t>
            </a:r>
          </a:p>
          <a:p>
            <a:pPr marL="0" indent="0">
              <a:buNone/>
            </a:pPr>
            <a:r>
              <a:rPr lang="fr-FR" dirty="0"/>
              <a:t>−  enrichir et structurer le lexique ; </a:t>
            </a:r>
          </a:p>
          <a:p>
            <a:pPr marL="0" indent="0">
              <a:buNone/>
            </a:pPr>
            <a:r>
              <a:rPr lang="fr-FR" dirty="0"/>
              <a:t>−  construire les notions permettant l’analyse et </a:t>
            </a:r>
            <a:r>
              <a:rPr lang="fr-FR" dirty="0" smtClean="0"/>
              <a:t>l’</a:t>
            </a:r>
            <a:r>
              <a:rPr lang="fr-FR" dirty="0"/>
              <a:t>é</a:t>
            </a:r>
            <a:r>
              <a:rPr lang="fr-FR" dirty="0" smtClean="0"/>
              <a:t>laboration </a:t>
            </a:r>
            <a:r>
              <a:rPr lang="fr-FR" dirty="0"/>
              <a:t>des textes et des </a:t>
            </a:r>
            <a:r>
              <a:rPr lang="fr-FR" dirty="0" smtClean="0"/>
              <a:t>discours</a:t>
            </a:r>
            <a:r>
              <a:rPr lang="fr-FR" dirty="0"/>
              <a:t>. </a:t>
            </a:r>
          </a:p>
          <a:p>
            <a:pPr marL="0" indent="0">
              <a:buNone/>
            </a:pPr>
            <a:endParaRPr lang="fr-FR" dirty="0"/>
          </a:p>
          <a:p>
            <a:endParaRPr lang="fr-FR" dirty="0"/>
          </a:p>
        </p:txBody>
      </p:sp>
    </p:spTree>
    <p:extLst>
      <p:ext uri="{BB962C8B-B14F-4D97-AF65-F5344CB8AC3E}">
        <p14:creationId xmlns:p14="http://schemas.microsoft.com/office/powerpoint/2010/main" val="1628069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644492"/>
          </a:xfrm>
        </p:spPr>
        <p:txBody>
          <a:bodyPr>
            <a:normAutofit/>
          </a:bodyPr>
          <a:lstStyle/>
          <a:p>
            <a:r>
              <a:rPr lang="fr-FR" sz="3200" b="1" dirty="0" smtClean="0">
                <a:solidFill>
                  <a:srgbClr val="3366FF"/>
                </a:solidFill>
              </a:rPr>
              <a:t>L’ACCOMPAGNEMENT PERSONNALISÉ</a:t>
            </a:r>
            <a:endParaRPr lang="fr-FR" sz="3200" b="1" dirty="0">
              <a:solidFill>
                <a:srgbClr val="3366FF"/>
              </a:solidFill>
            </a:endParaRPr>
          </a:p>
        </p:txBody>
      </p:sp>
      <p:sp>
        <p:nvSpPr>
          <p:cNvPr id="3" name="Espace réservé du contenu 2"/>
          <p:cNvSpPr>
            <a:spLocks noGrp="1"/>
          </p:cNvSpPr>
          <p:nvPr>
            <p:ph idx="1"/>
          </p:nvPr>
        </p:nvSpPr>
        <p:spPr>
          <a:xfrm>
            <a:off x="457200" y="665765"/>
            <a:ext cx="8686800" cy="5843942"/>
          </a:xfrm>
        </p:spPr>
        <p:txBody>
          <a:bodyPr>
            <a:normAutofit fontScale="70000" lnSpcReduction="20000"/>
          </a:bodyPr>
          <a:lstStyle/>
          <a:p>
            <a:pPr algn="just"/>
            <a:endParaRPr lang="fr-FR" b="1" dirty="0" smtClean="0">
              <a:solidFill>
                <a:srgbClr val="0D0D0D"/>
              </a:solidFill>
              <a:latin typeface="Arial"/>
              <a:cs typeface="Arial"/>
            </a:endParaRPr>
          </a:p>
          <a:p>
            <a:pPr algn="just"/>
            <a:r>
              <a:rPr lang="fr-FR" b="1" dirty="0" smtClean="0">
                <a:solidFill>
                  <a:srgbClr val="0D0D0D"/>
                </a:solidFill>
                <a:latin typeface="Arial"/>
                <a:cs typeface="Arial"/>
              </a:rPr>
              <a:t>Accompagnement </a:t>
            </a:r>
            <a:r>
              <a:rPr lang="fr-FR" dirty="0" smtClean="0">
                <a:solidFill>
                  <a:srgbClr val="0D0D0D"/>
                </a:solidFill>
                <a:latin typeface="Arial"/>
                <a:cs typeface="Arial"/>
              </a:rPr>
              <a:t>: le terme a une double </a:t>
            </a:r>
            <a:r>
              <a:rPr lang="fr-FR" dirty="0">
                <a:solidFill>
                  <a:srgbClr val="0D0D0D"/>
                </a:solidFill>
                <a:latin typeface="Arial"/>
                <a:cs typeface="Arial"/>
              </a:rPr>
              <a:t>dimension de relation (cum) et de cheminement (vers) avec une valeur symbolique de partage (pain</a:t>
            </a:r>
            <a:r>
              <a:rPr lang="fr-FR" dirty="0" smtClean="0">
                <a:solidFill>
                  <a:srgbClr val="0D0D0D"/>
                </a:solidFill>
                <a:latin typeface="Arial"/>
                <a:cs typeface="Arial"/>
              </a:rPr>
              <a:t>). La </a:t>
            </a:r>
            <a:r>
              <a:rPr lang="fr-FR" dirty="0">
                <a:solidFill>
                  <a:srgbClr val="0D0D0D"/>
                </a:solidFill>
                <a:latin typeface="Arial"/>
                <a:cs typeface="Arial"/>
              </a:rPr>
              <a:t>définition du verbe </a:t>
            </a:r>
            <a:r>
              <a:rPr lang="fr-FR" i="1" dirty="0">
                <a:solidFill>
                  <a:srgbClr val="0D0D0D"/>
                </a:solidFill>
                <a:latin typeface="Arial"/>
                <a:cs typeface="Arial"/>
              </a:rPr>
              <a:t>accompagner</a:t>
            </a:r>
            <a:r>
              <a:rPr lang="fr-FR" dirty="0">
                <a:solidFill>
                  <a:srgbClr val="0D0D0D"/>
                </a:solidFill>
                <a:latin typeface="Arial"/>
                <a:cs typeface="Arial"/>
              </a:rPr>
              <a:t> confirme cette organisation du sens, </a:t>
            </a:r>
            <a:r>
              <a:rPr lang="fr-FR" i="1" dirty="0">
                <a:solidFill>
                  <a:srgbClr val="0D0D0D"/>
                </a:solidFill>
                <a:latin typeface="Arial"/>
                <a:cs typeface="Arial"/>
              </a:rPr>
              <a:t>se joindre à quelqu’un</a:t>
            </a:r>
            <a:r>
              <a:rPr lang="fr-FR" dirty="0">
                <a:solidFill>
                  <a:srgbClr val="0D0D0D"/>
                </a:solidFill>
                <a:latin typeface="Arial"/>
                <a:cs typeface="Arial"/>
              </a:rPr>
              <a:t> (dimension relationnelle), </a:t>
            </a:r>
            <a:r>
              <a:rPr lang="fr-FR" i="1" dirty="0">
                <a:solidFill>
                  <a:srgbClr val="0D0D0D"/>
                </a:solidFill>
                <a:latin typeface="Arial"/>
                <a:cs typeface="Arial"/>
              </a:rPr>
              <a:t>pour aller où il va</a:t>
            </a:r>
            <a:r>
              <a:rPr lang="fr-FR" dirty="0">
                <a:solidFill>
                  <a:srgbClr val="0D0D0D"/>
                </a:solidFill>
                <a:latin typeface="Arial"/>
                <a:cs typeface="Arial"/>
              </a:rPr>
              <a:t> (dimension temporelle et opérationnelle), </a:t>
            </a:r>
            <a:r>
              <a:rPr lang="fr-FR" i="1" dirty="0">
                <a:solidFill>
                  <a:srgbClr val="0D0D0D"/>
                </a:solidFill>
                <a:latin typeface="Arial"/>
                <a:cs typeface="Arial"/>
              </a:rPr>
              <a:t>en même temps que lui</a:t>
            </a:r>
            <a:r>
              <a:rPr lang="fr-FR" dirty="0">
                <a:solidFill>
                  <a:srgbClr val="0D0D0D"/>
                </a:solidFill>
                <a:latin typeface="Arial"/>
                <a:cs typeface="Arial"/>
              </a:rPr>
              <a:t> : à son rythme, à sa mesure, à sa portée. Tel est le principe de base : l’action se règle à partir de l’autre, de ce qu’il est, de là où il en est</a:t>
            </a:r>
            <a:r>
              <a:rPr lang="fr-FR" dirty="0" smtClean="0">
                <a:solidFill>
                  <a:srgbClr val="0D0D0D"/>
                </a:solidFill>
                <a:latin typeface="Arial"/>
                <a:cs typeface="Arial"/>
              </a:rPr>
              <a:t>.</a:t>
            </a:r>
          </a:p>
          <a:p>
            <a:pPr marL="0" indent="0" algn="just">
              <a:buNone/>
            </a:pPr>
            <a:endParaRPr lang="fr-FR" dirty="0" smtClean="0">
              <a:solidFill>
                <a:srgbClr val="0D0D0D"/>
              </a:solidFill>
              <a:latin typeface="Arial"/>
              <a:cs typeface="Arial"/>
            </a:endParaRPr>
          </a:p>
          <a:p>
            <a:pPr algn="just"/>
            <a:r>
              <a:rPr lang="fr-FR" b="1" dirty="0" smtClean="0">
                <a:solidFill>
                  <a:srgbClr val="0D0D0D"/>
                </a:solidFill>
                <a:latin typeface="Arial"/>
                <a:cs typeface="Arial"/>
              </a:rPr>
              <a:t>Personnalisé </a:t>
            </a:r>
            <a:r>
              <a:rPr lang="fr-FR" dirty="0" smtClean="0">
                <a:solidFill>
                  <a:srgbClr val="0D0D0D"/>
                </a:solidFill>
                <a:latin typeface="Arial"/>
                <a:cs typeface="Arial"/>
              </a:rPr>
              <a:t>: </a:t>
            </a:r>
            <a:r>
              <a:rPr lang="fr-FR" dirty="0">
                <a:solidFill>
                  <a:srgbClr val="0D0D0D"/>
                </a:solidFill>
                <a:latin typeface="Arial"/>
                <a:cs typeface="Arial"/>
              </a:rPr>
              <a:t>Avec l’accompagnement personnalisé, on </a:t>
            </a:r>
            <a:r>
              <a:rPr lang="fr-FR" dirty="0" smtClean="0">
                <a:solidFill>
                  <a:srgbClr val="0D0D0D"/>
                </a:solidFill>
                <a:latin typeface="Arial"/>
                <a:cs typeface="Arial"/>
              </a:rPr>
              <a:t>a </a:t>
            </a:r>
            <a:r>
              <a:rPr lang="fr-FR" dirty="0">
                <a:solidFill>
                  <a:srgbClr val="0D0D0D"/>
                </a:solidFill>
                <a:latin typeface="Arial"/>
                <a:cs typeface="Arial"/>
              </a:rPr>
              <a:t>une tension entre une conception de l’apprentissage construite autour de l’élève, </a:t>
            </a:r>
            <a:r>
              <a:rPr lang="fr-FR" dirty="0" smtClean="0">
                <a:solidFill>
                  <a:srgbClr val="0D0D0D"/>
                </a:solidFill>
                <a:latin typeface="Arial"/>
                <a:cs typeface="Arial"/>
              </a:rPr>
              <a:t>et </a:t>
            </a:r>
            <a:r>
              <a:rPr lang="fr-FR" dirty="0">
                <a:solidFill>
                  <a:srgbClr val="0D0D0D"/>
                </a:solidFill>
                <a:latin typeface="Arial"/>
                <a:cs typeface="Arial"/>
              </a:rPr>
              <a:t>une conception de l’apprentissage construite à partir de la vision du groupe. On apprend certes toujours seul, mais dans le cadre d’un groupe qui est la classe</a:t>
            </a:r>
            <a:r>
              <a:rPr lang="fr-FR" dirty="0" smtClean="0">
                <a:solidFill>
                  <a:srgbClr val="0D0D0D"/>
                </a:solidFill>
                <a:latin typeface="Arial"/>
                <a:cs typeface="Arial"/>
              </a:rPr>
              <a:t>.</a:t>
            </a:r>
          </a:p>
          <a:p>
            <a:pPr algn="just"/>
            <a:r>
              <a:rPr lang="fr-FR" dirty="0">
                <a:solidFill>
                  <a:srgbClr val="0D0D0D"/>
                </a:solidFill>
                <a:latin typeface="Arial"/>
                <a:cs typeface="Arial"/>
              </a:rPr>
              <a:t>Il s’agit donc d’enrichir les pratiques pédagogiques permettant de prendre en compte la diversité des publics de manière équitable et en particulier les publics fragiles</a:t>
            </a:r>
          </a:p>
          <a:p>
            <a:pPr algn="just"/>
            <a:endParaRPr lang="fr-FR" dirty="0"/>
          </a:p>
          <a:p>
            <a:endParaRPr lang="fr-FR" dirty="0"/>
          </a:p>
        </p:txBody>
      </p:sp>
    </p:spTree>
    <p:extLst>
      <p:ext uri="{BB962C8B-B14F-4D97-AF65-F5344CB8AC3E}">
        <p14:creationId xmlns:p14="http://schemas.microsoft.com/office/powerpoint/2010/main" val="11501835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3366FF"/>
                </a:solidFill>
              </a:rPr>
              <a:t>AUX </a:t>
            </a:r>
            <a:r>
              <a:rPr lang="fr-FR" b="1" dirty="0" smtClean="0">
                <a:solidFill>
                  <a:srgbClr val="3366FF"/>
                </a:solidFill>
              </a:rPr>
              <a:t>COMPÉTENCES (5) </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b="1" dirty="0" smtClean="0"/>
              <a:t>Acquérir </a:t>
            </a:r>
            <a:r>
              <a:rPr lang="fr-FR" b="1" dirty="0"/>
              <a:t>des é</a:t>
            </a:r>
            <a:r>
              <a:rPr lang="fr-FR" b="1" dirty="0" smtClean="0"/>
              <a:t>léments </a:t>
            </a:r>
            <a:r>
              <a:rPr lang="fr-FR" b="1" dirty="0"/>
              <a:t>de culture </a:t>
            </a:r>
            <a:r>
              <a:rPr lang="fr-FR" b="1" dirty="0" smtClean="0"/>
              <a:t>littéraire </a:t>
            </a:r>
            <a:r>
              <a:rPr lang="fr-FR" b="1" dirty="0"/>
              <a:t>et artistique =&gt; Domaines 1, </a:t>
            </a:r>
            <a:r>
              <a:rPr lang="fr-FR" b="1" dirty="0" smtClean="0"/>
              <a:t>5</a:t>
            </a:r>
            <a:endParaRPr lang="fr-FR" dirty="0" smtClean="0"/>
          </a:p>
          <a:p>
            <a:pPr marL="0" indent="0">
              <a:buNone/>
            </a:pPr>
            <a:r>
              <a:rPr lang="fr-FR" dirty="0" smtClean="0"/>
              <a:t>− </a:t>
            </a:r>
            <a:r>
              <a:rPr lang="fr-FR" dirty="0"/>
              <a:t> mobiliser des </a:t>
            </a:r>
            <a:r>
              <a:rPr lang="fr-FR" dirty="0" smtClean="0"/>
              <a:t>références </a:t>
            </a:r>
            <a:r>
              <a:rPr lang="fr-FR" dirty="0"/>
              <a:t>culturelles pour </a:t>
            </a:r>
            <a:r>
              <a:rPr lang="fr-FR" dirty="0" smtClean="0"/>
              <a:t>interpréter </a:t>
            </a:r>
            <a:r>
              <a:rPr lang="fr-FR" dirty="0"/>
              <a:t>les textes et les </a:t>
            </a:r>
            <a:r>
              <a:rPr lang="fr-FR" dirty="0" smtClean="0"/>
              <a:t>créations </a:t>
            </a:r>
            <a:r>
              <a:rPr lang="fr-FR" dirty="0"/>
              <a:t>artistiques et </a:t>
            </a:r>
            <a:r>
              <a:rPr lang="fr-FR" dirty="0" smtClean="0"/>
              <a:t>littéraires </a:t>
            </a:r>
            <a:r>
              <a:rPr lang="fr-FR" dirty="0"/>
              <a:t>et pour enrichir son expression personnelle ; </a:t>
            </a:r>
          </a:p>
          <a:p>
            <a:pPr marL="0" indent="0">
              <a:buNone/>
            </a:pPr>
            <a:r>
              <a:rPr lang="fr-FR" dirty="0"/>
              <a:t>−  é</a:t>
            </a:r>
            <a:r>
              <a:rPr lang="fr-FR" dirty="0" smtClean="0"/>
              <a:t>tablir </a:t>
            </a:r>
            <a:r>
              <a:rPr lang="fr-FR" dirty="0"/>
              <a:t>des liens entre des </a:t>
            </a:r>
            <a:r>
              <a:rPr lang="fr-FR" dirty="0" smtClean="0"/>
              <a:t>créations littéraires </a:t>
            </a:r>
            <a:r>
              <a:rPr lang="fr-FR" dirty="0"/>
              <a:t>et artistiques issues de cultures et </a:t>
            </a:r>
            <a:r>
              <a:rPr lang="fr-FR" dirty="0" smtClean="0"/>
              <a:t>d’</a:t>
            </a:r>
            <a:r>
              <a:rPr lang="fr-FR" dirty="0"/>
              <a:t>é</a:t>
            </a:r>
            <a:r>
              <a:rPr lang="fr-FR" dirty="0" smtClean="0"/>
              <a:t>poques </a:t>
            </a:r>
            <a:r>
              <a:rPr lang="fr-FR" dirty="0"/>
              <a:t>diverses. </a:t>
            </a:r>
          </a:p>
          <a:p>
            <a:endParaRPr lang="fr-FR" dirty="0"/>
          </a:p>
        </p:txBody>
      </p:sp>
    </p:spTree>
    <p:extLst>
      <p:ext uri="{BB962C8B-B14F-4D97-AF65-F5344CB8AC3E}">
        <p14:creationId xmlns:p14="http://schemas.microsoft.com/office/powerpoint/2010/main" val="2203858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chemeClr val="tx2">
                    <a:lumMod val="50000"/>
                    <a:lumOff val="50000"/>
                  </a:schemeClr>
                </a:solidFill>
              </a:rPr>
              <a:t>Philippe </a:t>
            </a:r>
            <a:r>
              <a:rPr lang="fr-FR" b="1" dirty="0" err="1">
                <a:solidFill>
                  <a:schemeClr val="tx2">
                    <a:lumMod val="50000"/>
                    <a:lumOff val="50000"/>
                  </a:schemeClr>
                </a:solidFill>
              </a:rPr>
              <a:t>Meirieu</a:t>
            </a:r>
            <a:r>
              <a:rPr lang="fr-FR" b="1" dirty="0">
                <a:solidFill>
                  <a:schemeClr val="tx2">
                    <a:lumMod val="50000"/>
                    <a:lumOff val="50000"/>
                  </a:schemeClr>
                </a:solidFill>
              </a:rPr>
              <a:t> : </a:t>
            </a:r>
            <a:br>
              <a:rPr lang="fr-FR" b="1" dirty="0">
                <a:solidFill>
                  <a:schemeClr val="tx2">
                    <a:lumMod val="50000"/>
                    <a:lumOff val="50000"/>
                  </a:schemeClr>
                </a:solidFill>
              </a:rPr>
            </a:br>
            <a:r>
              <a:rPr lang="fr-FR" b="1" dirty="0">
                <a:solidFill>
                  <a:schemeClr val="tx2">
                    <a:lumMod val="50000"/>
                    <a:lumOff val="50000"/>
                  </a:schemeClr>
                </a:solidFill>
              </a:rPr>
              <a:t>qu’est-ce qu’écrire ? </a:t>
            </a:r>
            <a:endParaRPr lang="fr-FR" dirty="0"/>
          </a:p>
        </p:txBody>
      </p:sp>
      <p:sp>
        <p:nvSpPr>
          <p:cNvPr id="3" name="Espace réservé du contenu 2"/>
          <p:cNvSpPr>
            <a:spLocks noGrp="1"/>
          </p:cNvSpPr>
          <p:nvPr>
            <p:ph idx="1"/>
          </p:nvPr>
        </p:nvSpPr>
        <p:spPr/>
        <p:txBody>
          <a:bodyPr/>
          <a:lstStyle/>
          <a:p>
            <a:r>
              <a:rPr lang="fr-FR" dirty="0">
                <a:hlinkClick r:id="rId2"/>
              </a:rPr>
              <a:t>https://www.youtube.com/watch?v=8wn1WmqauK4</a:t>
            </a:r>
            <a:r>
              <a:rPr lang="fr-FR" dirty="0"/>
              <a:t> </a:t>
            </a:r>
            <a:endParaRPr lang="fr-FR" dirty="0" smtClean="0"/>
          </a:p>
          <a:p>
            <a:endParaRPr lang="fr-FR" dirty="0"/>
          </a:p>
          <a:p>
            <a:pPr marL="0" indent="0">
              <a:buNone/>
            </a:pPr>
            <a:r>
              <a:rPr lang="fr-FR" dirty="0" smtClean="0"/>
              <a:t>Un article de l’IFE :</a:t>
            </a:r>
          </a:p>
          <a:p>
            <a:pPr marL="0" indent="0">
              <a:buNone/>
            </a:pPr>
            <a:r>
              <a:rPr lang="fr-FR" dirty="0">
                <a:hlinkClick r:id="rId3"/>
              </a:rPr>
              <a:t>http://veille-et-analyses.ens-lyon.fr/DA-Veille/123-mars-2018.</a:t>
            </a:r>
            <a:r>
              <a:rPr lang="fr-FR" dirty="0" smtClean="0">
                <a:hlinkClick r:id="rId3"/>
              </a:rPr>
              <a:t>pdf</a:t>
            </a:r>
            <a:r>
              <a:rPr lang="fr-FR" dirty="0" smtClean="0"/>
              <a:t> </a:t>
            </a:r>
            <a:endParaRPr lang="fr-FR" dirty="0"/>
          </a:p>
          <a:p>
            <a:endParaRPr lang="fr-FR" dirty="0"/>
          </a:p>
        </p:txBody>
      </p:sp>
    </p:spTree>
    <p:extLst>
      <p:ext uri="{BB962C8B-B14F-4D97-AF65-F5344CB8AC3E}">
        <p14:creationId xmlns:p14="http://schemas.microsoft.com/office/powerpoint/2010/main" val="633384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3366FF"/>
                </a:solidFill>
              </a:rPr>
              <a:t>L’ÉVALUATION</a:t>
            </a:r>
            <a:endParaRPr lang="fr-FR" dirty="0">
              <a:solidFill>
                <a:srgbClr val="3366FF"/>
              </a:solidFill>
            </a:endParaRPr>
          </a:p>
        </p:txBody>
      </p:sp>
      <p:sp>
        <p:nvSpPr>
          <p:cNvPr id="3" name="Espace réservé du contenu 2"/>
          <p:cNvSpPr>
            <a:spLocks noGrp="1"/>
          </p:cNvSpPr>
          <p:nvPr>
            <p:ph idx="1"/>
          </p:nvPr>
        </p:nvSpPr>
        <p:spPr/>
        <p:txBody>
          <a:bodyPr/>
          <a:lstStyle/>
          <a:p>
            <a:endParaRPr lang="fr-FR" dirty="0"/>
          </a:p>
        </p:txBody>
      </p:sp>
    </p:spTree>
    <p:extLst>
      <p:ext uri="{BB962C8B-B14F-4D97-AF65-F5344CB8AC3E}">
        <p14:creationId xmlns:p14="http://schemas.microsoft.com/office/powerpoint/2010/main" val="2458919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41756"/>
          </a:xfrm>
        </p:spPr>
        <p:txBody>
          <a:bodyPr/>
          <a:lstStyle/>
          <a:p>
            <a:r>
              <a:rPr lang="fr-FR" sz="3600" b="1" dirty="0" smtClean="0">
                <a:solidFill>
                  <a:srgbClr val="3366FF"/>
                </a:solidFill>
              </a:rPr>
              <a:t>LES OUTILS </a:t>
            </a:r>
            <a:endParaRPr lang="fr-FR" sz="3600" b="1" dirty="0">
              <a:solidFill>
                <a:srgbClr val="3366FF"/>
              </a:solidFill>
            </a:endParaRPr>
          </a:p>
        </p:txBody>
      </p:sp>
      <p:sp>
        <p:nvSpPr>
          <p:cNvPr id="3" name="Espace réservé du contenu 2"/>
          <p:cNvSpPr>
            <a:spLocks noGrp="1"/>
          </p:cNvSpPr>
          <p:nvPr>
            <p:ph idx="1"/>
          </p:nvPr>
        </p:nvSpPr>
        <p:spPr/>
        <p:txBody>
          <a:bodyPr>
            <a:normAutofit/>
          </a:bodyPr>
          <a:lstStyle/>
          <a:p>
            <a:pPr algn="just"/>
            <a:r>
              <a:rPr lang="fr-FR" sz="3600" dirty="0" smtClean="0">
                <a:solidFill>
                  <a:srgbClr val="0D0D0D"/>
                </a:solidFill>
                <a:latin typeface="Arial"/>
                <a:cs typeface="Arial"/>
              </a:rPr>
              <a:t>Le socle commun de connaissances, de compétences et de valeurs</a:t>
            </a:r>
          </a:p>
          <a:p>
            <a:pPr algn="just"/>
            <a:endParaRPr lang="fr-FR" sz="3600" dirty="0" smtClean="0">
              <a:solidFill>
                <a:srgbClr val="0D0D0D"/>
              </a:solidFill>
              <a:latin typeface="Arial"/>
              <a:cs typeface="Arial"/>
            </a:endParaRPr>
          </a:p>
          <a:p>
            <a:pPr algn="just"/>
            <a:r>
              <a:rPr lang="fr-FR" sz="3600" dirty="0" smtClean="0">
                <a:solidFill>
                  <a:srgbClr val="0D0D0D"/>
                </a:solidFill>
                <a:latin typeface="Arial"/>
                <a:cs typeface="Arial"/>
              </a:rPr>
              <a:t>Le livret scolaire unique (LSU)</a:t>
            </a:r>
          </a:p>
          <a:p>
            <a:pPr marL="0" indent="0" algn="just">
              <a:buNone/>
            </a:pPr>
            <a:endParaRPr lang="fr-FR" sz="3600" dirty="0" smtClean="0">
              <a:solidFill>
                <a:srgbClr val="0D0D0D"/>
              </a:solidFill>
              <a:latin typeface="Arial"/>
              <a:cs typeface="Arial"/>
            </a:endParaRPr>
          </a:p>
          <a:p>
            <a:pPr algn="just"/>
            <a:r>
              <a:rPr lang="fr-FR" sz="3600" dirty="0" smtClean="0">
                <a:solidFill>
                  <a:srgbClr val="0D0D0D"/>
                </a:solidFill>
                <a:latin typeface="Arial"/>
                <a:cs typeface="Arial"/>
              </a:rPr>
              <a:t>Le référentiel de compétences</a:t>
            </a:r>
            <a:endParaRPr lang="fr-FR" sz="3600" dirty="0">
              <a:solidFill>
                <a:srgbClr val="0D0D0D"/>
              </a:solidFill>
              <a:latin typeface="Arial"/>
              <a:cs typeface="Arial"/>
            </a:endParaRPr>
          </a:p>
        </p:txBody>
      </p:sp>
    </p:spTree>
    <p:extLst>
      <p:ext uri="{BB962C8B-B14F-4D97-AF65-F5344CB8AC3E}">
        <p14:creationId xmlns:p14="http://schemas.microsoft.com/office/powerpoint/2010/main" val="20208889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a:solidFill>
                  <a:srgbClr val="3366FF"/>
                </a:solidFill>
              </a:rPr>
              <a:t>Le LSU </a:t>
            </a:r>
            <a:r>
              <a:rPr lang="fr-FR" sz="4800" b="1" dirty="0" smtClean="0">
                <a:solidFill>
                  <a:srgbClr val="3366FF"/>
                </a:solidFill>
              </a:rPr>
              <a:t>(1) </a:t>
            </a:r>
            <a:endParaRPr lang="fr-FR" dirty="0">
              <a:solidFill>
                <a:srgbClr val="3366FF"/>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sz="3600" b="1" dirty="0" smtClean="0">
                <a:solidFill>
                  <a:srgbClr val="0D0D0D"/>
                </a:solidFill>
              </a:rPr>
              <a:t>Les bulletins périodiques </a:t>
            </a:r>
            <a:r>
              <a:rPr lang="fr-FR" sz="3600" dirty="0" smtClean="0">
                <a:solidFill>
                  <a:srgbClr val="0D0D0D"/>
                </a:solidFill>
              </a:rPr>
              <a:t>:</a:t>
            </a:r>
          </a:p>
          <a:p>
            <a:pPr algn="just">
              <a:buFont typeface="Arial"/>
              <a:buChar char="•"/>
            </a:pPr>
            <a:r>
              <a:rPr lang="fr-FR" sz="3600" dirty="0">
                <a:solidFill>
                  <a:srgbClr val="0D0D0D"/>
                </a:solidFill>
                <a:latin typeface="Arial"/>
                <a:cs typeface="Arial"/>
              </a:rPr>
              <a:t>rendent compte de la progression de </a:t>
            </a:r>
            <a:r>
              <a:rPr lang="fr-FR" sz="3600" dirty="0" smtClean="0">
                <a:solidFill>
                  <a:srgbClr val="0D0D0D"/>
                </a:solidFill>
                <a:latin typeface="Arial"/>
                <a:cs typeface="Arial"/>
              </a:rPr>
              <a:t>l’</a:t>
            </a:r>
            <a:r>
              <a:rPr lang="fr-FR" sz="3600" dirty="0">
                <a:solidFill>
                  <a:srgbClr val="0D0D0D"/>
                </a:solidFill>
                <a:latin typeface="Arial"/>
                <a:cs typeface="Arial"/>
              </a:rPr>
              <a:t>é</a:t>
            </a:r>
            <a:r>
              <a:rPr lang="fr-FR" sz="3600" dirty="0" smtClean="0">
                <a:solidFill>
                  <a:srgbClr val="0D0D0D"/>
                </a:solidFill>
                <a:latin typeface="Arial"/>
                <a:cs typeface="Arial"/>
              </a:rPr>
              <a:t>lève</a:t>
            </a:r>
            <a:r>
              <a:rPr lang="fr-FR" sz="3600" dirty="0">
                <a:solidFill>
                  <a:srgbClr val="0D0D0D"/>
                </a:solidFill>
                <a:latin typeface="Arial"/>
                <a:cs typeface="Arial"/>
              </a:rPr>
              <a:t>, en valorisant les </a:t>
            </a:r>
            <a:r>
              <a:rPr lang="fr-FR" sz="3600" dirty="0" smtClean="0">
                <a:solidFill>
                  <a:srgbClr val="0D0D0D"/>
                </a:solidFill>
                <a:latin typeface="Arial"/>
                <a:cs typeface="Arial"/>
              </a:rPr>
              <a:t>acquisitions et </a:t>
            </a:r>
            <a:r>
              <a:rPr lang="fr-FR" sz="3600" dirty="0">
                <a:solidFill>
                  <a:srgbClr val="0D0D0D"/>
                </a:solidFill>
                <a:latin typeface="Arial"/>
                <a:cs typeface="Arial"/>
              </a:rPr>
              <a:t>les </a:t>
            </a:r>
            <a:r>
              <a:rPr lang="fr-FR" sz="3600" dirty="0" smtClean="0">
                <a:solidFill>
                  <a:srgbClr val="0D0D0D"/>
                </a:solidFill>
                <a:latin typeface="Arial"/>
                <a:cs typeface="Arial"/>
              </a:rPr>
              <a:t>réussites </a:t>
            </a:r>
            <a:r>
              <a:rPr lang="fr-FR" sz="3600" dirty="0">
                <a:solidFill>
                  <a:srgbClr val="0D0D0D"/>
                </a:solidFill>
                <a:latin typeface="Arial"/>
                <a:cs typeface="Arial"/>
              </a:rPr>
              <a:t>selon une approche positive, sans occulter les </a:t>
            </a:r>
            <a:r>
              <a:rPr lang="fr-FR" sz="3600" dirty="0" smtClean="0">
                <a:solidFill>
                  <a:srgbClr val="0D0D0D"/>
                </a:solidFill>
                <a:latin typeface="Arial"/>
                <a:cs typeface="Arial"/>
              </a:rPr>
              <a:t>difficultés </a:t>
            </a:r>
            <a:r>
              <a:rPr lang="fr-FR" sz="3600" dirty="0">
                <a:solidFill>
                  <a:srgbClr val="0D0D0D"/>
                </a:solidFill>
                <a:latin typeface="Arial"/>
                <a:cs typeface="Arial"/>
              </a:rPr>
              <a:t>à surmonter </a:t>
            </a:r>
            <a:endParaRPr lang="fr-FR" sz="3600" dirty="0" smtClean="0">
              <a:solidFill>
                <a:srgbClr val="0D0D0D"/>
              </a:solidFill>
              <a:latin typeface="Arial"/>
              <a:cs typeface="Arial"/>
            </a:endParaRPr>
          </a:p>
          <a:p>
            <a:pPr algn="just">
              <a:buFont typeface="Arial"/>
              <a:buChar char="•"/>
            </a:pPr>
            <a:r>
              <a:rPr lang="fr-FR" sz="3600" dirty="0" smtClean="0">
                <a:solidFill>
                  <a:srgbClr val="0D0D0D"/>
                </a:solidFill>
                <a:latin typeface="Arial"/>
                <a:cs typeface="Arial"/>
              </a:rPr>
              <a:t>visent </a:t>
            </a:r>
            <a:r>
              <a:rPr lang="fr-FR" sz="3600" dirty="0">
                <a:solidFill>
                  <a:srgbClr val="0D0D0D"/>
                </a:solidFill>
                <a:latin typeface="Arial"/>
                <a:cs typeface="Arial"/>
              </a:rPr>
              <a:t>à montrer les </a:t>
            </a:r>
            <a:r>
              <a:rPr lang="fr-FR" sz="3600" dirty="0" smtClean="0">
                <a:solidFill>
                  <a:srgbClr val="0D0D0D"/>
                </a:solidFill>
                <a:latin typeface="Arial"/>
                <a:cs typeface="Arial"/>
              </a:rPr>
              <a:t>progrès </a:t>
            </a:r>
            <a:r>
              <a:rPr lang="fr-FR" sz="3600" dirty="0">
                <a:solidFill>
                  <a:srgbClr val="0D0D0D"/>
                </a:solidFill>
                <a:latin typeface="Arial"/>
                <a:cs typeface="Arial"/>
              </a:rPr>
              <a:t>avant de rendre compte des insuffisances, mais é</a:t>
            </a:r>
            <a:r>
              <a:rPr lang="fr-FR" sz="3600" dirty="0" smtClean="0">
                <a:solidFill>
                  <a:srgbClr val="0D0D0D"/>
                </a:solidFill>
                <a:latin typeface="Arial"/>
                <a:cs typeface="Arial"/>
              </a:rPr>
              <a:t>galement </a:t>
            </a:r>
            <a:r>
              <a:rPr lang="fr-FR" sz="3600" dirty="0">
                <a:solidFill>
                  <a:srgbClr val="0D0D0D"/>
                </a:solidFill>
                <a:latin typeface="Arial"/>
                <a:cs typeface="Arial"/>
              </a:rPr>
              <a:t>à conseiller </a:t>
            </a:r>
            <a:r>
              <a:rPr lang="fr-FR" sz="3600" dirty="0" smtClean="0">
                <a:solidFill>
                  <a:srgbClr val="0D0D0D"/>
                </a:solidFill>
                <a:latin typeface="Arial"/>
                <a:cs typeface="Arial"/>
              </a:rPr>
              <a:t>l’</a:t>
            </a:r>
            <a:r>
              <a:rPr lang="fr-FR" sz="3600" dirty="0">
                <a:solidFill>
                  <a:srgbClr val="0D0D0D"/>
                </a:solidFill>
                <a:latin typeface="Arial"/>
                <a:cs typeface="Arial"/>
              </a:rPr>
              <a:t>é</a:t>
            </a:r>
            <a:r>
              <a:rPr lang="fr-FR" sz="3600" dirty="0" smtClean="0">
                <a:solidFill>
                  <a:srgbClr val="0D0D0D"/>
                </a:solidFill>
                <a:latin typeface="Arial"/>
                <a:cs typeface="Arial"/>
              </a:rPr>
              <a:t>lève</a:t>
            </a:r>
            <a:r>
              <a:rPr lang="fr-FR" sz="3600" dirty="0">
                <a:solidFill>
                  <a:srgbClr val="0D0D0D"/>
                </a:solidFill>
                <a:latin typeface="Arial"/>
                <a:cs typeface="Arial"/>
              </a:rPr>
              <a:t>. </a:t>
            </a:r>
          </a:p>
          <a:p>
            <a:pPr marL="0" indent="0">
              <a:buNone/>
            </a:pPr>
            <a:endParaRPr lang="fr-FR" dirty="0"/>
          </a:p>
        </p:txBody>
      </p:sp>
    </p:spTree>
    <p:extLst>
      <p:ext uri="{BB962C8B-B14F-4D97-AF65-F5344CB8AC3E}">
        <p14:creationId xmlns:p14="http://schemas.microsoft.com/office/powerpoint/2010/main" val="31251931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54085"/>
          </a:xfrm>
        </p:spPr>
        <p:txBody>
          <a:bodyPr/>
          <a:lstStyle/>
          <a:p>
            <a:r>
              <a:rPr lang="fr-FR" sz="3600" b="1" dirty="0" smtClean="0">
                <a:solidFill>
                  <a:srgbClr val="3366FF"/>
                </a:solidFill>
              </a:rPr>
              <a:t>Le LSU (2</a:t>
            </a:r>
            <a:r>
              <a:rPr lang="fr-FR" sz="3600" b="1" dirty="0" smtClean="0">
                <a:solidFill>
                  <a:schemeClr val="tx2">
                    <a:lumMod val="50000"/>
                    <a:lumOff val="50000"/>
                  </a:schemeClr>
                </a:solidFill>
              </a:rPr>
              <a:t>) </a:t>
            </a:r>
            <a:endParaRPr lang="fr-FR" sz="3600" b="1" dirty="0">
              <a:solidFill>
                <a:schemeClr val="tx2">
                  <a:lumMod val="50000"/>
                  <a:lumOff val="50000"/>
                </a:schemeClr>
              </a:solidFill>
            </a:endParaRPr>
          </a:p>
        </p:txBody>
      </p:sp>
      <p:sp>
        <p:nvSpPr>
          <p:cNvPr id="3" name="Espace réservé du contenu 2"/>
          <p:cNvSpPr>
            <a:spLocks noGrp="1"/>
          </p:cNvSpPr>
          <p:nvPr>
            <p:ph idx="1"/>
          </p:nvPr>
        </p:nvSpPr>
        <p:spPr/>
        <p:txBody>
          <a:bodyPr/>
          <a:lstStyle/>
          <a:p>
            <a:pPr algn="just"/>
            <a:r>
              <a:rPr lang="fr-FR" sz="3600" b="1" dirty="0"/>
              <a:t>Les bilans de fin de cycle </a:t>
            </a:r>
            <a:r>
              <a:rPr lang="fr-FR" sz="3600" dirty="0" smtClean="0"/>
              <a:t>:</a:t>
            </a:r>
            <a:endParaRPr lang="fr-FR" sz="3600" dirty="0"/>
          </a:p>
          <a:p>
            <a:pPr algn="just">
              <a:buFont typeface="Arial"/>
              <a:buChar char="•"/>
            </a:pPr>
            <a:r>
              <a:rPr lang="fr-FR" sz="3200" dirty="0" smtClean="0">
                <a:solidFill>
                  <a:schemeClr val="tx1"/>
                </a:solidFill>
                <a:latin typeface="Arial"/>
                <a:cs typeface="Arial"/>
              </a:rPr>
              <a:t>ont </a:t>
            </a:r>
            <a:r>
              <a:rPr lang="fr-FR" sz="3200" dirty="0">
                <a:solidFill>
                  <a:schemeClr val="tx1"/>
                </a:solidFill>
                <a:latin typeface="Arial"/>
                <a:cs typeface="Arial"/>
              </a:rPr>
              <a:t>une </a:t>
            </a:r>
            <a:r>
              <a:rPr lang="fr-FR" sz="3200" dirty="0" smtClean="0">
                <a:solidFill>
                  <a:schemeClr val="tx1"/>
                </a:solidFill>
                <a:latin typeface="Arial"/>
                <a:cs typeface="Arial"/>
              </a:rPr>
              <a:t>entrée </a:t>
            </a:r>
            <a:r>
              <a:rPr lang="fr-FR" sz="3200" dirty="0">
                <a:solidFill>
                  <a:schemeClr val="tx1"/>
                </a:solidFill>
                <a:latin typeface="Arial"/>
                <a:cs typeface="Arial"/>
              </a:rPr>
              <a:t>par domaine du socle commun </a:t>
            </a:r>
            <a:endParaRPr lang="fr-FR" sz="3200" dirty="0" smtClean="0">
              <a:solidFill>
                <a:schemeClr val="tx1"/>
              </a:solidFill>
              <a:latin typeface="Arial"/>
              <a:cs typeface="Arial"/>
            </a:endParaRPr>
          </a:p>
          <a:p>
            <a:pPr algn="just">
              <a:buFont typeface="Arial"/>
              <a:buChar char="•"/>
            </a:pPr>
            <a:r>
              <a:rPr lang="fr-FR" sz="3200" dirty="0" smtClean="0">
                <a:solidFill>
                  <a:schemeClr val="tx1"/>
                </a:solidFill>
                <a:latin typeface="Arial"/>
                <a:cs typeface="Arial"/>
              </a:rPr>
              <a:t>ont </a:t>
            </a:r>
            <a:r>
              <a:rPr lang="fr-FR" sz="3200" dirty="0">
                <a:solidFill>
                  <a:schemeClr val="tx1"/>
                </a:solidFill>
                <a:latin typeface="Arial"/>
                <a:cs typeface="Arial"/>
              </a:rPr>
              <a:t>lieu tous les trois ans, à chaque fin de cycle </a:t>
            </a:r>
          </a:p>
          <a:p>
            <a:pPr algn="just">
              <a:buFont typeface="Arial"/>
              <a:buChar char="•"/>
            </a:pPr>
            <a:r>
              <a:rPr lang="fr-FR" sz="3200" dirty="0" smtClean="0">
                <a:solidFill>
                  <a:schemeClr val="tx1"/>
                </a:solidFill>
                <a:latin typeface="Arial"/>
                <a:cs typeface="Arial"/>
              </a:rPr>
              <a:t>Sont </a:t>
            </a:r>
            <a:r>
              <a:rPr lang="fr-FR" sz="3200" dirty="0">
                <a:solidFill>
                  <a:schemeClr val="tx1"/>
                </a:solidFill>
                <a:latin typeface="Arial"/>
                <a:cs typeface="Arial"/>
              </a:rPr>
              <a:t>é</a:t>
            </a:r>
            <a:r>
              <a:rPr lang="fr-FR" sz="3200" dirty="0" smtClean="0">
                <a:solidFill>
                  <a:schemeClr val="tx1"/>
                </a:solidFill>
                <a:latin typeface="Arial"/>
                <a:cs typeface="Arial"/>
              </a:rPr>
              <a:t>tablis </a:t>
            </a:r>
            <a:r>
              <a:rPr lang="fr-FR" sz="3200" dirty="0">
                <a:solidFill>
                  <a:schemeClr val="tx1"/>
                </a:solidFill>
                <a:latin typeface="Arial"/>
                <a:cs typeface="Arial"/>
              </a:rPr>
              <a:t>en é</a:t>
            </a:r>
            <a:r>
              <a:rPr lang="fr-FR" sz="3200" dirty="0" smtClean="0">
                <a:solidFill>
                  <a:schemeClr val="tx1"/>
                </a:solidFill>
                <a:latin typeface="Arial"/>
                <a:cs typeface="Arial"/>
              </a:rPr>
              <a:t>quipe</a:t>
            </a:r>
            <a:r>
              <a:rPr lang="fr-FR" sz="3200" dirty="0">
                <a:solidFill>
                  <a:schemeClr val="tx1"/>
                </a:solidFill>
                <a:latin typeface="Arial"/>
                <a:cs typeface="Arial"/>
              </a:rPr>
              <a:t>. </a:t>
            </a:r>
          </a:p>
          <a:p>
            <a:pPr marL="0" indent="0">
              <a:buNone/>
            </a:pPr>
            <a:endParaRPr lang="fr-FR" dirty="0"/>
          </a:p>
        </p:txBody>
      </p:sp>
    </p:spTree>
    <p:extLst>
      <p:ext uri="{BB962C8B-B14F-4D97-AF65-F5344CB8AC3E}">
        <p14:creationId xmlns:p14="http://schemas.microsoft.com/office/powerpoint/2010/main" val="19095819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3366FF"/>
                </a:solidFill>
              </a:rPr>
              <a:t>LE LSU (3) </a:t>
            </a:r>
            <a:endParaRPr lang="fr-FR" b="1" dirty="0">
              <a:solidFill>
                <a:srgbClr val="3366FF"/>
              </a:solidFill>
            </a:endParaRPr>
          </a:p>
        </p:txBody>
      </p:sp>
      <p:sp>
        <p:nvSpPr>
          <p:cNvPr id="3" name="Espace réservé du contenu 2"/>
          <p:cNvSpPr>
            <a:spLocks noGrp="1"/>
          </p:cNvSpPr>
          <p:nvPr>
            <p:ph idx="1"/>
          </p:nvPr>
        </p:nvSpPr>
        <p:spPr/>
        <p:txBody>
          <a:bodyPr>
            <a:normAutofit fontScale="92500" lnSpcReduction="20000"/>
          </a:bodyPr>
          <a:lstStyle/>
          <a:p>
            <a:r>
              <a:rPr lang="fr-FR" dirty="0" smtClean="0"/>
              <a:t>Le LSU permet donc de garder une trace des évaluations mises en place par l’enseignant, en pointant les acquis des élèves. </a:t>
            </a:r>
          </a:p>
          <a:p>
            <a:r>
              <a:rPr lang="fr-FR" dirty="0" smtClean="0"/>
              <a:t>Au recto, à la fin de chaque trimestre, un bilan détaille le niveau des élèves par matières. Au verso, les appréciations générales et les projets menés</a:t>
            </a:r>
          </a:p>
          <a:p>
            <a:r>
              <a:rPr lang="fr-FR" dirty="0" smtClean="0"/>
              <a:t>À la fin de chaque cycle, une fiche dresse un bilan global sur les huit champs d’apprentissage du socle grâce à un indicateur : maîtrise insuffisante, fragile, satisfaisante ou très bonne. </a:t>
            </a:r>
            <a:endParaRPr lang="fr-FR" dirty="0"/>
          </a:p>
        </p:txBody>
      </p:sp>
    </p:spTree>
    <p:extLst>
      <p:ext uri="{BB962C8B-B14F-4D97-AF65-F5344CB8AC3E}">
        <p14:creationId xmlns:p14="http://schemas.microsoft.com/office/powerpoint/2010/main" val="39152444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271237"/>
            <a:ext cx="8042276" cy="665765"/>
          </a:xfrm>
        </p:spPr>
        <p:txBody>
          <a:bodyPr>
            <a:normAutofit fontScale="90000"/>
          </a:bodyPr>
          <a:lstStyle/>
          <a:p>
            <a:r>
              <a:rPr lang="fr-FR" sz="2400" b="1" dirty="0" smtClean="0">
                <a:solidFill>
                  <a:schemeClr val="tx2">
                    <a:lumMod val="50000"/>
                    <a:lumOff val="50000"/>
                  </a:schemeClr>
                </a:solidFill>
              </a:rPr>
              <a:t>ÉLÉMENTS POUR LA PRÉPARATION </a:t>
            </a:r>
            <a:br>
              <a:rPr lang="fr-FR" sz="2400" b="1" dirty="0" smtClean="0">
                <a:solidFill>
                  <a:schemeClr val="tx2">
                    <a:lumMod val="50000"/>
                    <a:lumOff val="50000"/>
                  </a:schemeClr>
                </a:solidFill>
              </a:rPr>
            </a:br>
            <a:r>
              <a:rPr lang="fr-FR" sz="2400" b="1" dirty="0" smtClean="0">
                <a:solidFill>
                  <a:schemeClr val="tx2">
                    <a:lumMod val="50000"/>
                    <a:lumOff val="50000"/>
                  </a:schemeClr>
                </a:solidFill>
              </a:rPr>
              <a:t>D’UNE CONCEPTION DE SÉQUENCE </a:t>
            </a:r>
            <a:endParaRPr lang="fr-FR" sz="2400" b="1" dirty="0">
              <a:solidFill>
                <a:schemeClr val="tx2">
                  <a:lumMod val="50000"/>
                  <a:lumOff val="50000"/>
                </a:schemeClr>
              </a:solidFill>
            </a:endParaRPr>
          </a:p>
        </p:txBody>
      </p:sp>
      <p:sp>
        <p:nvSpPr>
          <p:cNvPr id="3" name="Espace réservé du contenu 2"/>
          <p:cNvSpPr>
            <a:spLocks noGrp="1"/>
          </p:cNvSpPr>
          <p:nvPr>
            <p:ph idx="1"/>
          </p:nvPr>
        </p:nvSpPr>
        <p:spPr>
          <a:xfrm>
            <a:off x="147956" y="1097281"/>
            <a:ext cx="8996043" cy="5436164"/>
          </a:xfrm>
        </p:spPr>
        <p:txBody>
          <a:bodyPr>
            <a:normAutofit fontScale="85000" lnSpcReduction="10000"/>
          </a:bodyPr>
          <a:lstStyle/>
          <a:p>
            <a:pPr algn="just"/>
            <a:r>
              <a:rPr lang="fr-FR" dirty="0" smtClean="0">
                <a:solidFill>
                  <a:schemeClr val="tx1"/>
                </a:solidFill>
                <a:latin typeface="Arial"/>
                <a:cs typeface="Arial"/>
              </a:rPr>
              <a:t>Objectif</a:t>
            </a:r>
            <a:r>
              <a:rPr lang="fr-FR" dirty="0">
                <a:solidFill>
                  <a:schemeClr val="tx1"/>
                </a:solidFill>
                <a:latin typeface="Arial"/>
                <a:cs typeface="Arial"/>
              </a:rPr>
              <a:t>(s) : « Connaissances et </a:t>
            </a:r>
            <a:r>
              <a:rPr lang="fr-FR" dirty="0" smtClean="0">
                <a:solidFill>
                  <a:schemeClr val="tx1"/>
                </a:solidFill>
                <a:latin typeface="Arial"/>
                <a:cs typeface="Arial"/>
              </a:rPr>
              <a:t>compétences associées </a:t>
            </a:r>
            <a:r>
              <a:rPr lang="fr-FR" dirty="0">
                <a:solidFill>
                  <a:schemeClr val="tx1"/>
                </a:solidFill>
                <a:latin typeface="Arial"/>
                <a:cs typeface="Arial"/>
              </a:rPr>
              <a:t>», en lien avec les contenus disciplinaires (</a:t>
            </a:r>
            <a:r>
              <a:rPr lang="fr-FR" dirty="0" smtClean="0">
                <a:solidFill>
                  <a:schemeClr val="tx1"/>
                </a:solidFill>
                <a:latin typeface="Arial"/>
                <a:cs typeface="Arial"/>
              </a:rPr>
              <a:t>cf. </a:t>
            </a:r>
            <a:r>
              <a:rPr lang="fr-FR" dirty="0">
                <a:solidFill>
                  <a:schemeClr val="tx1"/>
                </a:solidFill>
                <a:latin typeface="Arial"/>
                <a:cs typeface="Arial"/>
              </a:rPr>
              <a:t>volet 3 des programmes) mais aussi les objectifs de </a:t>
            </a:r>
            <a:r>
              <a:rPr lang="fr-FR" dirty="0" smtClean="0">
                <a:solidFill>
                  <a:schemeClr val="tx1"/>
                </a:solidFill>
                <a:latin typeface="Arial"/>
                <a:cs typeface="Arial"/>
              </a:rPr>
              <a:t>cycle ; les attendus doivent faire l’objet </a:t>
            </a:r>
            <a:r>
              <a:rPr lang="fr-FR" dirty="0">
                <a:solidFill>
                  <a:schemeClr val="tx1"/>
                </a:solidFill>
                <a:latin typeface="Arial"/>
                <a:cs typeface="Arial"/>
              </a:rPr>
              <a:t>de choix </a:t>
            </a:r>
            <a:r>
              <a:rPr lang="fr-FR" dirty="0" smtClean="0">
                <a:solidFill>
                  <a:schemeClr val="tx1"/>
                </a:solidFill>
                <a:latin typeface="Arial"/>
                <a:cs typeface="Arial"/>
              </a:rPr>
              <a:t>définis </a:t>
            </a:r>
            <a:r>
              <a:rPr lang="fr-FR" dirty="0">
                <a:solidFill>
                  <a:schemeClr val="tx1"/>
                </a:solidFill>
                <a:latin typeface="Arial"/>
                <a:cs typeface="Arial"/>
              </a:rPr>
              <a:t>en é</a:t>
            </a:r>
            <a:r>
              <a:rPr lang="fr-FR" dirty="0" smtClean="0">
                <a:solidFill>
                  <a:schemeClr val="tx1"/>
                </a:solidFill>
                <a:latin typeface="Arial"/>
                <a:cs typeface="Arial"/>
              </a:rPr>
              <a:t>quipe </a:t>
            </a:r>
            <a:r>
              <a:rPr lang="fr-FR" dirty="0">
                <a:solidFill>
                  <a:schemeClr val="tx1"/>
                </a:solidFill>
                <a:latin typeface="Arial"/>
                <a:cs typeface="Arial"/>
              </a:rPr>
              <a:t>disciplinaire et/ou </a:t>
            </a:r>
            <a:r>
              <a:rPr lang="fr-FR" dirty="0" smtClean="0">
                <a:solidFill>
                  <a:schemeClr val="tx1"/>
                </a:solidFill>
                <a:latin typeface="Arial"/>
                <a:cs typeface="Arial"/>
              </a:rPr>
              <a:t>interdisciplinaire. </a:t>
            </a:r>
            <a:endParaRPr lang="fr-FR" dirty="0">
              <a:solidFill>
                <a:schemeClr val="tx1"/>
              </a:solidFill>
              <a:latin typeface="Arial"/>
              <a:cs typeface="Arial"/>
            </a:endParaRPr>
          </a:p>
          <a:p>
            <a:pPr algn="just"/>
            <a:r>
              <a:rPr lang="fr-FR" dirty="0" smtClean="0">
                <a:solidFill>
                  <a:schemeClr val="tx1"/>
                </a:solidFill>
                <a:latin typeface="Arial"/>
                <a:cs typeface="Arial"/>
              </a:rPr>
              <a:t>Compétences ciblées </a:t>
            </a:r>
            <a:r>
              <a:rPr lang="fr-FR" dirty="0">
                <a:solidFill>
                  <a:schemeClr val="tx1"/>
                </a:solidFill>
                <a:latin typeface="Arial"/>
                <a:cs typeface="Arial"/>
              </a:rPr>
              <a:t>(dont le nombre est </a:t>
            </a:r>
            <a:r>
              <a:rPr lang="fr-FR" dirty="0" smtClean="0">
                <a:solidFill>
                  <a:schemeClr val="tx1"/>
                </a:solidFill>
                <a:latin typeface="Arial"/>
                <a:cs typeface="Arial"/>
              </a:rPr>
              <a:t>nécessairement limité) </a:t>
            </a:r>
            <a:endParaRPr lang="fr-FR" dirty="0">
              <a:solidFill>
                <a:schemeClr val="tx1"/>
              </a:solidFill>
              <a:latin typeface="Arial"/>
              <a:cs typeface="Arial"/>
            </a:endParaRPr>
          </a:p>
          <a:p>
            <a:pPr algn="just"/>
            <a:r>
              <a:rPr lang="fr-FR" dirty="0" smtClean="0">
                <a:solidFill>
                  <a:schemeClr val="tx1"/>
                </a:solidFill>
                <a:latin typeface="Arial"/>
                <a:cs typeface="Arial"/>
              </a:rPr>
              <a:t>-Domaines </a:t>
            </a:r>
            <a:r>
              <a:rPr lang="fr-FR" dirty="0">
                <a:solidFill>
                  <a:schemeClr val="tx1"/>
                </a:solidFill>
                <a:latin typeface="Arial"/>
                <a:cs typeface="Arial"/>
              </a:rPr>
              <a:t>du socle commun </a:t>
            </a:r>
            <a:r>
              <a:rPr lang="fr-FR" dirty="0" smtClean="0">
                <a:solidFill>
                  <a:schemeClr val="tx1"/>
                </a:solidFill>
                <a:latin typeface="Arial"/>
                <a:cs typeface="Arial"/>
              </a:rPr>
              <a:t>travaillés </a:t>
            </a:r>
            <a:r>
              <a:rPr lang="fr-FR" dirty="0">
                <a:solidFill>
                  <a:schemeClr val="tx1"/>
                </a:solidFill>
                <a:latin typeface="Arial"/>
                <a:cs typeface="Arial"/>
              </a:rPr>
              <a:t>et é</a:t>
            </a:r>
            <a:r>
              <a:rPr lang="fr-FR" dirty="0" smtClean="0">
                <a:solidFill>
                  <a:schemeClr val="tx1"/>
                </a:solidFill>
                <a:latin typeface="Arial"/>
                <a:cs typeface="Arial"/>
              </a:rPr>
              <a:t>valués </a:t>
            </a:r>
            <a:endParaRPr lang="fr-FR" dirty="0">
              <a:solidFill>
                <a:schemeClr val="tx1"/>
              </a:solidFill>
              <a:latin typeface="Arial"/>
              <a:cs typeface="Arial"/>
            </a:endParaRPr>
          </a:p>
          <a:p>
            <a:pPr algn="just"/>
            <a:r>
              <a:rPr lang="fr-FR" dirty="0" smtClean="0">
                <a:solidFill>
                  <a:schemeClr val="tx1"/>
                </a:solidFill>
                <a:latin typeface="Arial"/>
                <a:cs typeface="Arial"/>
              </a:rPr>
              <a:t>Activités envisagées </a:t>
            </a:r>
            <a:r>
              <a:rPr lang="fr-FR" dirty="0">
                <a:solidFill>
                  <a:schemeClr val="tx1"/>
                </a:solidFill>
                <a:latin typeface="Arial"/>
                <a:cs typeface="Arial"/>
              </a:rPr>
              <a:t>pendant la </a:t>
            </a:r>
            <a:r>
              <a:rPr lang="fr-FR" dirty="0" smtClean="0">
                <a:solidFill>
                  <a:schemeClr val="tx1"/>
                </a:solidFill>
                <a:latin typeface="Arial"/>
                <a:cs typeface="Arial"/>
              </a:rPr>
              <a:t>séquence </a:t>
            </a:r>
            <a:endParaRPr lang="fr-FR" dirty="0">
              <a:solidFill>
                <a:schemeClr val="tx1"/>
              </a:solidFill>
              <a:latin typeface="Arial"/>
              <a:cs typeface="Arial"/>
            </a:endParaRPr>
          </a:p>
          <a:p>
            <a:pPr algn="just"/>
            <a:r>
              <a:rPr lang="fr-FR" dirty="0" smtClean="0">
                <a:solidFill>
                  <a:schemeClr val="tx1"/>
                </a:solidFill>
                <a:latin typeface="Arial"/>
                <a:cs typeface="Arial"/>
              </a:rPr>
              <a:t>Indicateurs </a:t>
            </a:r>
            <a:r>
              <a:rPr lang="fr-FR" dirty="0">
                <a:solidFill>
                  <a:schemeClr val="tx1"/>
                </a:solidFill>
                <a:latin typeface="Arial"/>
                <a:cs typeface="Arial"/>
              </a:rPr>
              <a:t>de </a:t>
            </a:r>
            <a:r>
              <a:rPr lang="fr-FR" dirty="0" smtClean="0">
                <a:solidFill>
                  <a:schemeClr val="tx1"/>
                </a:solidFill>
                <a:latin typeface="Arial"/>
                <a:cs typeface="Arial"/>
              </a:rPr>
              <a:t>réussite </a:t>
            </a:r>
            <a:r>
              <a:rPr lang="fr-FR" dirty="0">
                <a:solidFill>
                  <a:schemeClr val="tx1"/>
                </a:solidFill>
                <a:latin typeface="Arial"/>
                <a:cs typeface="Arial"/>
              </a:rPr>
              <a:t>/ Observables : ils permettent d’objectiver le </a:t>
            </a:r>
            <a:r>
              <a:rPr lang="fr-FR" dirty="0" smtClean="0">
                <a:solidFill>
                  <a:schemeClr val="tx1"/>
                </a:solidFill>
                <a:latin typeface="Arial"/>
                <a:cs typeface="Arial"/>
              </a:rPr>
              <a:t>degré de réussite </a:t>
            </a:r>
            <a:r>
              <a:rPr lang="fr-FR" dirty="0">
                <a:solidFill>
                  <a:schemeClr val="tx1"/>
                </a:solidFill>
                <a:latin typeface="Arial"/>
                <a:cs typeface="Arial"/>
              </a:rPr>
              <a:t>de </a:t>
            </a:r>
            <a:r>
              <a:rPr lang="fr-FR" dirty="0" smtClean="0">
                <a:solidFill>
                  <a:schemeClr val="tx1"/>
                </a:solidFill>
                <a:latin typeface="Arial"/>
                <a:cs typeface="Arial"/>
              </a:rPr>
              <a:t>l’activité proposée </a:t>
            </a:r>
            <a:r>
              <a:rPr lang="fr-FR" dirty="0">
                <a:solidFill>
                  <a:schemeClr val="tx1"/>
                </a:solidFill>
                <a:latin typeface="Arial"/>
                <a:cs typeface="Arial"/>
              </a:rPr>
              <a:t>au moment de </a:t>
            </a:r>
            <a:r>
              <a:rPr lang="fr-FR" dirty="0" smtClean="0">
                <a:solidFill>
                  <a:schemeClr val="tx1"/>
                </a:solidFill>
                <a:latin typeface="Arial"/>
                <a:cs typeface="Arial"/>
              </a:rPr>
              <a:t>l’</a:t>
            </a:r>
            <a:r>
              <a:rPr lang="fr-FR" dirty="0">
                <a:solidFill>
                  <a:schemeClr val="tx1"/>
                </a:solidFill>
                <a:latin typeface="Arial"/>
                <a:cs typeface="Arial"/>
              </a:rPr>
              <a:t>é</a:t>
            </a:r>
            <a:r>
              <a:rPr lang="fr-FR" dirty="0" smtClean="0">
                <a:solidFill>
                  <a:schemeClr val="tx1"/>
                </a:solidFill>
                <a:latin typeface="Arial"/>
                <a:cs typeface="Arial"/>
              </a:rPr>
              <a:t>valuation</a:t>
            </a:r>
            <a:r>
              <a:rPr lang="fr-FR" dirty="0">
                <a:solidFill>
                  <a:schemeClr val="tx1"/>
                </a:solidFill>
                <a:latin typeface="Arial"/>
                <a:cs typeface="Arial"/>
              </a:rPr>
              <a:t>. </a:t>
            </a:r>
          </a:p>
          <a:p>
            <a:pPr algn="just"/>
            <a:r>
              <a:rPr lang="fr-FR" dirty="0" smtClean="0">
                <a:solidFill>
                  <a:schemeClr val="tx1"/>
                </a:solidFill>
                <a:latin typeface="Arial"/>
                <a:cs typeface="Arial"/>
              </a:rPr>
              <a:t>Situation</a:t>
            </a:r>
            <a:r>
              <a:rPr lang="fr-FR" dirty="0">
                <a:solidFill>
                  <a:schemeClr val="tx1"/>
                </a:solidFill>
                <a:latin typeface="Arial"/>
                <a:cs typeface="Arial"/>
              </a:rPr>
              <a:t>(s) </a:t>
            </a:r>
            <a:r>
              <a:rPr lang="fr-FR" dirty="0" smtClean="0">
                <a:solidFill>
                  <a:schemeClr val="tx1"/>
                </a:solidFill>
                <a:latin typeface="Arial"/>
                <a:cs typeface="Arial"/>
              </a:rPr>
              <a:t>d’</a:t>
            </a:r>
            <a:r>
              <a:rPr lang="fr-FR" dirty="0">
                <a:solidFill>
                  <a:schemeClr val="tx1"/>
                </a:solidFill>
                <a:latin typeface="Arial"/>
                <a:cs typeface="Arial"/>
              </a:rPr>
              <a:t>é</a:t>
            </a:r>
            <a:r>
              <a:rPr lang="fr-FR" dirty="0" smtClean="0">
                <a:solidFill>
                  <a:schemeClr val="tx1"/>
                </a:solidFill>
                <a:latin typeface="Arial"/>
                <a:cs typeface="Arial"/>
              </a:rPr>
              <a:t>valuation </a:t>
            </a:r>
            <a:endParaRPr lang="fr-FR" dirty="0">
              <a:solidFill>
                <a:schemeClr val="tx1"/>
              </a:solidFill>
              <a:latin typeface="Arial"/>
              <a:cs typeface="Arial"/>
            </a:endParaRPr>
          </a:p>
          <a:p>
            <a:endParaRPr lang="fr-FR" dirty="0"/>
          </a:p>
        </p:txBody>
      </p:sp>
    </p:spTree>
    <p:extLst>
      <p:ext uri="{BB962C8B-B14F-4D97-AF65-F5344CB8AC3E}">
        <p14:creationId xmlns:p14="http://schemas.microsoft.com/office/powerpoint/2010/main" val="2928880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2068993"/>
            <a:ext cx="9144000" cy="4608862"/>
          </a:xfrm>
          <a:blipFill dpi="0" rotWithShape="1">
            <a:blip r:embed="rId3" cstate="print">
              <a:alphaModFix amt="60000"/>
            </a:blip>
            <a:srcRect/>
            <a:stretch>
              <a:fillRect/>
            </a:stretch>
          </a:blipFill>
        </p:spPr>
        <p:txBody>
          <a:bodyPr>
            <a:normAutofit/>
          </a:bodyPr>
          <a:lstStyle/>
          <a:p>
            <a:pPr marL="0" indent="0">
              <a:buNone/>
            </a:pPr>
            <a:endParaRPr lang="fr-FR" sz="4400" dirty="0" smtClean="0"/>
          </a:p>
          <a:p>
            <a:pPr marL="0" indent="0">
              <a:buNone/>
            </a:pPr>
            <a:endParaRPr lang="fr-FR" sz="4400" dirty="0"/>
          </a:p>
          <a:p>
            <a:pPr marL="0" indent="0">
              <a:buNone/>
            </a:pPr>
            <a:endParaRPr lang="fr-FR" sz="4400" dirty="0" smtClean="0"/>
          </a:p>
          <a:p>
            <a:pPr marL="0" indent="0">
              <a:buNone/>
            </a:pPr>
            <a:endParaRPr lang="fr-FR" sz="4400" dirty="0"/>
          </a:p>
          <a:p>
            <a:pPr marL="0" indent="0">
              <a:buNone/>
            </a:pPr>
            <a:endParaRPr lang="fr-FR" sz="4400" dirty="0" smtClean="0"/>
          </a:p>
          <a:p>
            <a:pPr marL="0" indent="0">
              <a:buNone/>
            </a:pPr>
            <a:endParaRPr lang="fr-FR" sz="4400" dirty="0"/>
          </a:p>
        </p:txBody>
      </p:sp>
    </p:spTree>
    <p:extLst>
      <p:ext uri="{BB962C8B-B14F-4D97-AF65-F5344CB8AC3E}">
        <p14:creationId xmlns:p14="http://schemas.microsoft.com/office/powerpoint/2010/main" val="12669995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3366FF"/>
                </a:solidFill>
              </a:rPr>
              <a:t>ÉVALUER </a:t>
            </a:r>
            <a:endParaRPr lang="fr-FR" b="1" dirty="0">
              <a:solidFill>
                <a:srgbClr val="3366FF"/>
              </a:solidFill>
            </a:endParaRPr>
          </a:p>
        </p:txBody>
      </p:sp>
      <p:sp>
        <p:nvSpPr>
          <p:cNvPr id="3" name="Espace réservé du contenu 2"/>
          <p:cNvSpPr>
            <a:spLocks noGrp="1"/>
          </p:cNvSpPr>
          <p:nvPr>
            <p:ph idx="1"/>
          </p:nvPr>
        </p:nvSpPr>
        <p:spPr/>
        <p:txBody>
          <a:bodyPr>
            <a:normAutofit fontScale="85000" lnSpcReduction="20000"/>
          </a:bodyPr>
          <a:lstStyle/>
          <a:p>
            <a:pPr algn="just"/>
            <a:r>
              <a:rPr lang="fr-FR" dirty="0" smtClean="0"/>
              <a:t>Le degré de maîtrise des composantes du socle est apprécié sur une échelle de quatre niveaux :</a:t>
            </a:r>
          </a:p>
          <a:p>
            <a:pPr algn="just">
              <a:buFontTx/>
              <a:buChar char="-"/>
            </a:pPr>
            <a:r>
              <a:rPr lang="fr-FR" dirty="0"/>
              <a:t>l</a:t>
            </a:r>
            <a:r>
              <a:rPr lang="fr-FR" dirty="0" smtClean="0"/>
              <a:t>e niveau 1 de l’échelle correspond à des compétences non acquises au regard du cycle considéré. </a:t>
            </a:r>
          </a:p>
          <a:p>
            <a:pPr algn="just">
              <a:buFontTx/>
              <a:buChar char="-"/>
            </a:pPr>
            <a:r>
              <a:rPr lang="fr-FR" dirty="0"/>
              <a:t>l</a:t>
            </a:r>
            <a:r>
              <a:rPr lang="fr-FR" dirty="0" smtClean="0"/>
              <a:t>e niveau 2 </a:t>
            </a:r>
            <a:r>
              <a:rPr lang="fr-FR" dirty="0"/>
              <a:t>l’échelle correspond à des </a:t>
            </a:r>
            <a:r>
              <a:rPr lang="fr-FR" dirty="0" smtClean="0"/>
              <a:t>savoirs ou compétences qui doivent être encore étayées.</a:t>
            </a:r>
          </a:p>
          <a:p>
            <a:pPr algn="just">
              <a:buFontTx/>
              <a:buChar char="-"/>
            </a:pPr>
            <a:r>
              <a:rPr lang="fr-FR" dirty="0" smtClean="0"/>
              <a:t>le niveau 3 est le niveau attendu en fin de cycle ; c’est lui qui permet de valider, à la fin du cycle 4, l’acquisition du socle.</a:t>
            </a:r>
          </a:p>
          <a:p>
            <a:pPr algn="just">
              <a:buFontTx/>
              <a:buChar char="-"/>
            </a:pPr>
            <a:r>
              <a:rPr lang="fr-FR" dirty="0" smtClean="0"/>
              <a:t>le niveau 4 correspond à une maîtrise particulièrement affirmée de la compétence, allant au-delà des attentes du cycle . </a:t>
            </a:r>
            <a:endParaRPr lang="fr-FR" dirty="0"/>
          </a:p>
        </p:txBody>
      </p:sp>
    </p:spTree>
    <p:extLst>
      <p:ext uri="{BB962C8B-B14F-4D97-AF65-F5344CB8AC3E}">
        <p14:creationId xmlns:p14="http://schemas.microsoft.com/office/powerpoint/2010/main" val="1560906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767782"/>
          </a:xfrm>
        </p:spPr>
        <p:txBody>
          <a:bodyPr/>
          <a:lstStyle/>
          <a:p>
            <a:r>
              <a:rPr lang="fr-FR" sz="3600" b="1" dirty="0">
                <a:solidFill>
                  <a:srgbClr val="3366FF"/>
                </a:solidFill>
              </a:rPr>
              <a:t>L’AP : lieu privilégié </a:t>
            </a:r>
            <a:r>
              <a:rPr lang="fr-FR" sz="3600" b="1" dirty="0" smtClean="0">
                <a:solidFill>
                  <a:srgbClr val="3366FF"/>
                </a:solidFill>
              </a:rPr>
              <a:t>(1) </a:t>
            </a:r>
            <a:endParaRPr lang="fr-FR" sz="3600" dirty="0">
              <a:solidFill>
                <a:srgbClr val="3366FF"/>
              </a:solidFill>
            </a:endParaRPr>
          </a:p>
        </p:txBody>
      </p:sp>
      <p:sp>
        <p:nvSpPr>
          <p:cNvPr id="3" name="Espace réservé du contenu 2"/>
          <p:cNvSpPr>
            <a:spLocks noGrp="1"/>
          </p:cNvSpPr>
          <p:nvPr>
            <p:ph idx="1"/>
          </p:nvPr>
        </p:nvSpPr>
        <p:spPr>
          <a:xfrm>
            <a:off x="549274" y="1331531"/>
            <a:ext cx="8365085" cy="4612070"/>
          </a:xfrm>
        </p:spPr>
        <p:txBody>
          <a:bodyPr>
            <a:normAutofit fontScale="70000" lnSpcReduction="20000"/>
          </a:bodyPr>
          <a:lstStyle/>
          <a:p>
            <a:pPr algn="just"/>
            <a:r>
              <a:rPr lang="fr-FR" dirty="0">
                <a:solidFill>
                  <a:schemeClr val="tx1"/>
                </a:solidFill>
                <a:latin typeface="Arial"/>
                <a:cs typeface="Arial"/>
              </a:rPr>
              <a:t>de la</a:t>
            </a:r>
            <a:r>
              <a:rPr lang="fr-FR" b="1" dirty="0">
                <a:solidFill>
                  <a:schemeClr val="tx1"/>
                </a:solidFill>
                <a:latin typeface="Arial"/>
                <a:cs typeface="Arial"/>
              </a:rPr>
              <a:t> verbalisation des démarches</a:t>
            </a:r>
            <a:r>
              <a:rPr lang="fr-FR" dirty="0">
                <a:solidFill>
                  <a:schemeClr val="tx1"/>
                </a:solidFill>
                <a:latin typeface="Arial"/>
                <a:cs typeface="Arial"/>
              </a:rPr>
              <a:t> et des raisonnements, du retour sur les erreurs et des entretiens d’explicitation, ce qui serait une façon aussi d’instaurer un autre rapport au temps et de faire place à la parole de chacun</a:t>
            </a:r>
            <a:r>
              <a:rPr lang="fr-FR" dirty="0" smtClean="0">
                <a:solidFill>
                  <a:schemeClr val="tx1"/>
                </a:solidFill>
                <a:latin typeface="Arial"/>
                <a:cs typeface="Arial"/>
              </a:rPr>
              <a:t>.</a:t>
            </a:r>
          </a:p>
          <a:p>
            <a:pPr algn="just"/>
            <a:r>
              <a:rPr lang="fr-FR" b="1" dirty="0">
                <a:solidFill>
                  <a:schemeClr val="tx1"/>
                </a:solidFill>
                <a:latin typeface="Arial"/>
                <a:cs typeface="Arial"/>
              </a:rPr>
              <a:t>de travailler sur les compétences transversales</a:t>
            </a:r>
            <a:r>
              <a:rPr lang="fr-FR" dirty="0">
                <a:solidFill>
                  <a:schemeClr val="tx1"/>
                </a:solidFill>
                <a:latin typeface="Arial"/>
                <a:cs typeface="Arial"/>
              </a:rPr>
              <a:t>, par exemple comprendre et s’exprimer en utilisant la langue française à l’oral et à l’écrit. De même pour le langage mathématique ou « Se repérer dans le temps ». Pour ce qui est de la langue française et des compétences langagières, en effet, j’ai déjà eu l’occasion de dire que les 4 heures ou 4 heures 30 de français ne sauraient suffire pour donner aux élèves les compétences de </a:t>
            </a:r>
            <a:r>
              <a:rPr lang="fr-FR" dirty="0" err="1">
                <a:solidFill>
                  <a:schemeClr val="tx1"/>
                </a:solidFill>
                <a:latin typeface="Arial"/>
                <a:cs typeface="Arial"/>
              </a:rPr>
              <a:t>littératie</a:t>
            </a:r>
            <a:r>
              <a:rPr lang="fr-FR" dirty="0">
                <a:solidFill>
                  <a:schemeClr val="tx1"/>
                </a:solidFill>
                <a:latin typeface="Arial"/>
                <a:cs typeface="Arial"/>
              </a:rPr>
              <a:t> étendue qui sont l’objectif du socle</a:t>
            </a:r>
            <a:r>
              <a:rPr lang="fr-FR" dirty="0" smtClean="0">
                <a:solidFill>
                  <a:schemeClr val="tx1"/>
                </a:solidFill>
                <a:latin typeface="Arial"/>
                <a:cs typeface="Arial"/>
              </a:rPr>
              <a:t>.</a:t>
            </a:r>
          </a:p>
          <a:p>
            <a:pPr algn="just"/>
            <a:r>
              <a:rPr lang="fr-FR" b="1" dirty="0">
                <a:solidFill>
                  <a:schemeClr val="tx1"/>
                </a:solidFill>
                <a:latin typeface="Arial"/>
                <a:cs typeface="Arial"/>
              </a:rPr>
              <a:t>contribution de toutes les disciplines</a:t>
            </a:r>
            <a:endParaRPr lang="fr-FR" dirty="0">
              <a:solidFill>
                <a:schemeClr val="tx1"/>
              </a:solidFill>
              <a:latin typeface="Arial"/>
              <a:cs typeface="Arial"/>
            </a:endParaRPr>
          </a:p>
          <a:p>
            <a:endParaRPr lang="fr-FR" dirty="0"/>
          </a:p>
        </p:txBody>
      </p:sp>
    </p:spTree>
    <p:extLst>
      <p:ext uri="{BB962C8B-B14F-4D97-AF65-F5344CB8AC3E}">
        <p14:creationId xmlns:p14="http://schemas.microsoft.com/office/powerpoint/2010/main" val="15314989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46424"/>
            <a:ext cx="8042276" cy="1336956"/>
          </a:xfrm>
        </p:spPr>
        <p:txBody>
          <a:bodyPr/>
          <a:lstStyle/>
          <a:p>
            <a:r>
              <a:rPr lang="fr-FR" sz="3600" b="1" dirty="0" smtClean="0">
                <a:solidFill>
                  <a:srgbClr val="3366FF"/>
                </a:solidFill>
              </a:rPr>
              <a:t>L’ÉVALUATION (1)</a:t>
            </a:r>
            <a:endParaRPr lang="fr-FR" sz="3600" dirty="0">
              <a:solidFill>
                <a:srgbClr val="3366FF"/>
              </a:solidFill>
            </a:endParaRPr>
          </a:p>
        </p:txBody>
      </p:sp>
      <p:sp>
        <p:nvSpPr>
          <p:cNvPr id="3" name="Espace réservé du contenu 2"/>
          <p:cNvSpPr>
            <a:spLocks noGrp="1"/>
          </p:cNvSpPr>
          <p:nvPr>
            <p:ph idx="1"/>
          </p:nvPr>
        </p:nvSpPr>
        <p:spPr/>
        <p:txBody>
          <a:bodyPr>
            <a:normAutofit fontScale="62500" lnSpcReduction="20000"/>
          </a:bodyPr>
          <a:lstStyle/>
          <a:p>
            <a:pPr algn="just"/>
            <a:r>
              <a:rPr lang="fr-FR" sz="3600" dirty="0" smtClean="0">
                <a:solidFill>
                  <a:srgbClr val="000000"/>
                </a:solidFill>
                <a:latin typeface="Arial"/>
                <a:cs typeface="Arial"/>
              </a:rPr>
              <a:t>Les modalités d’évaluations proposées doivent être explicitées </a:t>
            </a:r>
            <a:r>
              <a:rPr lang="fr-FR" sz="3600" dirty="0">
                <a:solidFill>
                  <a:srgbClr val="000000"/>
                </a:solidFill>
                <a:latin typeface="Arial"/>
                <a:cs typeface="Arial"/>
              </a:rPr>
              <a:t>aux </a:t>
            </a:r>
            <a:r>
              <a:rPr lang="fr-FR" sz="3600" dirty="0" smtClean="0">
                <a:solidFill>
                  <a:srgbClr val="000000"/>
                </a:solidFill>
                <a:latin typeface="Arial"/>
                <a:cs typeface="Arial"/>
              </a:rPr>
              <a:t>élèves, afin qu’ils puissent se les approprier et procéder à leur propre évaluation des compétences mobilisées. Leur implication dans le processus d’évaluation  leur permettra de progresser de façon significative. L’évaluation doit servir les apprentissages, et permettre de relever les difficultés rencontrées par les élèves afin d’y remédier. </a:t>
            </a:r>
            <a:endParaRPr lang="fr-FR" sz="3600" dirty="0">
              <a:solidFill>
                <a:srgbClr val="000000"/>
              </a:solidFill>
              <a:latin typeface="Arial"/>
              <a:cs typeface="Arial"/>
            </a:endParaRPr>
          </a:p>
          <a:p>
            <a:pPr algn="just"/>
            <a:r>
              <a:rPr lang="fr-FR" sz="3600" dirty="0" smtClean="0">
                <a:solidFill>
                  <a:srgbClr val="000000"/>
                </a:solidFill>
                <a:latin typeface="Arial"/>
                <a:cs typeface="Arial"/>
              </a:rPr>
              <a:t>Afin </a:t>
            </a:r>
            <a:r>
              <a:rPr lang="fr-FR" sz="3600" dirty="0">
                <a:solidFill>
                  <a:srgbClr val="000000"/>
                </a:solidFill>
                <a:latin typeface="Arial"/>
                <a:cs typeface="Arial"/>
              </a:rPr>
              <a:t>de ne pas creuser les é</a:t>
            </a:r>
            <a:r>
              <a:rPr lang="fr-FR" sz="3600" dirty="0" smtClean="0">
                <a:solidFill>
                  <a:srgbClr val="000000"/>
                </a:solidFill>
                <a:latin typeface="Arial"/>
                <a:cs typeface="Arial"/>
              </a:rPr>
              <a:t>carts</a:t>
            </a:r>
            <a:r>
              <a:rPr lang="fr-FR" sz="3600" dirty="0">
                <a:solidFill>
                  <a:srgbClr val="000000"/>
                </a:solidFill>
                <a:latin typeface="Arial"/>
                <a:cs typeface="Arial"/>
              </a:rPr>
              <a:t>, la </a:t>
            </a:r>
            <a:r>
              <a:rPr lang="fr-FR" sz="3600" dirty="0" smtClean="0">
                <a:solidFill>
                  <a:srgbClr val="000000"/>
                </a:solidFill>
                <a:latin typeface="Arial"/>
                <a:cs typeface="Arial"/>
              </a:rPr>
              <a:t>différentiation </a:t>
            </a:r>
            <a:r>
              <a:rPr lang="fr-FR" sz="3600" dirty="0">
                <a:solidFill>
                  <a:srgbClr val="000000"/>
                </a:solidFill>
                <a:latin typeface="Arial"/>
                <a:cs typeface="Arial"/>
              </a:rPr>
              <a:t>est à penser avant tout dans le cadre de la mise en œuvre de la </a:t>
            </a:r>
            <a:r>
              <a:rPr lang="fr-FR" sz="3600" dirty="0" smtClean="0">
                <a:solidFill>
                  <a:srgbClr val="000000"/>
                </a:solidFill>
                <a:latin typeface="Arial"/>
                <a:cs typeface="Arial"/>
              </a:rPr>
              <a:t>séquence. Dans </a:t>
            </a:r>
            <a:r>
              <a:rPr lang="fr-FR" sz="3600" dirty="0">
                <a:solidFill>
                  <a:srgbClr val="000000"/>
                </a:solidFill>
                <a:latin typeface="Arial"/>
                <a:cs typeface="Arial"/>
              </a:rPr>
              <a:t>le cadre de </a:t>
            </a:r>
            <a:r>
              <a:rPr lang="fr-FR" sz="3600" dirty="0" smtClean="0">
                <a:solidFill>
                  <a:srgbClr val="000000"/>
                </a:solidFill>
                <a:latin typeface="Arial"/>
                <a:cs typeface="Arial"/>
              </a:rPr>
              <a:t>l’</a:t>
            </a:r>
            <a:r>
              <a:rPr lang="fr-FR" sz="3600" dirty="0">
                <a:solidFill>
                  <a:srgbClr val="000000"/>
                </a:solidFill>
                <a:latin typeface="Arial"/>
                <a:cs typeface="Arial"/>
              </a:rPr>
              <a:t>é</a:t>
            </a:r>
            <a:r>
              <a:rPr lang="fr-FR" sz="3600" dirty="0" smtClean="0">
                <a:solidFill>
                  <a:srgbClr val="000000"/>
                </a:solidFill>
                <a:latin typeface="Arial"/>
                <a:cs typeface="Arial"/>
              </a:rPr>
              <a:t>valuation</a:t>
            </a:r>
            <a:r>
              <a:rPr lang="fr-FR" sz="3600" dirty="0">
                <a:solidFill>
                  <a:srgbClr val="000000"/>
                </a:solidFill>
                <a:latin typeface="Arial"/>
                <a:cs typeface="Arial"/>
              </a:rPr>
              <a:t>, </a:t>
            </a:r>
            <a:r>
              <a:rPr lang="fr-FR" sz="3600" dirty="0" smtClean="0">
                <a:solidFill>
                  <a:srgbClr val="000000"/>
                </a:solidFill>
                <a:latin typeface="Arial"/>
                <a:cs typeface="Arial"/>
              </a:rPr>
              <a:t>cette différentiation </a:t>
            </a:r>
            <a:r>
              <a:rPr lang="fr-FR" sz="3600" dirty="0">
                <a:solidFill>
                  <a:srgbClr val="000000"/>
                </a:solidFill>
                <a:latin typeface="Arial"/>
                <a:cs typeface="Arial"/>
              </a:rPr>
              <a:t>ne devra pas conduire à adapter les attendus mais les </a:t>
            </a:r>
            <a:r>
              <a:rPr lang="fr-FR" sz="3600" dirty="0" smtClean="0">
                <a:solidFill>
                  <a:srgbClr val="000000"/>
                </a:solidFill>
                <a:latin typeface="Arial"/>
                <a:cs typeface="Arial"/>
              </a:rPr>
              <a:t>modalités</a:t>
            </a:r>
            <a:r>
              <a:rPr lang="fr-FR" sz="3600" dirty="0">
                <a:solidFill>
                  <a:srgbClr val="000000"/>
                </a:solidFill>
                <a:latin typeface="Arial"/>
                <a:cs typeface="Arial"/>
              </a:rPr>
              <a:t>. Il en va de l’acquisition de tous les domaines du socle commun et, </a:t>
            </a:r>
            <a:r>
              <a:rPr lang="fr-FR" sz="3600" i="1" dirty="0">
                <a:solidFill>
                  <a:srgbClr val="000000"/>
                </a:solidFill>
                <a:latin typeface="Arial"/>
                <a:cs typeface="Arial"/>
              </a:rPr>
              <a:t>in fine</a:t>
            </a:r>
            <a:r>
              <a:rPr lang="fr-FR" sz="3600" dirty="0">
                <a:solidFill>
                  <a:srgbClr val="000000"/>
                </a:solidFill>
                <a:latin typeface="Arial"/>
                <a:cs typeface="Arial"/>
              </a:rPr>
              <a:t>, de sa validation. </a:t>
            </a:r>
          </a:p>
          <a:p>
            <a:pPr algn="just"/>
            <a:endParaRPr lang="fr-FR" dirty="0"/>
          </a:p>
        </p:txBody>
      </p:sp>
    </p:spTree>
    <p:extLst>
      <p:ext uri="{BB962C8B-B14F-4D97-AF65-F5344CB8AC3E}">
        <p14:creationId xmlns:p14="http://schemas.microsoft.com/office/powerpoint/2010/main" val="42667992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5"/>
            <a:ext cx="8042276" cy="915731"/>
          </a:xfrm>
        </p:spPr>
        <p:txBody>
          <a:bodyPr/>
          <a:lstStyle/>
          <a:p>
            <a:r>
              <a:rPr lang="fr-FR" sz="3600" b="1" dirty="0" smtClean="0">
                <a:solidFill>
                  <a:srgbClr val="3366FF"/>
                </a:solidFill>
              </a:rPr>
              <a:t>L’ÉVALUATION (2)</a:t>
            </a:r>
            <a:endParaRPr lang="fr-FR" sz="3600" dirty="0">
              <a:solidFill>
                <a:srgbClr val="3366FF"/>
              </a:solidFill>
            </a:endParaRPr>
          </a:p>
        </p:txBody>
      </p:sp>
      <p:sp>
        <p:nvSpPr>
          <p:cNvPr id="3" name="Espace réservé du contenu 2"/>
          <p:cNvSpPr>
            <a:spLocks noGrp="1"/>
          </p:cNvSpPr>
          <p:nvPr>
            <p:ph idx="1"/>
          </p:nvPr>
        </p:nvSpPr>
        <p:spPr/>
        <p:txBody>
          <a:bodyPr>
            <a:normAutofit fontScale="62500" lnSpcReduction="20000"/>
          </a:bodyPr>
          <a:lstStyle/>
          <a:p>
            <a:pPr algn="just"/>
            <a:r>
              <a:rPr lang="fr-FR" dirty="0" smtClean="0">
                <a:solidFill>
                  <a:schemeClr val="tx1"/>
                </a:solidFill>
                <a:latin typeface="Arial"/>
                <a:cs typeface="Arial"/>
              </a:rPr>
              <a:t>Au collège, </a:t>
            </a:r>
            <a:r>
              <a:rPr lang="fr-FR" dirty="0">
                <a:latin typeface="Arial"/>
                <a:cs typeface="Arial"/>
              </a:rPr>
              <a:t>s</a:t>
            </a:r>
            <a:r>
              <a:rPr lang="fr-FR" dirty="0" smtClean="0">
                <a:solidFill>
                  <a:schemeClr val="tx1"/>
                </a:solidFill>
                <a:latin typeface="Arial"/>
                <a:cs typeface="Arial"/>
              </a:rPr>
              <a:t>upprimer la note chiffrée. </a:t>
            </a:r>
          </a:p>
          <a:p>
            <a:pPr marL="0" indent="0" algn="just">
              <a:buNone/>
            </a:pPr>
            <a:endParaRPr lang="fr-FR" dirty="0" smtClean="0">
              <a:solidFill>
                <a:schemeClr val="tx1"/>
              </a:solidFill>
              <a:latin typeface="Arial"/>
              <a:cs typeface="Arial"/>
            </a:endParaRPr>
          </a:p>
          <a:p>
            <a:pPr algn="just"/>
            <a:r>
              <a:rPr lang="fr-FR" dirty="0">
                <a:latin typeface="Arial"/>
                <a:cs typeface="Arial"/>
              </a:rPr>
              <a:t>A</a:t>
            </a:r>
            <a:r>
              <a:rPr lang="fr-FR" dirty="0" smtClean="0">
                <a:solidFill>
                  <a:schemeClr val="tx1"/>
                </a:solidFill>
                <a:latin typeface="Arial"/>
                <a:cs typeface="Arial"/>
              </a:rPr>
              <a:t>border les différents </a:t>
            </a:r>
            <a:r>
              <a:rPr lang="fr-FR" dirty="0">
                <a:solidFill>
                  <a:schemeClr val="tx1"/>
                </a:solidFill>
                <a:latin typeface="Arial"/>
                <a:cs typeface="Arial"/>
              </a:rPr>
              <a:t>types </a:t>
            </a:r>
            <a:r>
              <a:rPr lang="fr-FR" dirty="0" smtClean="0">
                <a:solidFill>
                  <a:schemeClr val="tx1"/>
                </a:solidFill>
                <a:latin typeface="Arial"/>
                <a:cs typeface="Arial"/>
              </a:rPr>
              <a:t>d’évaluations </a:t>
            </a:r>
            <a:r>
              <a:rPr lang="fr-FR" dirty="0">
                <a:solidFill>
                  <a:schemeClr val="tx1"/>
                </a:solidFill>
                <a:latin typeface="Arial"/>
                <a:cs typeface="Arial"/>
              </a:rPr>
              <a:t>en cours d’apprentissage </a:t>
            </a:r>
            <a:r>
              <a:rPr lang="fr-FR" dirty="0" smtClean="0">
                <a:solidFill>
                  <a:schemeClr val="tx1"/>
                </a:solidFill>
                <a:latin typeface="Arial"/>
                <a:cs typeface="Arial"/>
              </a:rPr>
              <a:t>(évaluations diagnostique, formative, formatrice, sommative) </a:t>
            </a:r>
          </a:p>
          <a:p>
            <a:pPr marL="0" indent="0" algn="just">
              <a:buNone/>
            </a:pPr>
            <a:endParaRPr lang="fr-FR" dirty="0" smtClean="0">
              <a:solidFill>
                <a:schemeClr val="tx1"/>
              </a:solidFill>
              <a:latin typeface="Arial"/>
              <a:cs typeface="Arial"/>
            </a:endParaRPr>
          </a:p>
          <a:p>
            <a:pPr algn="just"/>
            <a:r>
              <a:rPr lang="fr-FR" dirty="0" smtClean="0">
                <a:latin typeface="Arial"/>
                <a:cs typeface="Arial"/>
              </a:rPr>
              <a:t>Tenir compte de </a:t>
            </a:r>
            <a:r>
              <a:rPr lang="fr-FR" dirty="0" smtClean="0">
                <a:solidFill>
                  <a:schemeClr val="tx1"/>
                </a:solidFill>
                <a:latin typeface="Arial"/>
                <a:cs typeface="Arial"/>
              </a:rPr>
              <a:t>l’importance </a:t>
            </a:r>
            <a:r>
              <a:rPr lang="fr-FR" dirty="0">
                <a:solidFill>
                  <a:schemeClr val="tx1"/>
                </a:solidFill>
                <a:latin typeface="Arial"/>
                <a:cs typeface="Arial"/>
              </a:rPr>
              <a:t>de la </a:t>
            </a:r>
            <a:r>
              <a:rPr lang="fr-FR" dirty="0" smtClean="0">
                <a:solidFill>
                  <a:schemeClr val="tx1"/>
                </a:solidFill>
                <a:latin typeface="Arial"/>
                <a:cs typeface="Arial"/>
              </a:rPr>
              <a:t>rétroaction</a:t>
            </a:r>
            <a:r>
              <a:rPr lang="fr-FR" dirty="0">
                <a:solidFill>
                  <a:schemeClr val="tx1"/>
                </a:solidFill>
                <a:latin typeface="Arial"/>
                <a:cs typeface="Arial"/>
              </a:rPr>
              <a:t>, ou </a:t>
            </a:r>
            <a:r>
              <a:rPr lang="fr-FR" dirty="0" smtClean="0">
                <a:solidFill>
                  <a:schemeClr val="tx1"/>
                </a:solidFill>
                <a:latin typeface="Arial"/>
                <a:cs typeface="Arial"/>
              </a:rPr>
              <a:t>des différentes modalités </a:t>
            </a:r>
            <a:r>
              <a:rPr lang="fr-FR" dirty="0">
                <a:solidFill>
                  <a:schemeClr val="tx1"/>
                </a:solidFill>
                <a:latin typeface="Arial"/>
                <a:cs typeface="Arial"/>
              </a:rPr>
              <a:t>(</a:t>
            </a:r>
            <a:r>
              <a:rPr lang="fr-FR" dirty="0" smtClean="0">
                <a:solidFill>
                  <a:schemeClr val="tx1"/>
                </a:solidFill>
                <a:latin typeface="Arial"/>
                <a:cs typeface="Arial"/>
              </a:rPr>
              <a:t>contrôle</a:t>
            </a:r>
            <a:r>
              <a:rPr lang="fr-FR" dirty="0">
                <a:solidFill>
                  <a:schemeClr val="tx1"/>
                </a:solidFill>
                <a:latin typeface="Arial"/>
                <a:cs typeface="Arial"/>
              </a:rPr>
              <a:t>, observations, entretien). </a:t>
            </a:r>
            <a:endParaRPr lang="fr-FR" dirty="0" smtClean="0">
              <a:solidFill>
                <a:schemeClr val="tx1"/>
              </a:solidFill>
              <a:latin typeface="Arial"/>
              <a:cs typeface="Arial"/>
            </a:endParaRPr>
          </a:p>
          <a:p>
            <a:pPr marL="0" indent="0" algn="just">
              <a:buNone/>
            </a:pPr>
            <a:endParaRPr lang="fr-FR" dirty="0">
              <a:latin typeface="Arial"/>
              <a:cs typeface="Arial"/>
            </a:endParaRPr>
          </a:p>
          <a:p>
            <a:pPr algn="just"/>
            <a:r>
              <a:rPr lang="fr-FR" dirty="0" smtClean="0">
                <a:solidFill>
                  <a:schemeClr val="tx1"/>
                </a:solidFill>
                <a:latin typeface="Arial"/>
                <a:cs typeface="Arial"/>
              </a:rPr>
              <a:t>Harmoniser les </a:t>
            </a:r>
            <a:r>
              <a:rPr lang="fr-FR" dirty="0">
                <a:solidFill>
                  <a:schemeClr val="tx1"/>
                </a:solidFill>
                <a:latin typeface="Arial"/>
                <a:cs typeface="Arial"/>
              </a:rPr>
              <a:t>pratiques et </a:t>
            </a:r>
            <a:r>
              <a:rPr lang="fr-FR" dirty="0" smtClean="0">
                <a:solidFill>
                  <a:schemeClr val="tx1"/>
                </a:solidFill>
                <a:latin typeface="Arial"/>
                <a:cs typeface="Arial"/>
              </a:rPr>
              <a:t>les </a:t>
            </a:r>
            <a:r>
              <a:rPr lang="fr-FR" dirty="0">
                <a:solidFill>
                  <a:schemeClr val="tx1"/>
                </a:solidFill>
                <a:latin typeface="Arial"/>
                <a:cs typeface="Arial"/>
              </a:rPr>
              <a:t>outils, avec des </a:t>
            </a:r>
            <a:r>
              <a:rPr lang="fr-FR" dirty="0" smtClean="0">
                <a:solidFill>
                  <a:schemeClr val="tx1"/>
                </a:solidFill>
                <a:latin typeface="Arial"/>
                <a:cs typeface="Arial"/>
              </a:rPr>
              <a:t>réflexions </a:t>
            </a:r>
            <a:r>
              <a:rPr lang="fr-FR" dirty="0">
                <a:solidFill>
                  <a:schemeClr val="tx1"/>
                </a:solidFill>
                <a:latin typeface="Arial"/>
                <a:cs typeface="Arial"/>
              </a:rPr>
              <a:t>sur les </a:t>
            </a:r>
            <a:r>
              <a:rPr lang="fr-FR" dirty="0" smtClean="0">
                <a:solidFill>
                  <a:schemeClr val="tx1"/>
                </a:solidFill>
                <a:latin typeface="Arial"/>
                <a:cs typeface="Arial"/>
              </a:rPr>
              <a:t>différents </a:t>
            </a:r>
            <a:r>
              <a:rPr lang="fr-FR" dirty="0">
                <a:solidFill>
                  <a:schemeClr val="tx1"/>
                </a:solidFill>
                <a:latin typeface="Arial"/>
                <a:cs typeface="Arial"/>
              </a:rPr>
              <a:t>types d’apprentissages à é</a:t>
            </a:r>
            <a:r>
              <a:rPr lang="fr-FR" dirty="0" smtClean="0">
                <a:solidFill>
                  <a:schemeClr val="tx1"/>
                </a:solidFill>
                <a:latin typeface="Arial"/>
                <a:cs typeface="Arial"/>
              </a:rPr>
              <a:t>valuer </a:t>
            </a:r>
            <a:r>
              <a:rPr lang="fr-FR" dirty="0">
                <a:solidFill>
                  <a:schemeClr val="tx1"/>
                </a:solidFill>
                <a:latin typeface="Arial"/>
                <a:cs typeface="Arial"/>
              </a:rPr>
              <a:t>(connaissances, </a:t>
            </a:r>
            <a:r>
              <a:rPr lang="fr-FR" dirty="0" smtClean="0">
                <a:solidFill>
                  <a:schemeClr val="tx1"/>
                </a:solidFill>
                <a:latin typeface="Arial"/>
                <a:cs typeface="Arial"/>
              </a:rPr>
              <a:t>compréhension</a:t>
            </a:r>
            <a:r>
              <a:rPr lang="fr-FR" dirty="0">
                <a:solidFill>
                  <a:schemeClr val="tx1"/>
                </a:solidFill>
                <a:latin typeface="Arial"/>
                <a:cs typeface="Arial"/>
              </a:rPr>
              <a:t>, </a:t>
            </a:r>
            <a:r>
              <a:rPr lang="fr-FR" dirty="0" smtClean="0">
                <a:solidFill>
                  <a:schemeClr val="tx1"/>
                </a:solidFill>
                <a:latin typeface="Arial"/>
                <a:cs typeface="Arial"/>
              </a:rPr>
              <a:t>application,</a:t>
            </a:r>
            <a:r>
              <a:rPr lang="mr-IN" dirty="0" smtClean="0">
                <a:solidFill>
                  <a:schemeClr val="tx1"/>
                </a:solidFill>
                <a:latin typeface="Arial"/>
                <a:cs typeface="Arial"/>
              </a:rPr>
              <a:t>…</a:t>
            </a:r>
            <a:r>
              <a:rPr lang="fr-FR" dirty="0" smtClean="0">
                <a:solidFill>
                  <a:schemeClr val="tx1"/>
                </a:solidFill>
                <a:latin typeface="Arial"/>
                <a:cs typeface="Arial"/>
              </a:rPr>
              <a:t>)</a:t>
            </a:r>
            <a:r>
              <a:rPr lang="fr-FR" dirty="0">
                <a:solidFill>
                  <a:schemeClr val="tx1"/>
                </a:solidFill>
                <a:latin typeface="Arial"/>
                <a:cs typeface="Arial"/>
              </a:rPr>
              <a:t>, les niveaux de </a:t>
            </a:r>
            <a:r>
              <a:rPr lang="fr-FR" dirty="0" smtClean="0">
                <a:solidFill>
                  <a:schemeClr val="tx1"/>
                </a:solidFill>
                <a:latin typeface="Arial"/>
                <a:cs typeface="Arial"/>
              </a:rPr>
              <a:t>maîtrise </a:t>
            </a:r>
            <a:r>
              <a:rPr lang="fr-FR" dirty="0">
                <a:solidFill>
                  <a:schemeClr val="tx1"/>
                </a:solidFill>
                <a:latin typeface="Arial"/>
                <a:cs typeface="Arial"/>
              </a:rPr>
              <a:t>à exiger, et l’outil correspondant. </a:t>
            </a:r>
            <a:endParaRPr lang="fr-FR" dirty="0" smtClean="0">
              <a:solidFill>
                <a:schemeClr val="tx1"/>
              </a:solidFill>
              <a:latin typeface="Arial"/>
              <a:cs typeface="Arial"/>
            </a:endParaRPr>
          </a:p>
          <a:p>
            <a:pPr algn="just"/>
            <a:endParaRPr lang="fr-FR" dirty="0" smtClean="0">
              <a:solidFill>
                <a:schemeClr val="tx1"/>
              </a:solidFill>
              <a:latin typeface="Arial"/>
              <a:cs typeface="Arial"/>
            </a:endParaRPr>
          </a:p>
          <a:p>
            <a:pPr algn="just"/>
            <a:r>
              <a:rPr lang="fr-FR" dirty="0" smtClean="0"/>
              <a:t>Développer </a:t>
            </a:r>
            <a:r>
              <a:rPr lang="fr-FR" dirty="0"/>
              <a:t>le travail collectif, collaboratif et coopératif</a:t>
            </a:r>
          </a:p>
          <a:p>
            <a:pPr algn="just"/>
            <a:endParaRPr lang="fr-FR" dirty="0">
              <a:solidFill>
                <a:schemeClr val="tx1"/>
              </a:solidFill>
              <a:latin typeface="Arial"/>
              <a:cs typeface="Arial"/>
            </a:endParaRPr>
          </a:p>
          <a:p>
            <a:endParaRPr lang="fr-FR" dirty="0"/>
          </a:p>
          <a:p>
            <a:endParaRPr lang="fr-FR" dirty="0"/>
          </a:p>
        </p:txBody>
      </p:sp>
    </p:spTree>
    <p:extLst>
      <p:ext uri="{BB962C8B-B14F-4D97-AF65-F5344CB8AC3E}">
        <p14:creationId xmlns:p14="http://schemas.microsoft.com/office/powerpoint/2010/main" val="27885101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2287" y="-620372"/>
            <a:ext cx="10411367" cy="7795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79007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3366FF"/>
                </a:solidFill>
              </a:rPr>
              <a:t>L’ÉVALUATION </a:t>
            </a:r>
            <a:r>
              <a:rPr lang="fr-FR" b="1" dirty="0" smtClean="0">
                <a:solidFill>
                  <a:srgbClr val="3366FF"/>
                </a:solidFill>
              </a:rPr>
              <a:t>(3)</a:t>
            </a:r>
            <a:endParaRPr lang="fr-FR" dirty="0">
              <a:solidFill>
                <a:srgbClr val="3366FF"/>
              </a:solidFill>
            </a:endParaRPr>
          </a:p>
        </p:txBody>
      </p:sp>
      <p:sp>
        <p:nvSpPr>
          <p:cNvPr id="3" name="Espace réservé du contenu 2"/>
          <p:cNvSpPr>
            <a:spLocks noGrp="1"/>
          </p:cNvSpPr>
          <p:nvPr>
            <p:ph idx="1"/>
          </p:nvPr>
        </p:nvSpPr>
        <p:spPr/>
        <p:txBody>
          <a:bodyPr/>
          <a:lstStyle/>
          <a:p>
            <a:r>
              <a:rPr lang="fr-FR" dirty="0" smtClean="0"/>
              <a:t>Montrer l’utilité </a:t>
            </a:r>
          </a:p>
          <a:p>
            <a:r>
              <a:rPr lang="fr-FR" dirty="0" smtClean="0"/>
              <a:t>Montrer la faisabilité </a:t>
            </a:r>
          </a:p>
          <a:p>
            <a:r>
              <a:rPr lang="fr-FR" dirty="0" smtClean="0"/>
              <a:t>Viser l’acceptabilité </a:t>
            </a:r>
          </a:p>
          <a:p>
            <a:endParaRPr lang="fr-FR" dirty="0"/>
          </a:p>
          <a:p>
            <a:pPr marL="0" indent="0" algn="just">
              <a:buNone/>
            </a:pPr>
            <a:r>
              <a:rPr lang="fr-FR" i="1" dirty="0"/>
              <a:t>Tous les acteurs sont à rassurer :</a:t>
            </a:r>
            <a:r>
              <a:rPr lang="fr-FR" i="1" dirty="0" smtClean="0"/>
              <a:t> </a:t>
            </a:r>
            <a:r>
              <a:rPr lang="fr-FR" i="1" dirty="0"/>
              <a:t>élèves </a:t>
            </a:r>
            <a:r>
              <a:rPr lang="fr-FR" i="1" dirty="0" smtClean="0"/>
              <a:t>et </a:t>
            </a:r>
            <a:r>
              <a:rPr lang="fr-FR" i="1" dirty="0"/>
              <a:t>parents, en particulier sur les liaisons de l’évaluation avec le DNB et l’affectation.</a:t>
            </a:r>
          </a:p>
          <a:p>
            <a:pPr marL="0" indent="0">
              <a:buNone/>
            </a:pPr>
            <a:endParaRPr lang="fr-FR" dirty="0"/>
          </a:p>
        </p:txBody>
      </p:sp>
    </p:spTree>
    <p:extLst>
      <p:ext uri="{BB962C8B-B14F-4D97-AF65-F5344CB8AC3E}">
        <p14:creationId xmlns:p14="http://schemas.microsoft.com/office/powerpoint/2010/main" val="21590353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3366FF"/>
                </a:solidFill>
              </a:rPr>
              <a:t>L’ÉVALUATION (4) </a:t>
            </a:r>
            <a:endParaRPr lang="fr-FR" b="1" dirty="0">
              <a:solidFill>
                <a:srgbClr val="3366FF"/>
              </a:solidFill>
            </a:endParaRPr>
          </a:p>
        </p:txBody>
      </p:sp>
      <p:sp>
        <p:nvSpPr>
          <p:cNvPr id="3" name="Espace réservé du contenu 2"/>
          <p:cNvSpPr>
            <a:spLocks noGrp="1"/>
          </p:cNvSpPr>
          <p:nvPr>
            <p:ph idx="1"/>
          </p:nvPr>
        </p:nvSpPr>
        <p:spPr/>
        <p:txBody>
          <a:bodyPr>
            <a:normAutofit fontScale="70000" lnSpcReduction="20000"/>
          </a:bodyPr>
          <a:lstStyle/>
          <a:p>
            <a:pPr marL="0" indent="0">
              <a:buNone/>
            </a:pPr>
            <a:r>
              <a:rPr lang="fr-FR" sz="2400" strike="sngStrike" dirty="0" smtClean="0"/>
              <a:t>Clarifier les objectifs de l’évaluation des acquis des élèves : </a:t>
            </a:r>
          </a:p>
          <a:p>
            <a:r>
              <a:rPr lang="fr-FR" sz="2400" strike="sngStrike" dirty="0" smtClean="0"/>
              <a:t>Référencer un élève par rapport à un groupe d’élève</a:t>
            </a:r>
          </a:p>
          <a:p>
            <a:r>
              <a:rPr lang="fr-FR" sz="2400" strike="sngStrike" dirty="0" smtClean="0"/>
              <a:t>Classer </a:t>
            </a:r>
          </a:p>
          <a:p>
            <a:r>
              <a:rPr lang="fr-FR" sz="2400" strike="sngStrike" dirty="0" smtClean="0"/>
              <a:t>Perpétuer la notation sanction à faible valeur pédagogique </a:t>
            </a:r>
          </a:p>
          <a:p>
            <a:r>
              <a:rPr lang="fr-FR" sz="2400" strike="sngStrike" dirty="0" smtClean="0"/>
              <a:t>Perpétuer une logique de tri </a:t>
            </a:r>
          </a:p>
          <a:p>
            <a:r>
              <a:rPr lang="fr-FR" dirty="0" smtClean="0"/>
              <a:t>Définir des objectifs d’apprentissage et évaluer afin de réguler </a:t>
            </a:r>
          </a:p>
          <a:p>
            <a:r>
              <a:rPr lang="fr-FR" dirty="0" smtClean="0"/>
              <a:t>Permettre à l’élève de progresser et valoriser ses progrès </a:t>
            </a:r>
          </a:p>
          <a:p>
            <a:r>
              <a:rPr lang="fr-FR" dirty="0" smtClean="0"/>
              <a:t>Mesurer le degré d’acquisition des connaissances et des compétences </a:t>
            </a:r>
          </a:p>
          <a:p>
            <a:r>
              <a:rPr lang="fr-FR" dirty="0" smtClean="0"/>
              <a:t>Mesurer les progrès </a:t>
            </a:r>
          </a:p>
          <a:p>
            <a:r>
              <a:rPr lang="fr-FR" dirty="0" smtClean="0"/>
              <a:t>Mettre en œuvre une logique de positionnement : positionner l’élève au regard des objectifs d’apprentissage et de l’acquisition du socle (profil de compétences) </a:t>
            </a:r>
            <a:endParaRPr lang="fr-FR" dirty="0"/>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rcRect l="53271" t="66467" r="7137" b="11935"/>
          <a:stretch>
            <a:fillRect/>
          </a:stretch>
        </p:blipFill>
        <p:spPr bwMode="auto">
          <a:xfrm rot="1660691">
            <a:off x="979509" y="1821264"/>
            <a:ext cx="1705840" cy="92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rcRect l="7732" t="64491" r="48793" b="11356"/>
          <a:stretch>
            <a:fillRect/>
          </a:stretch>
        </p:blipFill>
        <p:spPr bwMode="auto">
          <a:xfrm rot="20749288">
            <a:off x="6416233" y="5063093"/>
            <a:ext cx="1588018" cy="882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19138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endParaRPr lang="fr-FR" sz="1200">
              <a:solidFill>
                <a:schemeClr val="tx1">
                  <a:tint val="75000"/>
                </a:schemeClr>
              </a:solidFill>
              <a:latin typeface="+mn-lt"/>
            </a:endParaRPr>
          </a:p>
        </p:txBody>
      </p:sp>
      <p:cxnSp>
        <p:nvCxnSpPr>
          <p:cNvPr id="40963" name="Connecteur droit avec flèche 67"/>
          <p:cNvCxnSpPr>
            <a:cxnSpLocks noChangeShapeType="1"/>
          </p:cNvCxnSpPr>
          <p:nvPr/>
        </p:nvCxnSpPr>
        <p:spPr bwMode="auto">
          <a:xfrm>
            <a:off x="4313238" y="2057399"/>
            <a:ext cx="1" cy="485775"/>
          </a:xfrm>
          <a:prstGeom prst="straightConnector1">
            <a:avLst/>
          </a:prstGeom>
          <a:noFill/>
          <a:ln w="28575" algn="ctr">
            <a:solidFill>
              <a:schemeClr val="tx1"/>
            </a:solidFill>
            <a:round/>
            <a:headEnd type="oval" w="med" len="med"/>
            <a:tailEnd type="arrow" w="med" len="med"/>
          </a:ln>
        </p:spPr>
      </p:cxnSp>
      <p:sp>
        <p:nvSpPr>
          <p:cNvPr id="10" name="Rectangle 9"/>
          <p:cNvSpPr/>
          <p:nvPr/>
        </p:nvSpPr>
        <p:spPr bwMode="auto">
          <a:xfrm>
            <a:off x="3049883" y="1489075"/>
            <a:ext cx="2562677" cy="512633"/>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hangingPunct="0">
              <a:defRPr/>
            </a:pPr>
            <a:r>
              <a:rPr lang="fr-FR" sz="1600" dirty="0" smtClean="0">
                <a:effectLst>
                  <a:outerShdw blurRad="38100" dist="38100" dir="2700000" algn="tl">
                    <a:srgbClr val="C0C0C0"/>
                  </a:outerShdw>
                </a:effectLst>
                <a:latin typeface="Lucida Grande"/>
                <a:ea typeface="MS PGothic" charset="-128"/>
              </a:rPr>
              <a:t>Français</a:t>
            </a:r>
            <a:endParaRPr lang="fr-FR" sz="1600" dirty="0">
              <a:effectLst>
                <a:outerShdw blurRad="38100" dist="38100" dir="2700000" algn="tl">
                  <a:srgbClr val="C0C0C0"/>
                </a:outerShdw>
              </a:effectLst>
              <a:latin typeface="Lucida Grande"/>
              <a:ea typeface="MS PGothic" charset="-128"/>
            </a:endParaRPr>
          </a:p>
          <a:p>
            <a:pPr algn="ctr" eaLnBrk="0" hangingPunct="0">
              <a:defRPr/>
            </a:pPr>
            <a:endParaRPr lang="fr-FR" sz="1600" dirty="0">
              <a:latin typeface="Lucida Grande"/>
              <a:ea typeface="MS PGothic" charset="-128"/>
            </a:endParaRPr>
          </a:p>
        </p:txBody>
      </p:sp>
      <p:grpSp>
        <p:nvGrpSpPr>
          <p:cNvPr id="25" name="Groupe 24"/>
          <p:cNvGrpSpPr/>
          <p:nvPr/>
        </p:nvGrpSpPr>
        <p:grpSpPr>
          <a:xfrm>
            <a:off x="1406128" y="2243319"/>
            <a:ext cx="5814219" cy="2303463"/>
            <a:chOff x="1793043" y="2528884"/>
            <a:chExt cx="6049962" cy="2303463"/>
          </a:xfrm>
        </p:grpSpPr>
        <p:grpSp>
          <p:nvGrpSpPr>
            <p:cNvPr id="24" name="Groupe 23"/>
            <p:cNvGrpSpPr/>
            <p:nvPr/>
          </p:nvGrpSpPr>
          <p:grpSpPr>
            <a:xfrm>
              <a:off x="1793043" y="2528884"/>
              <a:ext cx="6049962" cy="2303463"/>
              <a:chOff x="1793043" y="2528884"/>
              <a:chExt cx="6049962" cy="2303463"/>
            </a:xfrm>
          </p:grpSpPr>
          <p:sp>
            <p:nvSpPr>
              <p:cNvPr id="40962" name="Rectangle à coins arrondis 60"/>
              <p:cNvSpPr>
                <a:spLocks noChangeArrowheads="1"/>
              </p:cNvSpPr>
              <p:nvPr/>
            </p:nvSpPr>
            <p:spPr bwMode="auto">
              <a:xfrm>
                <a:off x="1793043" y="2528884"/>
                <a:ext cx="6049962" cy="2303463"/>
              </a:xfrm>
              <a:prstGeom prst="roundRect">
                <a:avLst>
                  <a:gd name="adj" fmla="val 16667"/>
                </a:avLst>
              </a:prstGeom>
              <a:solidFill>
                <a:srgbClr val="D3E789">
                  <a:alpha val="54117"/>
                </a:srgbClr>
              </a:solidFill>
              <a:ln w="9525" algn="ctr">
                <a:solidFill>
                  <a:schemeClr val="tx1"/>
                </a:solidFill>
                <a:round/>
                <a:headEnd/>
                <a:tailEnd/>
              </a:ln>
            </p:spPr>
            <p:txBody>
              <a:bodyPr/>
              <a:lstStyle/>
              <a:p>
                <a:pPr algn="r" eaLnBrk="0" hangingPunct="0"/>
                <a:endParaRPr lang="fr-FR" sz="2400">
                  <a:latin typeface="Lucida Grande"/>
                  <a:ea typeface="MS PGothic" pitchFamily="34" charset="-128"/>
                </a:endParaRPr>
              </a:p>
            </p:txBody>
          </p:sp>
          <p:sp>
            <p:nvSpPr>
              <p:cNvPr id="2" name="Rectangle 9"/>
              <p:cNvSpPr/>
              <p:nvPr/>
            </p:nvSpPr>
            <p:spPr bwMode="auto">
              <a:xfrm>
                <a:off x="2289470" y="2528884"/>
                <a:ext cx="2562677" cy="764112"/>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Lecture et compréhension de </a:t>
                </a:r>
                <a:r>
                  <a:rPr lang="fr-FR" sz="1600" b="1" dirty="0" smtClean="0"/>
                  <a:t>l’écrit – </a:t>
                </a:r>
                <a:r>
                  <a:rPr lang="fr-FR" sz="1400" b="1" dirty="0" smtClean="0"/>
                  <a:t>texte littéraire</a:t>
                </a:r>
                <a:endParaRPr lang="fr-FR" sz="1400" dirty="0">
                  <a:latin typeface="Lucida Grande"/>
                  <a:ea typeface="MS PGothic" pitchFamily="34" charset="-128"/>
                </a:endParaRPr>
              </a:p>
            </p:txBody>
          </p:sp>
        </p:grpSp>
        <p:sp>
          <p:nvSpPr>
            <p:cNvPr id="3" name="Rectangle 9"/>
            <p:cNvSpPr/>
            <p:nvPr/>
          </p:nvSpPr>
          <p:spPr bwMode="auto">
            <a:xfrm>
              <a:off x="5159670" y="2528884"/>
              <a:ext cx="2562677" cy="764112"/>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400" b="1" dirty="0"/>
                <a:t>Lecture et compréhension de l’écrit </a:t>
              </a:r>
              <a:endParaRPr lang="fr-FR" sz="1400" b="1" dirty="0" smtClean="0"/>
            </a:p>
            <a:p>
              <a:pPr algn="ctr" eaLnBrk="0" fontAlgn="auto" hangingPunct="0">
                <a:spcBef>
                  <a:spcPts val="0"/>
                </a:spcBef>
                <a:spcAft>
                  <a:spcPts val="0"/>
                </a:spcAft>
                <a:defRPr/>
              </a:pPr>
              <a:r>
                <a:rPr lang="fr-FR" sz="1600" b="1" dirty="0" smtClean="0"/>
                <a:t>– </a:t>
              </a:r>
              <a:r>
                <a:rPr lang="fr-FR" sz="1100" b="1" dirty="0" smtClean="0"/>
                <a:t>documentaire et image</a:t>
              </a:r>
              <a:endParaRPr lang="fr-FR" sz="1100" dirty="0">
                <a:latin typeface="Lucida Grande"/>
                <a:ea typeface="MS PGothic" pitchFamily="34" charset="-128"/>
              </a:endParaRP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6" name="Rectangle 9"/>
            <p:cNvSpPr/>
            <p:nvPr/>
          </p:nvSpPr>
          <p:spPr bwMode="auto">
            <a:xfrm>
              <a:off x="2270420" y="3425018"/>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smtClean="0">
                  <a:effectLst>
                    <a:outerShdw blurRad="38100" dist="38100" dir="2700000" algn="tl">
                      <a:srgbClr val="C0C0C0"/>
                    </a:outerShdw>
                  </a:effectLst>
                  <a:latin typeface="Lucida Grande"/>
                  <a:ea typeface="MS PGothic" pitchFamily="34" charset="-128"/>
                </a:rPr>
                <a:t>Étude </a:t>
              </a:r>
              <a:r>
                <a:rPr lang="fr-FR" sz="1600" dirty="0">
                  <a:effectLst>
                    <a:outerShdw blurRad="38100" dist="38100" dir="2700000" algn="tl">
                      <a:srgbClr val="C0C0C0"/>
                    </a:outerShdw>
                  </a:effectLst>
                  <a:latin typeface="Lucida Grande"/>
                  <a:ea typeface="MS PGothic" pitchFamily="34" charset="-128"/>
                </a:rPr>
                <a:t>de la langue 1</a:t>
              </a:r>
              <a:endParaRPr lang="fr-FR" sz="1600" dirty="0">
                <a:latin typeface="Lucida Grande"/>
                <a:ea typeface="MS PGothic" pitchFamily="34" charset="-128"/>
              </a:endParaRPr>
            </a:p>
          </p:txBody>
        </p:sp>
        <p:sp>
          <p:nvSpPr>
            <p:cNvPr id="7" name="Rectangle 9"/>
            <p:cNvSpPr/>
            <p:nvPr/>
          </p:nvSpPr>
          <p:spPr bwMode="auto">
            <a:xfrm>
              <a:off x="5143928" y="4155549"/>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smtClean="0">
                  <a:effectLst>
                    <a:outerShdw blurRad="38100" dist="38100" dir="2700000" algn="tl">
                      <a:srgbClr val="C0C0C0"/>
                    </a:outerShdw>
                  </a:effectLst>
                  <a:latin typeface="Lucida Grande"/>
                  <a:ea typeface="MS PGothic" pitchFamily="34" charset="-128"/>
                </a:rPr>
                <a:t>Étude </a:t>
              </a:r>
              <a:r>
                <a:rPr lang="fr-FR" sz="1600" dirty="0">
                  <a:effectLst>
                    <a:outerShdw blurRad="38100" dist="38100" dir="2700000" algn="tl">
                      <a:srgbClr val="C0C0C0"/>
                    </a:outerShdw>
                  </a:effectLst>
                  <a:latin typeface="Lucida Grande"/>
                  <a:ea typeface="MS PGothic" pitchFamily="34" charset="-128"/>
                </a:rPr>
                <a:t>de la langue 2</a:t>
              </a:r>
              <a:endParaRPr lang="fr-FR" sz="1600" dirty="0">
                <a:latin typeface="Lucida Grande"/>
                <a:ea typeface="MS PGothic" pitchFamily="34" charset="-128"/>
              </a:endParaRPr>
            </a:p>
          </p:txBody>
        </p:sp>
        <p:sp>
          <p:nvSpPr>
            <p:cNvPr id="8" name="Rectangle 9"/>
            <p:cNvSpPr/>
            <p:nvPr/>
          </p:nvSpPr>
          <p:spPr bwMode="auto">
            <a:xfrm>
              <a:off x="2357171" y="4155549"/>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smtClean="0">
                  <a:effectLst>
                    <a:outerShdw blurRad="38100" dist="38100" dir="2700000" algn="tl">
                      <a:srgbClr val="C0C0C0"/>
                    </a:outerShdw>
                  </a:effectLst>
                  <a:latin typeface="Lucida Grande"/>
                  <a:ea typeface="MS PGothic" pitchFamily="34" charset="-128"/>
                </a:rPr>
                <a:t>Étude </a:t>
              </a:r>
              <a:r>
                <a:rPr lang="fr-FR" sz="1600" dirty="0">
                  <a:effectLst>
                    <a:outerShdw blurRad="38100" dist="38100" dir="2700000" algn="tl">
                      <a:srgbClr val="C0C0C0"/>
                    </a:outerShdw>
                  </a:effectLst>
                  <a:latin typeface="Lucida Grande"/>
                  <a:ea typeface="MS PGothic" pitchFamily="34" charset="-128"/>
                </a:rPr>
                <a:t>de la langue 3</a:t>
              </a:r>
              <a:endParaRPr lang="fr-FR" sz="1600" dirty="0">
                <a:latin typeface="Lucida Grande"/>
                <a:ea typeface="MS PGothic" pitchFamily="34" charset="-128"/>
              </a:endParaRPr>
            </a:p>
          </p:txBody>
        </p:sp>
      </p:grpSp>
      <p:grpSp>
        <p:nvGrpSpPr>
          <p:cNvPr id="41000" name="Group 41"/>
          <p:cNvGrpSpPr>
            <a:grpSpLocks/>
          </p:cNvGrpSpPr>
          <p:nvPr/>
        </p:nvGrpSpPr>
        <p:grpSpPr bwMode="auto">
          <a:xfrm>
            <a:off x="5846178" y="1073020"/>
            <a:ext cx="1897063" cy="928688"/>
            <a:chOff x="4059" y="441"/>
            <a:chExt cx="1195" cy="585"/>
          </a:xfrm>
        </p:grpSpPr>
        <p:sp>
          <p:nvSpPr>
            <p:cNvPr id="18" name="Rectangle 17"/>
            <p:cNvSpPr/>
            <p:nvPr/>
          </p:nvSpPr>
          <p:spPr bwMode="auto">
            <a:xfrm>
              <a:off x="4275" y="441"/>
              <a:ext cx="979" cy="238"/>
            </a:xfrm>
            <a:prstGeom prst="rect">
              <a:avLst/>
            </a:prstGeom>
            <a:solidFill>
              <a:srgbClr val="DA96BD"/>
            </a:solidFill>
            <a:ln w="9525" cap="flat" cmpd="sng" algn="ctr">
              <a:noFill/>
              <a:prstDash val="solid"/>
              <a:round/>
              <a:headEnd type="none" w="med" len="med"/>
              <a:tailEnd type="none" w="med" len="med"/>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endParaRPr lang="fr-FR" sz="2000">
                <a:effectLst>
                  <a:outerShdw blurRad="38100" dist="38100" dir="2700000" algn="tl">
                    <a:srgbClr val="C0C0C0"/>
                  </a:outerShdw>
                </a:effectLst>
                <a:latin typeface="Lucida Grande"/>
                <a:ea typeface="MS PGothic" pitchFamily="34" charset="-128"/>
              </a:endParaRPr>
            </a:p>
          </p:txBody>
        </p:sp>
        <p:sp>
          <p:nvSpPr>
            <p:cNvPr id="14" name="Rectangle 18"/>
            <p:cNvSpPr/>
            <p:nvPr/>
          </p:nvSpPr>
          <p:spPr bwMode="auto">
            <a:xfrm>
              <a:off x="4059" y="799"/>
              <a:ext cx="956" cy="227"/>
            </a:xfrm>
            <a:prstGeom prst="rect">
              <a:avLst/>
            </a:prstGeom>
            <a:noFill/>
            <a:ln w="9525" cap="flat" cmpd="sng" algn="ctr">
              <a:noFill/>
              <a:prstDash val="solid"/>
              <a:round/>
              <a:headEnd type="none" w="med" len="med"/>
              <a:tailEnd type="none" w="med" len="med"/>
            </a:ln>
            <a:effectLst>
              <a:outerShdw blurRad="107950" dist="12700" dir="5400000" algn="ctr">
                <a:srgbClr val="000000"/>
              </a:outerShdw>
            </a:effectLst>
          </p:spPr>
          <p:txBody>
            <a:bodyPr/>
            <a:lstStyle/>
            <a:p>
              <a:pPr algn="ctr" eaLnBrk="0" fontAlgn="auto" hangingPunct="0">
                <a:spcBef>
                  <a:spcPts val="0"/>
                </a:spcBef>
                <a:spcAft>
                  <a:spcPts val="0"/>
                </a:spcAft>
                <a:defRPr/>
              </a:pPr>
              <a:endParaRPr lang="fr-FR" sz="1600" b="1" dirty="0">
                <a:effectLst>
                  <a:outerShdw blurRad="38100" dist="38100" dir="2700000" algn="tl">
                    <a:srgbClr val="C0C0C0"/>
                  </a:outerShdw>
                </a:effectLst>
                <a:latin typeface="Arial"/>
                <a:ea typeface="MS PGothic" pitchFamily="34" charset="-128"/>
                <a:cs typeface="Arial"/>
              </a:endParaRPr>
            </a:p>
          </p:txBody>
        </p:sp>
      </p:grpSp>
      <p:sp>
        <p:nvSpPr>
          <p:cNvPr id="16" name="Rectangle 15"/>
          <p:cNvSpPr/>
          <p:nvPr/>
        </p:nvSpPr>
        <p:spPr>
          <a:xfrm>
            <a:off x="888703" y="327539"/>
            <a:ext cx="7376408" cy="553998"/>
          </a:xfrm>
          <a:prstGeom prst="rect">
            <a:avLst/>
          </a:prstGeom>
        </p:spPr>
        <p:txBody>
          <a:bodyPr wrap="square">
            <a:spAutoFit/>
          </a:bodyPr>
          <a:lstStyle/>
          <a:p>
            <a:r>
              <a:rPr lang="fr-FR" sz="3000" b="1" cap="all" dirty="0" smtClean="0">
                <a:solidFill>
                  <a:schemeClr val="tx1">
                    <a:lumMod val="75000"/>
                    <a:lumOff val="25000"/>
                  </a:schemeClr>
                </a:solidFill>
                <a:latin typeface="+mj-lt"/>
                <a:ea typeface="+mj-ea"/>
                <a:cs typeface="+mj-cs"/>
              </a:rPr>
              <a:t> le Protocole </a:t>
            </a:r>
            <a:r>
              <a:rPr lang="fr-FR" sz="3000" b="1" cap="all" dirty="0">
                <a:solidFill>
                  <a:schemeClr val="tx1">
                    <a:lumMod val="75000"/>
                    <a:lumOff val="25000"/>
                  </a:schemeClr>
                </a:solidFill>
                <a:latin typeface="+mj-lt"/>
                <a:ea typeface="+mj-ea"/>
                <a:cs typeface="+mj-cs"/>
              </a:rPr>
              <a:t>d’évaluation – séquence 1</a:t>
            </a:r>
          </a:p>
        </p:txBody>
      </p:sp>
      <p:sp>
        <p:nvSpPr>
          <p:cNvPr id="23" name="Rectangle avec flèche vers le haut 22"/>
          <p:cNvSpPr/>
          <p:nvPr/>
        </p:nvSpPr>
        <p:spPr>
          <a:xfrm>
            <a:off x="5463746" y="4433805"/>
            <a:ext cx="2054174" cy="2400899"/>
          </a:xfrm>
          <a:prstGeom prst="upArrowCallout">
            <a:avLst>
              <a:gd name="adj1" fmla="val 25000"/>
              <a:gd name="adj2" fmla="val 25000"/>
              <a:gd name="adj3" fmla="val 25000"/>
              <a:gd name="adj4" fmla="val 69192"/>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Rectangle 21"/>
          <p:cNvSpPr/>
          <p:nvPr/>
        </p:nvSpPr>
        <p:spPr>
          <a:xfrm>
            <a:off x="6027550" y="5078818"/>
            <a:ext cx="1500190" cy="1384995"/>
          </a:xfrm>
          <a:prstGeom prst="rect">
            <a:avLst/>
          </a:prstGeom>
        </p:spPr>
        <p:txBody>
          <a:bodyPr wrap="square">
            <a:spAutoFit/>
          </a:bodyPr>
          <a:lstStyle/>
          <a:p>
            <a:r>
              <a:rPr lang="fr-FR" sz="1200" dirty="0"/>
              <a:t>Identifier les constituants d’une phrase, observer le fonctionnement du verbe, maitriser la forme des mots en lien avec la syntaxe.</a:t>
            </a:r>
          </a:p>
        </p:txBody>
      </p:sp>
      <p:sp>
        <p:nvSpPr>
          <p:cNvPr id="31" name="Rectangle avec flèche vers le haut 30"/>
          <p:cNvSpPr/>
          <p:nvPr/>
        </p:nvSpPr>
        <p:spPr>
          <a:xfrm rot="16200000">
            <a:off x="7455371" y="1456293"/>
            <a:ext cx="1337651" cy="2039610"/>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lvl="0"/>
            <a:r>
              <a:rPr lang="fr-FR" sz="1200" dirty="0">
                <a:solidFill>
                  <a:prstClr val="black"/>
                </a:solidFill>
              </a:rPr>
              <a:t>Comprendre des textes, des documents, , des images et les interpréter</a:t>
            </a:r>
            <a:endParaRPr lang="fr-FR" dirty="0">
              <a:solidFill>
                <a:prstClr val="black"/>
              </a:solidFill>
            </a:endParaRPr>
          </a:p>
        </p:txBody>
      </p:sp>
      <p:sp>
        <p:nvSpPr>
          <p:cNvPr id="32" name="Rectangle avec flèche vers le haut 31"/>
          <p:cNvSpPr/>
          <p:nvPr/>
        </p:nvSpPr>
        <p:spPr>
          <a:xfrm rot="5400000">
            <a:off x="630666" y="1986647"/>
            <a:ext cx="830998" cy="1844681"/>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Rectangle 34"/>
          <p:cNvSpPr/>
          <p:nvPr/>
        </p:nvSpPr>
        <p:spPr>
          <a:xfrm>
            <a:off x="219075" y="2493487"/>
            <a:ext cx="1091700" cy="830997"/>
          </a:xfrm>
          <a:prstGeom prst="rect">
            <a:avLst/>
          </a:prstGeom>
        </p:spPr>
        <p:txBody>
          <a:bodyPr wrap="square">
            <a:spAutoFit/>
          </a:bodyPr>
          <a:lstStyle/>
          <a:p>
            <a:r>
              <a:rPr lang="fr-FR" sz="1200" dirty="0"/>
              <a:t>Comprendre un texte littéraire et </a:t>
            </a:r>
            <a:r>
              <a:rPr lang="fr-FR" sz="1200" dirty="0" smtClean="0"/>
              <a:t>l’interpréter.</a:t>
            </a:r>
            <a:endParaRPr lang="fr-FR" sz="1200" dirty="0"/>
          </a:p>
        </p:txBody>
      </p:sp>
      <p:sp>
        <p:nvSpPr>
          <p:cNvPr id="36" name="Rectangle avec flèche vers le haut 35"/>
          <p:cNvSpPr/>
          <p:nvPr/>
        </p:nvSpPr>
        <p:spPr>
          <a:xfrm>
            <a:off x="586171" y="3922532"/>
            <a:ext cx="2540076" cy="2541281"/>
          </a:xfrm>
          <a:prstGeom prst="upArrowCallout">
            <a:avLst>
              <a:gd name="adj1" fmla="val 11688"/>
              <a:gd name="adj2" fmla="val 13768"/>
              <a:gd name="adj3" fmla="val 25000"/>
              <a:gd name="adj4" fmla="val 58789"/>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dirty="0">
                <a:solidFill>
                  <a:prstClr val="black"/>
                </a:solidFill>
              </a:rPr>
              <a:t>Acquérir la structure  et l’orthographe des mots, maîtriser la forme des mots en lien avec la syntaxe, observer le fonctionnement du verbe et l’orthographier</a:t>
            </a:r>
            <a:endParaRPr lang="fr-FR" sz="1400" dirty="0"/>
          </a:p>
        </p:txBody>
      </p:sp>
      <p:sp>
        <p:nvSpPr>
          <p:cNvPr id="37" name="Rectangle avec flèche vers le haut 36"/>
          <p:cNvSpPr/>
          <p:nvPr/>
        </p:nvSpPr>
        <p:spPr>
          <a:xfrm>
            <a:off x="3378043" y="4653064"/>
            <a:ext cx="1128826" cy="1426130"/>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9" name="Rectangle 38"/>
          <p:cNvSpPr/>
          <p:nvPr/>
        </p:nvSpPr>
        <p:spPr>
          <a:xfrm>
            <a:off x="3432000" y="5221624"/>
            <a:ext cx="1020912" cy="830997"/>
          </a:xfrm>
          <a:prstGeom prst="rect">
            <a:avLst/>
          </a:prstGeom>
        </p:spPr>
        <p:txBody>
          <a:bodyPr wrap="square">
            <a:spAutoFit/>
          </a:bodyPr>
          <a:lstStyle/>
          <a:p>
            <a:r>
              <a:rPr lang="fr-FR" sz="1200" dirty="0"/>
              <a:t>Acquérir la structure  et </a:t>
            </a:r>
            <a:r>
              <a:rPr lang="fr-FR" sz="1200" dirty="0" smtClean="0"/>
              <a:t>le sens </a:t>
            </a:r>
            <a:r>
              <a:rPr lang="fr-FR" sz="1200" dirty="0"/>
              <a:t>des </a:t>
            </a:r>
            <a:r>
              <a:rPr lang="fr-FR" sz="1200" dirty="0" smtClean="0"/>
              <a:t>mots.</a:t>
            </a:r>
            <a:endParaRPr lang="fr-FR" sz="1200" dirty="0"/>
          </a:p>
        </p:txBody>
      </p:sp>
      <p:sp>
        <p:nvSpPr>
          <p:cNvPr id="27" name="Rectangle 9"/>
          <p:cNvSpPr/>
          <p:nvPr/>
        </p:nvSpPr>
        <p:spPr bwMode="auto">
          <a:xfrm>
            <a:off x="4626442" y="3144924"/>
            <a:ext cx="2462820"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smtClean="0">
                <a:effectLst>
                  <a:outerShdw blurRad="38100" dist="38100" dir="2700000" algn="tl">
                    <a:srgbClr val="C0C0C0"/>
                  </a:outerShdw>
                </a:effectLst>
                <a:latin typeface="Lucida Grande"/>
                <a:ea typeface="MS PGothic" pitchFamily="34" charset="-128"/>
              </a:rPr>
              <a:t>Langage oral</a:t>
            </a:r>
            <a:endParaRPr lang="fr-FR" sz="1600" dirty="0">
              <a:latin typeface="Lucida Grande"/>
              <a:ea typeface="MS PGothic" pitchFamily="34" charset="-128"/>
            </a:endParaRPr>
          </a:p>
        </p:txBody>
      </p:sp>
      <p:grpSp>
        <p:nvGrpSpPr>
          <p:cNvPr id="5" name="Groupe 4"/>
          <p:cNvGrpSpPr/>
          <p:nvPr/>
        </p:nvGrpSpPr>
        <p:grpSpPr>
          <a:xfrm>
            <a:off x="6885561" y="3515867"/>
            <a:ext cx="2168875" cy="1835876"/>
            <a:chOff x="6933678" y="2267577"/>
            <a:chExt cx="2132775" cy="1835876"/>
          </a:xfrm>
        </p:grpSpPr>
        <p:sp>
          <p:nvSpPr>
            <p:cNvPr id="28" name="Rectangle avec flèche vers le haut 27"/>
            <p:cNvSpPr/>
            <p:nvPr/>
          </p:nvSpPr>
          <p:spPr>
            <a:xfrm rot="17495365">
              <a:off x="7082128" y="2119127"/>
              <a:ext cx="1835876" cy="2132775"/>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Rectangle 28"/>
            <p:cNvSpPr/>
            <p:nvPr/>
          </p:nvSpPr>
          <p:spPr>
            <a:xfrm>
              <a:off x="7865748" y="2761969"/>
              <a:ext cx="1028701" cy="276999"/>
            </a:xfrm>
            <a:prstGeom prst="rect">
              <a:avLst/>
            </a:prstGeom>
          </p:spPr>
          <p:txBody>
            <a:bodyPr wrap="square">
              <a:spAutoFit/>
            </a:bodyPr>
            <a:lstStyle/>
            <a:p>
              <a:endParaRPr lang="fr-FR" sz="1200" dirty="0"/>
            </a:p>
          </p:txBody>
        </p:sp>
      </p:grpSp>
      <p:sp>
        <p:nvSpPr>
          <p:cNvPr id="9" name="Rectangle 8"/>
          <p:cNvSpPr/>
          <p:nvPr/>
        </p:nvSpPr>
        <p:spPr>
          <a:xfrm>
            <a:off x="-373063" y="3481298"/>
            <a:ext cx="2286001" cy="276999"/>
          </a:xfrm>
          <a:prstGeom prst="rect">
            <a:avLst/>
          </a:prstGeom>
        </p:spPr>
        <p:txBody>
          <a:bodyPr>
            <a:spAutoFit/>
          </a:bodyPr>
          <a:lstStyle/>
          <a:p>
            <a:pPr lvl="0"/>
            <a:r>
              <a:rPr lang="fr-FR" sz="1200" dirty="0" smtClean="0">
                <a:solidFill>
                  <a:prstClr val="black"/>
                </a:solidFill>
              </a:rPr>
              <a:t>.</a:t>
            </a:r>
            <a:endParaRPr lang="fr-FR" sz="1200" dirty="0">
              <a:solidFill>
                <a:prstClr val="black"/>
              </a:solidFill>
            </a:endParaRPr>
          </a:p>
        </p:txBody>
      </p:sp>
      <p:sp>
        <p:nvSpPr>
          <p:cNvPr id="12" name="Rectangle 11"/>
          <p:cNvSpPr/>
          <p:nvPr/>
        </p:nvSpPr>
        <p:spPr>
          <a:xfrm>
            <a:off x="6374971" y="1104484"/>
            <a:ext cx="1256574" cy="338554"/>
          </a:xfrm>
          <a:prstGeom prst="rect">
            <a:avLst/>
          </a:prstGeom>
        </p:spPr>
        <p:txBody>
          <a:bodyPr wrap="none">
            <a:spAutoFit/>
          </a:bodyPr>
          <a:lstStyle/>
          <a:p>
            <a:pPr lvl="0" algn="ctr" eaLnBrk="0" hangingPunct="0">
              <a:defRPr/>
            </a:pPr>
            <a:r>
              <a:rPr lang="fr-FR" sz="1600" b="1" dirty="0">
                <a:solidFill>
                  <a:prstClr val="black"/>
                </a:solidFill>
                <a:effectLst>
                  <a:outerShdw blurRad="38100" dist="38100" dir="2700000" algn="tl">
                    <a:srgbClr val="C0C0C0"/>
                  </a:outerShdw>
                </a:effectLst>
                <a:latin typeface="Arial"/>
                <a:ea typeface="MS PGothic" pitchFamily="34" charset="-128"/>
                <a:cs typeface="Arial"/>
              </a:rPr>
              <a:t>50 minutes</a:t>
            </a:r>
          </a:p>
        </p:txBody>
      </p:sp>
      <p:sp>
        <p:nvSpPr>
          <p:cNvPr id="21" name="Rectangle 20"/>
          <p:cNvSpPr/>
          <p:nvPr/>
        </p:nvSpPr>
        <p:spPr>
          <a:xfrm>
            <a:off x="7631544" y="3593191"/>
            <a:ext cx="1566897" cy="1815882"/>
          </a:xfrm>
          <a:prstGeom prst="rect">
            <a:avLst/>
          </a:prstGeom>
        </p:spPr>
        <p:txBody>
          <a:bodyPr wrap="square">
            <a:spAutoFit/>
          </a:bodyPr>
          <a:lstStyle/>
          <a:p>
            <a:pPr lvl="0"/>
            <a:r>
              <a:rPr lang="fr-FR" sz="1600" dirty="0">
                <a:solidFill>
                  <a:prstClr val="black"/>
                </a:solidFill>
              </a:rPr>
              <a:t>Écouter pour comprendre un message oral, un propos, un discours, un texte lu</a:t>
            </a:r>
          </a:p>
        </p:txBody>
      </p:sp>
    </p:spTree>
    <p:extLst>
      <p:ext uri="{BB962C8B-B14F-4D97-AF65-F5344CB8AC3E}">
        <p14:creationId xmlns:p14="http://schemas.microsoft.com/office/powerpoint/2010/main" val="1728931589"/>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706137"/>
          </a:xfrm>
        </p:spPr>
        <p:txBody>
          <a:bodyPr/>
          <a:lstStyle/>
          <a:p>
            <a:r>
              <a:rPr lang="fr-FR" sz="3600" b="1" dirty="0" smtClean="0">
                <a:solidFill>
                  <a:srgbClr val="3366FF"/>
                </a:solidFill>
              </a:rPr>
              <a:t>LA SUITE </a:t>
            </a:r>
            <a:endParaRPr lang="fr-FR" sz="3600" b="1" dirty="0">
              <a:solidFill>
                <a:srgbClr val="3366FF"/>
              </a:solidFill>
            </a:endParaRPr>
          </a:p>
        </p:txBody>
      </p:sp>
      <p:sp>
        <p:nvSpPr>
          <p:cNvPr id="3" name="Espace réservé du contenu 2"/>
          <p:cNvSpPr>
            <a:spLocks noGrp="1"/>
          </p:cNvSpPr>
          <p:nvPr>
            <p:ph idx="1"/>
          </p:nvPr>
        </p:nvSpPr>
        <p:spPr/>
        <p:txBody>
          <a:bodyPr>
            <a:normAutofit fontScale="55000" lnSpcReduction="20000"/>
          </a:bodyPr>
          <a:lstStyle/>
          <a:p>
            <a:pPr algn="just"/>
            <a:r>
              <a:rPr lang="fr-FR" sz="5900" dirty="0" smtClean="0">
                <a:solidFill>
                  <a:srgbClr val="000000"/>
                </a:solidFill>
                <a:latin typeface="Arial"/>
                <a:cs typeface="Arial"/>
              </a:rPr>
              <a:t>Travail collectif : partage de pratiques, enrichissement du site de Lettres du vice-rectorat </a:t>
            </a:r>
          </a:p>
          <a:p>
            <a:pPr algn="just"/>
            <a:r>
              <a:rPr lang="fr-FR" sz="5900" dirty="0" smtClean="0">
                <a:solidFill>
                  <a:srgbClr val="000000"/>
                </a:solidFill>
                <a:latin typeface="Arial"/>
                <a:cs typeface="Arial"/>
              </a:rPr>
              <a:t>Échanges au sein des équipes de Lettres, mais aussi au sein des collèges et entre établissements   </a:t>
            </a:r>
          </a:p>
          <a:p>
            <a:pPr algn="just"/>
            <a:r>
              <a:rPr lang="fr-FR" sz="5900" dirty="0" smtClean="0">
                <a:solidFill>
                  <a:srgbClr val="000000"/>
                </a:solidFill>
                <a:latin typeface="Arial"/>
                <a:cs typeface="Arial"/>
              </a:rPr>
              <a:t>Les tests : </a:t>
            </a:r>
          </a:p>
          <a:p>
            <a:pPr algn="just">
              <a:buFontTx/>
              <a:buChar char="-"/>
            </a:pPr>
            <a:r>
              <a:rPr lang="fr-FR" sz="5900" dirty="0" smtClean="0">
                <a:solidFill>
                  <a:srgbClr val="000000"/>
                </a:solidFill>
                <a:latin typeface="Arial"/>
                <a:cs typeface="Arial"/>
              </a:rPr>
              <a:t>Positionnement </a:t>
            </a:r>
          </a:p>
          <a:p>
            <a:pPr algn="just">
              <a:buFontTx/>
              <a:buChar char="-"/>
            </a:pPr>
            <a:r>
              <a:rPr lang="fr-FR" sz="5900" dirty="0" smtClean="0">
                <a:solidFill>
                  <a:srgbClr val="000000"/>
                </a:solidFill>
                <a:latin typeface="Arial"/>
                <a:cs typeface="Arial"/>
              </a:rPr>
              <a:t>Maîtrise des langages</a:t>
            </a:r>
          </a:p>
          <a:p>
            <a:pPr marL="0" indent="0">
              <a:buNone/>
            </a:pPr>
            <a:r>
              <a:rPr lang="fr-FR" dirty="0" smtClean="0"/>
              <a:t> </a:t>
            </a:r>
          </a:p>
        </p:txBody>
      </p:sp>
    </p:spTree>
    <p:extLst>
      <p:ext uri="{BB962C8B-B14F-4D97-AF65-F5344CB8AC3E}">
        <p14:creationId xmlns:p14="http://schemas.microsoft.com/office/powerpoint/2010/main" val="5641038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5"/>
            <a:ext cx="8042276" cy="1234995"/>
          </a:xfrm>
        </p:spPr>
        <p:txBody>
          <a:bodyPr>
            <a:normAutofit/>
          </a:bodyPr>
          <a:lstStyle/>
          <a:p>
            <a:r>
              <a:rPr lang="fr-FR" sz="3200" b="1" dirty="0" smtClean="0">
                <a:solidFill>
                  <a:srgbClr val="3366FF"/>
                </a:solidFill>
              </a:rPr>
              <a:t>LE TEST DE POSITIONNEMENT EN SIXI</a:t>
            </a:r>
            <a:r>
              <a:rPr lang="fr-FR" sz="3200" b="1" dirty="0">
                <a:solidFill>
                  <a:srgbClr val="3366FF"/>
                </a:solidFill>
              </a:rPr>
              <a:t>ÈME</a:t>
            </a:r>
            <a:br>
              <a:rPr lang="fr-FR" sz="3200" b="1" dirty="0">
                <a:solidFill>
                  <a:srgbClr val="3366FF"/>
                </a:solidFill>
              </a:rPr>
            </a:br>
            <a:r>
              <a:rPr lang="fr-FR" sz="2000" b="1" dirty="0">
                <a:solidFill>
                  <a:srgbClr val="3366FF"/>
                </a:solidFill>
              </a:rPr>
              <a:t>http://</a:t>
            </a:r>
            <a:r>
              <a:rPr lang="fr-FR" sz="2000" b="1" dirty="0" err="1">
                <a:solidFill>
                  <a:srgbClr val="3366FF"/>
                </a:solidFill>
              </a:rPr>
              <a:t>www.education.gouv.fr</a:t>
            </a:r>
            <a:r>
              <a:rPr lang="fr-FR" sz="2000" b="1" dirty="0">
                <a:solidFill>
                  <a:srgbClr val="3366FF"/>
                </a:solidFill>
              </a:rPr>
              <a:t>/cid119462/l-</a:t>
            </a:r>
            <a:r>
              <a:rPr lang="fr-FR" sz="2000" b="1" dirty="0" err="1">
                <a:solidFill>
                  <a:srgbClr val="3366FF"/>
                </a:solidFill>
              </a:rPr>
              <a:t>evaluation</a:t>
            </a:r>
            <a:r>
              <a:rPr lang="fr-FR" sz="2000" b="1" dirty="0">
                <a:solidFill>
                  <a:srgbClr val="3366FF"/>
                </a:solidFill>
              </a:rPr>
              <a:t>-des-acquis-des-</a:t>
            </a:r>
            <a:r>
              <a:rPr lang="fr-FR" sz="2000" b="1" dirty="0" err="1">
                <a:solidFill>
                  <a:srgbClr val="3366FF"/>
                </a:solidFill>
              </a:rPr>
              <a:t>eleves.html</a:t>
            </a:r>
            <a:r>
              <a:rPr lang="fr-FR" sz="2000" b="1" dirty="0">
                <a:solidFill>
                  <a:srgbClr val="3366FF"/>
                </a:solidFill>
              </a:rPr>
              <a:t> </a:t>
            </a:r>
            <a:endParaRPr lang="fr-FR" sz="2000" dirty="0">
              <a:solidFill>
                <a:srgbClr val="3366FF"/>
              </a:solidFill>
            </a:endParaRPr>
          </a:p>
        </p:txBody>
      </p:sp>
      <p:sp>
        <p:nvSpPr>
          <p:cNvPr id="3" name="Espace réservé du contenu 2"/>
          <p:cNvSpPr>
            <a:spLocks noGrp="1"/>
          </p:cNvSpPr>
          <p:nvPr>
            <p:ph idx="1"/>
          </p:nvPr>
        </p:nvSpPr>
        <p:spPr/>
        <p:txBody>
          <a:bodyPr>
            <a:normAutofit lnSpcReduction="10000"/>
          </a:bodyPr>
          <a:lstStyle/>
          <a:p>
            <a:pPr algn="just"/>
            <a:r>
              <a:rPr lang="fr-FR" dirty="0" smtClean="0">
                <a:solidFill>
                  <a:srgbClr val="000000"/>
                </a:solidFill>
                <a:latin typeface="Arial"/>
                <a:cs typeface="Arial"/>
              </a:rPr>
              <a:t>En Sixième, une évaluation de deux séquences de 60 minutes chacune (10 minutes de préparation et 50 minutes de passation - entièrement sur support numérique). Le processus est adaptatif. </a:t>
            </a:r>
          </a:p>
          <a:p>
            <a:pPr marL="0" indent="0">
              <a:buNone/>
            </a:pPr>
            <a:r>
              <a:rPr lang="fr-FR" dirty="0" smtClean="0">
                <a:hlinkClick r:id="rId3"/>
              </a:rPr>
              <a:t>http</a:t>
            </a:r>
            <a:r>
              <a:rPr lang="fr-FR" dirty="0">
                <a:hlinkClick r:id="rId3"/>
              </a:rPr>
              <a:t>://cache.media.eduscol.education.fr/file/6eme/78/3/Evaluation_de_debut_de_sixieme_CADRE_Francais_1038783.</a:t>
            </a:r>
            <a:r>
              <a:rPr lang="fr-FR" dirty="0" smtClean="0">
                <a:hlinkClick r:id="rId3"/>
              </a:rPr>
              <a:t>pdf</a:t>
            </a:r>
            <a:r>
              <a:rPr lang="fr-FR" dirty="0" smtClean="0"/>
              <a:t> </a:t>
            </a:r>
            <a:endParaRPr lang="fr-FR" dirty="0"/>
          </a:p>
        </p:txBody>
      </p:sp>
    </p:spTree>
    <p:extLst>
      <p:ext uri="{BB962C8B-B14F-4D97-AF65-F5344CB8AC3E}">
        <p14:creationId xmlns:p14="http://schemas.microsoft.com/office/powerpoint/2010/main" val="2673232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73236" y="6628"/>
            <a:ext cx="4890654" cy="68513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782" y="0"/>
            <a:ext cx="3962400" cy="25696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92513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cap="none" dirty="0" smtClean="0"/>
              <a:t>Évaluation 6</a:t>
            </a:r>
            <a:r>
              <a:rPr lang="fr-FR" cap="none" baseline="30000" dirty="0" smtClean="0"/>
              <a:t>e</a:t>
            </a:r>
            <a:r>
              <a:rPr lang="fr-FR" cap="none" dirty="0" smtClean="0"/>
              <a:t> </a:t>
            </a:r>
            <a:endParaRPr lang="fr-FR" cap="none"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1766" y="1494518"/>
            <a:ext cx="7408131"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6423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1039020"/>
          </a:xfrm>
        </p:spPr>
        <p:txBody>
          <a:bodyPr/>
          <a:lstStyle/>
          <a:p>
            <a:r>
              <a:rPr lang="fr-FR" sz="3600" b="1" dirty="0">
                <a:solidFill>
                  <a:srgbClr val="3366FF"/>
                </a:solidFill>
              </a:rPr>
              <a:t>L’AP : lieu privilégié </a:t>
            </a:r>
            <a:r>
              <a:rPr lang="fr-FR" sz="3600" b="1" dirty="0" smtClean="0">
                <a:solidFill>
                  <a:srgbClr val="3366FF"/>
                </a:solidFill>
              </a:rPr>
              <a:t>(2) </a:t>
            </a:r>
            <a:endParaRPr lang="fr-FR" sz="3600" b="1" dirty="0">
              <a:solidFill>
                <a:srgbClr val="3366FF"/>
              </a:solidFill>
            </a:endParaRPr>
          </a:p>
        </p:txBody>
      </p:sp>
      <p:sp>
        <p:nvSpPr>
          <p:cNvPr id="3" name="Espace réservé du contenu 2"/>
          <p:cNvSpPr>
            <a:spLocks noGrp="1"/>
          </p:cNvSpPr>
          <p:nvPr>
            <p:ph idx="1"/>
          </p:nvPr>
        </p:nvSpPr>
        <p:spPr/>
        <p:txBody>
          <a:bodyPr>
            <a:normAutofit fontScale="85000" lnSpcReduction="10000"/>
          </a:bodyPr>
          <a:lstStyle/>
          <a:p>
            <a:pPr algn="just"/>
            <a:r>
              <a:rPr lang="fr-FR" dirty="0" smtClean="0">
                <a:solidFill>
                  <a:srgbClr val="000000"/>
                </a:solidFill>
                <a:latin typeface="Arial"/>
                <a:cs typeface="Arial"/>
              </a:rPr>
              <a:t>C’est en effet le lieu où l’on peut </a:t>
            </a:r>
            <a:r>
              <a:rPr lang="fr-FR" dirty="0">
                <a:solidFill>
                  <a:srgbClr val="000000"/>
                </a:solidFill>
                <a:latin typeface="Arial"/>
                <a:cs typeface="Arial"/>
              </a:rPr>
              <a:t>prendre le temps </a:t>
            </a:r>
            <a:r>
              <a:rPr lang="fr-FR" b="1" dirty="0">
                <a:solidFill>
                  <a:srgbClr val="000000"/>
                </a:solidFill>
                <a:latin typeface="Arial"/>
                <a:cs typeface="Arial"/>
              </a:rPr>
              <a:t>de faire écrire </a:t>
            </a:r>
            <a:r>
              <a:rPr lang="fr-FR" dirty="0">
                <a:solidFill>
                  <a:srgbClr val="000000"/>
                </a:solidFill>
                <a:latin typeface="Arial"/>
                <a:cs typeface="Arial"/>
              </a:rPr>
              <a:t>les élèves et de leur faire rédiger et travailler en particulier les écrits spécifiques à chaque </a:t>
            </a:r>
            <a:r>
              <a:rPr lang="fr-FR" dirty="0" smtClean="0">
                <a:solidFill>
                  <a:srgbClr val="000000"/>
                </a:solidFill>
                <a:latin typeface="Arial"/>
                <a:cs typeface="Arial"/>
              </a:rPr>
              <a:t>discipline</a:t>
            </a:r>
            <a:r>
              <a:rPr lang="fr-FR" b="1" dirty="0" smtClean="0">
                <a:solidFill>
                  <a:srgbClr val="000000"/>
                </a:solidFill>
                <a:latin typeface="Arial"/>
                <a:cs typeface="Arial"/>
              </a:rPr>
              <a:t>. </a:t>
            </a:r>
            <a:r>
              <a:rPr lang="fr-FR" dirty="0" smtClean="0">
                <a:solidFill>
                  <a:srgbClr val="000000"/>
                </a:solidFill>
                <a:latin typeface="Arial"/>
                <a:cs typeface="Arial"/>
              </a:rPr>
              <a:t>L’AP peut aussi être </a:t>
            </a:r>
            <a:r>
              <a:rPr lang="fr-FR" dirty="0">
                <a:solidFill>
                  <a:srgbClr val="000000"/>
                </a:solidFill>
                <a:latin typeface="Arial"/>
                <a:cs typeface="Arial"/>
              </a:rPr>
              <a:t>un temps </a:t>
            </a:r>
            <a:r>
              <a:rPr lang="fr-FR" dirty="0" smtClean="0">
                <a:solidFill>
                  <a:srgbClr val="000000"/>
                </a:solidFill>
                <a:latin typeface="Arial"/>
                <a:cs typeface="Arial"/>
              </a:rPr>
              <a:t>: celui consacré </a:t>
            </a:r>
            <a:r>
              <a:rPr lang="fr-FR" dirty="0">
                <a:solidFill>
                  <a:srgbClr val="000000"/>
                </a:solidFill>
                <a:latin typeface="Arial"/>
                <a:cs typeface="Arial"/>
              </a:rPr>
              <a:t>à la lecture silencieuse, sur une durée suffisamment importante pour entraîner les élèves qui ne lisent pas en dehors de l’école, sans préjudice pour les autres qui ne perdraient pas non plus leur temps à lire.</a:t>
            </a:r>
          </a:p>
          <a:p>
            <a:pPr algn="just"/>
            <a:r>
              <a:rPr lang="fr-FR" dirty="0">
                <a:solidFill>
                  <a:srgbClr val="000000"/>
                </a:solidFill>
                <a:latin typeface="Arial"/>
                <a:cs typeface="Arial"/>
              </a:rPr>
              <a:t>des entrainements et du travail personnel qui pourrait ainsi être véritablement accompagné</a:t>
            </a:r>
          </a:p>
          <a:p>
            <a:endParaRPr lang="fr-FR" dirty="0"/>
          </a:p>
        </p:txBody>
      </p:sp>
    </p:spTree>
    <p:extLst>
      <p:ext uri="{BB962C8B-B14F-4D97-AF65-F5344CB8AC3E}">
        <p14:creationId xmlns:p14="http://schemas.microsoft.com/office/powerpoint/2010/main" val="41412960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3366FF"/>
                </a:solidFill>
              </a:rPr>
              <a:t>MAÎTRISE DES LANGAGES </a:t>
            </a:r>
            <a:endParaRPr lang="fr-FR" b="1" dirty="0">
              <a:solidFill>
                <a:srgbClr val="3366FF"/>
              </a:solidFill>
            </a:endParaRPr>
          </a:p>
        </p:txBody>
      </p:sp>
      <p:sp>
        <p:nvSpPr>
          <p:cNvPr id="3" name="Espace réservé du contenu 2"/>
          <p:cNvSpPr>
            <a:spLocks noGrp="1"/>
          </p:cNvSpPr>
          <p:nvPr>
            <p:ph idx="1"/>
          </p:nvPr>
        </p:nvSpPr>
        <p:spPr/>
        <p:txBody>
          <a:bodyPr>
            <a:normAutofit fontScale="85000" lnSpcReduction="10000"/>
          </a:bodyPr>
          <a:lstStyle/>
          <a:p>
            <a:pPr algn="just"/>
            <a:r>
              <a:rPr lang="fr-FR" dirty="0" smtClean="0"/>
              <a:t>Dans le cadre de la prévention contre l’illettrisme, les élèves de Sixième passeront également un test préliminaire de compréhension en lecture qui sera organisé par la chargée de mission en « maîtrise des langages ». L’objectif est de cibler la nature des difficultés des élèves afin d’ajuster au mieux les types de remédiation.  </a:t>
            </a:r>
          </a:p>
          <a:p>
            <a:pPr algn="just"/>
            <a:r>
              <a:rPr lang="fr-FR" dirty="0" smtClean="0"/>
              <a:t>À cette occasion, des pistes intéressantes concernant, les difficultés de lecture (effet </a:t>
            </a:r>
            <a:r>
              <a:rPr lang="fr-FR" dirty="0" err="1" smtClean="0"/>
              <a:t>Stroop</a:t>
            </a:r>
            <a:r>
              <a:rPr lang="fr-FR" dirty="0" smtClean="0"/>
              <a:t>, </a:t>
            </a:r>
            <a:r>
              <a:rPr lang="fr-FR" dirty="0"/>
              <a:t>les </a:t>
            </a:r>
            <a:r>
              <a:rPr lang="fr-FR" dirty="0" smtClean="0"/>
              <a:t>inférences, les processus de compréhension) </a:t>
            </a:r>
            <a:r>
              <a:rPr lang="fr-FR" smtClean="0"/>
              <a:t>seront abordées. </a:t>
            </a:r>
            <a:endParaRPr lang="fr-FR" dirty="0"/>
          </a:p>
        </p:txBody>
      </p:sp>
    </p:spTree>
    <p:extLst>
      <p:ext uri="{BB962C8B-B14F-4D97-AF65-F5344CB8AC3E}">
        <p14:creationId xmlns:p14="http://schemas.microsoft.com/office/powerpoint/2010/main" val="23252868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1002033"/>
          </a:xfrm>
        </p:spPr>
        <p:txBody>
          <a:bodyPr/>
          <a:lstStyle/>
          <a:p>
            <a:r>
              <a:rPr lang="fr-FR" sz="3600" b="1" dirty="0">
                <a:solidFill>
                  <a:srgbClr val="3F8DE2"/>
                </a:solidFill>
              </a:rPr>
              <a:t>Ressources et </a:t>
            </a:r>
            <a:r>
              <a:rPr lang="fr-FR" sz="3600" b="1" dirty="0" smtClean="0">
                <a:solidFill>
                  <a:srgbClr val="3F8DE2"/>
                </a:solidFill>
              </a:rPr>
              <a:t>bibliographie (1) </a:t>
            </a:r>
            <a:endParaRPr lang="fr-FR" sz="3600" b="1" dirty="0">
              <a:solidFill>
                <a:srgbClr val="3F8DE2"/>
              </a:solidFill>
            </a:endParaRPr>
          </a:p>
        </p:txBody>
      </p:sp>
      <p:sp>
        <p:nvSpPr>
          <p:cNvPr id="3" name="Espace réservé du contenu 2"/>
          <p:cNvSpPr>
            <a:spLocks noGrp="1"/>
          </p:cNvSpPr>
          <p:nvPr>
            <p:ph idx="1"/>
          </p:nvPr>
        </p:nvSpPr>
        <p:spPr/>
        <p:txBody>
          <a:bodyPr>
            <a:normAutofit fontScale="77500" lnSpcReduction="20000"/>
          </a:bodyPr>
          <a:lstStyle/>
          <a:p>
            <a:r>
              <a:rPr lang="fr-FR" sz="4200" dirty="0" smtClean="0">
                <a:solidFill>
                  <a:schemeClr val="tx1"/>
                </a:solidFill>
                <a:latin typeface="Arial"/>
                <a:cs typeface="Arial"/>
              </a:rPr>
              <a:t>Les programmes pour les cycles 3 et 4 :</a:t>
            </a:r>
          </a:p>
          <a:p>
            <a:pPr marL="0" indent="0">
              <a:buNone/>
            </a:pPr>
            <a:r>
              <a:rPr lang="fr-FR" sz="4200" dirty="0">
                <a:solidFill>
                  <a:schemeClr val="tx1"/>
                </a:solidFill>
                <a:latin typeface="Arial"/>
                <a:cs typeface="Arial"/>
                <a:hlinkClick r:id="rId2"/>
              </a:rPr>
              <a:t>http://cache.media.education.gouv.fr/file/30/05/0/ensel169_annexe2V2_986050.</a:t>
            </a:r>
            <a:r>
              <a:rPr lang="fr-FR" sz="4200" dirty="0" smtClean="0">
                <a:solidFill>
                  <a:schemeClr val="tx1"/>
                </a:solidFill>
                <a:latin typeface="Arial"/>
                <a:cs typeface="Arial"/>
                <a:hlinkClick r:id="rId2"/>
              </a:rPr>
              <a:t>pdf</a:t>
            </a:r>
            <a:endParaRPr lang="fr-FR" sz="4200" dirty="0" smtClean="0">
              <a:solidFill>
                <a:schemeClr val="tx1"/>
              </a:solidFill>
              <a:latin typeface="Arial"/>
              <a:cs typeface="Arial"/>
            </a:endParaRPr>
          </a:p>
          <a:p>
            <a:pPr marL="0" indent="0">
              <a:buNone/>
            </a:pPr>
            <a:r>
              <a:rPr lang="fr-FR" sz="4200" dirty="0">
                <a:solidFill>
                  <a:schemeClr val="tx1"/>
                </a:solidFill>
                <a:latin typeface="Arial"/>
                <a:cs typeface="Arial"/>
                <a:hlinkClick r:id="rId3"/>
              </a:rPr>
              <a:t>http://cache.media.education.gouv.fr/file/30/62/8/ensel169_annexe3_985628.</a:t>
            </a:r>
            <a:r>
              <a:rPr lang="fr-FR" sz="4200" dirty="0" smtClean="0">
                <a:solidFill>
                  <a:schemeClr val="tx1"/>
                </a:solidFill>
                <a:latin typeface="Arial"/>
                <a:cs typeface="Arial"/>
                <a:hlinkClick r:id="rId3"/>
              </a:rPr>
              <a:t>pdf</a:t>
            </a:r>
            <a:r>
              <a:rPr lang="fr-FR" sz="4200" dirty="0" smtClean="0">
                <a:solidFill>
                  <a:schemeClr val="tx1"/>
                </a:solidFill>
                <a:latin typeface="Arial"/>
                <a:cs typeface="Arial"/>
              </a:rPr>
              <a:t> </a:t>
            </a:r>
          </a:p>
          <a:p>
            <a:pPr marL="0" indent="0">
              <a:buNone/>
            </a:pPr>
            <a:endParaRPr lang="fr-FR" sz="4200" dirty="0" smtClean="0">
              <a:solidFill>
                <a:schemeClr val="tx1"/>
              </a:solidFill>
              <a:latin typeface="Arial"/>
              <a:cs typeface="Arial"/>
            </a:endParaRPr>
          </a:p>
          <a:p>
            <a:r>
              <a:rPr lang="fr-FR" sz="4200" dirty="0" smtClean="0">
                <a:solidFill>
                  <a:schemeClr val="tx1"/>
                </a:solidFill>
                <a:latin typeface="Arial"/>
                <a:cs typeface="Arial"/>
              </a:rPr>
              <a:t>Le socle commun de connaissance, de compétences et de </a:t>
            </a:r>
            <a:r>
              <a:rPr lang="fr-FR" sz="4200" dirty="0" smtClean="0">
                <a:latin typeface="Arial"/>
                <a:cs typeface="Arial"/>
              </a:rPr>
              <a:t>valeurs</a:t>
            </a:r>
            <a:r>
              <a:rPr lang="fr-FR" sz="4200" dirty="0" smtClean="0">
                <a:solidFill>
                  <a:schemeClr val="tx1"/>
                </a:solidFill>
                <a:latin typeface="Arial"/>
                <a:cs typeface="Arial"/>
              </a:rPr>
              <a:t> </a:t>
            </a:r>
          </a:p>
          <a:p>
            <a:pPr marL="0" indent="0">
              <a:buNone/>
            </a:pPr>
            <a:endParaRPr lang="fr-FR" dirty="0"/>
          </a:p>
        </p:txBody>
      </p:sp>
    </p:spTree>
    <p:extLst>
      <p:ext uri="{BB962C8B-B14F-4D97-AF65-F5344CB8AC3E}">
        <p14:creationId xmlns:p14="http://schemas.microsoft.com/office/powerpoint/2010/main" val="19144740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91072"/>
          </a:xfrm>
        </p:spPr>
        <p:txBody>
          <a:bodyPr/>
          <a:lstStyle/>
          <a:p>
            <a:r>
              <a:rPr lang="fr-FR" sz="3600" b="1" dirty="0">
                <a:solidFill>
                  <a:srgbClr val="3F8DE2"/>
                </a:solidFill>
              </a:rPr>
              <a:t>Ressources et bibliographie </a:t>
            </a:r>
            <a:r>
              <a:rPr lang="fr-FR" sz="3600" b="1" dirty="0" smtClean="0">
                <a:solidFill>
                  <a:srgbClr val="3F8DE2"/>
                </a:solidFill>
              </a:rPr>
              <a:t>(2) </a:t>
            </a:r>
            <a:endParaRPr lang="fr-FR" sz="3600" dirty="0"/>
          </a:p>
        </p:txBody>
      </p:sp>
      <p:sp>
        <p:nvSpPr>
          <p:cNvPr id="3" name="Espace réservé du contenu 2"/>
          <p:cNvSpPr>
            <a:spLocks noGrp="1"/>
          </p:cNvSpPr>
          <p:nvPr>
            <p:ph idx="1"/>
          </p:nvPr>
        </p:nvSpPr>
        <p:spPr/>
        <p:txBody>
          <a:bodyPr>
            <a:normAutofit/>
          </a:bodyPr>
          <a:lstStyle/>
          <a:p>
            <a:r>
              <a:rPr lang="fr-FR" dirty="0">
                <a:solidFill>
                  <a:schemeClr val="tx1"/>
                </a:solidFill>
                <a:latin typeface="Arial"/>
                <a:cs typeface="Arial"/>
              </a:rPr>
              <a:t>Les repères annuels de </a:t>
            </a:r>
            <a:r>
              <a:rPr lang="fr-FR" dirty="0" smtClean="0">
                <a:solidFill>
                  <a:schemeClr val="tx1"/>
                </a:solidFill>
                <a:latin typeface="Arial"/>
                <a:cs typeface="Arial"/>
              </a:rPr>
              <a:t>progression :</a:t>
            </a:r>
          </a:p>
          <a:p>
            <a:r>
              <a:rPr lang="fr-FR" dirty="0">
                <a:hlinkClick r:id="rId2"/>
              </a:rPr>
              <a:t>http://eduscol.education.fr/pid38233/6e.html</a:t>
            </a:r>
            <a:endParaRPr lang="fr-FR" dirty="0"/>
          </a:p>
          <a:p>
            <a:r>
              <a:rPr lang="fr-FR" dirty="0">
                <a:hlinkClick r:id="rId3"/>
              </a:rPr>
              <a:t>http://eduscol.education.fr/pid38235/5e.html</a:t>
            </a:r>
            <a:endParaRPr lang="fr-FR" dirty="0"/>
          </a:p>
          <a:p>
            <a:r>
              <a:rPr lang="fr-FR" dirty="0">
                <a:hlinkClick r:id="rId4"/>
              </a:rPr>
              <a:t>http://eduscol.education.fr/pid38236/4e.html</a:t>
            </a:r>
            <a:endParaRPr lang="fr-FR" dirty="0"/>
          </a:p>
          <a:p>
            <a:r>
              <a:rPr lang="fr-FR" dirty="0">
                <a:hlinkClick r:id="rId5"/>
              </a:rPr>
              <a:t>http://eduscol.education.fr/pid38237/3e.html</a:t>
            </a:r>
            <a:endParaRPr lang="fr-FR" dirty="0"/>
          </a:p>
          <a:p>
            <a:pPr marL="0" indent="0">
              <a:buNone/>
            </a:pPr>
            <a:endParaRPr lang="fr-FR" dirty="0" smtClean="0">
              <a:solidFill>
                <a:schemeClr val="tx1"/>
              </a:solidFill>
              <a:latin typeface="Arial"/>
              <a:cs typeface="Arial"/>
            </a:endParaRPr>
          </a:p>
          <a:p>
            <a:pPr marL="0" indent="0">
              <a:buNone/>
            </a:pPr>
            <a:endParaRPr lang="fr-FR" dirty="0"/>
          </a:p>
        </p:txBody>
      </p:sp>
    </p:spTree>
    <p:extLst>
      <p:ext uri="{BB962C8B-B14F-4D97-AF65-F5344CB8AC3E}">
        <p14:creationId xmlns:p14="http://schemas.microsoft.com/office/powerpoint/2010/main" val="395295684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1112994"/>
          </a:xfrm>
        </p:spPr>
        <p:txBody>
          <a:bodyPr/>
          <a:lstStyle/>
          <a:p>
            <a:r>
              <a:rPr lang="fr-FR" sz="3600" b="1" dirty="0">
                <a:solidFill>
                  <a:srgbClr val="3F8DE2"/>
                </a:solidFill>
              </a:rPr>
              <a:t>Ressources et bibliographie </a:t>
            </a:r>
            <a:r>
              <a:rPr lang="fr-FR" sz="3600" b="1" dirty="0" smtClean="0">
                <a:solidFill>
                  <a:srgbClr val="3F8DE2"/>
                </a:solidFill>
              </a:rPr>
              <a:t>(3) </a:t>
            </a:r>
            <a:endParaRPr lang="fr-FR" sz="3600" dirty="0"/>
          </a:p>
        </p:txBody>
      </p:sp>
      <p:sp>
        <p:nvSpPr>
          <p:cNvPr id="3" name="Espace réservé du contenu 2"/>
          <p:cNvSpPr>
            <a:spLocks noGrp="1"/>
          </p:cNvSpPr>
          <p:nvPr>
            <p:ph idx="1"/>
          </p:nvPr>
        </p:nvSpPr>
        <p:spPr/>
        <p:txBody>
          <a:bodyPr>
            <a:normAutofit fontScale="77500" lnSpcReduction="20000"/>
          </a:bodyPr>
          <a:lstStyle/>
          <a:p>
            <a:pPr algn="just"/>
            <a:r>
              <a:rPr lang="fr-FR" sz="3600" b="1" dirty="0" smtClean="0">
                <a:solidFill>
                  <a:srgbClr val="000000"/>
                </a:solidFill>
                <a:latin typeface="Arial"/>
                <a:cs typeface="Arial"/>
              </a:rPr>
              <a:t>La lecture : </a:t>
            </a:r>
          </a:p>
          <a:p>
            <a:pPr marL="0" indent="0" algn="just">
              <a:buNone/>
            </a:pPr>
            <a:r>
              <a:rPr lang="fr-FR" sz="3600" dirty="0" smtClean="0">
                <a:solidFill>
                  <a:srgbClr val="000000"/>
                </a:solidFill>
                <a:latin typeface="Arial"/>
                <a:cs typeface="Arial"/>
              </a:rPr>
              <a:t>- Note de service : </a:t>
            </a:r>
            <a:endParaRPr lang="fr-FR" sz="3600" dirty="0" smtClean="0">
              <a:solidFill>
                <a:srgbClr val="000000"/>
              </a:solidFill>
              <a:latin typeface="Arial"/>
              <a:cs typeface="Arial"/>
              <a:hlinkClick r:id="rId2"/>
            </a:endParaRPr>
          </a:p>
          <a:p>
            <a:pPr marL="0" indent="0" algn="just">
              <a:buNone/>
            </a:pPr>
            <a:r>
              <a:rPr lang="fr-FR" sz="3600" dirty="0" smtClean="0">
                <a:solidFill>
                  <a:srgbClr val="000000"/>
                </a:solidFill>
                <a:latin typeface="Arial"/>
                <a:cs typeface="Arial"/>
                <a:hlinkClick r:id="rId2"/>
              </a:rPr>
              <a:t>http</a:t>
            </a:r>
            <a:r>
              <a:rPr lang="fr-FR" sz="3600" dirty="0">
                <a:solidFill>
                  <a:srgbClr val="000000"/>
                </a:solidFill>
                <a:latin typeface="Arial"/>
                <a:cs typeface="Arial"/>
                <a:hlinkClick r:id="rId2"/>
              </a:rPr>
              <a:t>://www.education.gouv.fr/pid285/bulletin_officiel.html?cid_bo=</a:t>
            </a:r>
            <a:r>
              <a:rPr lang="fr-FR" sz="3600" dirty="0" smtClean="0">
                <a:solidFill>
                  <a:srgbClr val="000000"/>
                </a:solidFill>
                <a:latin typeface="Arial"/>
                <a:cs typeface="Arial"/>
                <a:hlinkClick r:id="rId2"/>
              </a:rPr>
              <a:t>128704</a:t>
            </a:r>
            <a:r>
              <a:rPr lang="fr-FR" sz="3600" dirty="0" smtClean="0">
                <a:solidFill>
                  <a:srgbClr val="000000"/>
                </a:solidFill>
                <a:latin typeface="Arial"/>
                <a:cs typeface="Arial"/>
              </a:rPr>
              <a:t> </a:t>
            </a:r>
          </a:p>
          <a:p>
            <a:pPr marL="0" indent="0" algn="just">
              <a:buNone/>
            </a:pPr>
            <a:endParaRPr lang="fr-FR" sz="3600" dirty="0">
              <a:solidFill>
                <a:srgbClr val="000000"/>
              </a:solidFill>
              <a:latin typeface="Arial"/>
              <a:cs typeface="Arial"/>
            </a:endParaRPr>
          </a:p>
          <a:p>
            <a:pPr marL="0" indent="0" algn="just">
              <a:buNone/>
            </a:pPr>
            <a:r>
              <a:rPr lang="fr-FR" sz="3600" dirty="0" smtClean="0">
                <a:solidFill>
                  <a:srgbClr val="000000"/>
                </a:solidFill>
                <a:latin typeface="Arial"/>
                <a:cs typeface="Arial"/>
              </a:rPr>
              <a:t>- Patrick </a:t>
            </a:r>
            <a:r>
              <a:rPr lang="fr-FR" sz="3600" dirty="0" err="1">
                <a:solidFill>
                  <a:srgbClr val="000000"/>
                </a:solidFill>
                <a:latin typeface="Arial"/>
                <a:cs typeface="Arial"/>
              </a:rPr>
              <a:t>Joole</a:t>
            </a:r>
            <a:r>
              <a:rPr lang="fr-FR" sz="3600" dirty="0">
                <a:solidFill>
                  <a:srgbClr val="000000"/>
                </a:solidFill>
                <a:latin typeface="Arial"/>
                <a:cs typeface="Arial"/>
              </a:rPr>
              <a:t>, </a:t>
            </a:r>
            <a:r>
              <a:rPr lang="fr-FR" sz="3600" i="1" dirty="0">
                <a:solidFill>
                  <a:srgbClr val="000000"/>
                </a:solidFill>
                <a:latin typeface="Arial"/>
                <a:cs typeface="Arial"/>
              </a:rPr>
              <a:t>Lire des </a:t>
            </a:r>
            <a:r>
              <a:rPr lang="fr-FR" sz="3600" i="1" dirty="0" err="1">
                <a:solidFill>
                  <a:srgbClr val="000000"/>
                </a:solidFill>
                <a:latin typeface="Arial"/>
                <a:cs typeface="Arial"/>
              </a:rPr>
              <a:t>récits</a:t>
            </a:r>
            <a:r>
              <a:rPr lang="fr-FR" sz="3600" i="1" dirty="0">
                <a:solidFill>
                  <a:srgbClr val="000000"/>
                </a:solidFill>
                <a:latin typeface="Arial"/>
                <a:cs typeface="Arial"/>
              </a:rPr>
              <a:t> longs, cycle 3 / </a:t>
            </a:r>
            <a:r>
              <a:rPr lang="fr-FR" sz="3600" i="1" dirty="0" err="1" smtClean="0">
                <a:solidFill>
                  <a:srgbClr val="000000"/>
                </a:solidFill>
                <a:latin typeface="Arial"/>
                <a:cs typeface="Arial"/>
              </a:rPr>
              <a:t>collège</a:t>
            </a:r>
            <a:r>
              <a:rPr lang="fr-FR" sz="3600" dirty="0" smtClean="0">
                <a:solidFill>
                  <a:srgbClr val="000000"/>
                </a:solidFill>
                <a:latin typeface="Arial"/>
                <a:cs typeface="Arial"/>
              </a:rPr>
              <a:t>, </a:t>
            </a:r>
            <a:r>
              <a:rPr lang="fr-FR" sz="3600" dirty="0">
                <a:solidFill>
                  <a:srgbClr val="000000"/>
                </a:solidFill>
                <a:latin typeface="Arial"/>
                <a:cs typeface="Arial"/>
              </a:rPr>
              <a:t>Retz/CRDP de Versailles, 2005. </a:t>
            </a:r>
            <a:endParaRPr lang="fr-FR" sz="3600" dirty="0" smtClean="0">
              <a:solidFill>
                <a:srgbClr val="000000"/>
              </a:solidFill>
              <a:latin typeface="Arial"/>
              <a:cs typeface="Arial"/>
            </a:endParaRPr>
          </a:p>
          <a:p>
            <a:pPr marL="0" indent="0" algn="just">
              <a:buNone/>
            </a:pPr>
            <a:endParaRPr lang="fr-FR" sz="3600" dirty="0">
              <a:solidFill>
                <a:srgbClr val="000000"/>
              </a:solidFill>
              <a:latin typeface="Arial"/>
              <a:cs typeface="Arial"/>
            </a:endParaRPr>
          </a:p>
          <a:p>
            <a:pPr marL="0" indent="0" algn="just">
              <a:buNone/>
            </a:pPr>
            <a:r>
              <a:rPr lang="fr-FR" sz="3600" dirty="0" smtClean="0">
                <a:solidFill>
                  <a:srgbClr val="000000"/>
                </a:solidFill>
                <a:latin typeface="Arial"/>
                <a:cs typeface="Arial"/>
              </a:rPr>
              <a:t>Le carnet du lecteur (Anne VIBERT) : </a:t>
            </a:r>
          </a:p>
          <a:p>
            <a:pPr marL="0" indent="0" algn="just">
              <a:buNone/>
            </a:pPr>
            <a:r>
              <a:rPr lang="fr-FR" sz="3600" dirty="0">
                <a:solidFill>
                  <a:srgbClr val="000000"/>
                </a:solidFill>
                <a:latin typeface="Arial"/>
                <a:cs typeface="Arial"/>
                <a:hlinkClick r:id="rId3"/>
              </a:rPr>
              <a:t>http://eduscol.education.fr/lettres/im_pdflettres/intervention-anne-vibert-lecture-vf-20-11-13.</a:t>
            </a:r>
            <a:r>
              <a:rPr lang="fr-FR" sz="3600" dirty="0" smtClean="0">
                <a:solidFill>
                  <a:srgbClr val="000000"/>
                </a:solidFill>
                <a:latin typeface="Arial"/>
                <a:cs typeface="Arial"/>
                <a:hlinkClick r:id="rId3"/>
              </a:rPr>
              <a:t>pdf</a:t>
            </a:r>
            <a:r>
              <a:rPr lang="fr-FR" sz="3600" dirty="0" smtClean="0">
                <a:solidFill>
                  <a:srgbClr val="000000"/>
                </a:solidFill>
                <a:latin typeface="Arial"/>
                <a:cs typeface="Arial"/>
              </a:rPr>
              <a:t> </a:t>
            </a:r>
          </a:p>
          <a:p>
            <a:pPr marL="0" indent="0" algn="just">
              <a:buNone/>
            </a:pPr>
            <a:endParaRPr lang="fr-FR" sz="3600" dirty="0">
              <a:solidFill>
                <a:srgbClr val="000000"/>
              </a:solidFill>
              <a:latin typeface="Arial"/>
              <a:cs typeface="Arial"/>
            </a:endParaRPr>
          </a:p>
          <a:p>
            <a:pPr marL="0" indent="0">
              <a:buNone/>
            </a:pPr>
            <a:endParaRPr lang="fr-FR" dirty="0"/>
          </a:p>
        </p:txBody>
      </p:sp>
    </p:spTree>
    <p:extLst>
      <p:ext uri="{BB962C8B-B14F-4D97-AF65-F5344CB8AC3E}">
        <p14:creationId xmlns:p14="http://schemas.microsoft.com/office/powerpoint/2010/main" val="1149535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3F8DE2"/>
                </a:solidFill>
              </a:rPr>
              <a:t>Ressources et bibliographie </a:t>
            </a:r>
            <a:r>
              <a:rPr lang="fr-FR" b="1" dirty="0" smtClean="0">
                <a:solidFill>
                  <a:srgbClr val="3F8DE2"/>
                </a:solidFill>
              </a:rPr>
              <a:t>(4)</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fr-FR" b="1" dirty="0" smtClean="0">
                <a:solidFill>
                  <a:srgbClr val="000000"/>
                </a:solidFill>
                <a:latin typeface="Arial"/>
                <a:cs typeface="Arial"/>
              </a:rPr>
              <a:t>La </a:t>
            </a:r>
            <a:r>
              <a:rPr lang="fr-FR" b="1" dirty="0">
                <a:solidFill>
                  <a:srgbClr val="000000"/>
                </a:solidFill>
                <a:latin typeface="Arial"/>
                <a:cs typeface="Arial"/>
              </a:rPr>
              <a:t>grammaire </a:t>
            </a:r>
            <a:r>
              <a:rPr lang="fr-FR" dirty="0" smtClean="0">
                <a:solidFill>
                  <a:srgbClr val="000000"/>
                </a:solidFill>
                <a:latin typeface="Arial"/>
                <a:cs typeface="Arial"/>
              </a:rPr>
              <a:t>: </a:t>
            </a:r>
          </a:p>
          <a:p>
            <a:pPr algn="just"/>
            <a:r>
              <a:rPr lang="fr-FR" dirty="0" smtClean="0">
                <a:solidFill>
                  <a:srgbClr val="000000"/>
                </a:solidFill>
                <a:latin typeface="Arial"/>
                <a:cs typeface="Arial"/>
              </a:rPr>
              <a:t>Note de service sur l’enseignement de la langue : </a:t>
            </a:r>
            <a:r>
              <a:rPr lang="fr-FR" dirty="0">
                <a:solidFill>
                  <a:srgbClr val="000000"/>
                </a:solidFill>
                <a:latin typeface="Arial"/>
                <a:cs typeface="Arial"/>
                <a:hlinkClick r:id="rId2"/>
              </a:rPr>
              <a:t>http://www.education.gouv.fr/pid285/bulletin_officiel.html?cid_bo=</a:t>
            </a:r>
            <a:r>
              <a:rPr lang="fr-FR" dirty="0" smtClean="0">
                <a:solidFill>
                  <a:srgbClr val="000000"/>
                </a:solidFill>
                <a:latin typeface="Arial"/>
                <a:cs typeface="Arial"/>
                <a:hlinkClick r:id="rId2"/>
              </a:rPr>
              <a:t>128707</a:t>
            </a:r>
            <a:r>
              <a:rPr lang="fr-FR" dirty="0" smtClean="0">
                <a:solidFill>
                  <a:srgbClr val="000000"/>
                </a:solidFill>
                <a:latin typeface="Arial"/>
                <a:cs typeface="Arial"/>
              </a:rPr>
              <a:t> </a:t>
            </a:r>
          </a:p>
          <a:p>
            <a:pPr algn="just"/>
            <a:r>
              <a:rPr lang="fr-FR" dirty="0" smtClean="0">
                <a:solidFill>
                  <a:srgbClr val="000000"/>
                </a:solidFill>
                <a:latin typeface="Arial"/>
                <a:cs typeface="Arial"/>
              </a:rPr>
              <a:t> </a:t>
            </a:r>
            <a:r>
              <a:rPr lang="fr-FR" sz="3600" dirty="0"/>
              <a:t>A</a:t>
            </a:r>
            <a:r>
              <a:rPr lang="fr-FR" sz="3600" dirty="0" smtClean="0"/>
              <a:t>justement </a:t>
            </a:r>
            <a:r>
              <a:rPr lang="fr-FR" sz="3600" dirty="0"/>
              <a:t>du programme d’étude de la langue </a:t>
            </a:r>
            <a:r>
              <a:rPr lang="fr-FR" sz="3600" dirty="0" smtClean="0"/>
              <a:t>:</a:t>
            </a:r>
            <a:endParaRPr lang="fr-FR" sz="3600" dirty="0"/>
          </a:p>
          <a:p>
            <a:pPr marL="0" indent="0">
              <a:buNone/>
            </a:pPr>
            <a:r>
              <a:rPr lang="fr-FR" dirty="0"/>
              <a:t>Voir l’analyse d’Anne </a:t>
            </a:r>
            <a:r>
              <a:rPr lang="fr-FR" dirty="0" err="1"/>
              <a:t>Guerpillon</a:t>
            </a:r>
            <a:r>
              <a:rPr lang="fr-FR" dirty="0"/>
              <a:t> sur le site de l’académie d’Aix-Marseille </a:t>
            </a:r>
            <a:r>
              <a:rPr lang="fr-FR" dirty="0">
                <a:hlinkClick r:id="rId3"/>
              </a:rPr>
              <a:t>http://www.pedagogie.ac-aix-marseille.fr/jcms/c_10612998/fr/bo-n30-du-26-7-2018-programme-de-francais-analyse-des-ajustements-de-programme-pour-letude-de-la-langue-au-college-et-progression-trame-du-cycle-2-au-cycle-4</a:t>
            </a:r>
            <a:endParaRPr lang="fr-FR" dirty="0"/>
          </a:p>
          <a:p>
            <a:endParaRPr lang="fr-FR" dirty="0"/>
          </a:p>
        </p:txBody>
      </p:sp>
    </p:spTree>
    <p:extLst>
      <p:ext uri="{BB962C8B-B14F-4D97-AF65-F5344CB8AC3E}">
        <p14:creationId xmlns:p14="http://schemas.microsoft.com/office/powerpoint/2010/main" val="12378540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3F8DE2"/>
                </a:solidFill>
              </a:rPr>
              <a:t>Ressources et bibliographie </a:t>
            </a:r>
            <a:r>
              <a:rPr lang="fr-FR" b="1" dirty="0" smtClean="0">
                <a:solidFill>
                  <a:srgbClr val="3F8DE2"/>
                </a:solidFill>
              </a:rPr>
              <a:t>(5)</a:t>
            </a:r>
            <a:endParaRPr lang="fr-FR" dirty="0"/>
          </a:p>
        </p:txBody>
      </p:sp>
      <p:sp>
        <p:nvSpPr>
          <p:cNvPr id="3" name="Espace réservé du contenu 2"/>
          <p:cNvSpPr>
            <a:spLocks noGrp="1"/>
          </p:cNvSpPr>
          <p:nvPr>
            <p:ph idx="1"/>
          </p:nvPr>
        </p:nvSpPr>
        <p:spPr/>
        <p:txBody>
          <a:bodyPr>
            <a:normAutofit/>
          </a:bodyPr>
          <a:lstStyle/>
          <a:p>
            <a:r>
              <a:rPr lang="fr-FR" sz="2800" b="1" dirty="0" smtClean="0"/>
              <a:t>L’enseignement explicite : </a:t>
            </a:r>
          </a:p>
          <a:p>
            <a:pPr marL="0" indent="0">
              <a:buNone/>
            </a:pPr>
            <a:r>
              <a:rPr lang="fr-FR" sz="2800" dirty="0">
                <a:hlinkClick r:id="rId2"/>
              </a:rPr>
              <a:t>https://www.reseau-canope.fr/education-prioritaire/fileadmin/user_upload/user_upload/actualites/</a:t>
            </a:r>
            <a:r>
              <a:rPr lang="fr-FR" sz="2800" dirty="0" smtClean="0">
                <a:hlinkClick r:id="rId2"/>
              </a:rPr>
              <a:t>enseigner_plus_explicitement_cr.pdf</a:t>
            </a:r>
            <a:r>
              <a:rPr lang="fr-FR" sz="2800" dirty="0" smtClean="0"/>
              <a:t> </a:t>
            </a:r>
            <a:endParaRPr lang="fr-FR" sz="2800" b="1" dirty="0"/>
          </a:p>
          <a:p>
            <a:r>
              <a:rPr lang="fr-FR" sz="2800" b="1" dirty="0" smtClean="0"/>
              <a:t>L’évaluation :</a:t>
            </a:r>
          </a:p>
          <a:p>
            <a:pPr marL="0" indent="0">
              <a:buNone/>
            </a:pPr>
            <a:r>
              <a:rPr lang="fr-FR" sz="2800" dirty="0">
                <a:hlinkClick r:id="rId3"/>
              </a:rPr>
              <a:t>http://veille-et-analyses.ens-lyon.fr/DA-Veille/76-juin-2012.</a:t>
            </a:r>
            <a:r>
              <a:rPr lang="fr-FR" sz="2800" dirty="0" smtClean="0">
                <a:hlinkClick r:id="rId3"/>
              </a:rPr>
              <a:t>pdf</a:t>
            </a:r>
            <a:r>
              <a:rPr lang="fr-FR" sz="2800" dirty="0" smtClean="0"/>
              <a:t> </a:t>
            </a:r>
          </a:p>
          <a:p>
            <a:pPr marL="0" indent="0">
              <a:buNone/>
            </a:pPr>
            <a:r>
              <a:rPr lang="fr-FR" sz="2800" i="1" dirty="0" smtClean="0"/>
              <a:t>Évaluer pour faire réussir les élèves</a:t>
            </a:r>
            <a:r>
              <a:rPr lang="fr-FR" sz="2800" dirty="0" smtClean="0"/>
              <a:t>, un document intéressant sur le site de l’académie de Nantes  </a:t>
            </a:r>
          </a:p>
          <a:p>
            <a:pPr marL="0" indent="0">
              <a:buNone/>
            </a:pPr>
            <a:endParaRPr lang="fr-FR" dirty="0"/>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7422673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3F8DE2"/>
                </a:solidFill>
              </a:rPr>
              <a:t>Ressources et bibliographie </a:t>
            </a:r>
            <a:r>
              <a:rPr lang="fr-FR" b="1" dirty="0" smtClean="0">
                <a:solidFill>
                  <a:srgbClr val="3F8DE2"/>
                </a:solidFill>
              </a:rPr>
              <a:t>(6) </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b="1" u="sng" dirty="0">
                <a:solidFill>
                  <a:srgbClr val="000000"/>
                </a:solidFill>
              </a:rPr>
              <a:t>L’oral </a:t>
            </a:r>
          </a:p>
          <a:p>
            <a:pPr algn="just">
              <a:buFontTx/>
              <a:buChar char="-"/>
            </a:pPr>
            <a:r>
              <a:rPr lang="fr-FR" dirty="0">
                <a:solidFill>
                  <a:srgbClr val="000000"/>
                </a:solidFill>
                <a:latin typeface="Arial"/>
                <a:cs typeface="Arial"/>
              </a:rPr>
              <a:t>Jacky </a:t>
            </a:r>
            <a:r>
              <a:rPr lang="fr-FR" dirty="0" err="1">
                <a:solidFill>
                  <a:srgbClr val="000000"/>
                </a:solidFill>
                <a:latin typeface="Arial"/>
                <a:cs typeface="Arial"/>
              </a:rPr>
              <a:t>Caillier</a:t>
            </a:r>
            <a:r>
              <a:rPr lang="fr-FR" dirty="0">
                <a:solidFill>
                  <a:srgbClr val="000000"/>
                </a:solidFill>
                <a:latin typeface="Arial"/>
                <a:cs typeface="Arial"/>
              </a:rPr>
              <a:t>, </a:t>
            </a:r>
            <a:r>
              <a:rPr lang="fr-FR" i="1" dirty="0">
                <a:solidFill>
                  <a:srgbClr val="000000"/>
                </a:solidFill>
                <a:latin typeface="Arial"/>
                <a:cs typeface="Arial"/>
              </a:rPr>
              <a:t>Apprendre à l’oral entre pairs</a:t>
            </a:r>
            <a:r>
              <a:rPr lang="fr-FR" dirty="0">
                <a:solidFill>
                  <a:srgbClr val="000000"/>
                </a:solidFill>
                <a:latin typeface="Arial"/>
                <a:cs typeface="Arial"/>
              </a:rPr>
              <a:t> (</a:t>
            </a:r>
            <a:r>
              <a:rPr lang="fr-FR" dirty="0" smtClean="0">
                <a:solidFill>
                  <a:srgbClr val="000000"/>
                </a:solidFill>
                <a:latin typeface="Arial"/>
                <a:cs typeface="Arial"/>
              </a:rPr>
              <a:t>document </a:t>
            </a:r>
            <a:r>
              <a:rPr lang="fr-FR" dirty="0" err="1">
                <a:solidFill>
                  <a:srgbClr val="000000"/>
                </a:solidFill>
                <a:latin typeface="Arial"/>
                <a:cs typeface="Arial"/>
              </a:rPr>
              <a:t>Eduscol</a:t>
            </a:r>
            <a:r>
              <a:rPr lang="fr-FR" dirty="0">
                <a:solidFill>
                  <a:srgbClr val="000000"/>
                </a:solidFill>
                <a:latin typeface="Arial"/>
                <a:cs typeface="Arial"/>
              </a:rPr>
              <a:t>)</a:t>
            </a:r>
          </a:p>
          <a:p>
            <a:pPr algn="just">
              <a:buFontTx/>
              <a:buChar char="-"/>
            </a:pPr>
            <a:r>
              <a:rPr lang="fr-FR" dirty="0">
                <a:solidFill>
                  <a:srgbClr val="000000"/>
                </a:solidFill>
                <a:latin typeface="Arial"/>
                <a:cs typeface="Arial"/>
              </a:rPr>
              <a:t> </a:t>
            </a:r>
            <a:r>
              <a:rPr lang="fr-FR" i="1" dirty="0">
                <a:solidFill>
                  <a:srgbClr val="000000"/>
                </a:solidFill>
                <a:latin typeface="Arial"/>
                <a:cs typeface="Arial"/>
              </a:rPr>
              <a:t>Enjeux de l’enseignement de l’oral </a:t>
            </a:r>
            <a:r>
              <a:rPr lang="fr-FR" dirty="0">
                <a:solidFill>
                  <a:srgbClr val="000000"/>
                </a:solidFill>
                <a:latin typeface="Arial"/>
                <a:cs typeface="Arial"/>
              </a:rPr>
              <a:t>(</a:t>
            </a:r>
            <a:r>
              <a:rPr lang="fr-FR" dirty="0" smtClean="0">
                <a:solidFill>
                  <a:srgbClr val="000000"/>
                </a:solidFill>
                <a:latin typeface="Arial"/>
                <a:cs typeface="Arial"/>
              </a:rPr>
              <a:t>document </a:t>
            </a:r>
            <a:r>
              <a:rPr lang="fr-FR" dirty="0" err="1">
                <a:solidFill>
                  <a:srgbClr val="000000"/>
                </a:solidFill>
                <a:latin typeface="Arial"/>
                <a:cs typeface="Arial"/>
              </a:rPr>
              <a:t>Eduscol</a:t>
            </a:r>
            <a:r>
              <a:rPr lang="fr-FR" dirty="0">
                <a:solidFill>
                  <a:srgbClr val="000000"/>
                </a:solidFill>
                <a:latin typeface="Arial"/>
                <a:cs typeface="Arial"/>
              </a:rPr>
              <a:t>)</a:t>
            </a:r>
          </a:p>
          <a:p>
            <a:pPr algn="just">
              <a:buFontTx/>
              <a:buChar char="-"/>
            </a:pPr>
            <a:r>
              <a:rPr lang="fr-FR" dirty="0">
                <a:solidFill>
                  <a:srgbClr val="000000"/>
                </a:solidFill>
                <a:latin typeface="Arial"/>
                <a:cs typeface="Arial"/>
              </a:rPr>
              <a:t>« </a:t>
            </a:r>
            <a:r>
              <a:rPr lang="fr-FR" dirty="0" smtClean="0">
                <a:solidFill>
                  <a:srgbClr val="000000"/>
                </a:solidFill>
                <a:latin typeface="Arial"/>
                <a:cs typeface="Arial"/>
              </a:rPr>
              <a:t>Je parle, tu dis, nous </a:t>
            </a:r>
            <a:r>
              <a:rPr lang="fr-FR" dirty="0">
                <a:solidFill>
                  <a:srgbClr val="000000"/>
                </a:solidFill>
                <a:latin typeface="Arial"/>
                <a:cs typeface="Arial"/>
              </a:rPr>
              <a:t>écoutons : apprendre avec l’oral », dossier de veille de l’IFE, n°117 </a:t>
            </a:r>
            <a:r>
              <a:rPr lang="fr-FR" dirty="0" smtClean="0">
                <a:solidFill>
                  <a:srgbClr val="000000"/>
                </a:solidFill>
                <a:latin typeface="Arial"/>
                <a:cs typeface="Arial"/>
              </a:rPr>
              <a:t> </a:t>
            </a:r>
            <a:r>
              <a:rPr lang="fr-FR" dirty="0">
                <a:solidFill>
                  <a:srgbClr val="000000"/>
                </a:solidFill>
                <a:latin typeface="Arial"/>
                <a:cs typeface="Arial"/>
              </a:rPr>
              <a:t>avril </a:t>
            </a:r>
            <a:r>
              <a:rPr lang="fr-FR" dirty="0" smtClean="0">
                <a:solidFill>
                  <a:srgbClr val="000000"/>
                </a:solidFill>
                <a:latin typeface="Arial"/>
                <a:cs typeface="Arial"/>
              </a:rPr>
              <a:t>2017  </a:t>
            </a:r>
          </a:p>
          <a:p>
            <a:pPr marL="0" indent="0" algn="just">
              <a:buNone/>
            </a:pPr>
            <a:r>
              <a:rPr lang="fr-FR" dirty="0" smtClean="0">
                <a:solidFill>
                  <a:srgbClr val="000000"/>
                </a:solidFill>
                <a:latin typeface="Arial"/>
                <a:cs typeface="Arial"/>
                <a:hlinkClick r:id="rId2"/>
              </a:rPr>
              <a:t>http</a:t>
            </a:r>
            <a:r>
              <a:rPr lang="fr-FR" dirty="0">
                <a:solidFill>
                  <a:srgbClr val="000000"/>
                </a:solidFill>
                <a:latin typeface="Arial"/>
                <a:cs typeface="Arial"/>
                <a:hlinkClick r:id="rId2"/>
              </a:rPr>
              <a:t>://veille-et-analyses.ens-lyon.fr/DA-Veille/117-avril-2017.</a:t>
            </a:r>
            <a:r>
              <a:rPr lang="fr-FR" dirty="0" smtClean="0">
                <a:solidFill>
                  <a:srgbClr val="000000"/>
                </a:solidFill>
                <a:latin typeface="Arial"/>
                <a:cs typeface="Arial"/>
                <a:hlinkClick r:id="rId2"/>
              </a:rPr>
              <a:t>pdf</a:t>
            </a:r>
            <a:r>
              <a:rPr lang="fr-FR" dirty="0" smtClean="0">
                <a:solidFill>
                  <a:srgbClr val="000000"/>
                </a:solidFill>
                <a:latin typeface="Arial"/>
                <a:cs typeface="Arial"/>
              </a:rPr>
              <a:t> </a:t>
            </a:r>
            <a:endParaRPr lang="fr-FR" dirty="0">
              <a:solidFill>
                <a:srgbClr val="000000"/>
              </a:solidFill>
              <a:latin typeface="Arial"/>
              <a:cs typeface="Arial"/>
            </a:endParaRPr>
          </a:p>
          <a:p>
            <a:endParaRPr lang="fr-FR" dirty="0"/>
          </a:p>
        </p:txBody>
      </p:sp>
    </p:spTree>
    <p:extLst>
      <p:ext uri="{BB962C8B-B14F-4D97-AF65-F5344CB8AC3E}">
        <p14:creationId xmlns:p14="http://schemas.microsoft.com/office/powerpoint/2010/main" val="2767100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1039020"/>
          </a:xfrm>
        </p:spPr>
        <p:txBody>
          <a:bodyPr/>
          <a:lstStyle/>
          <a:p>
            <a:r>
              <a:rPr lang="fr-FR" sz="3600" b="1" i="1" dirty="0"/>
              <a:t> </a:t>
            </a:r>
            <a:r>
              <a:rPr lang="fr-FR" sz="3600" b="1" dirty="0" smtClean="0">
                <a:solidFill>
                  <a:schemeClr val="tx2">
                    <a:lumMod val="50000"/>
                    <a:lumOff val="50000"/>
                  </a:schemeClr>
                </a:solidFill>
                <a:latin typeface="Arial"/>
                <a:cs typeface="Arial"/>
              </a:rPr>
              <a:t>REMERCIEMENTS  </a:t>
            </a:r>
            <a:endParaRPr lang="fr-FR" sz="3600" b="1" dirty="0">
              <a:solidFill>
                <a:schemeClr val="tx2">
                  <a:lumMod val="50000"/>
                  <a:lumOff val="50000"/>
                </a:schemeClr>
              </a:solidFill>
              <a:latin typeface="Arial"/>
              <a:cs typeface="Arial"/>
            </a:endParaRPr>
          </a:p>
        </p:txBody>
      </p:sp>
      <p:sp>
        <p:nvSpPr>
          <p:cNvPr id="3" name="Espace réservé du contenu 2"/>
          <p:cNvSpPr>
            <a:spLocks noGrp="1"/>
          </p:cNvSpPr>
          <p:nvPr>
            <p:ph idx="1"/>
          </p:nvPr>
        </p:nvSpPr>
        <p:spPr/>
        <p:txBody>
          <a:bodyPr>
            <a:normAutofit/>
          </a:bodyPr>
          <a:lstStyle/>
          <a:p>
            <a:pPr marL="0" indent="0" algn="ctr">
              <a:buNone/>
            </a:pPr>
            <a:endParaRPr lang="fr-FR" sz="3200" b="1" i="1" dirty="0" smtClean="0"/>
          </a:p>
          <a:p>
            <a:pPr marL="0" indent="0" algn="ctr">
              <a:buNone/>
            </a:pPr>
            <a:r>
              <a:rPr lang="fr-FR" sz="3200" b="1" i="1" dirty="0" smtClean="0">
                <a:solidFill>
                  <a:srgbClr val="3366FF"/>
                </a:solidFill>
                <a:latin typeface="Arial"/>
                <a:cs typeface="Arial"/>
              </a:rPr>
              <a:t>MERCI À  TOUS  !</a:t>
            </a:r>
          </a:p>
          <a:p>
            <a:pPr marL="0" indent="0" algn="ctr">
              <a:buNone/>
            </a:pPr>
            <a:r>
              <a:rPr lang="fr-FR" sz="3200" b="1" i="1" dirty="0"/>
              <a:t>😊  </a:t>
            </a:r>
            <a:r>
              <a:rPr lang="fr-FR" sz="3200" b="1" i="1" dirty="0" smtClean="0"/>
              <a:t> </a:t>
            </a:r>
            <a:endParaRPr lang="fr-FR" sz="3200" b="1" i="1" dirty="0"/>
          </a:p>
        </p:txBody>
      </p:sp>
    </p:spTree>
    <p:extLst>
      <p:ext uri="{BB962C8B-B14F-4D97-AF65-F5344CB8AC3E}">
        <p14:creationId xmlns:p14="http://schemas.microsoft.com/office/powerpoint/2010/main" val="791460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41756"/>
          </a:xfrm>
        </p:spPr>
        <p:txBody>
          <a:bodyPr/>
          <a:lstStyle/>
          <a:p>
            <a:r>
              <a:rPr lang="fr-FR" sz="3600" b="1" dirty="0" smtClean="0">
                <a:solidFill>
                  <a:srgbClr val="3F8DE2"/>
                </a:solidFill>
              </a:rPr>
              <a:t>L’AP : les modalités (1) </a:t>
            </a:r>
            <a:endParaRPr lang="fr-FR" sz="3600" b="1" dirty="0">
              <a:solidFill>
                <a:srgbClr val="3F8DE2"/>
              </a:solidFill>
            </a:endParaRPr>
          </a:p>
        </p:txBody>
      </p:sp>
      <p:sp>
        <p:nvSpPr>
          <p:cNvPr id="3" name="Espace réservé du contenu 2"/>
          <p:cNvSpPr>
            <a:spLocks noGrp="1"/>
          </p:cNvSpPr>
          <p:nvPr>
            <p:ph idx="1"/>
          </p:nvPr>
        </p:nvSpPr>
        <p:spPr/>
        <p:txBody>
          <a:bodyPr>
            <a:normAutofit fontScale="85000" lnSpcReduction="20000"/>
          </a:bodyPr>
          <a:lstStyle/>
          <a:p>
            <a:pPr algn="just"/>
            <a:r>
              <a:rPr lang="fr-FR" dirty="0" smtClean="0">
                <a:solidFill>
                  <a:schemeClr val="tx1"/>
                </a:solidFill>
                <a:latin typeface="Arial"/>
                <a:cs typeface="Arial"/>
              </a:rPr>
              <a:t>lieu </a:t>
            </a:r>
            <a:r>
              <a:rPr lang="fr-FR" dirty="0">
                <a:solidFill>
                  <a:schemeClr val="tx1"/>
                </a:solidFill>
                <a:latin typeface="Arial"/>
                <a:cs typeface="Arial"/>
              </a:rPr>
              <a:t>privilégié du </a:t>
            </a:r>
            <a:r>
              <a:rPr lang="fr-FR" b="1" dirty="0">
                <a:solidFill>
                  <a:schemeClr val="tx1"/>
                </a:solidFill>
                <a:latin typeface="Arial"/>
                <a:cs typeface="Arial"/>
              </a:rPr>
              <a:t>travail en </a:t>
            </a:r>
            <a:r>
              <a:rPr lang="fr-FR" b="1" dirty="0" smtClean="0">
                <a:solidFill>
                  <a:schemeClr val="tx1"/>
                </a:solidFill>
                <a:latin typeface="Arial"/>
                <a:cs typeface="Arial"/>
              </a:rPr>
              <a:t>groupes </a:t>
            </a:r>
            <a:r>
              <a:rPr lang="fr-FR" dirty="0">
                <a:solidFill>
                  <a:schemeClr val="tx1"/>
                </a:solidFill>
                <a:latin typeface="Arial"/>
                <a:cs typeface="Arial"/>
              </a:rPr>
              <a:t>et du développement de la </a:t>
            </a:r>
            <a:r>
              <a:rPr lang="fr-FR" b="1" dirty="0">
                <a:solidFill>
                  <a:schemeClr val="tx1"/>
                </a:solidFill>
                <a:latin typeface="Arial"/>
                <a:cs typeface="Arial"/>
              </a:rPr>
              <a:t>démarche coopérative</a:t>
            </a:r>
            <a:r>
              <a:rPr lang="fr-FR" dirty="0">
                <a:solidFill>
                  <a:schemeClr val="tx1"/>
                </a:solidFill>
                <a:latin typeface="Arial"/>
                <a:cs typeface="Arial"/>
              </a:rPr>
              <a:t> ; il est souhaitable en effet que ce moment échappe à la domination actuelle du cours dialogué qui exclut une grande partie des élèves de la parole et n’est le plus souvent qu’un faux dialogue, les quelques élèves qui jouent le jeu apportant à l’enseignant les réponses attendues. </a:t>
            </a:r>
            <a:r>
              <a:rPr lang="fr-FR" dirty="0" smtClean="0">
                <a:solidFill>
                  <a:schemeClr val="tx1"/>
                </a:solidFill>
                <a:latin typeface="Arial"/>
                <a:cs typeface="Arial"/>
              </a:rPr>
              <a:t>Il faut trouver </a:t>
            </a:r>
            <a:r>
              <a:rPr lang="fr-FR" dirty="0">
                <a:solidFill>
                  <a:schemeClr val="tx1"/>
                </a:solidFill>
                <a:latin typeface="Arial"/>
                <a:cs typeface="Arial"/>
              </a:rPr>
              <a:t>le temps d’aborder les élèves autrement que dans un face à face professeur seul / groupe classe (sortir du cours dialogué) pour faire évoluer les représentations des uns et des autres.</a:t>
            </a:r>
          </a:p>
          <a:p>
            <a:endParaRPr lang="fr-FR" dirty="0"/>
          </a:p>
        </p:txBody>
      </p:sp>
    </p:spTree>
    <p:extLst>
      <p:ext uri="{BB962C8B-B14F-4D97-AF65-F5344CB8AC3E}">
        <p14:creationId xmlns:p14="http://schemas.microsoft.com/office/powerpoint/2010/main" val="1006098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78743"/>
          </a:xfrm>
        </p:spPr>
        <p:txBody>
          <a:bodyPr/>
          <a:lstStyle/>
          <a:p>
            <a:r>
              <a:rPr lang="fr-FR" sz="3600" b="1" dirty="0">
                <a:solidFill>
                  <a:srgbClr val="3F8DE2"/>
                </a:solidFill>
              </a:rPr>
              <a:t>L’AP : les modalités </a:t>
            </a:r>
            <a:r>
              <a:rPr lang="fr-FR" sz="3600" b="1" dirty="0" smtClean="0">
                <a:solidFill>
                  <a:srgbClr val="3F8DE2"/>
                </a:solidFill>
              </a:rPr>
              <a:t>(2) </a:t>
            </a:r>
            <a:endParaRPr lang="fr-FR" sz="3600" b="1" dirty="0">
              <a:solidFill>
                <a:srgbClr val="3F8DE2"/>
              </a:solidFill>
            </a:endParaRPr>
          </a:p>
        </p:txBody>
      </p:sp>
      <p:sp>
        <p:nvSpPr>
          <p:cNvPr id="3" name="Espace réservé du contenu 2"/>
          <p:cNvSpPr>
            <a:spLocks noGrp="1"/>
          </p:cNvSpPr>
          <p:nvPr>
            <p:ph idx="1"/>
          </p:nvPr>
        </p:nvSpPr>
        <p:spPr/>
        <p:txBody>
          <a:bodyPr>
            <a:normAutofit fontScale="85000" lnSpcReduction="20000"/>
          </a:bodyPr>
          <a:lstStyle/>
          <a:p>
            <a:pPr algn="just"/>
            <a:r>
              <a:rPr lang="fr-FR" sz="3200" dirty="0">
                <a:solidFill>
                  <a:schemeClr val="tx1"/>
                </a:solidFill>
                <a:latin typeface="Arial"/>
                <a:cs typeface="Arial"/>
              </a:rPr>
              <a:t>La question du diagnostic des besoins des élèves est </a:t>
            </a:r>
            <a:r>
              <a:rPr lang="fr-FR" sz="3200" dirty="0" smtClean="0">
                <a:solidFill>
                  <a:schemeClr val="tx1"/>
                </a:solidFill>
                <a:latin typeface="Arial"/>
                <a:cs typeface="Arial"/>
              </a:rPr>
              <a:t>majeure : un moyen : des entretiens </a:t>
            </a:r>
            <a:r>
              <a:rPr lang="fr-FR" sz="3200" dirty="0">
                <a:solidFill>
                  <a:schemeClr val="tx1"/>
                </a:solidFill>
                <a:latin typeface="Arial"/>
                <a:cs typeface="Arial"/>
              </a:rPr>
              <a:t>individuels avec les élèves en début d’année : un investissement lourd mais positivement reconnu par </a:t>
            </a:r>
            <a:r>
              <a:rPr lang="fr-FR" sz="3200" dirty="0" smtClean="0">
                <a:solidFill>
                  <a:schemeClr val="tx1"/>
                </a:solidFill>
                <a:latin typeface="Arial"/>
                <a:cs typeface="Arial"/>
              </a:rPr>
              <a:t>tous</a:t>
            </a:r>
          </a:p>
          <a:p>
            <a:pPr marL="0" indent="0" algn="just">
              <a:buNone/>
            </a:pPr>
            <a:endParaRPr lang="fr-FR" sz="3200" dirty="0" smtClean="0">
              <a:solidFill>
                <a:schemeClr val="tx1"/>
              </a:solidFill>
              <a:latin typeface="Arial"/>
              <a:cs typeface="Arial"/>
            </a:endParaRPr>
          </a:p>
          <a:p>
            <a:pPr algn="just"/>
            <a:r>
              <a:rPr lang="fr-FR" sz="3200" dirty="0">
                <a:solidFill>
                  <a:schemeClr val="tx1"/>
                </a:solidFill>
                <a:latin typeface="Arial"/>
                <a:cs typeface="Arial"/>
              </a:rPr>
              <a:t>l’utilisation par le professeur de son indispensable expertise disciplinaire pour développer chez les élèves des compétences transférables à d’autres situations disciplinaires : expliciter ces compétences, les partager avec les autres professeurs.</a:t>
            </a:r>
          </a:p>
          <a:p>
            <a:endParaRPr lang="fr-FR" dirty="0"/>
          </a:p>
        </p:txBody>
      </p:sp>
    </p:spTree>
    <p:extLst>
      <p:ext uri="{BB962C8B-B14F-4D97-AF65-F5344CB8AC3E}">
        <p14:creationId xmlns:p14="http://schemas.microsoft.com/office/powerpoint/2010/main" val="1060110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780111"/>
          </a:xfrm>
        </p:spPr>
        <p:txBody>
          <a:bodyPr/>
          <a:lstStyle/>
          <a:p>
            <a:r>
              <a:rPr lang="fr-FR" sz="3600" b="1" dirty="0">
                <a:solidFill>
                  <a:schemeClr val="tx2">
                    <a:lumMod val="50000"/>
                    <a:lumOff val="50000"/>
                  </a:schemeClr>
                </a:solidFill>
              </a:rPr>
              <a:t>L’AP : les modalités </a:t>
            </a:r>
            <a:r>
              <a:rPr lang="fr-FR" sz="3600" b="1" dirty="0" smtClean="0">
                <a:solidFill>
                  <a:schemeClr val="tx2">
                    <a:lumMod val="50000"/>
                    <a:lumOff val="50000"/>
                  </a:schemeClr>
                </a:solidFill>
              </a:rPr>
              <a:t>(3) </a:t>
            </a:r>
            <a:endParaRPr lang="fr-FR" sz="3600" b="1" dirty="0">
              <a:solidFill>
                <a:schemeClr val="tx2">
                  <a:lumMod val="50000"/>
                  <a:lumOff val="50000"/>
                </a:schemeClr>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sz="3200" dirty="0">
                <a:solidFill>
                  <a:schemeClr val="tx1"/>
                </a:solidFill>
                <a:latin typeface="Arial"/>
                <a:cs typeface="Arial"/>
              </a:rPr>
              <a:t>La posture de l’enseignant : </a:t>
            </a:r>
            <a:r>
              <a:rPr lang="fr-FR" sz="3200" dirty="0" smtClean="0">
                <a:solidFill>
                  <a:schemeClr val="tx1"/>
                </a:solidFill>
                <a:latin typeface="Arial"/>
                <a:cs typeface="Arial"/>
              </a:rPr>
              <a:t>la posture </a:t>
            </a:r>
            <a:r>
              <a:rPr lang="fr-FR" sz="3200" dirty="0">
                <a:solidFill>
                  <a:schemeClr val="tx1"/>
                </a:solidFill>
                <a:latin typeface="Arial"/>
                <a:cs typeface="Arial"/>
              </a:rPr>
              <a:t>est fondamentale en ce qui concerne </a:t>
            </a:r>
            <a:r>
              <a:rPr lang="fr-FR" sz="3200" b="1" dirty="0">
                <a:solidFill>
                  <a:schemeClr val="tx1"/>
                </a:solidFill>
                <a:latin typeface="Arial"/>
                <a:cs typeface="Arial"/>
              </a:rPr>
              <a:t>l’attention aux démarches des élèves </a:t>
            </a:r>
            <a:r>
              <a:rPr lang="fr-FR" sz="3200" dirty="0">
                <a:solidFill>
                  <a:schemeClr val="tx1"/>
                </a:solidFill>
                <a:latin typeface="Arial"/>
                <a:cs typeface="Arial"/>
              </a:rPr>
              <a:t>plutôt qu’au résultat final, à la bonne </a:t>
            </a:r>
            <a:r>
              <a:rPr lang="fr-FR" sz="3200" dirty="0" smtClean="0">
                <a:solidFill>
                  <a:schemeClr val="tx1"/>
                </a:solidFill>
                <a:latin typeface="Arial"/>
                <a:cs typeface="Arial"/>
              </a:rPr>
              <a:t>réponse</a:t>
            </a:r>
            <a:r>
              <a:rPr lang="fr-FR" sz="3200" dirty="0">
                <a:solidFill>
                  <a:schemeClr val="tx1"/>
                </a:solidFill>
                <a:latin typeface="Arial"/>
                <a:cs typeface="Arial"/>
              </a:rPr>
              <a:t> </a:t>
            </a:r>
            <a:r>
              <a:rPr lang="fr-FR" sz="3200" dirty="0" smtClean="0">
                <a:solidFill>
                  <a:schemeClr val="tx1"/>
                </a:solidFill>
                <a:latin typeface="Arial"/>
                <a:cs typeface="Arial"/>
              </a:rPr>
              <a:t>: écouter </a:t>
            </a:r>
            <a:r>
              <a:rPr lang="fr-FR" sz="3200" dirty="0">
                <a:solidFill>
                  <a:schemeClr val="tx1"/>
                </a:solidFill>
                <a:latin typeface="Arial"/>
                <a:cs typeface="Arial"/>
              </a:rPr>
              <a:t>les élèves, être attentif à leurs besoins, à leurs démarches d’apprentissage, expliciter les objectifs et le vocabulaire, leur laisser du temps pour chercher, faire des erreurs, se saisir de la liberté pédagogique offerte par cette modalité </a:t>
            </a:r>
            <a:r>
              <a:rPr lang="fr-FR" sz="3200" dirty="0" smtClean="0">
                <a:solidFill>
                  <a:schemeClr val="tx1"/>
                </a:solidFill>
                <a:latin typeface="Arial"/>
                <a:cs typeface="Arial"/>
              </a:rPr>
              <a:t>d’enseignement</a:t>
            </a:r>
            <a:r>
              <a:rPr lang="fr-FR" sz="3200" dirty="0">
                <a:solidFill>
                  <a:schemeClr val="tx1"/>
                </a:solidFill>
                <a:latin typeface="Arial"/>
                <a:cs typeface="Arial"/>
              </a:rPr>
              <a:t>.</a:t>
            </a:r>
          </a:p>
          <a:p>
            <a:endParaRPr lang="fr-FR" dirty="0"/>
          </a:p>
        </p:txBody>
      </p:sp>
    </p:spTree>
    <p:extLst>
      <p:ext uri="{BB962C8B-B14F-4D97-AF65-F5344CB8AC3E}">
        <p14:creationId xmlns:p14="http://schemas.microsoft.com/office/powerpoint/2010/main" val="3791435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978080" cy="1143000"/>
          </a:xfrm>
        </p:spPr>
        <p:txBody>
          <a:bodyPr>
            <a:noAutofit/>
          </a:bodyPr>
          <a:lstStyle/>
          <a:p>
            <a:pPr>
              <a:lnSpc>
                <a:spcPts val="4500"/>
              </a:lnSpc>
            </a:pPr>
            <a:r>
              <a:rPr lang="fr-FR" sz="3600" b="1" dirty="0" smtClean="0">
                <a:solidFill>
                  <a:srgbClr val="3366FF"/>
                </a:solidFill>
              </a:rPr>
              <a:t>Pourquoi la différentiation ?  </a:t>
            </a:r>
            <a:endParaRPr lang="fr-FR" sz="3600" b="1" dirty="0">
              <a:solidFill>
                <a:srgbClr val="3366FF"/>
              </a:solidFill>
            </a:endParaRPr>
          </a:p>
        </p:txBody>
      </p:sp>
      <p:sp>
        <p:nvSpPr>
          <p:cNvPr id="3" name="Espace réservé du contenu 2"/>
          <p:cNvSpPr>
            <a:spLocks noGrp="1"/>
          </p:cNvSpPr>
          <p:nvPr>
            <p:ph idx="1"/>
          </p:nvPr>
        </p:nvSpPr>
        <p:spPr>
          <a:xfrm>
            <a:off x="792162" y="1761565"/>
            <a:ext cx="7884294" cy="4289611"/>
          </a:xfrm>
        </p:spPr>
        <p:txBody>
          <a:bodyPr>
            <a:normAutofit/>
          </a:bodyPr>
          <a:lstStyle/>
          <a:p>
            <a:endParaRPr lang="fr-FR" dirty="0" smtClean="0"/>
          </a:p>
          <a:p>
            <a:pPr marL="0" indent="0">
              <a:buNone/>
            </a:pPr>
            <a:endParaRPr lang="fr-FR" dirty="0" smtClean="0"/>
          </a:p>
        </p:txBody>
      </p:sp>
      <p:sp>
        <p:nvSpPr>
          <p:cNvPr id="4" name="Étoile à 5 branches 3">
            <a:hlinkClick r:id="rId3" action="ppaction://hlinkfile"/>
          </p:cNvPr>
          <p:cNvSpPr/>
          <p:nvPr/>
        </p:nvSpPr>
        <p:spPr>
          <a:xfrm>
            <a:off x="7164288" y="5157192"/>
            <a:ext cx="504056" cy="43204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28973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8365</TotalTime>
  <Words>2892</Words>
  <Application>Microsoft Office PowerPoint</Application>
  <PresentationFormat>Affichage à l'écran (4:3)</PresentationFormat>
  <Paragraphs>398</Paragraphs>
  <Slides>57</Slides>
  <Notes>19</Notes>
  <HiddenSlides>0</HiddenSlides>
  <MMClips>0</MMClips>
  <ScaleCrop>false</ScaleCrop>
  <HeadingPairs>
    <vt:vector size="4" baseType="variant">
      <vt:variant>
        <vt:lpstr>Thème</vt:lpstr>
      </vt:variant>
      <vt:variant>
        <vt:i4>1</vt:i4>
      </vt:variant>
      <vt:variant>
        <vt:lpstr>Titres des diapositives</vt:lpstr>
      </vt:variant>
      <vt:variant>
        <vt:i4>57</vt:i4>
      </vt:variant>
    </vt:vector>
  </HeadingPairs>
  <TitlesOfParts>
    <vt:vector size="58" baseType="lpstr">
      <vt:lpstr>Thème Office</vt:lpstr>
      <vt:lpstr>REGROUPEMENT :  LA RÉFORME DU COLLÈGE </vt:lpstr>
      <vt:lpstr>ORDRE DU JOUR </vt:lpstr>
      <vt:lpstr>L’ACCOMPAGNEMENT PERSONNALISÉ</vt:lpstr>
      <vt:lpstr>L’AP : lieu privilégié (1) </vt:lpstr>
      <vt:lpstr>L’AP : lieu privilégié (2) </vt:lpstr>
      <vt:lpstr>L’AP : les modalités (1) </vt:lpstr>
      <vt:lpstr>L’AP : les modalités (2) </vt:lpstr>
      <vt:lpstr>L’AP : les modalités (3) </vt:lpstr>
      <vt:lpstr>Pourquoi la différentiation ?  </vt:lpstr>
      <vt:lpstr>Présentation PowerPoint</vt:lpstr>
      <vt:lpstr>Présentation PowerPoint</vt:lpstr>
      <vt:lpstr>Les intelligences multiples</vt:lpstr>
      <vt:lpstr>L’AP : des préconisations (1) </vt:lpstr>
      <vt:lpstr>L’AP : des préconisations (2) </vt:lpstr>
      <vt:lpstr>LES ENSEIGNEMENTS PRATIQUES INTERDISCIPLINAIRES (1) </vt:lpstr>
      <vt:lpstr>LES ENSEIGNEMENTS PRATIQUES INTERDISCIPLINAIRES (2) </vt:lpstr>
      <vt:lpstr>Des convergences à exploiter </vt:lpstr>
      <vt:lpstr>Présentation PowerPoint</vt:lpstr>
      <vt:lpstr>LES  PARCOURS ÉDUCATIFS (1) </vt:lpstr>
      <vt:lpstr>LES  PARCOURS ÉDUCATIFS (2) </vt:lpstr>
      <vt:lpstr>DES PRATIQUES POUR ENSEIGNER DE MANIÈRE DYNAMIQUE</vt:lpstr>
      <vt:lpstr>Plus-value d’un projet interdisciplinaire</vt:lpstr>
      <vt:lpstr>L’ENSEIGNEMENT ET L’ÉVALUATION PAR COMPÉTENCES </vt:lpstr>
      <vt:lpstr>Quelques termes </vt:lpstr>
      <vt:lpstr>DES CINQ (5) DOMAINES http://www.education.gouv.fr/cid2770/le-socle-commun-de-connaissances-et-de-competences.html  </vt:lpstr>
      <vt:lpstr>AUX COMPÉTENCES (1)  http://www.education.gouv.fr/pid285/bulletin_officiel.html?cid_bo=132987 </vt:lpstr>
      <vt:lpstr>AUX COMPÉTENCES (2) </vt:lpstr>
      <vt:lpstr>AUX COMPÉTENCES (3) </vt:lpstr>
      <vt:lpstr>AUX COMPÉTENCES (4) </vt:lpstr>
      <vt:lpstr>AUX COMPÉTENCES (5) </vt:lpstr>
      <vt:lpstr>Philippe Meirieu :  qu’est-ce qu’écrire ? </vt:lpstr>
      <vt:lpstr>L’ÉVALUATION</vt:lpstr>
      <vt:lpstr>LES OUTILS </vt:lpstr>
      <vt:lpstr>Le LSU (1) </vt:lpstr>
      <vt:lpstr>Le LSU (2) </vt:lpstr>
      <vt:lpstr>LE LSU (3) </vt:lpstr>
      <vt:lpstr>ÉLÉMENTS POUR LA PRÉPARATION  D’UNE CONCEPTION DE SÉQUENCE </vt:lpstr>
      <vt:lpstr>Présentation PowerPoint</vt:lpstr>
      <vt:lpstr>ÉVALUER </vt:lpstr>
      <vt:lpstr>L’ÉVALUATION (1)</vt:lpstr>
      <vt:lpstr>L’ÉVALUATION (2)</vt:lpstr>
      <vt:lpstr>Présentation PowerPoint</vt:lpstr>
      <vt:lpstr>L’ÉVALUATION (3)</vt:lpstr>
      <vt:lpstr>L’ÉVALUATION (4) </vt:lpstr>
      <vt:lpstr>Présentation PowerPoint</vt:lpstr>
      <vt:lpstr>LA SUITE </vt:lpstr>
      <vt:lpstr>LE TEST DE POSITIONNEMENT EN SIXIÈME http://www.education.gouv.fr/cid119462/l-evaluation-des-acquis-des-eleves.html </vt:lpstr>
      <vt:lpstr>Présentation PowerPoint</vt:lpstr>
      <vt:lpstr>Évaluation 6e </vt:lpstr>
      <vt:lpstr>MAÎTRISE DES LANGAGES </vt:lpstr>
      <vt:lpstr>Ressources et bibliographie (1) </vt:lpstr>
      <vt:lpstr>Ressources et bibliographie (2) </vt:lpstr>
      <vt:lpstr>Ressources et bibliographie (3) </vt:lpstr>
      <vt:lpstr>Ressources et bibliographie (4)</vt:lpstr>
      <vt:lpstr>Ressources et bibliographie (5)</vt:lpstr>
      <vt:lpstr>Ressources et bibliographie (6) </vt:lpstr>
      <vt:lpstr> REMERCIEMENTS  </vt:lpstr>
    </vt:vector>
  </TitlesOfParts>
  <Company>PERSO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Hortense Nougaro</dc:creator>
  <cp:lastModifiedBy>hnougaro-dalle-palle</cp:lastModifiedBy>
  <cp:revision>54</cp:revision>
  <dcterms:created xsi:type="dcterms:W3CDTF">2018-12-04T02:24:25Z</dcterms:created>
  <dcterms:modified xsi:type="dcterms:W3CDTF">2018-12-09T23:26:28Z</dcterms:modified>
</cp:coreProperties>
</file>