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58"/>
  </p:notesMasterIdLst>
  <p:handoutMasterIdLst>
    <p:handoutMasterId r:id="rId59"/>
  </p:handoutMasterIdLst>
  <p:sldIdLst>
    <p:sldId id="331" r:id="rId5"/>
    <p:sldId id="327" r:id="rId6"/>
    <p:sldId id="455" r:id="rId7"/>
    <p:sldId id="532" r:id="rId8"/>
    <p:sldId id="483" r:id="rId9"/>
    <p:sldId id="523" r:id="rId10"/>
    <p:sldId id="472" r:id="rId11"/>
    <p:sldId id="518" r:id="rId12"/>
    <p:sldId id="519" r:id="rId13"/>
    <p:sldId id="475" r:id="rId14"/>
    <p:sldId id="520" r:id="rId15"/>
    <p:sldId id="514" r:id="rId16"/>
    <p:sldId id="526" r:id="rId17"/>
    <p:sldId id="500" r:id="rId18"/>
    <p:sldId id="524" r:id="rId19"/>
    <p:sldId id="510" r:id="rId20"/>
    <p:sldId id="491" r:id="rId21"/>
    <p:sldId id="522" r:id="rId22"/>
    <p:sldId id="533" r:id="rId23"/>
    <p:sldId id="488" r:id="rId24"/>
    <p:sldId id="529" r:id="rId25"/>
    <p:sldId id="485" r:id="rId26"/>
    <p:sldId id="477" r:id="rId27"/>
    <p:sldId id="486" r:id="rId28"/>
    <p:sldId id="489" r:id="rId29"/>
    <p:sldId id="494" r:id="rId30"/>
    <p:sldId id="536" r:id="rId31"/>
    <p:sldId id="527" r:id="rId32"/>
    <p:sldId id="479" r:id="rId33"/>
    <p:sldId id="480" r:id="rId34"/>
    <p:sldId id="481" r:id="rId35"/>
    <p:sldId id="482" r:id="rId36"/>
    <p:sldId id="534" r:id="rId37"/>
    <p:sldId id="496" r:id="rId38"/>
    <p:sldId id="495" r:id="rId39"/>
    <p:sldId id="535" r:id="rId40"/>
    <p:sldId id="474" r:id="rId41"/>
    <p:sldId id="478" r:id="rId42"/>
    <p:sldId id="492" r:id="rId43"/>
    <p:sldId id="470" r:id="rId44"/>
    <p:sldId id="508" r:id="rId45"/>
    <p:sldId id="502" r:id="rId46"/>
    <p:sldId id="505" r:id="rId47"/>
    <p:sldId id="511" r:id="rId48"/>
    <p:sldId id="541" r:id="rId49"/>
    <p:sldId id="539" r:id="rId50"/>
    <p:sldId id="537" r:id="rId51"/>
    <p:sldId id="538" r:id="rId52"/>
    <p:sldId id="540" r:id="rId53"/>
    <p:sldId id="542" r:id="rId54"/>
    <p:sldId id="543" r:id="rId55"/>
    <p:sldId id="544" r:id="rId56"/>
    <p:sldId id="521" r:id="rId57"/>
  </p:sldIdLst>
  <p:sldSz cx="9906000" cy="6858000" type="A4"/>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ICE-RECTORAT" id="{0B896E98-F45E-4768-8620-EDDF394BE181}">
          <p14:sldIdLst>
            <p14:sldId id="331"/>
            <p14:sldId id="327"/>
            <p14:sldId id="455"/>
            <p14:sldId id="532"/>
            <p14:sldId id="483"/>
            <p14:sldId id="523"/>
            <p14:sldId id="472"/>
            <p14:sldId id="518"/>
            <p14:sldId id="519"/>
            <p14:sldId id="475"/>
            <p14:sldId id="520"/>
            <p14:sldId id="514"/>
            <p14:sldId id="526"/>
            <p14:sldId id="500"/>
            <p14:sldId id="524"/>
            <p14:sldId id="510"/>
            <p14:sldId id="491"/>
            <p14:sldId id="522"/>
            <p14:sldId id="533"/>
            <p14:sldId id="488"/>
            <p14:sldId id="529"/>
            <p14:sldId id="485"/>
            <p14:sldId id="477"/>
            <p14:sldId id="486"/>
            <p14:sldId id="489"/>
            <p14:sldId id="494"/>
            <p14:sldId id="536"/>
            <p14:sldId id="527"/>
            <p14:sldId id="479"/>
            <p14:sldId id="480"/>
            <p14:sldId id="481"/>
            <p14:sldId id="482"/>
            <p14:sldId id="534"/>
            <p14:sldId id="496"/>
            <p14:sldId id="495"/>
            <p14:sldId id="535"/>
            <p14:sldId id="474"/>
            <p14:sldId id="478"/>
            <p14:sldId id="492"/>
            <p14:sldId id="470"/>
            <p14:sldId id="508"/>
            <p14:sldId id="502"/>
            <p14:sldId id="505"/>
            <p14:sldId id="511"/>
            <p14:sldId id="541"/>
            <p14:sldId id="539"/>
            <p14:sldId id="537"/>
            <p14:sldId id="538"/>
            <p14:sldId id="540"/>
            <p14:sldId id="542"/>
            <p14:sldId id="543"/>
            <p14:sldId id="544"/>
            <p14:sldId id="521"/>
          </p14:sldIdLst>
        </p14:section>
      </p14:sectionLst>
    </p:ext>
    <p:ext uri="{EFAFB233-063F-42B5-8137-9DF3F51BA10A}">
      <p15:sldGuideLst xmlns:p15="http://schemas.microsoft.com/office/powerpoint/2012/main">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3120" userDrawn="1">
          <p15:clr>
            <a:srgbClr val="A4A3A4"/>
          </p15:clr>
        </p15:guide>
        <p15:guide id="8" pos="516" userDrawn="1">
          <p15:clr>
            <a:srgbClr val="A4A3A4"/>
          </p15:clr>
        </p15:guide>
        <p15:guide id="9" pos="5626" userDrawn="1">
          <p15:clr>
            <a:srgbClr val="A4A3A4"/>
          </p15:clr>
        </p15:guide>
        <p15:guide id="10" pos="59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42A5C2"/>
    <a:srgbClr val="80C2D6"/>
    <a:srgbClr val="E9415A"/>
    <a:srgbClr val="DF3F5A"/>
    <a:srgbClr val="F9B235"/>
    <a:srgbClr val="27225C"/>
    <a:srgbClr val="E40A6B"/>
    <a:srgbClr val="27225B"/>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31" autoAdjust="0"/>
    <p:restoredTop sz="85843" autoAdjust="0"/>
  </p:normalViewPr>
  <p:slideViewPr>
    <p:cSldViewPr showGuides="1">
      <p:cViewPr varScale="1">
        <p:scale>
          <a:sx n="59" d="100"/>
          <a:sy n="59" d="100"/>
        </p:scale>
        <p:origin x="676" y="44"/>
      </p:cViewPr>
      <p:guideLst>
        <p:guide orient="horz" pos="2160"/>
        <p:guide orient="horz" pos="255"/>
        <p:guide orient="horz" pos="1139"/>
        <p:guide orient="horz" pos="1095"/>
        <p:guide orient="horz" pos="4065"/>
        <p:guide orient="horz" pos="4201"/>
        <p:guide pos="3120"/>
        <p:guide pos="516"/>
        <p:guide pos="5626"/>
        <p:guide pos="592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C7CB7723-11F9-4ECD-95C9-F04E22FA4DEE}" type="datetimeFigureOut">
              <a:rPr lang="fr-FR" smtClean="0"/>
              <a:t>10/09/2021</a:t>
            </a:fld>
            <a:endParaRPr lang="fr-FR"/>
          </a:p>
        </p:txBody>
      </p:sp>
      <p:sp>
        <p:nvSpPr>
          <p:cNvPr id="4" name="Espace réservé du pied de page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5EFC7ACF-8FCD-49C4-9BB8-AC70FE3DA57D}" type="slidenum">
              <a:rPr lang="fr-FR" smtClean="0"/>
              <a:t>‹N°›</a:t>
            </a:fld>
            <a:endParaRPr lang="fr-FR"/>
          </a:p>
        </p:txBody>
      </p:sp>
    </p:spTree>
    <p:extLst>
      <p:ext uri="{BB962C8B-B14F-4D97-AF65-F5344CB8AC3E}">
        <p14:creationId xmlns:p14="http://schemas.microsoft.com/office/powerpoint/2010/main" val="1507027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10/09/2021</a:t>
            </a:fld>
            <a:endParaRPr lang="fr-FR" dirty="0"/>
          </a:p>
        </p:txBody>
      </p:sp>
      <p:sp>
        <p:nvSpPr>
          <p:cNvPr id="4" name="Espace réservé de l'image des diapositives 3"/>
          <p:cNvSpPr>
            <a:spLocks noGrp="1" noRot="1" noChangeAspect="1"/>
          </p:cNvSpPr>
          <p:nvPr>
            <p:ph type="sldImg" idx="2"/>
          </p:nvPr>
        </p:nvSpPr>
        <p:spPr>
          <a:xfrm>
            <a:off x="646113" y="744538"/>
            <a:ext cx="5376862"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Introduction par Claude</a:t>
            </a: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3</a:t>
            </a:fld>
            <a:endParaRPr lang="fr-FR" dirty="0"/>
          </a:p>
        </p:txBody>
      </p:sp>
    </p:spTree>
    <p:extLst>
      <p:ext uri="{BB962C8B-B14F-4D97-AF65-F5344CB8AC3E}">
        <p14:creationId xmlns:p14="http://schemas.microsoft.com/office/powerpoint/2010/main" val="2695865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10</a:t>
            </a:fld>
            <a:endParaRPr lang="fr-FR" dirty="0"/>
          </a:p>
        </p:txBody>
      </p:sp>
    </p:spTree>
    <p:extLst>
      <p:ext uri="{BB962C8B-B14F-4D97-AF65-F5344CB8AC3E}">
        <p14:creationId xmlns:p14="http://schemas.microsoft.com/office/powerpoint/2010/main" val="3243990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Introduction par Claude</a:t>
            </a: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17</a:t>
            </a:fld>
            <a:endParaRPr lang="fr-FR" dirty="0"/>
          </a:p>
        </p:txBody>
      </p:sp>
    </p:spTree>
    <p:extLst>
      <p:ext uri="{BB962C8B-B14F-4D97-AF65-F5344CB8AC3E}">
        <p14:creationId xmlns:p14="http://schemas.microsoft.com/office/powerpoint/2010/main" val="4240431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30</a:t>
            </a:fld>
            <a:endParaRPr lang="fr-FR" dirty="0"/>
          </a:p>
        </p:txBody>
      </p:sp>
    </p:spTree>
    <p:extLst>
      <p:ext uri="{BB962C8B-B14F-4D97-AF65-F5344CB8AC3E}">
        <p14:creationId xmlns:p14="http://schemas.microsoft.com/office/powerpoint/2010/main" val="3688123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Introduction par Claude</a:t>
            </a: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37</a:t>
            </a:fld>
            <a:endParaRPr lang="fr-FR" dirty="0"/>
          </a:p>
        </p:txBody>
      </p:sp>
    </p:spTree>
    <p:extLst>
      <p:ext uri="{BB962C8B-B14F-4D97-AF65-F5344CB8AC3E}">
        <p14:creationId xmlns:p14="http://schemas.microsoft.com/office/powerpoint/2010/main" val="4184330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Introduction par Claude</a:t>
            </a: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40</a:t>
            </a:fld>
            <a:endParaRPr lang="fr-FR" dirty="0"/>
          </a:p>
        </p:txBody>
      </p:sp>
    </p:spTree>
    <p:extLst>
      <p:ext uri="{BB962C8B-B14F-4D97-AF65-F5344CB8AC3E}">
        <p14:creationId xmlns:p14="http://schemas.microsoft.com/office/powerpoint/2010/main" val="298952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026"/>
          <p:cNvSpPr>
            <a:spLocks noGrp="1" noRot="1" noChangeAspect="1" noChangeArrowheads="1" noTextEdit="1"/>
          </p:cNvSpPr>
          <p:nvPr>
            <p:ph type="sldImg"/>
          </p:nvPr>
        </p:nvSpPr>
        <p:spPr>
          <a:ln/>
        </p:spPr>
      </p:sp>
      <p:sp>
        <p:nvSpPr>
          <p:cNvPr id="8192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mtClean="0">
                <a:latin typeface="Arial" panose="020B0604020202020204" pitchFamily="34" charset="0"/>
              </a:rPr>
              <a:t>Interactions entre pairs mais aussi élèves / professionnels / chercheurs… </a:t>
            </a:r>
          </a:p>
          <a:p>
            <a:r>
              <a:rPr lang="fr-FR" altLang="fr-FR" smtClean="0">
                <a:latin typeface="Arial" panose="020B0604020202020204" pitchFamily="34" charset="0"/>
              </a:rPr>
              <a:t>Dispositifs complémentaires ex. débat + serious game </a:t>
            </a:r>
          </a:p>
        </p:txBody>
      </p:sp>
    </p:spTree>
    <p:extLst>
      <p:ext uri="{BB962C8B-B14F-4D97-AF65-F5344CB8AC3E}">
        <p14:creationId xmlns:p14="http://schemas.microsoft.com/office/powerpoint/2010/main" val="3353322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95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0512" y="225420"/>
            <a:ext cx="3318780" cy="1748840"/>
          </a:xfrm>
          <a:prstGeom prst="rect">
            <a:avLst/>
          </a:prstGeom>
        </p:spPr>
      </p:pic>
      <p:sp>
        <p:nvSpPr>
          <p:cNvPr id="2" name="Espace réservé de la date 1">
            <a:extLst>
              <a:ext uri="{FF2B5EF4-FFF2-40B4-BE49-F238E27FC236}">
                <a16:creationId xmlns:a16="http://schemas.microsoft.com/office/drawing/2014/main" id="{47E30AA9-DF8C-4E7A-A00C-8C2E732FFC74}"/>
              </a:ext>
            </a:extLst>
          </p:cNvPr>
          <p:cNvSpPr>
            <a:spLocks noGrp="1"/>
          </p:cNvSpPr>
          <p:nvPr>
            <p:ph type="dt" sz="half" idx="10"/>
          </p:nvPr>
        </p:nvSpPr>
        <p:spPr/>
        <p:txBody>
          <a:bodyPr/>
          <a:lstStyle/>
          <a:p>
            <a:pPr algn="r"/>
            <a:r>
              <a:rPr lang="fr-FR" cap="all"/>
              <a:t>31 mai 2021</a:t>
            </a:r>
            <a:endParaRPr lang="fr-FR" cap="all" dirty="0"/>
          </a:p>
        </p:txBody>
      </p:sp>
      <p:sp>
        <p:nvSpPr>
          <p:cNvPr id="8" name="Espace réservé du pied de page 7">
            <a:extLst>
              <a:ext uri="{FF2B5EF4-FFF2-40B4-BE49-F238E27FC236}">
                <a16:creationId xmlns:a16="http://schemas.microsoft.com/office/drawing/2014/main" id="{4B216482-8E34-4219-9958-5B27A7F14545}"/>
              </a:ext>
            </a:extLst>
          </p:cNvPr>
          <p:cNvSpPr>
            <a:spLocks noGrp="1"/>
          </p:cNvSpPr>
          <p:nvPr>
            <p:ph type="ftr" sz="quarter" idx="11"/>
          </p:nvPr>
        </p:nvSpPr>
        <p:spPr/>
        <p:txBody>
          <a:bodyPr/>
          <a:lstStyle/>
          <a:p>
            <a:r>
              <a:rPr lang="fr-FR"/>
              <a:t>Groupe de travail VR/DGE pour la voie professionnelle	</a:t>
            </a:r>
            <a:endParaRPr lang="fr-FR" dirty="0"/>
          </a:p>
        </p:txBody>
      </p:sp>
      <p:sp>
        <p:nvSpPr>
          <p:cNvPr id="9" name="Espace réservé du numéro de diapositive 8">
            <a:extLst>
              <a:ext uri="{FF2B5EF4-FFF2-40B4-BE49-F238E27FC236}">
                <a16:creationId xmlns:a16="http://schemas.microsoft.com/office/drawing/2014/main" id="{7D73F4FC-5184-4F47-9664-10EB5D528D26}"/>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95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11" name="Espace réservé du texte 10"/>
          <p:cNvSpPr>
            <a:spLocks noGrp="1"/>
          </p:cNvSpPr>
          <p:nvPr>
            <p:ph type="body" sz="quarter" idx="13" hasCustomPrompt="1"/>
          </p:nvPr>
        </p:nvSpPr>
        <p:spPr bwMode="gray">
          <a:xfrm>
            <a:off x="390000" y="3128061"/>
            <a:ext cx="9126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90000" y="6379200"/>
            <a:ext cx="9126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400" y="114320"/>
            <a:ext cx="2886223" cy="1520903"/>
          </a:xfrm>
          <a:prstGeom prst="rect">
            <a:avLst/>
          </a:prstGeom>
        </p:spPr>
      </p:pic>
      <p:sp>
        <p:nvSpPr>
          <p:cNvPr id="5" name="Espace réservé de la date 4">
            <a:extLst>
              <a:ext uri="{FF2B5EF4-FFF2-40B4-BE49-F238E27FC236}">
                <a16:creationId xmlns:a16="http://schemas.microsoft.com/office/drawing/2014/main" id="{A7FBDA03-F40B-4F55-8A7C-D520AE49B593}"/>
              </a:ext>
            </a:extLst>
          </p:cNvPr>
          <p:cNvSpPr>
            <a:spLocks noGrp="1"/>
          </p:cNvSpPr>
          <p:nvPr>
            <p:ph type="dt" sz="half" idx="14"/>
          </p:nvPr>
        </p:nvSpPr>
        <p:spPr/>
        <p:txBody>
          <a:bodyPr/>
          <a:lstStyle/>
          <a:p>
            <a:pPr algn="r"/>
            <a:r>
              <a:rPr lang="fr-FR" cap="all"/>
              <a:t>31 mai 2021</a:t>
            </a:r>
            <a:endParaRPr lang="fr-FR" cap="all" dirty="0"/>
          </a:p>
        </p:txBody>
      </p:sp>
      <p:sp>
        <p:nvSpPr>
          <p:cNvPr id="6" name="Espace réservé du pied de page 5">
            <a:extLst>
              <a:ext uri="{FF2B5EF4-FFF2-40B4-BE49-F238E27FC236}">
                <a16:creationId xmlns:a16="http://schemas.microsoft.com/office/drawing/2014/main" id="{EA0ED3D7-C910-49A7-8CAB-8D0348545227}"/>
              </a:ext>
            </a:extLst>
          </p:cNvPr>
          <p:cNvSpPr>
            <a:spLocks noGrp="1"/>
          </p:cNvSpPr>
          <p:nvPr>
            <p:ph type="ftr" sz="quarter" idx="15"/>
          </p:nvPr>
        </p:nvSpPr>
        <p:spPr/>
        <p:txBody>
          <a:bodyPr/>
          <a:lstStyle/>
          <a:p>
            <a:r>
              <a:rPr lang="fr-FR"/>
              <a:t>Groupe de travail VR/DGE pour la voie professionnelle	</a:t>
            </a:r>
            <a:endParaRPr lang="fr-FR" dirty="0"/>
          </a:p>
        </p:txBody>
      </p:sp>
      <p:sp>
        <p:nvSpPr>
          <p:cNvPr id="9" name="Espace réservé du numéro de diapositive 8">
            <a:extLst>
              <a:ext uri="{FF2B5EF4-FFF2-40B4-BE49-F238E27FC236}">
                <a16:creationId xmlns:a16="http://schemas.microsoft.com/office/drawing/2014/main" id="{F466D059-C3A3-44F0-8A6C-245B62EE3273}"/>
              </a:ext>
            </a:extLst>
          </p:cNvPr>
          <p:cNvSpPr>
            <a:spLocks noGrp="1"/>
          </p:cNvSpPr>
          <p:nvPr>
            <p:ph type="sldNum" sz="quarter" idx="16"/>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95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11" name="Espace réservé du texte 10"/>
          <p:cNvSpPr>
            <a:spLocks noGrp="1"/>
          </p:cNvSpPr>
          <p:nvPr>
            <p:ph type="body" sz="quarter" idx="13" hasCustomPrompt="1"/>
          </p:nvPr>
        </p:nvSpPr>
        <p:spPr bwMode="gray">
          <a:xfrm>
            <a:off x="390000" y="3128061"/>
            <a:ext cx="9126000" cy="2769600"/>
          </a:xfrm>
        </p:spPr>
        <p:txBody>
          <a:bodyPr/>
          <a:lstStyle>
            <a:lvl1pPr>
              <a:lnSpc>
                <a:spcPct val="90000"/>
              </a:lnSpc>
              <a:spcAft>
                <a:spcPts val="0"/>
              </a:spcAft>
              <a:defRPr sz="2400" b="1" cap="all" baseline="0"/>
            </a:lvl1pPr>
            <a:lvl2pPr marL="0" indent="0">
              <a:spcBef>
                <a:spcPts val="500"/>
              </a:spcBef>
              <a:spcAft>
                <a:spcPts val="0"/>
              </a:spcAft>
              <a:buNone/>
              <a:defRPr sz="1850"/>
            </a:lvl2pPr>
          </a:lstStyle>
          <a:p>
            <a:pPr lvl="0"/>
            <a:r>
              <a:rPr lang="fr-FR" dirty="0"/>
              <a:t>Corps de la </a:t>
            </a:r>
            <a:r>
              <a:rPr lang="fr-FR" dirty="0" err="1"/>
              <a:t>prÉsentation</a:t>
            </a:r>
            <a:r>
              <a:rPr lang="fr-FR" dirty="0"/>
              <a:t> relative au chapitre aborde</a:t>
            </a:r>
          </a:p>
        </p:txBody>
      </p:sp>
      <p:cxnSp>
        <p:nvCxnSpPr>
          <p:cNvPr id="12" name="Connecteur droit 11"/>
          <p:cNvCxnSpPr/>
          <p:nvPr userDrawn="1"/>
        </p:nvCxnSpPr>
        <p:spPr bwMode="gray">
          <a:xfrm>
            <a:off x="390000" y="6379200"/>
            <a:ext cx="9126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400" y="114320"/>
            <a:ext cx="2886223" cy="1520903"/>
          </a:xfrm>
          <a:prstGeom prst="rect">
            <a:avLst/>
          </a:prstGeom>
        </p:spPr>
      </p:pic>
      <p:sp>
        <p:nvSpPr>
          <p:cNvPr id="5" name="Espace réservé de la date 4">
            <a:extLst>
              <a:ext uri="{FF2B5EF4-FFF2-40B4-BE49-F238E27FC236}">
                <a16:creationId xmlns:a16="http://schemas.microsoft.com/office/drawing/2014/main" id="{A7FBDA03-F40B-4F55-8A7C-D520AE49B593}"/>
              </a:ext>
            </a:extLst>
          </p:cNvPr>
          <p:cNvSpPr>
            <a:spLocks noGrp="1"/>
          </p:cNvSpPr>
          <p:nvPr>
            <p:ph type="dt" sz="half" idx="14"/>
          </p:nvPr>
        </p:nvSpPr>
        <p:spPr/>
        <p:txBody>
          <a:bodyPr/>
          <a:lstStyle/>
          <a:p>
            <a:pPr algn="r"/>
            <a:r>
              <a:rPr lang="fr-FR" cap="all"/>
              <a:t>31 mai 2021</a:t>
            </a:r>
            <a:endParaRPr lang="fr-FR" cap="all" dirty="0"/>
          </a:p>
        </p:txBody>
      </p:sp>
      <p:sp>
        <p:nvSpPr>
          <p:cNvPr id="6" name="Espace réservé du pied de page 5">
            <a:extLst>
              <a:ext uri="{FF2B5EF4-FFF2-40B4-BE49-F238E27FC236}">
                <a16:creationId xmlns:a16="http://schemas.microsoft.com/office/drawing/2014/main" id="{EA0ED3D7-C910-49A7-8CAB-8D0348545227}"/>
              </a:ext>
            </a:extLst>
          </p:cNvPr>
          <p:cNvSpPr>
            <a:spLocks noGrp="1"/>
          </p:cNvSpPr>
          <p:nvPr>
            <p:ph type="ftr" sz="quarter" idx="15"/>
          </p:nvPr>
        </p:nvSpPr>
        <p:spPr/>
        <p:txBody>
          <a:bodyPr/>
          <a:lstStyle/>
          <a:p>
            <a:r>
              <a:rPr lang="fr-FR"/>
              <a:t>Groupe de travail VR/DGE pour la voie professionnelle	</a:t>
            </a:r>
            <a:endParaRPr lang="fr-FR" dirty="0"/>
          </a:p>
        </p:txBody>
      </p:sp>
      <p:sp>
        <p:nvSpPr>
          <p:cNvPr id="9" name="Espace réservé du numéro de diapositive 8">
            <a:extLst>
              <a:ext uri="{FF2B5EF4-FFF2-40B4-BE49-F238E27FC236}">
                <a16:creationId xmlns:a16="http://schemas.microsoft.com/office/drawing/2014/main" id="{F466D059-C3A3-44F0-8A6C-245B62EE3273}"/>
              </a:ext>
            </a:extLst>
          </p:cNvPr>
          <p:cNvSpPr>
            <a:spLocks noGrp="1"/>
          </p:cNvSpPr>
          <p:nvPr>
            <p:ph type="sldNum" sz="quarter" idx="16"/>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794482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89999" y="1200000"/>
            <a:ext cx="9126000" cy="960000"/>
          </a:xfrm>
        </p:spPr>
        <p:txBody>
          <a:bodyPr/>
          <a:lstStyle>
            <a:lvl1pPr>
              <a:defRPr/>
            </a:lvl1pPr>
          </a:lstStyle>
          <a:p>
            <a:r>
              <a:rPr lang="fr-FR" dirty="0"/>
              <a:t>Titre</a:t>
            </a:r>
          </a:p>
        </p:txBody>
      </p:sp>
      <p:sp>
        <p:nvSpPr>
          <p:cNvPr id="8" name="Espace réservé du texte 7"/>
          <p:cNvSpPr>
            <a:spLocks noGrp="1"/>
          </p:cNvSpPr>
          <p:nvPr>
            <p:ph type="body" sz="quarter" idx="13" hasCustomPrompt="1"/>
          </p:nvPr>
        </p:nvSpPr>
        <p:spPr bwMode="gray">
          <a:xfrm>
            <a:off x="389998" y="2522624"/>
            <a:ext cx="273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588000" y="2524800"/>
            <a:ext cx="273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785999" y="2524800"/>
            <a:ext cx="273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6" name="Espace réservé de la date 5">
            <a:extLst>
              <a:ext uri="{FF2B5EF4-FFF2-40B4-BE49-F238E27FC236}">
                <a16:creationId xmlns:a16="http://schemas.microsoft.com/office/drawing/2014/main" id="{FA596207-EA38-443A-8F17-9B0EBD45DCD3}"/>
              </a:ext>
            </a:extLst>
          </p:cNvPr>
          <p:cNvSpPr>
            <a:spLocks noGrp="1"/>
          </p:cNvSpPr>
          <p:nvPr>
            <p:ph type="dt" sz="half" idx="16"/>
          </p:nvPr>
        </p:nvSpPr>
        <p:spPr/>
        <p:txBody>
          <a:bodyPr/>
          <a:lstStyle/>
          <a:p>
            <a:pPr algn="r"/>
            <a:r>
              <a:rPr lang="fr-FR" cap="all"/>
              <a:t>31 mai 2021</a:t>
            </a:r>
            <a:endParaRPr lang="fr-FR" cap="all" dirty="0"/>
          </a:p>
        </p:txBody>
      </p:sp>
      <p:sp>
        <p:nvSpPr>
          <p:cNvPr id="7" name="Espace réservé du pied de page 6">
            <a:extLst>
              <a:ext uri="{FF2B5EF4-FFF2-40B4-BE49-F238E27FC236}">
                <a16:creationId xmlns:a16="http://schemas.microsoft.com/office/drawing/2014/main" id="{E11F3594-A487-4400-9783-129C39A3F11E}"/>
              </a:ext>
            </a:extLst>
          </p:cNvPr>
          <p:cNvSpPr>
            <a:spLocks noGrp="1"/>
          </p:cNvSpPr>
          <p:nvPr>
            <p:ph type="ftr" sz="quarter" idx="17"/>
          </p:nvPr>
        </p:nvSpPr>
        <p:spPr/>
        <p:txBody>
          <a:bodyPr/>
          <a:lstStyle/>
          <a:p>
            <a:r>
              <a:rPr lang="fr-FR"/>
              <a:t>Groupe de travail VR/DGE pour la voie professionnelle	</a:t>
            </a:r>
            <a:endParaRPr lang="fr-FR" dirty="0"/>
          </a:p>
        </p:txBody>
      </p:sp>
      <p:sp>
        <p:nvSpPr>
          <p:cNvPr id="11" name="Espace réservé du numéro de diapositive 10">
            <a:extLst>
              <a:ext uri="{FF2B5EF4-FFF2-40B4-BE49-F238E27FC236}">
                <a16:creationId xmlns:a16="http://schemas.microsoft.com/office/drawing/2014/main" id="{CC075F50-8D94-4B76-A1F4-8DB55ABDD35A}"/>
              </a:ext>
            </a:extLst>
          </p:cNvPr>
          <p:cNvSpPr>
            <a:spLocks noGrp="1"/>
          </p:cNvSpPr>
          <p:nvPr>
            <p:ph type="sldNum" sz="quarter" idx="18"/>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1030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itre">
    <p:bg>
      <p:bgPr>
        <a:solidFill>
          <a:schemeClr val="bg1"/>
        </a:solidFill>
        <a:effectLst/>
      </p:bgPr>
    </p:bg>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6712"/>
            <a:ext cx="9906000" cy="6021288"/>
          </a:xfrm>
          <a:prstGeom prst="rect">
            <a:avLst/>
          </a:prstGeom>
        </p:spPr>
      </p:pic>
      <p:sp>
        <p:nvSpPr>
          <p:cNvPr id="2" name="Titre 1"/>
          <p:cNvSpPr>
            <a:spLocks noGrp="1"/>
          </p:cNvSpPr>
          <p:nvPr>
            <p:ph type="title" hasCustomPrompt="1"/>
          </p:nvPr>
        </p:nvSpPr>
        <p:spPr bwMode="gray">
          <a:xfrm>
            <a:off x="389999" y="1340768"/>
            <a:ext cx="9126000" cy="5038432"/>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pic>
        <p:nvPicPr>
          <p:cNvPr id="8" name="Image 7"/>
          <p:cNvPicPr>
            <a:picLocks noChangeAspect="1"/>
          </p:cNvPicPr>
          <p:nvPr userDrawn="1"/>
        </p:nvPicPr>
        <p:blipFill rotWithShape="1">
          <a:blip r:embed="rId3">
            <a:extLst>
              <a:ext uri="{28A0092B-C50C-407E-A947-70E740481C1C}">
                <a14:useLocalDpi xmlns:a14="http://schemas.microsoft.com/office/drawing/2010/main" val="0"/>
              </a:ext>
            </a:extLst>
          </a:blip>
          <a:srcRect l="10363"/>
          <a:stretch/>
        </p:blipFill>
        <p:spPr>
          <a:xfrm>
            <a:off x="7473280" y="22520"/>
            <a:ext cx="2432720" cy="814191"/>
          </a:xfrm>
          <a:prstGeom prst="rect">
            <a:avLst/>
          </a:prstGeom>
        </p:spPr>
      </p:pic>
      <p:sp>
        <p:nvSpPr>
          <p:cNvPr id="7" name="Espace réservé de la date 6">
            <a:extLst>
              <a:ext uri="{FF2B5EF4-FFF2-40B4-BE49-F238E27FC236}">
                <a16:creationId xmlns:a16="http://schemas.microsoft.com/office/drawing/2014/main" id="{E88C3781-5A88-45DF-BBBC-7ED3D21CA677}"/>
              </a:ext>
            </a:extLst>
          </p:cNvPr>
          <p:cNvSpPr>
            <a:spLocks noGrp="1"/>
          </p:cNvSpPr>
          <p:nvPr>
            <p:ph type="dt" sz="half" idx="10"/>
          </p:nvPr>
        </p:nvSpPr>
        <p:spPr/>
        <p:txBody>
          <a:bodyPr/>
          <a:lstStyle/>
          <a:p>
            <a:pPr algn="r"/>
            <a:r>
              <a:rPr lang="fr-FR" cap="all"/>
              <a:t>31 mai 2021</a:t>
            </a:r>
            <a:endParaRPr lang="fr-FR" cap="all" dirty="0"/>
          </a:p>
        </p:txBody>
      </p:sp>
      <p:sp>
        <p:nvSpPr>
          <p:cNvPr id="9" name="Espace réservé du pied de page 8">
            <a:extLst>
              <a:ext uri="{FF2B5EF4-FFF2-40B4-BE49-F238E27FC236}">
                <a16:creationId xmlns:a16="http://schemas.microsoft.com/office/drawing/2014/main" id="{602280EB-5B39-47B2-ADF1-344773FFB8A7}"/>
              </a:ext>
            </a:extLst>
          </p:cNvPr>
          <p:cNvSpPr>
            <a:spLocks noGrp="1"/>
          </p:cNvSpPr>
          <p:nvPr>
            <p:ph type="ftr" sz="quarter" idx="11"/>
          </p:nvPr>
        </p:nvSpPr>
        <p:spPr/>
        <p:txBody>
          <a:bodyPr/>
          <a:lstStyle/>
          <a:p>
            <a:r>
              <a:rPr lang="fr-FR"/>
              <a:t>Groupe de travail VR/DGE pour la voie professionnelle	</a:t>
            </a:r>
            <a:endParaRPr lang="fr-FR" dirty="0"/>
          </a:p>
        </p:txBody>
      </p:sp>
      <p:sp>
        <p:nvSpPr>
          <p:cNvPr id="10" name="Espace réservé du numéro de diapositive 9">
            <a:extLst>
              <a:ext uri="{FF2B5EF4-FFF2-40B4-BE49-F238E27FC236}">
                <a16:creationId xmlns:a16="http://schemas.microsoft.com/office/drawing/2014/main" id="{2E7E1353-9A24-4DDD-A0DE-D76411AD4AC7}"/>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89999" y="1200000"/>
            <a:ext cx="9126000" cy="960000"/>
          </a:xfrm>
        </p:spPr>
        <p:txBody>
          <a:bodyPr/>
          <a:lstStyle>
            <a:lvl1pPr>
              <a:defRPr/>
            </a:lvl1pPr>
          </a:lstStyle>
          <a:p>
            <a:r>
              <a:rPr lang="fr-FR" dirty="0"/>
              <a:t>Titre</a:t>
            </a:r>
          </a:p>
        </p:txBody>
      </p:sp>
      <p:sp>
        <p:nvSpPr>
          <p:cNvPr id="10" name="Espace réservé du texte 9"/>
          <p:cNvSpPr>
            <a:spLocks noGrp="1"/>
          </p:cNvSpPr>
          <p:nvPr>
            <p:ph type="body" sz="quarter" idx="13" hasCustomPrompt="1"/>
          </p:nvPr>
        </p:nvSpPr>
        <p:spPr bwMode="gray">
          <a:xfrm>
            <a:off x="3588000" y="240000"/>
            <a:ext cx="5928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89999" y="2448000"/>
            <a:ext cx="273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588000" y="2448000"/>
            <a:ext cx="273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786000" y="2448000"/>
            <a:ext cx="273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e la date 5">
            <a:extLst>
              <a:ext uri="{FF2B5EF4-FFF2-40B4-BE49-F238E27FC236}">
                <a16:creationId xmlns:a16="http://schemas.microsoft.com/office/drawing/2014/main" id="{5AC2CA1F-4B50-46EC-82C1-C11F0E17CA8A}"/>
              </a:ext>
            </a:extLst>
          </p:cNvPr>
          <p:cNvSpPr>
            <a:spLocks noGrp="1"/>
          </p:cNvSpPr>
          <p:nvPr>
            <p:ph type="dt" sz="half" idx="17"/>
          </p:nvPr>
        </p:nvSpPr>
        <p:spPr/>
        <p:txBody>
          <a:bodyPr/>
          <a:lstStyle/>
          <a:p>
            <a:pPr algn="r"/>
            <a:r>
              <a:rPr lang="fr-FR" cap="all"/>
              <a:t>31 mai 2021</a:t>
            </a:r>
            <a:endParaRPr lang="fr-FR" cap="all" dirty="0"/>
          </a:p>
        </p:txBody>
      </p:sp>
      <p:sp>
        <p:nvSpPr>
          <p:cNvPr id="7" name="Espace réservé du pied de page 6">
            <a:extLst>
              <a:ext uri="{FF2B5EF4-FFF2-40B4-BE49-F238E27FC236}">
                <a16:creationId xmlns:a16="http://schemas.microsoft.com/office/drawing/2014/main" id="{5AF6FF1C-5606-4A63-8C3D-D8D61735F694}"/>
              </a:ext>
            </a:extLst>
          </p:cNvPr>
          <p:cNvSpPr>
            <a:spLocks noGrp="1"/>
          </p:cNvSpPr>
          <p:nvPr>
            <p:ph type="ftr" sz="quarter" idx="18"/>
          </p:nvPr>
        </p:nvSpPr>
        <p:spPr/>
        <p:txBody>
          <a:bodyPr/>
          <a:lstStyle/>
          <a:p>
            <a:r>
              <a:rPr lang="fr-FR"/>
              <a:t>Groupe de travail VR/DGE pour la voie professionnelle	</a:t>
            </a:r>
            <a:endParaRPr lang="fr-FR" dirty="0"/>
          </a:p>
        </p:txBody>
      </p:sp>
      <p:sp>
        <p:nvSpPr>
          <p:cNvPr id="8" name="Espace réservé du numéro de diapositive 7">
            <a:extLst>
              <a:ext uri="{FF2B5EF4-FFF2-40B4-BE49-F238E27FC236}">
                <a16:creationId xmlns:a16="http://schemas.microsoft.com/office/drawing/2014/main" id="{6E2C6802-BDBC-4D06-B4E8-CDA5A9E18561}"/>
              </a:ext>
            </a:extLst>
          </p:cNvPr>
          <p:cNvSpPr>
            <a:spLocks noGrp="1"/>
          </p:cNvSpPr>
          <p:nvPr>
            <p:ph type="sldNum" sz="quarter" idx="19"/>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0454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457201"/>
            <a:ext cx="3962400" cy="5714999"/>
          </a:xfrm>
        </p:spPr>
        <p:txBody>
          <a:bodyPr/>
          <a:lstStyle>
            <a:lvl5pPr>
              <a:defRPr/>
            </a:lvl5pPr>
            <a:lvl6pPr>
              <a:defRPr/>
            </a:lvl6pPr>
            <a:lvl7pPr>
              <a:defRPr/>
            </a:lvl7pPr>
            <a:lvl8pPr>
              <a:defRPr/>
            </a:lvl8pPr>
            <a:lvl9pPr>
              <a:defRPr/>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6" name="Title 15"/>
          <p:cNvSpPr>
            <a:spLocks noGrp="1"/>
          </p:cNvSpPr>
          <p:nvPr>
            <p:ph type="title"/>
          </p:nvPr>
        </p:nvSpPr>
        <p:spPr/>
        <p:txBody>
          <a:bodyPr/>
          <a:lstStyle/>
          <a:p>
            <a:r>
              <a:rPr lang="fr-FR"/>
              <a:t>Modifiez le style du titre</a:t>
            </a:r>
            <a:endParaRPr lang="en-US"/>
          </a:p>
        </p:txBody>
      </p:sp>
      <p:sp>
        <p:nvSpPr>
          <p:cNvPr id="10" name="Date Placeholder 9"/>
          <p:cNvSpPr>
            <a:spLocks noGrp="1"/>
          </p:cNvSpPr>
          <p:nvPr>
            <p:ph type="dt" sz="half" idx="10"/>
          </p:nvPr>
        </p:nvSpPr>
        <p:spPr/>
        <p:txBody>
          <a:bodyPr/>
          <a:lstStyle/>
          <a:p>
            <a:fld id="{7BE8191F-D3DA-44F7-B682-D788CFD40365}" type="datetimeFigureOut">
              <a:rPr lang="fr-FR" smtClean="0"/>
              <a:t>10/09/2021</a:t>
            </a:fld>
            <a:endParaRPr lang="fr-FR"/>
          </a:p>
        </p:txBody>
      </p:sp>
      <p:sp>
        <p:nvSpPr>
          <p:cNvPr id="11" name="Slide Number Placeholder 10"/>
          <p:cNvSpPr>
            <a:spLocks noGrp="1"/>
          </p:cNvSpPr>
          <p:nvPr>
            <p:ph type="sldNum" sz="quarter" idx="11"/>
          </p:nvPr>
        </p:nvSpPr>
        <p:spPr/>
        <p:txBody>
          <a:bodyPr/>
          <a:lstStyle/>
          <a:p>
            <a:fld id="{AF1D6A8B-FD8D-4D3E-82CB-0E31180A8D60}" type="slidenum">
              <a:rPr lang="fr-FR" smtClean="0"/>
              <a:t>‹N°›</a:t>
            </a:fld>
            <a:endParaRPr lang="fr-FR"/>
          </a:p>
        </p:txBody>
      </p:sp>
      <p:sp>
        <p:nvSpPr>
          <p:cNvPr id="12" name="Footer Placeholder 11"/>
          <p:cNvSpPr>
            <a:spLocks noGrp="1"/>
          </p:cNvSpPr>
          <p:nvPr>
            <p:ph type="ftr" sz="quarter" idx="12"/>
          </p:nvPr>
        </p:nvSpPr>
        <p:spPr/>
        <p:txBody>
          <a:bodyPr/>
          <a:lstStyle/>
          <a:p>
            <a:endParaRPr lang="fr-FR"/>
          </a:p>
        </p:txBody>
      </p:sp>
    </p:spTree>
    <p:extLst>
      <p:ext uri="{BB962C8B-B14F-4D97-AF65-F5344CB8AC3E}">
        <p14:creationId xmlns:p14="http://schemas.microsoft.com/office/powerpoint/2010/main" val="2073586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B46D9200-E800-41F6-8721-7C8691DFAA0E}" type="datetime1">
              <a:rPr lang="fr-FR" altLang="fr-FR" smtClean="0"/>
              <a:t>10/09/2021</a:t>
            </a:fld>
            <a:endParaRPr lang="fr-FR" altLang="fr-FR"/>
          </a:p>
        </p:txBody>
      </p:sp>
      <p:sp>
        <p:nvSpPr>
          <p:cNvPr id="3" name="Espace réservé du pied de page 4"/>
          <p:cNvSpPr>
            <a:spLocks noGrp="1"/>
          </p:cNvSpPr>
          <p:nvPr>
            <p:ph type="ftr" sz="quarter" idx="11"/>
          </p:nvPr>
        </p:nvSpPr>
        <p:spPr/>
        <p:txBody>
          <a:bodyPr/>
          <a:lstStyle>
            <a:lvl1pPr>
              <a:defRPr/>
            </a:lvl1pPr>
          </a:lstStyle>
          <a:p>
            <a:pPr>
              <a:defRPr/>
            </a:pPr>
            <a:r>
              <a:rPr lang="fr-FR"/>
              <a:t>Réunion de rentrée du 5 février 2016</a:t>
            </a:r>
          </a:p>
        </p:txBody>
      </p:sp>
      <p:sp>
        <p:nvSpPr>
          <p:cNvPr id="4" name="Espace réservé du numéro de diapositive 5"/>
          <p:cNvSpPr>
            <a:spLocks noGrp="1"/>
          </p:cNvSpPr>
          <p:nvPr>
            <p:ph type="sldNum" sz="quarter" idx="12"/>
          </p:nvPr>
        </p:nvSpPr>
        <p:spPr/>
        <p:txBody>
          <a:bodyPr/>
          <a:lstStyle>
            <a:lvl1pPr>
              <a:defRPr/>
            </a:lvl1pPr>
          </a:lstStyle>
          <a:p>
            <a:fld id="{EB092554-9AD5-48DA-B590-D3F82117C056}" type="slidenum">
              <a:rPr lang="fr-FR" altLang="fr-FR"/>
              <a:pPr/>
              <a:t>‹N°›</a:t>
            </a:fld>
            <a:endParaRPr lang="fr-FR" altLang="fr-FR"/>
          </a:p>
        </p:txBody>
      </p:sp>
    </p:spTree>
    <p:extLst>
      <p:ext uri="{BB962C8B-B14F-4D97-AF65-F5344CB8AC3E}">
        <p14:creationId xmlns:p14="http://schemas.microsoft.com/office/powerpoint/2010/main" val="3193433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Vide">
    <p:spTree>
      <p:nvGrpSpPr>
        <p:cNvPr id="1" name=""/>
        <p:cNvGrpSpPr/>
        <p:nvPr/>
      </p:nvGrpSpPr>
      <p:grpSpPr>
        <a:xfrm>
          <a:off x="0" y="0"/>
          <a:ext cx="0" cy="0"/>
          <a:chOff x="0" y="0"/>
          <a:chExt cx="0" cy="0"/>
        </a:xfrm>
      </p:grpSpPr>
      <p:sp>
        <p:nvSpPr>
          <p:cNvPr id="3" name="Espace réservé du titre 9"/>
          <p:cNvSpPr>
            <a:spLocks noGrp="1"/>
          </p:cNvSpPr>
          <p:nvPr>
            <p:ph type="title"/>
          </p:nvPr>
        </p:nvSpPr>
        <p:spPr bwMode="auto">
          <a:xfrm>
            <a:off x="1735678" y="333621"/>
            <a:ext cx="8170322" cy="431700"/>
          </a:xfrm>
          <a:prstGeom prst="rect">
            <a:avLst/>
          </a:prstGeom>
          <a:noFill/>
          <a:ln w="9525">
            <a:noFill/>
            <a:miter lim="800000"/>
            <a:headEnd/>
            <a:tailEnd/>
          </a:ln>
        </p:spPr>
        <p:txBody>
          <a:bodyPr/>
          <a:lstStyle/>
          <a:p>
            <a:pPr lvl="0"/>
            <a:r>
              <a:rPr lang="fr-FR" dirty="0" smtClean="0"/>
              <a:t>Cliquez pour modifier le style du titre</a:t>
            </a:r>
          </a:p>
        </p:txBody>
      </p:sp>
    </p:spTree>
    <p:extLst>
      <p:ext uri="{BB962C8B-B14F-4D97-AF65-F5344CB8AC3E}">
        <p14:creationId xmlns:p14="http://schemas.microsoft.com/office/powerpoint/2010/main" val="406130236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89999" y="1200000"/>
            <a:ext cx="9126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89999" y="2448000"/>
            <a:ext cx="9126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8248500" y="6378000"/>
            <a:ext cx="1267500" cy="480000"/>
          </a:xfrm>
          <a:prstGeom prst="rect">
            <a:avLst/>
          </a:prstGeom>
        </p:spPr>
        <p:txBody>
          <a:bodyPr vert="horz" lIns="0" tIns="0" rIns="0" bIns="0" rtlCol="0" anchor="ctr" anchorCtr="0">
            <a:noAutofit/>
          </a:bodyPr>
          <a:lstStyle>
            <a:lvl1pPr algn="ctr">
              <a:defRPr sz="750" b="1">
                <a:solidFill>
                  <a:schemeClr val="tx1"/>
                </a:solidFill>
                <a:latin typeface="Acumin Pro" panose="020B0504020202020204" pitchFamily="34" charset="0"/>
              </a:defRPr>
            </a:lvl1pPr>
          </a:lstStyle>
          <a:p>
            <a:pPr algn="r"/>
            <a:r>
              <a:rPr lang="fr-FR" cap="all"/>
              <a:t>31 mai 2021</a:t>
            </a:r>
            <a:endParaRPr lang="fr-FR" cap="all" dirty="0"/>
          </a:p>
        </p:txBody>
      </p:sp>
      <p:sp>
        <p:nvSpPr>
          <p:cNvPr id="5" name="Espace réservé du pied de page 4"/>
          <p:cNvSpPr>
            <a:spLocks noGrp="1"/>
          </p:cNvSpPr>
          <p:nvPr>
            <p:ph type="ftr" sz="quarter" idx="3"/>
          </p:nvPr>
        </p:nvSpPr>
        <p:spPr bwMode="gray">
          <a:xfrm>
            <a:off x="390000" y="6378000"/>
            <a:ext cx="6396000" cy="480000"/>
          </a:xfrm>
          <a:prstGeom prst="rect">
            <a:avLst/>
          </a:prstGeom>
        </p:spPr>
        <p:txBody>
          <a:bodyPr vert="horz" lIns="0" tIns="0" rIns="0" bIns="0" rtlCol="0" anchor="ctr" anchorCtr="0">
            <a:noAutofit/>
          </a:bodyPr>
          <a:lstStyle>
            <a:lvl1pPr algn="l">
              <a:defRPr sz="750" b="1">
                <a:solidFill>
                  <a:schemeClr val="tx1"/>
                </a:solidFill>
                <a:latin typeface="Acumin Pro" panose="020B0504020202020204" pitchFamily="34" charset="0"/>
              </a:defRPr>
            </a:lvl1pPr>
          </a:lstStyle>
          <a:p>
            <a:r>
              <a:rPr lang="fr-FR" dirty="0"/>
              <a:t>Groupe de travail VR/DGE pour la voie professionnelle	</a:t>
            </a:r>
          </a:p>
        </p:txBody>
      </p:sp>
      <p:sp>
        <p:nvSpPr>
          <p:cNvPr id="6" name="Espace réservé du numéro de diapositive 5"/>
          <p:cNvSpPr>
            <a:spLocks noGrp="1"/>
          </p:cNvSpPr>
          <p:nvPr>
            <p:ph type="sldNum" sz="quarter" idx="4"/>
          </p:nvPr>
        </p:nvSpPr>
        <p:spPr bwMode="gray">
          <a:xfrm>
            <a:off x="6786000" y="6378000"/>
            <a:ext cx="1462500" cy="480000"/>
          </a:xfrm>
          <a:prstGeom prst="rect">
            <a:avLst/>
          </a:prstGeom>
        </p:spPr>
        <p:txBody>
          <a:bodyPr vert="horz" lIns="0" tIns="0" rIns="0" bIns="0" rtlCol="0" anchor="ctr" anchorCtr="0">
            <a:noAutofit/>
          </a:bodyPr>
          <a:lstStyle>
            <a:lvl1pPr algn="r">
              <a:defRPr sz="750" b="1">
                <a:solidFill>
                  <a:schemeClr val="tx1"/>
                </a:solidFill>
                <a:latin typeface="Acumin Pro" panose="020B0504020202020204" pitchFamily="34" charset="0"/>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90000" y="6379200"/>
            <a:ext cx="9126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72480" y="0"/>
            <a:ext cx="1512168" cy="796841"/>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3" r:id="rId3"/>
    <p:sldLayoutId id="2147483810" r:id="rId4"/>
    <p:sldLayoutId id="2147483811" r:id="rId5"/>
    <p:sldLayoutId id="2147483809" r:id="rId6"/>
    <p:sldLayoutId id="2147483814" r:id="rId7"/>
    <p:sldLayoutId id="2147483815" r:id="rId8"/>
    <p:sldLayoutId id="2147483817" r:id="rId9"/>
  </p:sldLayoutIdLst>
  <p:hf hdr="0"/>
  <p:txStyles>
    <p:titleStyle>
      <a:lvl1pPr algn="l" defTabSz="914378" rtl="0" eaLnBrk="1" latinLnBrk="0" hangingPunct="1">
        <a:lnSpc>
          <a:spcPct val="90000"/>
        </a:lnSpc>
        <a:spcBef>
          <a:spcPct val="0"/>
        </a:spcBef>
        <a:buNone/>
        <a:defRPr sz="2550" b="1" kern="1200">
          <a:solidFill>
            <a:schemeClr val="tx1"/>
          </a:solidFill>
          <a:latin typeface="Acumin Pro" panose="020B0504020202020204" pitchFamily="34" charset="0"/>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Acumin Pro" panose="020B0504020202020204" pitchFamily="34" charset="0"/>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Acumin Pro" panose="020B0504020202020204" pitchFamily="34" charset="0"/>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Acumin Pro" panose="020B0504020202020204" pitchFamily="34" charset="0"/>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Acumin Pro" panose="020B0504020202020204" pitchFamily="34" charset="0"/>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Acumin Pro" panose="020B050402020202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ac-noumea.nc/spip.php?article550"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geoconfluences.ens-lyon.fr/informations-scientifiques/dossiers-thematiques/geographie-espaces-scolaires/geographie-a-l-ecole/questions-socialement-vives-2de-pro" TargetMode="External"/><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6" name="Espace réservé du texte 5"/>
          <p:cNvSpPr>
            <a:spLocks noGrp="1"/>
          </p:cNvSpPr>
          <p:nvPr>
            <p:ph type="body" sz="quarter" idx="13"/>
          </p:nvPr>
        </p:nvSpPr>
        <p:spPr>
          <a:xfrm>
            <a:off x="386687" y="1556792"/>
            <a:ext cx="9126000" cy="3286509"/>
          </a:xfrm>
        </p:spPr>
        <p:txBody>
          <a:bodyPr/>
          <a:lstStyle/>
          <a:p>
            <a:pPr algn="ctr"/>
            <a:endParaRPr lang="fr-FR" sz="3600" dirty="0" smtClean="0"/>
          </a:p>
          <a:p>
            <a:pPr algn="ctr"/>
            <a:r>
              <a:rPr lang="fr-FR" sz="3600" dirty="0" smtClean="0"/>
              <a:t>HISTOIRE –GEOGRAPHIE, EMC </a:t>
            </a:r>
          </a:p>
          <a:p>
            <a:pPr algn="ctr"/>
            <a:endParaRPr lang="fr-FR" sz="3600" dirty="0" smtClean="0"/>
          </a:p>
          <a:p>
            <a:pPr algn="ctr"/>
            <a:r>
              <a:rPr lang="fr-FR" sz="3600" dirty="0" smtClean="0"/>
              <a:t>NOUMEA,  </a:t>
            </a:r>
          </a:p>
          <a:p>
            <a:pPr algn="ctr"/>
            <a:endParaRPr lang="fr-FR" sz="3600" dirty="0"/>
          </a:p>
          <a:p>
            <a:pPr algn="ctr"/>
            <a:r>
              <a:rPr lang="fr-FR" sz="3600" dirty="0" smtClean="0"/>
              <a:t> </a:t>
            </a:r>
            <a:r>
              <a:rPr lang="fr-FR" sz="3600" dirty="0" smtClean="0"/>
              <a:t>2021 </a:t>
            </a:r>
            <a:endParaRPr lang="fr-FR" dirty="0"/>
          </a:p>
        </p:txBody>
      </p:sp>
      <p:sp>
        <p:nvSpPr>
          <p:cNvPr id="7" name="Espace réservé de la date 6"/>
          <p:cNvSpPr>
            <a:spLocks noGrp="1"/>
          </p:cNvSpPr>
          <p:nvPr>
            <p:ph type="dt" sz="half" idx="14"/>
          </p:nvPr>
        </p:nvSpPr>
        <p:spPr>
          <a:xfrm>
            <a:off x="8248500" y="6378000"/>
            <a:ext cx="1267500" cy="480000"/>
          </a:xfrm>
        </p:spPr>
        <p:txBody>
          <a:bodyPr/>
          <a:lstStyle/>
          <a:p>
            <a:pPr algn="r"/>
            <a:r>
              <a:rPr lang="fr-FR" cap="all">
                <a:latin typeface="Acumin Pro" panose="020B0504020202020204" pitchFamily="34" charset="0"/>
              </a:rPr>
              <a:t>31 mai 2021</a:t>
            </a:r>
            <a:endParaRPr lang="fr-FR" cap="all" dirty="0">
              <a:latin typeface="Acumin Pro" panose="020B0504020202020204" pitchFamily="34" charset="0"/>
            </a:endParaRPr>
          </a:p>
        </p:txBody>
      </p:sp>
      <p:sp>
        <p:nvSpPr>
          <p:cNvPr id="8" name="Espace réservé du pied de page 7"/>
          <p:cNvSpPr>
            <a:spLocks noGrp="1"/>
          </p:cNvSpPr>
          <p:nvPr>
            <p:ph type="ftr" sz="quarter" idx="15"/>
          </p:nvPr>
        </p:nvSpPr>
        <p:spPr>
          <a:xfrm>
            <a:off x="390000" y="6378000"/>
            <a:ext cx="6396000" cy="480000"/>
          </a:xfrm>
        </p:spPr>
        <p:txBody>
          <a:bodyPr/>
          <a:lstStyle/>
          <a:p>
            <a:r>
              <a:rPr lang="fr-FR">
                <a:latin typeface="Acumin Pro" panose="020B0504020202020204" pitchFamily="34" charset="0"/>
              </a:rPr>
              <a:t>Groupe de travail VR/DGE pour la voie professionnelle </a:t>
            </a:r>
            <a:endParaRPr lang="fr-FR" dirty="0">
              <a:latin typeface="Acumin Pro" panose="020B0504020202020204" pitchFamily="34" charset="0"/>
            </a:endParaRPr>
          </a:p>
        </p:txBody>
      </p:sp>
      <p:sp>
        <p:nvSpPr>
          <p:cNvPr id="9" name="Espace réservé du numéro de diapositive 8"/>
          <p:cNvSpPr>
            <a:spLocks noGrp="1"/>
          </p:cNvSpPr>
          <p:nvPr>
            <p:ph type="sldNum" sz="quarter" idx="16"/>
          </p:nvPr>
        </p:nvSpPr>
        <p:spPr>
          <a:xfrm>
            <a:off x="6786000" y="6378000"/>
            <a:ext cx="1462500" cy="480000"/>
          </a:xfrm>
        </p:spPr>
        <p:txBody>
          <a:bodyPr/>
          <a:lstStyle/>
          <a:p>
            <a:fld id="{733122C9-A0B9-462F-8757-0847AD287B63}" type="slidenum">
              <a:rPr lang="fr-FR" smtClean="0">
                <a:latin typeface="Acumin Pro" panose="020B0504020202020204" pitchFamily="34" charset="0"/>
              </a:rPr>
              <a:pPr/>
              <a:t>1</a:t>
            </a:fld>
            <a:endParaRPr lang="fr-FR" dirty="0">
              <a:latin typeface="Acumin Pro" panose="020B0504020202020204" pitchFamily="34" charset="0"/>
            </a:endParaRP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97662"/>
            <a:ext cx="9906000" cy="958208"/>
          </a:xfrm>
          <a:prstGeom prst="rect">
            <a:avLst/>
          </a:prstGeom>
        </p:spPr>
      </p:pic>
      <p:pic>
        <p:nvPicPr>
          <p:cNvPr id="11" name="Image 10"/>
          <p:cNvPicPr>
            <a:picLocks noChangeAspect="1"/>
          </p:cNvPicPr>
          <p:nvPr/>
        </p:nvPicPr>
        <p:blipFill rotWithShape="1">
          <a:blip r:embed="rId3">
            <a:extLst>
              <a:ext uri="{28A0092B-C50C-407E-A947-70E740481C1C}">
                <a14:useLocalDpi xmlns:a14="http://schemas.microsoft.com/office/drawing/2010/main" val="0"/>
              </a:ext>
            </a:extLst>
          </a:blip>
          <a:srcRect l="10363" r="12693"/>
          <a:stretch/>
        </p:blipFill>
        <p:spPr>
          <a:xfrm>
            <a:off x="7817768" y="5083470"/>
            <a:ext cx="2088232" cy="814191"/>
          </a:xfrm>
          <a:prstGeom prst="rect">
            <a:avLst/>
          </a:prstGeom>
        </p:spPr>
      </p:pic>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sz="quarter" idx="13"/>
          </p:nvPr>
        </p:nvSpPr>
        <p:spPr/>
        <p:txBody>
          <a:bodyPr/>
          <a:lstStyle/>
          <a:p>
            <a:endParaRPr lang="fr-FR"/>
          </a:p>
        </p:txBody>
      </p:sp>
      <p:sp>
        <p:nvSpPr>
          <p:cNvPr id="6" name="Espace réservé du numéro de diapositive 5"/>
          <p:cNvSpPr>
            <a:spLocks noGrp="1"/>
          </p:cNvSpPr>
          <p:nvPr>
            <p:ph type="sldNum" sz="quarter" idx="16"/>
          </p:nvPr>
        </p:nvSpPr>
        <p:spPr/>
        <p:txBody>
          <a:bodyPr/>
          <a:lstStyle/>
          <a:p>
            <a:fld id="{733122C9-A0B9-462F-8757-0847AD287B63}" type="slidenum">
              <a:rPr lang="fr-FR" smtClean="0"/>
              <a:pPr/>
              <a:t>10</a:t>
            </a:fld>
            <a:endParaRPr lang="fr-FR" dirty="0"/>
          </a:p>
        </p:txBody>
      </p:sp>
      <p:pic>
        <p:nvPicPr>
          <p:cNvPr id="7" name="Image 6"/>
          <p:cNvPicPr>
            <a:picLocks noChangeAspect="1"/>
          </p:cNvPicPr>
          <p:nvPr/>
        </p:nvPicPr>
        <p:blipFill>
          <a:blip r:embed="rId3"/>
          <a:stretch>
            <a:fillRect/>
          </a:stretch>
        </p:blipFill>
        <p:spPr>
          <a:xfrm>
            <a:off x="272481" y="1588494"/>
            <a:ext cx="9633520" cy="4432793"/>
          </a:xfrm>
          <a:prstGeom prst="rect">
            <a:avLst/>
          </a:prstGeom>
        </p:spPr>
      </p:pic>
      <p:sp>
        <p:nvSpPr>
          <p:cNvPr id="8" name="ZoneTexte 7"/>
          <p:cNvSpPr txBox="1"/>
          <p:nvPr/>
        </p:nvSpPr>
        <p:spPr>
          <a:xfrm>
            <a:off x="3440832" y="240000"/>
            <a:ext cx="6336704" cy="646331"/>
          </a:xfrm>
          <a:prstGeom prst="rect">
            <a:avLst/>
          </a:prstGeom>
          <a:solidFill>
            <a:schemeClr val="accent2">
              <a:lumMod val="20000"/>
              <a:lumOff val="80000"/>
            </a:schemeClr>
          </a:solidFill>
        </p:spPr>
        <p:txBody>
          <a:bodyPr wrap="square" rtlCol="0">
            <a:spAutoFit/>
          </a:bodyPr>
          <a:lstStyle/>
          <a:p>
            <a:pPr algn="r"/>
            <a:r>
              <a:rPr lang="fr-FR" b="1" dirty="0" smtClean="0"/>
              <a:t>CALCUL DE LA MOYENNE POUR LE BAC 2021</a:t>
            </a:r>
          </a:p>
          <a:p>
            <a:pPr algn="ctr"/>
            <a:r>
              <a:rPr lang="fr-FR" b="1" dirty="0" smtClean="0"/>
              <a:t>Arrêté du 8 juin 2021 </a:t>
            </a:r>
            <a:endParaRPr lang="fr-FR" b="1" dirty="0"/>
          </a:p>
        </p:txBody>
      </p:sp>
    </p:spTree>
    <p:extLst>
      <p:ext uri="{BB962C8B-B14F-4D97-AF65-F5344CB8AC3E}">
        <p14:creationId xmlns:p14="http://schemas.microsoft.com/office/powerpoint/2010/main" val="2982976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9999" y="1200000"/>
            <a:ext cx="9126000" cy="3453136"/>
          </a:xfrm>
        </p:spPr>
        <p:txBody>
          <a:bodyPr/>
          <a:lstStyle/>
          <a:p>
            <a:r>
              <a:rPr lang="fr-FR" dirty="0" smtClean="0"/>
              <a:t> </a:t>
            </a:r>
            <a:br>
              <a:rPr lang="fr-FR" dirty="0" smtClean="0"/>
            </a:br>
            <a:r>
              <a:rPr lang="fr-FR" dirty="0"/>
              <a:t/>
            </a:r>
            <a:br>
              <a:rPr lang="fr-FR" dirty="0"/>
            </a:br>
            <a:r>
              <a:rPr lang="fr-FR" dirty="0" smtClean="0"/>
              <a:t/>
            </a:r>
            <a:br>
              <a:rPr lang="fr-FR" dirty="0" smtClean="0"/>
            </a:br>
            <a:r>
              <a:rPr lang="fr-FR" sz="2800" dirty="0" smtClean="0"/>
              <a:t>			</a:t>
            </a:r>
            <a:br>
              <a:rPr lang="fr-FR" sz="2800" dirty="0" smtClean="0"/>
            </a:br>
            <a:r>
              <a:rPr lang="fr-FR" sz="2800" dirty="0"/>
              <a:t>	</a:t>
            </a:r>
            <a:r>
              <a:rPr lang="fr-FR" sz="2800" dirty="0" smtClean="0"/>
              <a:t>		</a:t>
            </a:r>
            <a:r>
              <a:rPr lang="fr-FR" sz="2800" i="1" dirty="0" smtClean="0"/>
              <a:t>à partir de 2021  </a:t>
            </a:r>
            <a:endParaRPr lang="fr-FR" sz="2800" i="1" dirty="0"/>
          </a:p>
        </p:txBody>
      </p:sp>
      <p:sp>
        <p:nvSpPr>
          <p:cNvPr id="9" name="Espace réservé du texte 9"/>
          <p:cNvSpPr txBox="1">
            <a:spLocks/>
          </p:cNvSpPr>
          <p:nvPr/>
        </p:nvSpPr>
        <p:spPr bwMode="gray">
          <a:xfrm>
            <a:off x="389999" y="1200000"/>
            <a:ext cx="8163401" cy="3700570"/>
          </a:xfrm>
          <a:prstGeom prst="rect">
            <a:avLst/>
          </a:prstGeom>
          <a:solidFill>
            <a:schemeClr val="accent3">
              <a:lumMod val="20000"/>
              <a:lumOff val="80000"/>
            </a:schemeClr>
          </a:solidFill>
        </p:spPr>
        <p:txBody>
          <a:bodyPr vert="horz" lIns="0" tIns="0" rIns="0" bIns="0" rtlCol="0" anchor="t" anchorCtr="0">
            <a:noAutofit/>
          </a:bodyPr>
          <a:lstStyle>
            <a:lvl1pPr marL="0" indent="0" algn="l" defTabSz="914378" rtl="0" eaLnBrk="1" latinLnBrk="0" hangingPunct="1">
              <a:lnSpc>
                <a:spcPct val="90000"/>
              </a:lnSpc>
              <a:spcBef>
                <a:spcPts val="0"/>
              </a:spcBef>
              <a:spcAft>
                <a:spcPts val="0"/>
              </a:spcAft>
              <a:buFont typeface="Arial" pitchFamily="34" charset="0"/>
              <a:buNone/>
              <a:defRPr sz="3250" b="1" kern="1200" cap="all" baseline="0">
                <a:solidFill>
                  <a:schemeClr val="tx1"/>
                </a:solidFill>
                <a:latin typeface="Acumin Pro" panose="020B0504020202020204" pitchFamily="34" charset="0"/>
                <a:ea typeface="+mn-ea"/>
                <a:cs typeface="+mn-cs"/>
              </a:defRPr>
            </a:lvl1pPr>
            <a:lvl2pPr marL="0" indent="0" algn="l" defTabSz="914378" rtl="0" eaLnBrk="1" latinLnBrk="0" hangingPunct="1">
              <a:lnSpc>
                <a:spcPct val="100000"/>
              </a:lnSpc>
              <a:spcBef>
                <a:spcPts val="500"/>
              </a:spcBef>
              <a:spcAft>
                <a:spcPts val="0"/>
              </a:spcAft>
              <a:buFont typeface="Arial" pitchFamily="34" charset="0"/>
              <a:buNone/>
              <a:defRPr sz="1850" kern="1200">
                <a:solidFill>
                  <a:schemeClr val="tx1"/>
                </a:solidFill>
                <a:latin typeface="Acumin Pro" panose="020B0504020202020204" pitchFamily="34" charset="0"/>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Acumin Pro" panose="020B0504020202020204" pitchFamily="34" charset="0"/>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Acumin Pro" panose="020B0504020202020204" pitchFamily="34" charset="0"/>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Acumin Pro" panose="020B050402020202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itchFamily="34" charset="0"/>
              <a:buAutoNum type="arabicPeriod"/>
            </a:pPr>
            <a:r>
              <a:rPr lang="fr-FR" sz="1200" b="1" dirty="0" smtClean="0"/>
              <a:t>LES NOUVEAUX EXAMENS</a:t>
            </a:r>
          </a:p>
          <a:p>
            <a:pPr marL="179996" lvl="1"/>
            <a:endParaRPr lang="fr-FR" sz="1200" b="1" dirty="0" smtClean="0"/>
          </a:p>
          <a:p>
            <a:pPr marL="179996" lvl="1"/>
            <a:endParaRPr lang="fr-FR" sz="3200" b="1" dirty="0" smtClean="0"/>
          </a:p>
          <a:p>
            <a:pPr marL="179996" lvl="1"/>
            <a:r>
              <a:rPr lang="fr-FR" sz="3200" b="1" dirty="0" smtClean="0"/>
              <a:t>Bac 2022 : sujets d’histoire géographie</a:t>
            </a:r>
          </a:p>
          <a:p>
            <a:pPr lvl="1"/>
            <a:endParaRPr lang="fr-FR" dirty="0" smtClean="0"/>
          </a:p>
          <a:p>
            <a:pPr lvl="1"/>
            <a:endParaRPr lang="fr-FR" dirty="0"/>
          </a:p>
        </p:txBody>
      </p:sp>
    </p:spTree>
    <p:extLst>
      <p:ext uri="{BB962C8B-B14F-4D97-AF65-F5344CB8AC3E}">
        <p14:creationId xmlns:p14="http://schemas.microsoft.com/office/powerpoint/2010/main" val="701451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64968" y="0"/>
            <a:ext cx="5056112" cy="318187"/>
          </a:xfrm>
        </p:spPr>
        <p:txBody>
          <a:bodyPr/>
          <a:lstStyle/>
          <a:p>
            <a:r>
              <a:rPr lang="fr-FR" dirty="0" smtClean="0"/>
              <a:t>	BAC 2022 : nouveaux sujets </a:t>
            </a:r>
            <a:endParaRPr lang="fr-FR" dirty="0"/>
          </a:p>
        </p:txBody>
      </p:sp>
      <p:sp>
        <p:nvSpPr>
          <p:cNvPr id="8" name="Espace réservé du numéro de diapositive 7"/>
          <p:cNvSpPr>
            <a:spLocks noGrp="1"/>
          </p:cNvSpPr>
          <p:nvPr>
            <p:ph type="sldNum" sz="quarter" idx="18"/>
          </p:nvPr>
        </p:nvSpPr>
        <p:spPr/>
        <p:txBody>
          <a:bodyPr/>
          <a:lstStyle/>
          <a:p>
            <a:fld id="{733122C9-A0B9-462F-8757-0847AD287B63}" type="slidenum">
              <a:rPr lang="fr-FR" smtClean="0"/>
              <a:pPr/>
              <a:t>12</a:t>
            </a:fld>
            <a:endParaRPr lang="fr-FR" dirty="0"/>
          </a:p>
        </p:txBody>
      </p:sp>
      <p:pic>
        <p:nvPicPr>
          <p:cNvPr id="4" name="Image 3"/>
          <p:cNvPicPr>
            <a:picLocks noChangeAspect="1"/>
          </p:cNvPicPr>
          <p:nvPr/>
        </p:nvPicPr>
        <p:blipFill>
          <a:blip r:embed="rId2"/>
          <a:stretch>
            <a:fillRect/>
          </a:stretch>
        </p:blipFill>
        <p:spPr>
          <a:xfrm>
            <a:off x="61015" y="159093"/>
            <a:ext cx="4634311" cy="5851511"/>
          </a:xfrm>
          <a:prstGeom prst="rect">
            <a:avLst/>
          </a:prstGeom>
        </p:spPr>
      </p:pic>
      <p:pic>
        <p:nvPicPr>
          <p:cNvPr id="6" name="Image 5"/>
          <p:cNvPicPr>
            <a:picLocks noChangeAspect="1"/>
          </p:cNvPicPr>
          <p:nvPr/>
        </p:nvPicPr>
        <p:blipFill>
          <a:blip r:embed="rId3"/>
          <a:stretch>
            <a:fillRect/>
          </a:stretch>
        </p:blipFill>
        <p:spPr>
          <a:xfrm>
            <a:off x="4880992" y="764704"/>
            <a:ext cx="4320480" cy="5770927"/>
          </a:xfrm>
          <a:prstGeom prst="rect">
            <a:avLst/>
          </a:prstGeom>
          <a:solidFill>
            <a:schemeClr val="accent2">
              <a:lumMod val="20000"/>
              <a:lumOff val="80000"/>
            </a:schemeClr>
          </a:solidFill>
        </p:spPr>
      </p:pic>
      <p:sp>
        <p:nvSpPr>
          <p:cNvPr id="7" name="Flèche vers le bas 6"/>
          <p:cNvSpPr/>
          <p:nvPr/>
        </p:nvSpPr>
        <p:spPr>
          <a:xfrm rot="1755723">
            <a:off x="8959156" y="318187"/>
            <a:ext cx="484632" cy="734549"/>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147127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a:stretch>
            <a:fillRect/>
          </a:stretch>
        </p:blipFill>
        <p:spPr>
          <a:xfrm>
            <a:off x="1928664" y="-155722"/>
            <a:ext cx="6048672" cy="7013722"/>
          </a:xfrm>
          <a:prstGeom prst="rect">
            <a:avLst/>
          </a:prstGeom>
        </p:spPr>
      </p:pic>
      <p:sp>
        <p:nvSpPr>
          <p:cNvPr id="8" name="Espace réservé du numéro de diapositive 7"/>
          <p:cNvSpPr>
            <a:spLocks noGrp="1"/>
          </p:cNvSpPr>
          <p:nvPr>
            <p:ph type="sldNum" sz="quarter" idx="18"/>
          </p:nvPr>
        </p:nvSpPr>
        <p:spPr/>
        <p:txBody>
          <a:bodyPr/>
          <a:lstStyle/>
          <a:p>
            <a:fld id="{733122C9-A0B9-462F-8757-0847AD287B63}" type="slidenum">
              <a:rPr lang="fr-FR" smtClean="0"/>
              <a:pPr/>
              <a:t>13</a:t>
            </a:fld>
            <a:endParaRPr lang="fr-FR" dirty="0"/>
          </a:p>
        </p:txBody>
      </p:sp>
    </p:spTree>
    <p:extLst>
      <p:ext uri="{BB962C8B-B14F-4D97-AF65-F5344CB8AC3E}">
        <p14:creationId xmlns:p14="http://schemas.microsoft.com/office/powerpoint/2010/main" val="327654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9999" y="1200000"/>
            <a:ext cx="9126000" cy="3453136"/>
          </a:xfrm>
        </p:spPr>
        <p:txBody>
          <a:bodyPr/>
          <a:lstStyle/>
          <a:p>
            <a:r>
              <a:rPr lang="fr-FR" dirty="0" smtClean="0"/>
              <a:t> </a:t>
            </a:r>
            <a:br>
              <a:rPr lang="fr-FR" dirty="0" smtClean="0"/>
            </a:br>
            <a:r>
              <a:rPr lang="fr-FR" dirty="0"/>
              <a:t/>
            </a:r>
            <a:br>
              <a:rPr lang="fr-FR" dirty="0"/>
            </a:br>
            <a:r>
              <a:rPr lang="fr-FR" dirty="0" smtClean="0"/>
              <a:t/>
            </a:r>
            <a:br>
              <a:rPr lang="fr-FR" dirty="0" smtClean="0"/>
            </a:br>
            <a:r>
              <a:rPr lang="fr-FR" sz="2800" dirty="0" smtClean="0"/>
              <a:t>			</a:t>
            </a:r>
            <a:br>
              <a:rPr lang="fr-FR" sz="2800" dirty="0" smtClean="0"/>
            </a:br>
            <a:r>
              <a:rPr lang="fr-FR" sz="2800" dirty="0"/>
              <a:t>	</a:t>
            </a:r>
            <a:r>
              <a:rPr lang="fr-FR" sz="2800" dirty="0" smtClean="0"/>
              <a:t>		</a:t>
            </a:r>
            <a:r>
              <a:rPr lang="fr-FR" sz="2800" i="1" dirty="0" smtClean="0"/>
              <a:t>à partir de 2021  </a:t>
            </a:r>
            <a:endParaRPr lang="fr-FR" sz="2800" i="1" dirty="0"/>
          </a:p>
        </p:txBody>
      </p:sp>
      <p:sp>
        <p:nvSpPr>
          <p:cNvPr id="8" name="Espace réservé du numéro de diapositive 7"/>
          <p:cNvSpPr>
            <a:spLocks noGrp="1"/>
          </p:cNvSpPr>
          <p:nvPr>
            <p:ph type="sldNum" sz="quarter" idx="18"/>
          </p:nvPr>
        </p:nvSpPr>
        <p:spPr/>
        <p:txBody>
          <a:bodyPr/>
          <a:lstStyle/>
          <a:p>
            <a:fld id="{733122C9-A0B9-462F-8757-0847AD287B63}" type="slidenum">
              <a:rPr lang="fr-FR" smtClean="0"/>
              <a:pPr/>
              <a:t>14</a:t>
            </a:fld>
            <a:endParaRPr lang="fr-FR" dirty="0"/>
          </a:p>
        </p:txBody>
      </p:sp>
      <p:sp>
        <p:nvSpPr>
          <p:cNvPr id="9" name="Espace réservé du texte 9"/>
          <p:cNvSpPr txBox="1">
            <a:spLocks/>
          </p:cNvSpPr>
          <p:nvPr/>
        </p:nvSpPr>
        <p:spPr bwMode="gray">
          <a:xfrm>
            <a:off x="632520" y="1412777"/>
            <a:ext cx="7776864" cy="3700570"/>
          </a:xfrm>
          <a:prstGeom prst="rect">
            <a:avLst/>
          </a:prstGeom>
          <a:solidFill>
            <a:schemeClr val="accent3">
              <a:lumMod val="20000"/>
              <a:lumOff val="80000"/>
            </a:schemeClr>
          </a:solidFill>
        </p:spPr>
        <p:txBody>
          <a:bodyPr vert="horz" lIns="0" tIns="0" rIns="0" bIns="0" rtlCol="0" anchor="t" anchorCtr="0">
            <a:noAutofit/>
          </a:bodyPr>
          <a:lstStyle>
            <a:lvl1pPr marL="0" indent="0" algn="l" defTabSz="914378" rtl="0" eaLnBrk="1" latinLnBrk="0" hangingPunct="1">
              <a:lnSpc>
                <a:spcPct val="90000"/>
              </a:lnSpc>
              <a:spcBef>
                <a:spcPts val="0"/>
              </a:spcBef>
              <a:spcAft>
                <a:spcPts val="0"/>
              </a:spcAft>
              <a:buFont typeface="Arial" pitchFamily="34" charset="0"/>
              <a:buNone/>
              <a:defRPr sz="3250" b="1" kern="1200" cap="all" baseline="0">
                <a:solidFill>
                  <a:schemeClr val="tx1"/>
                </a:solidFill>
                <a:latin typeface="Acumin Pro" panose="020B0504020202020204" pitchFamily="34" charset="0"/>
                <a:ea typeface="+mn-ea"/>
                <a:cs typeface="+mn-cs"/>
              </a:defRPr>
            </a:lvl1pPr>
            <a:lvl2pPr marL="0" indent="0" algn="l" defTabSz="914378" rtl="0" eaLnBrk="1" latinLnBrk="0" hangingPunct="1">
              <a:lnSpc>
                <a:spcPct val="100000"/>
              </a:lnSpc>
              <a:spcBef>
                <a:spcPts val="500"/>
              </a:spcBef>
              <a:spcAft>
                <a:spcPts val="0"/>
              </a:spcAft>
              <a:buFont typeface="Arial" pitchFamily="34" charset="0"/>
              <a:buNone/>
              <a:defRPr sz="1850" kern="1200">
                <a:solidFill>
                  <a:schemeClr val="tx1"/>
                </a:solidFill>
                <a:latin typeface="Acumin Pro" panose="020B0504020202020204" pitchFamily="34" charset="0"/>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Acumin Pro" panose="020B0504020202020204" pitchFamily="34" charset="0"/>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Acumin Pro" panose="020B0504020202020204" pitchFamily="34" charset="0"/>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Acumin Pro" panose="020B050402020202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itchFamily="34" charset="0"/>
              <a:buAutoNum type="arabicPeriod"/>
            </a:pPr>
            <a:r>
              <a:rPr lang="fr-FR" sz="1200" b="1" dirty="0" smtClean="0"/>
              <a:t>LES NOUVEAUX EXAMENS</a:t>
            </a:r>
          </a:p>
          <a:p>
            <a:pPr marL="179996" lvl="1"/>
            <a:endParaRPr lang="fr-FR" sz="2800" b="1" dirty="0" smtClean="0"/>
          </a:p>
          <a:p>
            <a:pPr marL="179996" lvl="1"/>
            <a:r>
              <a:rPr lang="fr-FR" sz="2800" b="1" dirty="0" smtClean="0"/>
              <a:t>Attestation de réussite en 1</a:t>
            </a:r>
            <a:r>
              <a:rPr lang="fr-FR" sz="2800" b="1" baseline="30000" dirty="0" smtClean="0"/>
              <a:t>ère</a:t>
            </a:r>
            <a:r>
              <a:rPr lang="fr-FR" sz="2800" b="1" dirty="0" smtClean="0"/>
              <a:t> BP  </a:t>
            </a:r>
          </a:p>
          <a:p>
            <a:pPr lvl="1"/>
            <a:endParaRPr lang="fr-FR" dirty="0"/>
          </a:p>
        </p:txBody>
      </p:sp>
    </p:spTree>
    <p:extLst>
      <p:ext uri="{BB962C8B-B14F-4D97-AF65-F5344CB8AC3E}">
        <p14:creationId xmlns:p14="http://schemas.microsoft.com/office/powerpoint/2010/main" val="3049639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5" name="Espace réservé du contenu 4"/>
          <p:cNvPicPr>
            <a:picLocks noGrp="1" noChangeAspect="1"/>
          </p:cNvPicPr>
          <p:nvPr>
            <p:ph idx="1"/>
          </p:nvPr>
        </p:nvPicPr>
        <p:blipFill>
          <a:blip r:embed="rId2"/>
          <a:stretch>
            <a:fillRect/>
          </a:stretch>
        </p:blipFill>
        <p:spPr>
          <a:xfrm>
            <a:off x="200472" y="21162"/>
            <a:ext cx="4553964" cy="6372814"/>
          </a:xfrm>
          <a:prstGeom prst="rect">
            <a:avLst/>
          </a:prstGeom>
        </p:spPr>
      </p:pic>
      <p:sp>
        <p:nvSpPr>
          <p:cNvPr id="4" name="Espace réservé du numéro de diapositive 3"/>
          <p:cNvSpPr>
            <a:spLocks noGrp="1"/>
          </p:cNvSpPr>
          <p:nvPr>
            <p:ph type="sldNum" sz="quarter" idx="12"/>
          </p:nvPr>
        </p:nvSpPr>
        <p:spPr/>
        <p:txBody>
          <a:bodyPr/>
          <a:lstStyle/>
          <a:p>
            <a:fld id="{2E431A3F-B120-4C95-A305-5761584140BF}" type="slidenum">
              <a:rPr lang="fr-FR" altLang="fr-FR" smtClean="0"/>
              <a:pPr/>
              <a:t>15</a:t>
            </a:fld>
            <a:endParaRPr lang="fr-FR" altLang="fr-FR"/>
          </a:p>
        </p:txBody>
      </p:sp>
    </p:spTree>
    <p:extLst>
      <p:ext uri="{BB962C8B-B14F-4D97-AF65-F5344CB8AC3E}">
        <p14:creationId xmlns:p14="http://schemas.microsoft.com/office/powerpoint/2010/main" val="3599501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sz="quarter" idx="13"/>
          </p:nvPr>
        </p:nvSpPr>
        <p:spPr/>
        <p:txBody>
          <a:bodyPr/>
          <a:lstStyle/>
          <a:p>
            <a:endParaRPr lang="fr-FR"/>
          </a:p>
        </p:txBody>
      </p:sp>
      <p:sp>
        <p:nvSpPr>
          <p:cNvPr id="4" name="Espace réservé de la date 3"/>
          <p:cNvSpPr>
            <a:spLocks noGrp="1"/>
          </p:cNvSpPr>
          <p:nvPr>
            <p:ph type="dt" sz="half" idx="14"/>
          </p:nvPr>
        </p:nvSpPr>
        <p:spPr/>
        <p:txBody>
          <a:bodyPr/>
          <a:lstStyle/>
          <a:p>
            <a:pPr algn="r"/>
            <a:r>
              <a:rPr lang="fr-FR" cap="all" smtClean="0"/>
              <a:t>31 mai 2021</a:t>
            </a:r>
            <a:endParaRPr lang="fr-FR" cap="all" dirty="0"/>
          </a:p>
        </p:txBody>
      </p:sp>
      <p:sp>
        <p:nvSpPr>
          <p:cNvPr id="6" name="Espace réservé du numéro de diapositive 5"/>
          <p:cNvSpPr>
            <a:spLocks noGrp="1"/>
          </p:cNvSpPr>
          <p:nvPr>
            <p:ph type="sldNum" sz="quarter" idx="16"/>
          </p:nvPr>
        </p:nvSpPr>
        <p:spPr/>
        <p:txBody>
          <a:bodyPr/>
          <a:lstStyle/>
          <a:p>
            <a:fld id="{733122C9-A0B9-462F-8757-0847AD287B63}" type="slidenum">
              <a:rPr lang="fr-FR" smtClean="0"/>
              <a:pPr/>
              <a:t>16</a:t>
            </a:fld>
            <a:endParaRPr lang="fr-FR" dirty="0"/>
          </a:p>
        </p:txBody>
      </p:sp>
      <p:pic>
        <p:nvPicPr>
          <p:cNvPr id="7" name="Image 6"/>
          <p:cNvPicPr>
            <a:picLocks noChangeAspect="1"/>
          </p:cNvPicPr>
          <p:nvPr/>
        </p:nvPicPr>
        <p:blipFill>
          <a:blip r:embed="rId2"/>
          <a:stretch>
            <a:fillRect/>
          </a:stretch>
        </p:blipFill>
        <p:spPr>
          <a:xfrm>
            <a:off x="160922" y="739744"/>
            <a:ext cx="5935280" cy="3646823"/>
          </a:xfrm>
          <a:prstGeom prst="rect">
            <a:avLst/>
          </a:prstGeom>
          <a:solidFill>
            <a:schemeClr val="accent3">
              <a:lumMod val="20000"/>
              <a:lumOff val="80000"/>
            </a:schemeClr>
          </a:solidFill>
        </p:spPr>
      </p:pic>
      <p:sp>
        <p:nvSpPr>
          <p:cNvPr id="8" name="ZoneTexte 7"/>
          <p:cNvSpPr txBox="1"/>
          <p:nvPr/>
        </p:nvSpPr>
        <p:spPr>
          <a:xfrm>
            <a:off x="1385122" y="123114"/>
            <a:ext cx="8520878" cy="646331"/>
          </a:xfrm>
          <a:prstGeom prst="rect">
            <a:avLst/>
          </a:prstGeom>
          <a:noFill/>
        </p:spPr>
        <p:txBody>
          <a:bodyPr wrap="square" rtlCol="0">
            <a:spAutoFit/>
          </a:bodyPr>
          <a:lstStyle/>
          <a:p>
            <a:r>
              <a:rPr lang="fr-FR" b="1" dirty="0" smtClean="0"/>
              <a:t>    7 COMPÉTENCES d’EMC DANS LES PROGRAMMES RAMENÉES À </a:t>
            </a:r>
            <a:r>
              <a:rPr lang="fr-FR" b="1" dirty="0"/>
              <a:t>3</a:t>
            </a:r>
            <a:r>
              <a:rPr lang="fr-FR" b="1" dirty="0" smtClean="0"/>
              <a:t> DANS LE LSL PRO </a:t>
            </a:r>
            <a:endParaRPr lang="fr-FR" b="1" dirty="0"/>
          </a:p>
        </p:txBody>
      </p:sp>
      <p:pic>
        <p:nvPicPr>
          <p:cNvPr id="9" name="Image 8"/>
          <p:cNvPicPr>
            <a:picLocks noChangeAspect="1"/>
          </p:cNvPicPr>
          <p:nvPr/>
        </p:nvPicPr>
        <p:blipFill>
          <a:blip r:embed="rId3"/>
          <a:stretch>
            <a:fillRect/>
          </a:stretch>
        </p:blipFill>
        <p:spPr>
          <a:xfrm>
            <a:off x="2488297" y="2722960"/>
            <a:ext cx="7416824" cy="4035902"/>
          </a:xfrm>
          <a:prstGeom prst="rect">
            <a:avLst/>
          </a:prstGeom>
        </p:spPr>
      </p:pic>
      <p:sp>
        <p:nvSpPr>
          <p:cNvPr id="12" name="Flèche courbée vers le bas 11"/>
          <p:cNvSpPr/>
          <p:nvPr/>
        </p:nvSpPr>
        <p:spPr>
          <a:xfrm rot="1878270">
            <a:off x="5888315" y="1108270"/>
            <a:ext cx="2483150" cy="1375685"/>
          </a:xfrm>
          <a:prstGeom prst="curvedDownArrow">
            <a:avLst>
              <a:gd name="adj1" fmla="val 25000"/>
              <a:gd name="adj2" fmla="val 41391"/>
              <a:gd name="adj3" fmla="val 25000"/>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96" y="0"/>
            <a:ext cx="1372279" cy="739744"/>
          </a:xfrm>
          <a:prstGeom prst="rect">
            <a:avLst/>
          </a:prstGeom>
        </p:spPr>
      </p:pic>
    </p:spTree>
    <p:extLst>
      <p:ext uri="{BB962C8B-B14F-4D97-AF65-F5344CB8AC3E}">
        <p14:creationId xmlns:p14="http://schemas.microsoft.com/office/powerpoint/2010/main" val="233393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41D967-5311-4AAD-9F68-4B0D4F174130}"/>
              </a:ext>
            </a:extLst>
          </p:cNvPr>
          <p:cNvSpPr>
            <a:spLocks noGrp="1"/>
          </p:cNvSpPr>
          <p:nvPr>
            <p:ph type="title"/>
          </p:nvPr>
        </p:nvSpPr>
        <p:spPr/>
        <p:txBody>
          <a:bodyPr/>
          <a:lstStyle/>
          <a:p>
            <a:pPr marL="0" indent="0">
              <a:buNone/>
            </a:pPr>
            <a:r>
              <a:rPr lang="fr-FR" sz="4400" dirty="0"/>
              <a:t/>
            </a:r>
            <a:br>
              <a:rPr lang="fr-FR" sz="4400" dirty="0"/>
            </a:br>
            <a:r>
              <a:rPr lang="fr-FR" sz="4400" dirty="0" smtClean="0"/>
              <a:t>	NOUVEAUX PROGRAMMES </a:t>
            </a:r>
            <a:br>
              <a:rPr lang="fr-FR" sz="4400" dirty="0" smtClean="0"/>
            </a:br>
            <a:r>
              <a:rPr lang="fr-FR" sz="4400" dirty="0"/>
              <a:t/>
            </a:r>
            <a:br>
              <a:rPr lang="fr-FR" sz="4400" dirty="0"/>
            </a:br>
            <a:r>
              <a:rPr lang="fr-FR" sz="4400" dirty="0" smtClean="0"/>
              <a:t>-</a:t>
            </a:r>
            <a:r>
              <a:rPr lang="fr-FR" sz="2800" dirty="0" smtClean="0"/>
              <a:t>Bilan 2</a:t>
            </a:r>
            <a:r>
              <a:rPr lang="fr-FR" sz="2800" baseline="30000" dirty="0" smtClean="0"/>
              <a:t>nde</a:t>
            </a:r>
            <a:r>
              <a:rPr lang="fr-FR" sz="2800" dirty="0" smtClean="0"/>
              <a:t> et 1</a:t>
            </a:r>
            <a:r>
              <a:rPr lang="fr-FR" sz="2800" baseline="30000" dirty="0" smtClean="0"/>
              <a:t>ère</a:t>
            </a:r>
            <a:r>
              <a:rPr lang="fr-FR" sz="2800" dirty="0" smtClean="0"/>
              <a:t> BP, CAP.  </a:t>
            </a:r>
            <a:br>
              <a:rPr lang="fr-FR" sz="2800" dirty="0" smtClean="0"/>
            </a:br>
            <a:r>
              <a:rPr lang="fr-FR" sz="2800" dirty="0"/>
              <a:t/>
            </a:r>
            <a:br>
              <a:rPr lang="fr-FR" sz="2800" dirty="0"/>
            </a:br>
            <a:r>
              <a:rPr lang="fr-FR" sz="2800" dirty="0" smtClean="0"/>
              <a:t>-Présentation du programme de Tale BP</a:t>
            </a:r>
            <a:r>
              <a:rPr lang="fr-FR" sz="2800" dirty="0"/>
              <a:t> </a:t>
            </a:r>
            <a:r>
              <a:rPr lang="fr-FR" sz="2800" dirty="0" smtClean="0"/>
              <a:t>(2022)</a:t>
            </a:r>
            <a:br>
              <a:rPr lang="fr-FR" sz="2800" dirty="0" smtClean="0"/>
            </a:br>
            <a:r>
              <a:rPr lang="fr-FR" sz="2800" dirty="0" smtClean="0"/>
              <a:t/>
            </a:r>
            <a:br>
              <a:rPr lang="fr-FR" sz="2800" dirty="0" smtClean="0"/>
            </a:br>
            <a:endParaRPr lang="fr-FR" sz="2800" dirty="0"/>
          </a:p>
        </p:txBody>
      </p:sp>
      <p:sp>
        <p:nvSpPr>
          <p:cNvPr id="5" name="Espace réservé du numéro de diapositive 4">
            <a:extLst>
              <a:ext uri="{FF2B5EF4-FFF2-40B4-BE49-F238E27FC236}">
                <a16:creationId xmlns:a16="http://schemas.microsoft.com/office/drawing/2014/main" id="{22C08E7F-D61F-4C96-819E-5B699D79DEF7}"/>
              </a:ext>
            </a:extLst>
          </p:cNvPr>
          <p:cNvSpPr>
            <a:spLocks noGrp="1"/>
          </p:cNvSpPr>
          <p:nvPr>
            <p:ph type="sldNum" sz="quarter" idx="12"/>
          </p:nvPr>
        </p:nvSpPr>
        <p:spPr/>
        <p:txBody>
          <a:bodyPr/>
          <a:lstStyle/>
          <a:p>
            <a:fld id="{733122C9-A0B9-462F-8757-0847AD287B63}" type="slidenum">
              <a:rPr lang="fr-FR" smtClean="0"/>
              <a:pPr/>
              <a:t>17</a:t>
            </a:fld>
            <a:endParaRPr lang="fr-FR" dirty="0"/>
          </a:p>
        </p:txBody>
      </p:sp>
    </p:spTree>
    <p:extLst>
      <p:ext uri="{BB962C8B-B14F-4D97-AF65-F5344CB8AC3E}">
        <p14:creationId xmlns:p14="http://schemas.microsoft.com/office/powerpoint/2010/main" val="39831685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9999" y="1200000"/>
            <a:ext cx="9126000" cy="3453136"/>
          </a:xfrm>
        </p:spPr>
        <p:txBody>
          <a:bodyPr/>
          <a:lstStyle/>
          <a:p>
            <a:r>
              <a:rPr lang="fr-FR" dirty="0" smtClean="0"/>
              <a:t> </a:t>
            </a:r>
            <a:br>
              <a:rPr lang="fr-FR" dirty="0" smtClean="0"/>
            </a:br>
            <a:r>
              <a:rPr lang="fr-FR" dirty="0"/>
              <a:t/>
            </a:r>
            <a:br>
              <a:rPr lang="fr-FR" dirty="0"/>
            </a:br>
            <a:r>
              <a:rPr lang="fr-FR" dirty="0" smtClean="0"/>
              <a:t/>
            </a:r>
            <a:br>
              <a:rPr lang="fr-FR" dirty="0" smtClean="0"/>
            </a:br>
            <a:r>
              <a:rPr lang="fr-FR" sz="2800" dirty="0" smtClean="0"/>
              <a:t>			</a:t>
            </a:r>
            <a:br>
              <a:rPr lang="fr-FR" sz="2800" dirty="0" smtClean="0"/>
            </a:br>
            <a:r>
              <a:rPr lang="fr-FR" sz="2800" dirty="0"/>
              <a:t>	</a:t>
            </a:r>
            <a:r>
              <a:rPr lang="fr-FR" sz="2800" dirty="0" smtClean="0"/>
              <a:t>		</a:t>
            </a:r>
            <a:r>
              <a:rPr lang="fr-FR" sz="2800" i="1" dirty="0" smtClean="0"/>
              <a:t>à partir de 2021  </a:t>
            </a:r>
            <a:endParaRPr lang="fr-FR" sz="2800" i="1" dirty="0"/>
          </a:p>
        </p:txBody>
      </p:sp>
      <p:sp>
        <p:nvSpPr>
          <p:cNvPr id="8" name="Espace réservé du numéro de diapositive 7"/>
          <p:cNvSpPr>
            <a:spLocks noGrp="1"/>
          </p:cNvSpPr>
          <p:nvPr>
            <p:ph type="sldNum" sz="quarter" idx="18"/>
          </p:nvPr>
        </p:nvSpPr>
        <p:spPr/>
        <p:txBody>
          <a:bodyPr/>
          <a:lstStyle/>
          <a:p>
            <a:fld id="{733122C9-A0B9-462F-8757-0847AD287B63}" type="slidenum">
              <a:rPr lang="fr-FR" smtClean="0"/>
              <a:pPr/>
              <a:t>18</a:t>
            </a:fld>
            <a:endParaRPr lang="fr-FR" dirty="0"/>
          </a:p>
        </p:txBody>
      </p:sp>
      <p:sp>
        <p:nvSpPr>
          <p:cNvPr id="9" name="Espace réservé du texte 9"/>
          <p:cNvSpPr txBox="1">
            <a:spLocks/>
          </p:cNvSpPr>
          <p:nvPr/>
        </p:nvSpPr>
        <p:spPr bwMode="gray">
          <a:xfrm>
            <a:off x="389999" y="1200000"/>
            <a:ext cx="8163401" cy="3700570"/>
          </a:xfrm>
          <a:prstGeom prst="rect">
            <a:avLst/>
          </a:prstGeom>
          <a:solidFill>
            <a:schemeClr val="accent3">
              <a:lumMod val="20000"/>
              <a:lumOff val="80000"/>
            </a:schemeClr>
          </a:solidFill>
        </p:spPr>
        <p:txBody>
          <a:bodyPr vert="horz" lIns="0" tIns="0" rIns="0" bIns="0" rtlCol="0" anchor="t" anchorCtr="0">
            <a:noAutofit/>
          </a:bodyPr>
          <a:lstStyle>
            <a:lvl1pPr marL="0" indent="0" algn="l" defTabSz="914378" rtl="0" eaLnBrk="1" latinLnBrk="0" hangingPunct="1">
              <a:lnSpc>
                <a:spcPct val="90000"/>
              </a:lnSpc>
              <a:spcBef>
                <a:spcPts val="0"/>
              </a:spcBef>
              <a:spcAft>
                <a:spcPts val="0"/>
              </a:spcAft>
              <a:buFont typeface="Arial" pitchFamily="34" charset="0"/>
              <a:buNone/>
              <a:defRPr sz="3250" b="1" kern="1200" cap="all" baseline="0">
                <a:solidFill>
                  <a:schemeClr val="tx1"/>
                </a:solidFill>
                <a:latin typeface="Acumin Pro" panose="020B0504020202020204" pitchFamily="34" charset="0"/>
                <a:ea typeface="+mn-ea"/>
                <a:cs typeface="+mn-cs"/>
              </a:defRPr>
            </a:lvl1pPr>
            <a:lvl2pPr marL="0" indent="0" algn="l" defTabSz="914378" rtl="0" eaLnBrk="1" latinLnBrk="0" hangingPunct="1">
              <a:lnSpc>
                <a:spcPct val="100000"/>
              </a:lnSpc>
              <a:spcBef>
                <a:spcPts val="500"/>
              </a:spcBef>
              <a:spcAft>
                <a:spcPts val="0"/>
              </a:spcAft>
              <a:buFont typeface="Arial" pitchFamily="34" charset="0"/>
              <a:buNone/>
              <a:defRPr sz="1850" kern="1200">
                <a:solidFill>
                  <a:schemeClr val="tx1"/>
                </a:solidFill>
                <a:latin typeface="Acumin Pro" panose="020B0504020202020204" pitchFamily="34" charset="0"/>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Acumin Pro" panose="020B0504020202020204" pitchFamily="34" charset="0"/>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Acumin Pro" panose="020B0504020202020204" pitchFamily="34" charset="0"/>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Acumin Pro" panose="020B050402020202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itchFamily="34" charset="0"/>
              <a:buAutoNum type="arabicPeriod"/>
            </a:pPr>
            <a:endParaRPr lang="fr-FR" sz="1200" b="1" dirty="0" smtClean="0"/>
          </a:p>
          <a:p>
            <a:pPr lvl="1">
              <a:buFont typeface="Arial" pitchFamily="34" charset="0"/>
              <a:buAutoNum type="arabicPeriod"/>
            </a:pPr>
            <a:endParaRPr lang="fr-FR" sz="1200" b="1" dirty="0"/>
          </a:p>
          <a:p>
            <a:pPr lvl="1" algn="ctr"/>
            <a:r>
              <a:rPr lang="fr-FR" sz="3600" b="1" dirty="0" smtClean="0"/>
              <a:t>LES RESSOURCES </a:t>
            </a:r>
            <a:endParaRPr lang="fr-FR" sz="3600" dirty="0" smtClean="0"/>
          </a:p>
          <a:p>
            <a:pPr lvl="1"/>
            <a:endParaRPr lang="fr-FR" dirty="0"/>
          </a:p>
        </p:txBody>
      </p:sp>
    </p:spTree>
    <p:extLst>
      <p:ext uri="{BB962C8B-B14F-4D97-AF65-F5344CB8AC3E}">
        <p14:creationId xmlns:p14="http://schemas.microsoft.com/office/powerpoint/2010/main" val="903818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8" name="Image 7"/>
          <p:cNvPicPr>
            <a:picLocks noChangeAspect="1"/>
          </p:cNvPicPr>
          <p:nvPr/>
        </p:nvPicPr>
        <p:blipFill>
          <a:blip r:embed="rId2"/>
          <a:stretch>
            <a:fillRect/>
          </a:stretch>
        </p:blipFill>
        <p:spPr>
          <a:xfrm>
            <a:off x="0" y="0"/>
            <a:ext cx="5097016" cy="7008397"/>
          </a:xfrm>
          <a:prstGeom prst="rect">
            <a:avLst/>
          </a:prstGeom>
        </p:spPr>
      </p:pic>
      <p:sp>
        <p:nvSpPr>
          <p:cNvPr id="6" name="Espace réservé du numéro de diapositive 5"/>
          <p:cNvSpPr>
            <a:spLocks noGrp="1"/>
          </p:cNvSpPr>
          <p:nvPr>
            <p:ph type="sldNum" sz="quarter" idx="16"/>
          </p:nvPr>
        </p:nvSpPr>
        <p:spPr/>
        <p:txBody>
          <a:bodyPr/>
          <a:lstStyle/>
          <a:p>
            <a:fld id="{733122C9-A0B9-462F-8757-0847AD287B63}" type="slidenum">
              <a:rPr lang="fr-FR" smtClean="0"/>
              <a:pPr/>
              <a:t>19</a:t>
            </a:fld>
            <a:endParaRPr lang="fr-FR" dirty="0"/>
          </a:p>
        </p:txBody>
      </p:sp>
      <p:pic>
        <p:nvPicPr>
          <p:cNvPr id="9" name="Image 8"/>
          <p:cNvPicPr>
            <a:picLocks noChangeAspect="1"/>
          </p:cNvPicPr>
          <p:nvPr/>
        </p:nvPicPr>
        <p:blipFill>
          <a:blip r:embed="rId3"/>
          <a:stretch>
            <a:fillRect/>
          </a:stretch>
        </p:blipFill>
        <p:spPr>
          <a:xfrm>
            <a:off x="5115272" y="44624"/>
            <a:ext cx="4720263" cy="3020968"/>
          </a:xfrm>
          <a:prstGeom prst="rect">
            <a:avLst/>
          </a:prstGeom>
        </p:spPr>
      </p:pic>
      <p:sp>
        <p:nvSpPr>
          <p:cNvPr id="10" name="Rectangle 9"/>
          <p:cNvSpPr/>
          <p:nvPr/>
        </p:nvSpPr>
        <p:spPr>
          <a:xfrm>
            <a:off x="5110134" y="3061413"/>
            <a:ext cx="4594503" cy="923330"/>
          </a:xfrm>
          <a:prstGeom prst="rect">
            <a:avLst/>
          </a:prstGeom>
        </p:spPr>
        <p:txBody>
          <a:bodyPr wrap="square">
            <a:spAutoFit/>
          </a:bodyPr>
          <a:lstStyle/>
          <a:p>
            <a:r>
              <a:rPr lang="fr-FR" dirty="0" smtClean="0"/>
              <a:t>Exemple : Hommes et femmes au travail :</a:t>
            </a:r>
          </a:p>
          <a:p>
            <a:r>
              <a:rPr lang="fr-FR" dirty="0" smtClean="0"/>
              <a:t>https</a:t>
            </a:r>
            <a:r>
              <a:rPr lang="fr-FR" dirty="0"/>
              <a:t>://lettres-hg-lp.ac-noumea.nc/spip.php?article140</a:t>
            </a:r>
          </a:p>
        </p:txBody>
      </p:sp>
      <p:sp>
        <p:nvSpPr>
          <p:cNvPr id="11" name="ZoneTexte 10"/>
          <p:cNvSpPr txBox="1"/>
          <p:nvPr/>
        </p:nvSpPr>
        <p:spPr>
          <a:xfrm>
            <a:off x="5283594" y="4032610"/>
            <a:ext cx="4247581" cy="2585323"/>
          </a:xfrm>
          <a:prstGeom prst="rect">
            <a:avLst/>
          </a:prstGeom>
          <a:solidFill>
            <a:schemeClr val="bg2"/>
          </a:solidFill>
        </p:spPr>
        <p:txBody>
          <a:bodyPr wrap="square" rtlCol="0">
            <a:spAutoFit/>
          </a:bodyPr>
          <a:lstStyle/>
          <a:p>
            <a:r>
              <a:rPr lang="fr-FR" b="1" dirty="0" smtClean="0">
                <a:solidFill>
                  <a:schemeClr val="bg1"/>
                </a:solidFill>
              </a:rPr>
              <a:t>BOURSES AUX SEQUENCES</a:t>
            </a:r>
          </a:p>
          <a:p>
            <a:endParaRPr lang="fr-FR" b="1" dirty="0">
              <a:solidFill>
                <a:schemeClr val="bg1"/>
              </a:solidFill>
            </a:endParaRPr>
          </a:p>
          <a:p>
            <a:endParaRPr lang="fr-FR" b="1" dirty="0" smtClean="0">
              <a:solidFill>
                <a:schemeClr val="bg1"/>
              </a:solidFill>
            </a:endParaRPr>
          </a:p>
          <a:p>
            <a:endParaRPr lang="fr-FR" b="1" dirty="0">
              <a:solidFill>
                <a:schemeClr val="bg1"/>
              </a:solidFill>
            </a:endParaRPr>
          </a:p>
          <a:p>
            <a:endParaRPr lang="fr-FR" b="1" dirty="0" smtClean="0">
              <a:solidFill>
                <a:schemeClr val="bg1"/>
              </a:solidFill>
            </a:endParaRPr>
          </a:p>
          <a:p>
            <a:endParaRPr lang="fr-FR" b="1" dirty="0">
              <a:solidFill>
                <a:schemeClr val="bg1"/>
              </a:solidFill>
            </a:endParaRPr>
          </a:p>
          <a:p>
            <a:endParaRPr lang="fr-FR" b="1" dirty="0" smtClean="0">
              <a:solidFill>
                <a:schemeClr val="bg1"/>
              </a:solidFill>
            </a:endParaRPr>
          </a:p>
          <a:p>
            <a:endParaRPr lang="fr-FR" b="1" dirty="0">
              <a:solidFill>
                <a:schemeClr val="bg1"/>
              </a:solidFill>
            </a:endParaRPr>
          </a:p>
          <a:p>
            <a:r>
              <a:rPr lang="fr-FR" b="1" dirty="0" smtClean="0">
                <a:solidFill>
                  <a:schemeClr val="bg1"/>
                </a:solidFill>
              </a:rPr>
              <a:t> </a:t>
            </a:r>
            <a:endParaRPr lang="fr-FR" b="1" dirty="0">
              <a:solidFill>
                <a:schemeClr val="bg1"/>
              </a:solidFill>
            </a:endParaRPr>
          </a:p>
        </p:txBody>
      </p:sp>
      <p:pic>
        <p:nvPicPr>
          <p:cNvPr id="12" name="Image 11"/>
          <p:cNvPicPr>
            <a:picLocks noChangeAspect="1"/>
          </p:cNvPicPr>
          <p:nvPr/>
        </p:nvPicPr>
        <p:blipFill>
          <a:blip r:embed="rId4"/>
          <a:stretch>
            <a:fillRect/>
          </a:stretch>
        </p:blipFill>
        <p:spPr>
          <a:xfrm>
            <a:off x="6097696" y="4640672"/>
            <a:ext cx="2619375" cy="1743075"/>
          </a:xfrm>
          <a:prstGeom prst="rect">
            <a:avLst/>
          </a:prstGeom>
        </p:spPr>
      </p:pic>
    </p:spTree>
    <p:extLst>
      <p:ext uri="{BB962C8B-B14F-4D97-AF65-F5344CB8AC3E}">
        <p14:creationId xmlns:p14="http://schemas.microsoft.com/office/powerpoint/2010/main" val="50265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p:cNvSpPr>
            <a:spLocks noGrp="1"/>
          </p:cNvSpPr>
          <p:nvPr>
            <p:ph type="body" sz="quarter" idx="13"/>
          </p:nvPr>
        </p:nvSpPr>
        <p:spPr>
          <a:xfrm>
            <a:off x="398503" y="2443500"/>
            <a:ext cx="2378157" cy="3289755"/>
          </a:xfrm>
          <a:solidFill>
            <a:schemeClr val="accent3">
              <a:lumMod val="20000"/>
              <a:lumOff val="80000"/>
            </a:schemeClr>
          </a:solidFill>
        </p:spPr>
        <p:txBody>
          <a:bodyPr/>
          <a:lstStyle/>
          <a:p>
            <a:pPr lvl="1">
              <a:buAutoNum type="arabicPeriod"/>
            </a:pPr>
            <a:r>
              <a:rPr lang="fr-FR" sz="1600" b="1" dirty="0" smtClean="0"/>
              <a:t>LES NOUVEAUX EXAMENS</a:t>
            </a:r>
          </a:p>
          <a:p>
            <a:pPr marL="179996" lvl="1" indent="0">
              <a:buNone/>
            </a:pPr>
            <a:endParaRPr lang="fr-FR" sz="1600" b="1" dirty="0" smtClean="0"/>
          </a:p>
          <a:p>
            <a:pPr marL="179996" lvl="1" indent="0">
              <a:buNone/>
            </a:pPr>
            <a:r>
              <a:rPr lang="fr-FR" sz="1600" b="1" dirty="0" smtClean="0"/>
              <a:t>CCF en CAP</a:t>
            </a:r>
          </a:p>
          <a:p>
            <a:pPr marL="179996" lvl="1" indent="0">
              <a:buNone/>
            </a:pPr>
            <a:r>
              <a:rPr lang="fr-FR" sz="1600" b="1" dirty="0" smtClean="0"/>
              <a:t>Bac 2021 : situation exceptionnelle</a:t>
            </a:r>
          </a:p>
          <a:p>
            <a:pPr marL="179996" lvl="1" indent="0">
              <a:buNone/>
            </a:pPr>
            <a:r>
              <a:rPr lang="fr-FR" sz="1600" b="1" dirty="0" smtClean="0"/>
              <a:t>Bac 2022 : sujets d’histoire géographie</a:t>
            </a:r>
          </a:p>
          <a:p>
            <a:pPr marL="179996" lvl="1" indent="0">
              <a:buNone/>
            </a:pPr>
            <a:r>
              <a:rPr lang="fr-FR" sz="1600" b="1" dirty="0" smtClean="0"/>
              <a:t> </a:t>
            </a:r>
            <a:r>
              <a:rPr lang="fr-FR" sz="1600" b="1" dirty="0"/>
              <a:t>Attestation de réussite </a:t>
            </a:r>
          </a:p>
          <a:p>
            <a:pPr marL="179996" lvl="1" indent="0">
              <a:buNone/>
            </a:pPr>
            <a:endParaRPr lang="fr-FR" sz="1200" dirty="0"/>
          </a:p>
          <a:p>
            <a:pPr lvl="1"/>
            <a:endParaRPr lang="fr-FR" dirty="0">
              <a:latin typeface="Acumin Pro" panose="020B0504020202020204" pitchFamily="34" charset="0"/>
            </a:endParaRPr>
          </a:p>
          <a:p>
            <a:pPr lvl="1"/>
            <a:endParaRPr lang="fr-FR" dirty="0">
              <a:latin typeface="Acumin Pro" panose="020B0504020202020204" pitchFamily="34" charset="0"/>
            </a:endParaRPr>
          </a:p>
        </p:txBody>
      </p:sp>
      <p:sp>
        <p:nvSpPr>
          <p:cNvPr id="11" name="Espace réservé du texte 10"/>
          <p:cNvSpPr>
            <a:spLocks noGrp="1"/>
          </p:cNvSpPr>
          <p:nvPr>
            <p:ph type="body" sz="quarter" idx="14"/>
          </p:nvPr>
        </p:nvSpPr>
        <p:spPr>
          <a:xfrm>
            <a:off x="3471033" y="2443500"/>
            <a:ext cx="2592288" cy="2681016"/>
          </a:xfrm>
          <a:solidFill>
            <a:schemeClr val="accent4">
              <a:lumMod val="20000"/>
              <a:lumOff val="80000"/>
            </a:schemeClr>
          </a:solidFill>
        </p:spPr>
        <p:txBody>
          <a:bodyPr/>
          <a:lstStyle/>
          <a:p>
            <a:pPr marL="179996" lvl="1" indent="0">
              <a:buNone/>
            </a:pPr>
            <a:r>
              <a:rPr lang="fr-FR" sz="1800" b="1" dirty="0" smtClean="0"/>
              <a:t>2.  LES NOUVEAUX PROGRAMMES </a:t>
            </a:r>
            <a:endParaRPr lang="fr-FR" sz="1800" b="1" dirty="0"/>
          </a:p>
          <a:p>
            <a:pPr marL="179996" lvl="1" indent="0">
              <a:buNone/>
            </a:pPr>
            <a:endParaRPr lang="fr-FR" sz="1800" b="1" dirty="0" smtClean="0"/>
          </a:p>
          <a:p>
            <a:pPr marL="179996" lvl="1" indent="0">
              <a:buNone/>
            </a:pPr>
            <a:r>
              <a:rPr lang="fr-FR" sz="1800" b="1" dirty="0" smtClean="0"/>
              <a:t>Bilans CAP , 2</a:t>
            </a:r>
            <a:r>
              <a:rPr lang="fr-FR" sz="1800" b="1" baseline="30000" dirty="0" smtClean="0"/>
              <a:t>nde</a:t>
            </a:r>
            <a:r>
              <a:rPr lang="fr-FR" sz="1800" b="1" dirty="0" smtClean="0"/>
              <a:t> &amp; 1</a:t>
            </a:r>
            <a:r>
              <a:rPr lang="fr-FR" sz="1800" b="1" baseline="30000" dirty="0" smtClean="0"/>
              <a:t>ère</a:t>
            </a:r>
            <a:r>
              <a:rPr lang="fr-FR" sz="1800" b="1" dirty="0" smtClean="0"/>
              <a:t> Bac Pro</a:t>
            </a:r>
          </a:p>
          <a:p>
            <a:pPr marL="179996" lvl="1" indent="0">
              <a:buNone/>
            </a:pPr>
            <a:r>
              <a:rPr lang="fr-FR" sz="1800" b="1" dirty="0" smtClean="0"/>
              <a:t>Programmes de </a:t>
            </a:r>
            <a:r>
              <a:rPr lang="fr-FR" sz="1800" b="1" dirty="0" smtClean="0"/>
              <a:t>Terminale</a:t>
            </a:r>
            <a:endParaRPr lang="fr-FR" sz="1800" b="1" dirty="0"/>
          </a:p>
        </p:txBody>
      </p:sp>
      <p:sp>
        <p:nvSpPr>
          <p:cNvPr id="12" name="Espace réservé du texte 10"/>
          <p:cNvSpPr txBox="1">
            <a:spLocks/>
          </p:cNvSpPr>
          <p:nvPr/>
        </p:nvSpPr>
        <p:spPr bwMode="gray">
          <a:xfrm>
            <a:off x="6465167" y="3737620"/>
            <a:ext cx="2949176" cy="4032448"/>
          </a:xfrm>
          <a:prstGeom prst="rect">
            <a:avLst/>
          </a:prstGeom>
        </p:spPr>
        <p:txBody>
          <a:bodyPr vert="horz" lIns="0" tIns="0" rIns="0" bIns="0" rtlCol="0" anchor="t" anchorCtr="0">
            <a:noAutofit/>
          </a:bodyPr>
          <a:lstStyle>
            <a:lvl1pPr marL="143996" indent="-143996" algn="l" defTabSz="914378" rtl="0" eaLnBrk="1" latinLnBrk="0" hangingPunct="1">
              <a:lnSpc>
                <a:spcPct val="100000"/>
              </a:lnSpc>
              <a:spcBef>
                <a:spcPts val="400"/>
              </a:spcBef>
              <a:spcAft>
                <a:spcPts val="800"/>
              </a:spcAft>
              <a:buFont typeface="+mj-lt"/>
              <a:buAutoNum type="arabicPeriod"/>
              <a:defRPr sz="1050" b="1" kern="1200">
                <a:solidFill>
                  <a:schemeClr val="tx1"/>
                </a:solidFill>
                <a:latin typeface="Acumin Pro" panose="020B0504020202020204" pitchFamily="34" charset="0"/>
                <a:ea typeface="+mn-ea"/>
                <a:cs typeface="+mn-cs"/>
              </a:defRPr>
            </a:lvl1pPr>
            <a:lvl2pPr marL="323992" indent="-143996" algn="l" defTabSz="914378" rtl="0" eaLnBrk="1" latinLnBrk="0" hangingPunct="1">
              <a:lnSpc>
                <a:spcPct val="100000"/>
              </a:lnSpc>
              <a:spcBef>
                <a:spcPts val="600"/>
              </a:spcBef>
              <a:spcAft>
                <a:spcPts val="800"/>
              </a:spcAft>
              <a:buFont typeface="+mj-lt"/>
              <a:buAutoNum type="alphaLcPeriod"/>
              <a:defRPr sz="950" kern="1200">
                <a:solidFill>
                  <a:schemeClr val="tx1"/>
                </a:solidFill>
                <a:latin typeface="Acumin Pro" panose="020B0504020202020204" pitchFamily="34" charset="0"/>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Acumin Pro" panose="020B0504020202020204" pitchFamily="34" charset="0"/>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Acumin Pro" panose="020B0504020202020204" pitchFamily="34" charset="0"/>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Acumin Pro" panose="020B050402020202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fr-FR" dirty="0"/>
          </a:p>
        </p:txBody>
      </p:sp>
      <p:sp>
        <p:nvSpPr>
          <p:cNvPr id="13" name="Espace réservé du texte 10"/>
          <p:cNvSpPr txBox="1">
            <a:spLocks/>
          </p:cNvSpPr>
          <p:nvPr/>
        </p:nvSpPr>
        <p:spPr bwMode="gray">
          <a:xfrm>
            <a:off x="6769299" y="3759392"/>
            <a:ext cx="2949176" cy="4032448"/>
          </a:xfrm>
          <a:prstGeom prst="rect">
            <a:avLst/>
          </a:prstGeom>
        </p:spPr>
        <p:txBody>
          <a:bodyPr vert="horz" lIns="0" tIns="0" rIns="0" bIns="0" rtlCol="0" anchor="t" anchorCtr="0">
            <a:noAutofit/>
          </a:bodyPr>
          <a:lstStyle>
            <a:lvl1pPr marL="143996" indent="-143996" algn="l" defTabSz="914378" rtl="0" eaLnBrk="1" latinLnBrk="0" hangingPunct="1">
              <a:lnSpc>
                <a:spcPct val="100000"/>
              </a:lnSpc>
              <a:spcBef>
                <a:spcPts val="400"/>
              </a:spcBef>
              <a:spcAft>
                <a:spcPts val="800"/>
              </a:spcAft>
              <a:buFont typeface="+mj-lt"/>
              <a:buAutoNum type="arabicPeriod"/>
              <a:defRPr sz="1050" b="1" kern="1200">
                <a:solidFill>
                  <a:schemeClr val="tx1"/>
                </a:solidFill>
                <a:latin typeface="Acumin Pro" panose="020B0504020202020204" pitchFamily="34" charset="0"/>
                <a:ea typeface="+mn-ea"/>
                <a:cs typeface="+mn-cs"/>
              </a:defRPr>
            </a:lvl1pPr>
            <a:lvl2pPr marL="323992" indent="-143996" algn="l" defTabSz="914378" rtl="0" eaLnBrk="1" latinLnBrk="0" hangingPunct="1">
              <a:lnSpc>
                <a:spcPct val="100000"/>
              </a:lnSpc>
              <a:spcBef>
                <a:spcPts val="600"/>
              </a:spcBef>
              <a:spcAft>
                <a:spcPts val="800"/>
              </a:spcAft>
              <a:buFont typeface="+mj-lt"/>
              <a:buAutoNum type="alphaLcPeriod"/>
              <a:defRPr sz="950" kern="1200">
                <a:solidFill>
                  <a:schemeClr val="tx1"/>
                </a:solidFill>
                <a:latin typeface="Acumin Pro" panose="020B0504020202020204" pitchFamily="34" charset="0"/>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Acumin Pro" panose="020B0504020202020204" pitchFamily="34" charset="0"/>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Acumin Pro" panose="020B0504020202020204" pitchFamily="34" charset="0"/>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Acumin Pro" panose="020B050402020202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mj-lt"/>
              <a:buAutoNum type="arabicPeriod" startAt="2"/>
            </a:pPr>
            <a:endParaRPr lang="fr-FR" dirty="0" smtClean="0"/>
          </a:p>
        </p:txBody>
      </p:sp>
      <p:sp>
        <p:nvSpPr>
          <p:cNvPr id="14" name="Espace réservé du texte 10"/>
          <p:cNvSpPr txBox="1">
            <a:spLocks/>
          </p:cNvSpPr>
          <p:nvPr/>
        </p:nvSpPr>
        <p:spPr bwMode="gray">
          <a:xfrm>
            <a:off x="6780905" y="2360186"/>
            <a:ext cx="2557897" cy="2847645"/>
          </a:xfrm>
          <a:prstGeom prst="rect">
            <a:avLst/>
          </a:prstGeom>
          <a:solidFill>
            <a:schemeClr val="accent1">
              <a:lumMod val="10000"/>
              <a:lumOff val="90000"/>
            </a:schemeClr>
          </a:solidFill>
        </p:spPr>
        <p:txBody>
          <a:bodyPr vert="horz" lIns="0" tIns="0" rIns="0" bIns="0" rtlCol="0" anchor="t" anchorCtr="0">
            <a:noAutofit/>
          </a:bodyPr>
          <a:lstStyle>
            <a:lvl1pPr marL="143996" indent="-143996" algn="l" defTabSz="914378" rtl="0" eaLnBrk="1" latinLnBrk="0" hangingPunct="1">
              <a:lnSpc>
                <a:spcPct val="100000"/>
              </a:lnSpc>
              <a:spcBef>
                <a:spcPts val="400"/>
              </a:spcBef>
              <a:spcAft>
                <a:spcPts val="800"/>
              </a:spcAft>
              <a:buFont typeface="+mj-lt"/>
              <a:buAutoNum type="arabicPeriod"/>
              <a:defRPr sz="1050" b="1" kern="1200">
                <a:solidFill>
                  <a:schemeClr val="tx1"/>
                </a:solidFill>
                <a:latin typeface="Acumin Pro" panose="020B0504020202020204" pitchFamily="34" charset="0"/>
                <a:ea typeface="+mn-ea"/>
                <a:cs typeface="+mn-cs"/>
              </a:defRPr>
            </a:lvl1pPr>
            <a:lvl2pPr marL="323992" indent="-143996" algn="l" defTabSz="914378" rtl="0" eaLnBrk="1" latinLnBrk="0" hangingPunct="1">
              <a:lnSpc>
                <a:spcPct val="100000"/>
              </a:lnSpc>
              <a:spcBef>
                <a:spcPts val="600"/>
              </a:spcBef>
              <a:spcAft>
                <a:spcPts val="800"/>
              </a:spcAft>
              <a:buFont typeface="+mj-lt"/>
              <a:buAutoNum type="alphaLcPeriod"/>
              <a:defRPr sz="950" kern="1200">
                <a:solidFill>
                  <a:schemeClr val="tx1"/>
                </a:solidFill>
                <a:latin typeface="Acumin Pro" panose="020B0504020202020204" pitchFamily="34" charset="0"/>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Acumin Pro" panose="020B0504020202020204" pitchFamily="34" charset="0"/>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Acumin Pro" panose="020B0504020202020204" pitchFamily="34" charset="0"/>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Acumin Pro" panose="020B050402020202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1800" dirty="0" smtClean="0"/>
              <a:t>3 . L’EMC </a:t>
            </a:r>
          </a:p>
          <a:p>
            <a:pPr lvl="1"/>
            <a:endParaRPr lang="fr-FR" sz="1800" dirty="0" smtClean="0"/>
          </a:p>
          <a:p>
            <a:pPr marL="179996" lvl="1" indent="0">
              <a:buNone/>
            </a:pPr>
            <a:r>
              <a:rPr lang="fr-FR" sz="1800" b="1" dirty="0" smtClean="0"/>
              <a:t>Programmes et horaires</a:t>
            </a:r>
          </a:p>
          <a:p>
            <a:pPr marL="179996" lvl="1" indent="0">
              <a:buNone/>
            </a:pPr>
            <a:r>
              <a:rPr lang="fr-FR" sz="1800" b="1" dirty="0" smtClean="0"/>
              <a:t>QSV </a:t>
            </a:r>
          </a:p>
        </p:txBody>
      </p:sp>
      <p:sp>
        <p:nvSpPr>
          <p:cNvPr id="4" name="Titre 3"/>
          <p:cNvSpPr>
            <a:spLocks noGrp="1"/>
          </p:cNvSpPr>
          <p:nvPr>
            <p:ph type="title"/>
          </p:nvPr>
        </p:nvSpPr>
        <p:spPr/>
        <p:txBody>
          <a:bodyPr/>
          <a:lstStyle/>
          <a:p>
            <a:endParaRPr lang="fr-FR"/>
          </a:p>
        </p:txBody>
      </p:sp>
    </p:spTree>
    <p:extLst>
      <p:ext uri="{BB962C8B-B14F-4D97-AF65-F5344CB8AC3E}">
        <p14:creationId xmlns:p14="http://schemas.microsoft.com/office/powerpoint/2010/main" val="2757853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81608" y="57121"/>
            <a:ext cx="8919864" cy="742799"/>
          </a:xfrm>
          <a:solidFill>
            <a:schemeClr val="bg1"/>
          </a:solidFill>
        </p:spPr>
        <p:txBody>
          <a:bodyPr/>
          <a:lstStyle/>
          <a:p>
            <a:r>
              <a:rPr lang="fr-FR" sz="2000" b="1" dirty="0" smtClean="0"/>
              <a:t>RESSOURCES NATIONALES </a:t>
            </a:r>
            <a:endParaRPr lang="fr-FR" sz="2000" b="1" dirty="0"/>
          </a:p>
        </p:txBody>
      </p:sp>
      <p:sp>
        <p:nvSpPr>
          <p:cNvPr id="3" name="Titre 2"/>
          <p:cNvSpPr>
            <a:spLocks noGrp="1"/>
          </p:cNvSpPr>
          <p:nvPr>
            <p:ph type="title"/>
          </p:nvPr>
        </p:nvSpPr>
        <p:spPr/>
        <p:txBody>
          <a:bodyPr/>
          <a:lstStyle/>
          <a:p>
            <a:endParaRPr lang="fr-FR"/>
          </a:p>
        </p:txBody>
      </p:sp>
      <p:sp>
        <p:nvSpPr>
          <p:cNvPr id="4" name="Espace réservé de la date 3"/>
          <p:cNvSpPr>
            <a:spLocks noGrp="1"/>
          </p:cNvSpPr>
          <p:nvPr>
            <p:ph type="dt" sz="half" idx="10"/>
          </p:nvPr>
        </p:nvSpPr>
        <p:spPr/>
        <p:txBody>
          <a:bodyPr/>
          <a:lstStyle/>
          <a:p>
            <a:fld id="{5D6D34AF-6AB3-4E7A-9007-C73893D7F6F7}" type="datetime1">
              <a:rPr lang="fr-FR" smtClean="0"/>
              <a:t>10/09/2021</a:t>
            </a:fld>
            <a:endParaRPr lang="fr-FR"/>
          </a:p>
        </p:txBody>
      </p:sp>
      <p:sp>
        <p:nvSpPr>
          <p:cNvPr id="5" name="Espace réservé du numéro de diapositive 4"/>
          <p:cNvSpPr>
            <a:spLocks noGrp="1"/>
          </p:cNvSpPr>
          <p:nvPr>
            <p:ph type="sldNum" sz="quarter" idx="11"/>
          </p:nvPr>
        </p:nvSpPr>
        <p:spPr/>
        <p:txBody>
          <a:bodyPr/>
          <a:lstStyle/>
          <a:p>
            <a:fld id="{AF1D6A8B-FD8D-4D3E-82CB-0E31180A8D60}" type="slidenum">
              <a:rPr lang="fr-FR" smtClean="0"/>
              <a:t>20</a:t>
            </a:fld>
            <a:endParaRPr lang="fr-FR"/>
          </a:p>
        </p:txBody>
      </p:sp>
      <p:sp>
        <p:nvSpPr>
          <p:cNvPr id="6" name="Espace réservé du pied de page 5"/>
          <p:cNvSpPr>
            <a:spLocks noGrp="1"/>
          </p:cNvSpPr>
          <p:nvPr>
            <p:ph type="ftr" sz="quarter" idx="12"/>
          </p:nvPr>
        </p:nvSpPr>
        <p:spPr/>
        <p:txBody>
          <a:bodyPr/>
          <a:lstStyle/>
          <a:p>
            <a:endParaRPr lang="fr-FR"/>
          </a:p>
        </p:txBody>
      </p:sp>
      <p:pic>
        <p:nvPicPr>
          <p:cNvPr id="7" name="Image 6"/>
          <p:cNvPicPr>
            <a:picLocks noChangeAspect="1"/>
          </p:cNvPicPr>
          <p:nvPr/>
        </p:nvPicPr>
        <p:blipFill>
          <a:blip r:embed="rId2"/>
          <a:stretch>
            <a:fillRect/>
          </a:stretch>
        </p:blipFill>
        <p:spPr>
          <a:xfrm rot="20992773">
            <a:off x="801452" y="1021436"/>
            <a:ext cx="6862936" cy="4979106"/>
          </a:xfrm>
          <a:prstGeom prst="rect">
            <a:avLst/>
          </a:prstGeom>
        </p:spPr>
      </p:pic>
      <p:pic>
        <p:nvPicPr>
          <p:cNvPr id="8" name="Espace réservé du contenu 4"/>
          <p:cNvPicPr>
            <a:picLocks noChangeAspect="1"/>
          </p:cNvPicPr>
          <p:nvPr/>
        </p:nvPicPr>
        <p:blipFill>
          <a:blip r:embed="rId3"/>
          <a:stretch>
            <a:fillRect/>
          </a:stretch>
        </p:blipFill>
        <p:spPr bwMode="gray">
          <a:xfrm rot="659582">
            <a:off x="4182986" y="862236"/>
            <a:ext cx="5406073" cy="5781675"/>
          </a:xfrm>
          <a:prstGeom prst="rect">
            <a:avLst/>
          </a:prstGeom>
        </p:spPr>
      </p:pic>
    </p:spTree>
    <p:extLst>
      <p:ext uri="{BB962C8B-B14F-4D97-AF65-F5344CB8AC3E}">
        <p14:creationId xmlns:p14="http://schemas.microsoft.com/office/powerpoint/2010/main" val="57495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idx="1"/>
          </p:nvPr>
        </p:nvPicPr>
        <p:blipFill>
          <a:blip r:embed="rId2"/>
          <a:stretch>
            <a:fillRect/>
          </a:stretch>
        </p:blipFill>
        <p:spPr>
          <a:xfrm>
            <a:off x="495300" y="1200001"/>
            <a:ext cx="7914084" cy="5178000"/>
          </a:xfrm>
          <a:prstGeom prst="rect">
            <a:avLst/>
          </a:prstGeom>
        </p:spPr>
      </p:pic>
      <p:sp>
        <p:nvSpPr>
          <p:cNvPr id="3" name="Titre 2"/>
          <p:cNvSpPr>
            <a:spLocks noGrp="1"/>
          </p:cNvSpPr>
          <p:nvPr>
            <p:ph type="title"/>
          </p:nvPr>
        </p:nvSpPr>
        <p:spPr>
          <a:xfrm>
            <a:off x="272480" y="235016"/>
            <a:ext cx="9126000" cy="441443"/>
          </a:xfrm>
          <a:solidFill>
            <a:schemeClr val="bg1"/>
          </a:solidFill>
        </p:spPr>
        <p:txBody>
          <a:bodyPr/>
          <a:lstStyle/>
          <a:p>
            <a:pPr algn="ctr"/>
            <a:r>
              <a:rPr lang="fr-FR" dirty="0" smtClean="0"/>
              <a:t>Programme de terminale (</a:t>
            </a:r>
            <a:r>
              <a:rPr lang="fr-FR" sz="1400" dirty="0" smtClean="0"/>
              <a:t>géographie seulement pour le moment …) </a:t>
            </a:r>
            <a:endParaRPr lang="fr-FR" sz="1400" dirty="0"/>
          </a:p>
        </p:txBody>
      </p:sp>
      <p:sp>
        <p:nvSpPr>
          <p:cNvPr id="4" name="Espace réservé de la date 3"/>
          <p:cNvSpPr>
            <a:spLocks noGrp="1"/>
          </p:cNvSpPr>
          <p:nvPr>
            <p:ph type="dt" sz="half" idx="10"/>
          </p:nvPr>
        </p:nvSpPr>
        <p:spPr/>
        <p:txBody>
          <a:bodyPr/>
          <a:lstStyle/>
          <a:p>
            <a:fld id="{DC6E71F4-811C-4A6E-9C67-EFD3EEB8C36C}" type="datetime1">
              <a:rPr lang="fr-FR" smtClean="0"/>
              <a:t>10/09/2021</a:t>
            </a:fld>
            <a:endParaRPr lang="fr-FR"/>
          </a:p>
        </p:txBody>
      </p:sp>
      <p:sp>
        <p:nvSpPr>
          <p:cNvPr id="5" name="Espace réservé du numéro de diapositive 4"/>
          <p:cNvSpPr>
            <a:spLocks noGrp="1"/>
          </p:cNvSpPr>
          <p:nvPr>
            <p:ph type="sldNum" sz="quarter" idx="11"/>
          </p:nvPr>
        </p:nvSpPr>
        <p:spPr/>
        <p:txBody>
          <a:bodyPr/>
          <a:lstStyle/>
          <a:p>
            <a:fld id="{AF1D6A8B-FD8D-4D3E-82CB-0E31180A8D60}" type="slidenum">
              <a:rPr lang="fr-FR" smtClean="0"/>
              <a:t>21</a:t>
            </a:fld>
            <a:endParaRPr lang="fr-FR"/>
          </a:p>
        </p:txBody>
      </p:sp>
      <p:sp>
        <p:nvSpPr>
          <p:cNvPr id="6" name="Espace réservé du pied de page 5"/>
          <p:cNvSpPr>
            <a:spLocks noGrp="1"/>
          </p:cNvSpPr>
          <p:nvPr>
            <p:ph type="ftr" sz="quarter" idx="12"/>
          </p:nvPr>
        </p:nvSpPr>
        <p:spPr/>
        <p:txBody>
          <a:bodyPr/>
          <a:lstStyle/>
          <a:p>
            <a:endParaRPr lang="fr-FR"/>
          </a:p>
        </p:txBody>
      </p:sp>
    </p:spTree>
    <p:extLst>
      <p:ext uri="{BB962C8B-B14F-4D97-AF65-F5344CB8AC3E}">
        <p14:creationId xmlns:p14="http://schemas.microsoft.com/office/powerpoint/2010/main" val="3394998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6200000">
            <a:off x="-754221" y="2480456"/>
            <a:ext cx="4110608" cy="2263279"/>
          </a:xfrm>
          <a:solidFill>
            <a:schemeClr val="bg1"/>
          </a:solidFill>
        </p:spPr>
        <p:txBody>
          <a:bodyPr/>
          <a:lstStyle/>
          <a:p>
            <a:pPr algn="ctr"/>
            <a:r>
              <a:rPr lang="fr-FR" sz="1600" dirty="0"/>
              <a:t>http://geoconfluences.ens-lyon.fr/informations-scientifiques/dossiers-thematiques</a:t>
            </a:r>
          </a:p>
        </p:txBody>
      </p:sp>
      <p:sp>
        <p:nvSpPr>
          <p:cNvPr id="3" name="Espace réservé du contenu 2"/>
          <p:cNvSpPr>
            <a:spLocks noGrp="1"/>
          </p:cNvSpPr>
          <p:nvPr>
            <p:ph idx="1"/>
          </p:nvPr>
        </p:nvSpPr>
        <p:spPr>
          <a:xfrm>
            <a:off x="169443" y="188640"/>
            <a:ext cx="1649388" cy="5714999"/>
          </a:xfrm>
        </p:spPr>
        <p:txBody>
          <a:bodyPr/>
          <a:lstStyle/>
          <a:p>
            <a:r>
              <a:rPr lang="fr-FR" dirty="0"/>
              <a:t> </a:t>
            </a:r>
          </a:p>
        </p:txBody>
      </p:sp>
      <p:sp>
        <p:nvSpPr>
          <p:cNvPr id="4" name="Espace réservé du numéro de diapositive 3"/>
          <p:cNvSpPr>
            <a:spLocks noGrp="1"/>
          </p:cNvSpPr>
          <p:nvPr>
            <p:ph type="sldNum" sz="quarter" idx="12"/>
          </p:nvPr>
        </p:nvSpPr>
        <p:spPr/>
        <p:txBody>
          <a:bodyPr/>
          <a:lstStyle/>
          <a:p>
            <a:fld id="{2E431A3F-B120-4C95-A305-5761584140BF}" type="slidenum">
              <a:rPr lang="fr-FR" altLang="fr-FR" smtClean="0"/>
              <a:pPr/>
              <a:t>22</a:t>
            </a:fld>
            <a:endParaRPr lang="fr-FR" altLang="fr-FR"/>
          </a:p>
        </p:txBody>
      </p:sp>
      <p:pic>
        <p:nvPicPr>
          <p:cNvPr id="6" name="Image 5"/>
          <p:cNvPicPr>
            <a:picLocks noChangeAspect="1"/>
          </p:cNvPicPr>
          <p:nvPr/>
        </p:nvPicPr>
        <p:blipFill>
          <a:blip r:embed="rId2"/>
          <a:stretch>
            <a:fillRect/>
          </a:stretch>
        </p:blipFill>
        <p:spPr>
          <a:xfrm>
            <a:off x="2342233" y="1506"/>
            <a:ext cx="6725567" cy="7997560"/>
          </a:xfrm>
          <a:prstGeom prst="rect">
            <a:avLst/>
          </a:prstGeom>
        </p:spPr>
      </p:pic>
    </p:spTree>
    <p:extLst>
      <p:ext uri="{BB962C8B-B14F-4D97-AF65-F5344CB8AC3E}">
        <p14:creationId xmlns:p14="http://schemas.microsoft.com/office/powerpoint/2010/main" val="821297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ce réservé du contenu 11"/>
          <p:cNvPicPr>
            <a:picLocks noGrp="1" noChangeAspect="1"/>
          </p:cNvPicPr>
          <p:nvPr>
            <p:ph idx="1"/>
          </p:nvPr>
        </p:nvPicPr>
        <p:blipFill>
          <a:blip r:embed="rId2"/>
          <a:stretch>
            <a:fillRect/>
          </a:stretch>
        </p:blipFill>
        <p:spPr>
          <a:xfrm rot="551697">
            <a:off x="7308782" y="92932"/>
            <a:ext cx="1987652" cy="3372023"/>
          </a:xfrm>
          <a:prstGeom prst="rect">
            <a:avLst/>
          </a:prstGeom>
        </p:spPr>
      </p:pic>
      <p:sp>
        <p:nvSpPr>
          <p:cNvPr id="4" name="Espace réservé du numéro de diapositive 3"/>
          <p:cNvSpPr>
            <a:spLocks noGrp="1"/>
          </p:cNvSpPr>
          <p:nvPr>
            <p:ph type="sldNum" sz="quarter" idx="12"/>
          </p:nvPr>
        </p:nvSpPr>
        <p:spPr/>
        <p:txBody>
          <a:bodyPr/>
          <a:lstStyle/>
          <a:p>
            <a:fld id="{2E431A3F-B120-4C95-A305-5761584140BF}" type="slidenum">
              <a:rPr lang="fr-FR" altLang="fr-FR" smtClean="0"/>
              <a:pPr/>
              <a:t>23</a:t>
            </a:fld>
            <a:endParaRPr lang="fr-FR" altLang="fr-FR"/>
          </a:p>
        </p:txBody>
      </p:sp>
      <p:pic>
        <p:nvPicPr>
          <p:cNvPr id="6" name="Image 5"/>
          <p:cNvPicPr>
            <a:picLocks noChangeAspect="1"/>
          </p:cNvPicPr>
          <p:nvPr/>
        </p:nvPicPr>
        <p:blipFill>
          <a:blip r:embed="rId3"/>
          <a:stretch>
            <a:fillRect/>
          </a:stretch>
        </p:blipFill>
        <p:spPr>
          <a:xfrm rot="354743">
            <a:off x="1036949" y="3639941"/>
            <a:ext cx="2140060" cy="3283119"/>
          </a:xfrm>
          <a:prstGeom prst="rect">
            <a:avLst/>
          </a:prstGeom>
        </p:spPr>
      </p:pic>
      <p:pic>
        <p:nvPicPr>
          <p:cNvPr id="7" name="Image 6"/>
          <p:cNvPicPr>
            <a:picLocks noChangeAspect="1"/>
          </p:cNvPicPr>
          <p:nvPr/>
        </p:nvPicPr>
        <p:blipFill>
          <a:blip r:embed="rId4"/>
          <a:stretch>
            <a:fillRect/>
          </a:stretch>
        </p:blipFill>
        <p:spPr>
          <a:xfrm rot="639032">
            <a:off x="5230372" y="3290037"/>
            <a:ext cx="2082907" cy="3378374"/>
          </a:xfrm>
          <a:prstGeom prst="rect">
            <a:avLst/>
          </a:prstGeom>
        </p:spPr>
      </p:pic>
      <p:pic>
        <p:nvPicPr>
          <p:cNvPr id="8" name="Image 7"/>
          <p:cNvPicPr>
            <a:picLocks noChangeAspect="1"/>
          </p:cNvPicPr>
          <p:nvPr/>
        </p:nvPicPr>
        <p:blipFill>
          <a:blip r:embed="rId5"/>
          <a:stretch>
            <a:fillRect/>
          </a:stretch>
        </p:blipFill>
        <p:spPr>
          <a:xfrm rot="20777300">
            <a:off x="751024" y="280779"/>
            <a:ext cx="2044805" cy="3416476"/>
          </a:xfrm>
          <a:prstGeom prst="rect">
            <a:avLst/>
          </a:prstGeom>
        </p:spPr>
      </p:pic>
      <p:pic>
        <p:nvPicPr>
          <p:cNvPr id="9" name="Image 8"/>
          <p:cNvPicPr>
            <a:picLocks noChangeAspect="1"/>
          </p:cNvPicPr>
          <p:nvPr/>
        </p:nvPicPr>
        <p:blipFill>
          <a:blip r:embed="rId6"/>
          <a:stretch>
            <a:fillRect/>
          </a:stretch>
        </p:blipFill>
        <p:spPr>
          <a:xfrm rot="555707">
            <a:off x="2435978" y="134595"/>
            <a:ext cx="2273417" cy="3352972"/>
          </a:xfrm>
          <a:prstGeom prst="rect">
            <a:avLst/>
          </a:prstGeom>
        </p:spPr>
      </p:pic>
      <p:pic>
        <p:nvPicPr>
          <p:cNvPr id="10" name="Image 9"/>
          <p:cNvPicPr>
            <a:picLocks noChangeAspect="1"/>
          </p:cNvPicPr>
          <p:nvPr/>
        </p:nvPicPr>
        <p:blipFill>
          <a:blip r:embed="rId7"/>
          <a:stretch>
            <a:fillRect/>
          </a:stretch>
        </p:blipFill>
        <p:spPr>
          <a:xfrm rot="21157059">
            <a:off x="4991103" y="212234"/>
            <a:ext cx="2063856" cy="3206915"/>
          </a:xfrm>
          <a:prstGeom prst="rect">
            <a:avLst/>
          </a:prstGeom>
        </p:spPr>
      </p:pic>
      <p:pic>
        <p:nvPicPr>
          <p:cNvPr id="11" name="Image 10"/>
          <p:cNvPicPr>
            <a:picLocks noChangeAspect="1"/>
          </p:cNvPicPr>
          <p:nvPr/>
        </p:nvPicPr>
        <p:blipFill>
          <a:blip r:embed="rId8"/>
          <a:stretch>
            <a:fillRect/>
          </a:stretch>
        </p:blipFill>
        <p:spPr>
          <a:xfrm rot="20872961">
            <a:off x="3312272" y="3603411"/>
            <a:ext cx="2006703" cy="2940201"/>
          </a:xfrm>
          <a:prstGeom prst="rect">
            <a:avLst/>
          </a:prstGeom>
        </p:spPr>
      </p:pic>
      <p:pic>
        <p:nvPicPr>
          <p:cNvPr id="13" name="Image 12"/>
          <p:cNvPicPr>
            <a:picLocks noChangeAspect="1"/>
          </p:cNvPicPr>
          <p:nvPr/>
        </p:nvPicPr>
        <p:blipFill>
          <a:blip r:embed="rId9"/>
          <a:stretch>
            <a:fillRect/>
          </a:stretch>
        </p:blipFill>
        <p:spPr>
          <a:xfrm>
            <a:off x="7264683" y="3511884"/>
            <a:ext cx="2235315" cy="3340272"/>
          </a:xfrm>
          <a:prstGeom prst="rect">
            <a:avLst/>
          </a:prstGeom>
        </p:spPr>
      </p:pic>
    </p:spTree>
    <p:extLst>
      <p:ext uri="{BB962C8B-B14F-4D97-AF65-F5344CB8AC3E}">
        <p14:creationId xmlns:p14="http://schemas.microsoft.com/office/powerpoint/2010/main" val="34559345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24</a:t>
            </a:fld>
            <a:endParaRPr lang="fr-FR" dirty="0"/>
          </a:p>
        </p:txBody>
      </p:sp>
      <p:pic>
        <p:nvPicPr>
          <p:cNvPr id="8" name="Image 7"/>
          <p:cNvPicPr>
            <a:picLocks noChangeAspect="1"/>
          </p:cNvPicPr>
          <p:nvPr/>
        </p:nvPicPr>
        <p:blipFill>
          <a:blip r:embed="rId2"/>
          <a:stretch>
            <a:fillRect/>
          </a:stretch>
        </p:blipFill>
        <p:spPr>
          <a:xfrm>
            <a:off x="97500" y="836712"/>
            <a:ext cx="9776316" cy="6361342"/>
          </a:xfrm>
          <a:prstGeom prst="rect">
            <a:avLst/>
          </a:prstGeom>
        </p:spPr>
      </p:pic>
      <p:sp>
        <p:nvSpPr>
          <p:cNvPr id="6" name="Espace réservé du contenu 1"/>
          <p:cNvSpPr txBox="1">
            <a:spLocks/>
          </p:cNvSpPr>
          <p:nvPr/>
        </p:nvSpPr>
        <p:spPr>
          <a:xfrm>
            <a:off x="272480" y="93913"/>
            <a:ext cx="8919864" cy="742799"/>
          </a:xfrm>
          <a:prstGeom prst="rect">
            <a:avLst/>
          </a:prstGeom>
          <a:solidFill>
            <a:schemeClr val="bg1"/>
          </a:solidFill>
        </p:spPr>
        <p:txBody>
          <a:bodyPr/>
          <a:lst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Acumin Pro" panose="020B0504020202020204" pitchFamily="34" charset="0"/>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Acumin Pro" panose="020B0504020202020204" pitchFamily="34" charset="0"/>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Acumin Pro" panose="020B0504020202020204" pitchFamily="34" charset="0"/>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Acumin Pro" panose="020B0504020202020204" pitchFamily="34" charset="0"/>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Acumin Pro" panose="020B050402020202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000" b="1" dirty="0" smtClean="0"/>
              <a:t>RESSOURCES LOCALES  </a:t>
            </a:r>
            <a:endParaRPr lang="fr-FR" sz="2000" b="1" dirty="0"/>
          </a:p>
        </p:txBody>
      </p:sp>
    </p:spTree>
    <p:extLst>
      <p:ext uri="{BB962C8B-B14F-4D97-AF65-F5344CB8AC3E}">
        <p14:creationId xmlns:p14="http://schemas.microsoft.com/office/powerpoint/2010/main" val="16228826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sz="quarter" idx="13"/>
          </p:nvPr>
        </p:nvSpPr>
        <p:spPr/>
        <p:txBody>
          <a:bodyPr/>
          <a:lstStyle/>
          <a:p>
            <a:endParaRPr lang="fr-FR"/>
          </a:p>
        </p:txBody>
      </p:sp>
      <p:sp>
        <p:nvSpPr>
          <p:cNvPr id="4" name="Espace réservé de la date 3"/>
          <p:cNvSpPr>
            <a:spLocks noGrp="1"/>
          </p:cNvSpPr>
          <p:nvPr>
            <p:ph type="dt" sz="half" idx="14"/>
          </p:nvPr>
        </p:nvSpPr>
        <p:spPr/>
        <p:txBody>
          <a:bodyPr/>
          <a:lstStyle/>
          <a:p>
            <a:pPr algn="r"/>
            <a:r>
              <a:rPr lang="fr-FR" cap="all" smtClean="0"/>
              <a:t>31 mai 2021</a:t>
            </a:r>
            <a:endParaRPr lang="fr-FR" cap="all" dirty="0"/>
          </a:p>
        </p:txBody>
      </p:sp>
      <p:sp>
        <p:nvSpPr>
          <p:cNvPr id="5" name="Espace réservé du pied de page 4"/>
          <p:cNvSpPr>
            <a:spLocks noGrp="1"/>
          </p:cNvSpPr>
          <p:nvPr>
            <p:ph type="ftr" sz="quarter" idx="15"/>
          </p:nvPr>
        </p:nvSpPr>
        <p:spPr/>
        <p:txBody>
          <a:bodyPr/>
          <a:lstStyle/>
          <a:p>
            <a:r>
              <a:rPr lang="fr-FR" smtClean="0"/>
              <a:t>Groupe de travail VR/DGE pour la voie professionnelle	</a:t>
            </a:r>
            <a:endParaRPr lang="fr-FR" dirty="0"/>
          </a:p>
        </p:txBody>
      </p:sp>
      <p:sp>
        <p:nvSpPr>
          <p:cNvPr id="6" name="Espace réservé du numéro de diapositive 5"/>
          <p:cNvSpPr>
            <a:spLocks noGrp="1"/>
          </p:cNvSpPr>
          <p:nvPr>
            <p:ph type="sldNum" sz="quarter" idx="16"/>
          </p:nvPr>
        </p:nvSpPr>
        <p:spPr/>
        <p:txBody>
          <a:bodyPr/>
          <a:lstStyle/>
          <a:p>
            <a:fld id="{733122C9-A0B9-462F-8757-0847AD287B63}" type="slidenum">
              <a:rPr lang="fr-FR" smtClean="0"/>
              <a:pPr/>
              <a:t>25</a:t>
            </a:fld>
            <a:endParaRPr lang="fr-FR" dirty="0"/>
          </a:p>
        </p:txBody>
      </p:sp>
      <p:pic>
        <p:nvPicPr>
          <p:cNvPr id="7" name="Image 6"/>
          <p:cNvPicPr>
            <a:picLocks noChangeAspect="1"/>
          </p:cNvPicPr>
          <p:nvPr/>
        </p:nvPicPr>
        <p:blipFill>
          <a:blip r:embed="rId2"/>
          <a:stretch>
            <a:fillRect/>
          </a:stretch>
        </p:blipFill>
        <p:spPr>
          <a:xfrm>
            <a:off x="166644" y="116631"/>
            <a:ext cx="9538884" cy="6791399"/>
          </a:xfrm>
          <a:prstGeom prst="rect">
            <a:avLst/>
          </a:prstGeom>
        </p:spPr>
      </p:pic>
    </p:spTree>
    <p:extLst>
      <p:ext uri="{BB962C8B-B14F-4D97-AF65-F5344CB8AC3E}">
        <p14:creationId xmlns:p14="http://schemas.microsoft.com/office/powerpoint/2010/main" val="26449451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sz="quarter" idx="13"/>
          </p:nvPr>
        </p:nvSpPr>
        <p:spPr>
          <a:xfrm>
            <a:off x="3368824" y="8586"/>
            <a:ext cx="6192688" cy="804995"/>
          </a:xfrm>
        </p:spPr>
        <p:txBody>
          <a:bodyPr/>
          <a:lstStyle/>
          <a:p>
            <a:endParaRPr lang="fr-FR" dirty="0" smtClean="0"/>
          </a:p>
          <a:p>
            <a:r>
              <a:rPr lang="fr-FR" dirty="0" smtClean="0"/>
              <a:t>Cellules d’animation pédagogique  </a:t>
            </a:r>
          </a:p>
          <a:p>
            <a:endParaRPr lang="fr-FR" dirty="0"/>
          </a:p>
        </p:txBody>
      </p:sp>
      <p:sp>
        <p:nvSpPr>
          <p:cNvPr id="6" name="Espace réservé du numéro de diapositive 5"/>
          <p:cNvSpPr>
            <a:spLocks noGrp="1"/>
          </p:cNvSpPr>
          <p:nvPr>
            <p:ph type="sldNum" sz="quarter" idx="16"/>
          </p:nvPr>
        </p:nvSpPr>
        <p:spPr/>
        <p:txBody>
          <a:bodyPr/>
          <a:lstStyle/>
          <a:p>
            <a:fld id="{733122C9-A0B9-462F-8757-0847AD287B63}" type="slidenum">
              <a:rPr lang="fr-FR" smtClean="0"/>
              <a:pPr/>
              <a:t>26</a:t>
            </a:fld>
            <a:endParaRPr lang="fr-FR" dirty="0"/>
          </a:p>
        </p:txBody>
      </p:sp>
      <p:sp>
        <p:nvSpPr>
          <p:cNvPr id="7" name="Rectangle 6"/>
          <p:cNvSpPr/>
          <p:nvPr/>
        </p:nvSpPr>
        <p:spPr>
          <a:xfrm>
            <a:off x="272480" y="1333796"/>
            <a:ext cx="9510528" cy="5355312"/>
          </a:xfrm>
          <a:prstGeom prst="rect">
            <a:avLst/>
          </a:prstGeom>
        </p:spPr>
        <p:txBody>
          <a:bodyPr wrap="square">
            <a:spAutoFit/>
          </a:bodyPr>
          <a:lstStyle/>
          <a:p>
            <a:r>
              <a:rPr lang="fr-FR" dirty="0"/>
              <a:t>Des cellules d’animation pédagogique dans les établissements culturels, au service des enseignants et des élèves.</a:t>
            </a:r>
          </a:p>
          <a:p>
            <a:endParaRPr lang="fr-FR" dirty="0"/>
          </a:p>
          <a:p>
            <a:r>
              <a:rPr lang="fr-FR" dirty="0"/>
              <a:t>Les établissements culturels dont les musées ont une dimension éducative. Leurs collections et fonds documentaires, leurs expositions et animations, sont autant de points d’appui possibles en accompagnement des projets artistiques et culturels, pour l’enseignement des programmes adaptés ou la contextualisation des enseignements (patrimoine, histoire, arts et lettres, sciences et technologie...) ou encore pour l’enseignement de l’histoire des arts.</a:t>
            </a:r>
          </a:p>
          <a:p>
            <a:endParaRPr lang="fr-FR" dirty="0"/>
          </a:p>
          <a:p>
            <a:r>
              <a:rPr lang="fr-FR" b="1" dirty="0"/>
              <a:t>    au service des Archives de la Nouvelle-Calédonie ;</a:t>
            </a:r>
          </a:p>
          <a:p>
            <a:r>
              <a:rPr lang="fr-FR" b="1" dirty="0"/>
              <a:t>    au musée de l’Histoire maritime de Nouvelle-Calédonie ;</a:t>
            </a:r>
          </a:p>
          <a:p>
            <a:r>
              <a:rPr lang="fr-FR" b="1" dirty="0"/>
              <a:t>    au musée de la ville de Nouméa ;</a:t>
            </a:r>
          </a:p>
          <a:p>
            <a:r>
              <a:rPr lang="fr-FR" b="1" dirty="0"/>
              <a:t>    au musée de la Nouvelle-Calédonie ;</a:t>
            </a:r>
          </a:p>
          <a:p>
            <a:r>
              <a:rPr lang="fr-FR" b="1" dirty="0"/>
              <a:t>    au Centre Culturel </a:t>
            </a:r>
            <a:r>
              <a:rPr lang="fr-FR" b="1" dirty="0" err="1"/>
              <a:t>Tjibaou</a:t>
            </a:r>
            <a:r>
              <a:rPr lang="fr-FR" b="1" dirty="0"/>
              <a:t> </a:t>
            </a:r>
            <a:r>
              <a:rPr lang="fr-FR" b="1" dirty="0" smtClean="0"/>
              <a:t>;</a:t>
            </a:r>
          </a:p>
          <a:p>
            <a:r>
              <a:rPr lang="fr-FR" b="1" dirty="0" smtClean="0"/>
              <a:t>    à la Maison du Livre (MLMC) ;</a:t>
            </a:r>
          </a:p>
          <a:p>
            <a:endParaRPr lang="fr-FR" dirty="0"/>
          </a:p>
          <a:p>
            <a:r>
              <a:rPr lang="fr-FR" dirty="0" smtClean="0">
                <a:hlinkClick r:id="rId2"/>
              </a:rPr>
              <a:t>=&gt; https</a:t>
            </a:r>
            <a:r>
              <a:rPr lang="fr-FR" dirty="0">
                <a:hlinkClick r:id="rId2"/>
              </a:rPr>
              <a:t>://</a:t>
            </a:r>
            <a:r>
              <a:rPr lang="fr-FR" dirty="0" smtClean="0">
                <a:hlinkClick r:id="rId2"/>
              </a:rPr>
              <a:t>www.ac-noumea.nc/spip.php?article550</a:t>
            </a:r>
            <a:endParaRPr lang="fr-FR" dirty="0" smtClean="0"/>
          </a:p>
          <a:p>
            <a:endParaRPr lang="fr-FR" dirty="0"/>
          </a:p>
        </p:txBody>
      </p:sp>
    </p:spTree>
    <p:extLst>
      <p:ext uri="{BB962C8B-B14F-4D97-AF65-F5344CB8AC3E}">
        <p14:creationId xmlns:p14="http://schemas.microsoft.com/office/powerpoint/2010/main" val="22590356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46D9200-E800-41F6-8721-7C8691DFAA0E}" type="datetime1">
              <a:rPr lang="fr-FR" altLang="fr-FR" smtClean="0"/>
              <a:t>10/09/2021</a:t>
            </a:fld>
            <a:endParaRPr lang="fr-FR" altLang="fr-FR"/>
          </a:p>
        </p:txBody>
      </p:sp>
      <p:sp>
        <p:nvSpPr>
          <p:cNvPr id="3" name="Espace réservé du pied de page 2"/>
          <p:cNvSpPr>
            <a:spLocks noGrp="1"/>
          </p:cNvSpPr>
          <p:nvPr>
            <p:ph type="ftr" sz="quarter" idx="11"/>
          </p:nvPr>
        </p:nvSpPr>
        <p:spPr/>
        <p:txBody>
          <a:bodyPr/>
          <a:lstStyle/>
          <a:p>
            <a:pPr>
              <a:defRPr/>
            </a:pPr>
            <a:r>
              <a:rPr lang="fr-FR" smtClean="0"/>
              <a:t>Réunion de rentrée du 5 février 2016</a:t>
            </a:r>
            <a:endParaRPr lang="fr-FR"/>
          </a:p>
        </p:txBody>
      </p:sp>
      <p:sp>
        <p:nvSpPr>
          <p:cNvPr id="4" name="Espace réservé du numéro de diapositive 3"/>
          <p:cNvSpPr>
            <a:spLocks noGrp="1"/>
          </p:cNvSpPr>
          <p:nvPr>
            <p:ph type="sldNum" sz="quarter" idx="12"/>
          </p:nvPr>
        </p:nvSpPr>
        <p:spPr/>
        <p:txBody>
          <a:bodyPr/>
          <a:lstStyle/>
          <a:p>
            <a:fld id="{EB092554-9AD5-48DA-B590-D3F82117C056}" type="slidenum">
              <a:rPr lang="fr-FR" altLang="fr-FR" smtClean="0"/>
              <a:pPr/>
              <a:t>27</a:t>
            </a:fld>
            <a:endParaRPr lang="fr-FR" altLang="fr-FR"/>
          </a:p>
        </p:txBody>
      </p:sp>
      <p:pic>
        <p:nvPicPr>
          <p:cNvPr id="5" name="Image 4"/>
          <p:cNvPicPr>
            <a:picLocks noChangeAspect="1"/>
          </p:cNvPicPr>
          <p:nvPr/>
        </p:nvPicPr>
        <p:blipFill>
          <a:blip r:embed="rId2"/>
          <a:stretch>
            <a:fillRect/>
          </a:stretch>
        </p:blipFill>
        <p:spPr>
          <a:xfrm>
            <a:off x="561642" y="1018229"/>
            <a:ext cx="8320608" cy="5839771"/>
          </a:xfrm>
          <a:prstGeom prst="rect">
            <a:avLst/>
          </a:prstGeom>
        </p:spPr>
      </p:pic>
      <p:sp>
        <p:nvSpPr>
          <p:cNvPr id="6" name="ZoneTexte 5"/>
          <p:cNvSpPr txBox="1"/>
          <p:nvPr/>
        </p:nvSpPr>
        <p:spPr>
          <a:xfrm>
            <a:off x="24341" y="0"/>
            <a:ext cx="9881659" cy="800219"/>
          </a:xfrm>
          <a:prstGeom prst="rect">
            <a:avLst/>
          </a:prstGeom>
          <a:solidFill>
            <a:schemeClr val="bg1"/>
          </a:solidFill>
        </p:spPr>
        <p:txBody>
          <a:bodyPr wrap="square" rtlCol="0">
            <a:spAutoFit/>
          </a:bodyPr>
          <a:lstStyle/>
          <a:p>
            <a:r>
              <a:rPr lang="fr-FR" dirty="0" smtClean="0"/>
              <a:t>Etudier un document : Fiche ressource </a:t>
            </a:r>
            <a:r>
              <a:rPr lang="fr-FR" dirty="0" err="1" smtClean="0"/>
              <a:t>Eduscole</a:t>
            </a:r>
            <a:r>
              <a:rPr lang="fr-FR" dirty="0" smtClean="0"/>
              <a:t> « </a:t>
            </a:r>
            <a:r>
              <a:rPr lang="fr-FR" i="1" dirty="0" smtClean="0"/>
              <a:t>Approche par compétences</a:t>
            </a:r>
            <a:r>
              <a:rPr lang="fr-FR" dirty="0"/>
              <a:t> », </a:t>
            </a:r>
            <a:r>
              <a:rPr lang="fr-FR" sz="1400" dirty="0"/>
              <a:t>https://cache.media.eduscol.education.fr/file/Histoire-geo/59/6/RA20_Lycee_P_CAP12T_COM_GEO_approche_competences_1325596.pdf </a:t>
            </a:r>
          </a:p>
        </p:txBody>
      </p:sp>
    </p:spTree>
    <p:extLst>
      <p:ext uri="{BB962C8B-B14F-4D97-AF65-F5344CB8AC3E}">
        <p14:creationId xmlns:p14="http://schemas.microsoft.com/office/powerpoint/2010/main" val="1827939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a:stretch>
            <a:fillRect/>
          </a:stretch>
        </p:blipFill>
        <p:spPr>
          <a:xfrm>
            <a:off x="1280592" y="584663"/>
            <a:ext cx="7925487" cy="5553937"/>
          </a:xfrm>
          <a:prstGeom prst="rect">
            <a:avLst/>
          </a:prstGeom>
        </p:spPr>
      </p:pic>
      <p:sp>
        <p:nvSpPr>
          <p:cNvPr id="8" name="Espace réservé du numéro de diapositive 7"/>
          <p:cNvSpPr>
            <a:spLocks noGrp="1"/>
          </p:cNvSpPr>
          <p:nvPr>
            <p:ph type="sldNum" sz="quarter" idx="18"/>
          </p:nvPr>
        </p:nvSpPr>
        <p:spPr/>
        <p:txBody>
          <a:bodyPr/>
          <a:lstStyle/>
          <a:p>
            <a:fld id="{733122C9-A0B9-462F-8757-0847AD287B63}" type="slidenum">
              <a:rPr lang="fr-FR" smtClean="0"/>
              <a:pPr/>
              <a:t>28</a:t>
            </a:fld>
            <a:endParaRPr lang="fr-FR" dirty="0"/>
          </a:p>
        </p:txBody>
      </p:sp>
      <p:sp>
        <p:nvSpPr>
          <p:cNvPr id="10" name="Explosion 1 9"/>
          <p:cNvSpPr/>
          <p:nvPr/>
        </p:nvSpPr>
        <p:spPr>
          <a:xfrm>
            <a:off x="200472" y="3524738"/>
            <a:ext cx="5430250" cy="2808312"/>
          </a:xfrm>
          <a:prstGeom prst="irregularSeal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Réactiver les acquis</a:t>
            </a:r>
            <a:endParaRPr lang="fr-FR" dirty="0"/>
          </a:p>
        </p:txBody>
      </p:sp>
      <p:sp>
        <p:nvSpPr>
          <p:cNvPr id="6" name="ZoneTexte 5"/>
          <p:cNvSpPr txBox="1"/>
          <p:nvPr/>
        </p:nvSpPr>
        <p:spPr>
          <a:xfrm>
            <a:off x="1985247" y="95631"/>
            <a:ext cx="6263253" cy="369332"/>
          </a:xfrm>
          <a:prstGeom prst="rect">
            <a:avLst/>
          </a:prstGeom>
          <a:noFill/>
        </p:spPr>
        <p:txBody>
          <a:bodyPr wrap="none" rtlCol="0">
            <a:spAutoFit/>
          </a:bodyPr>
          <a:lstStyle/>
          <a:p>
            <a:r>
              <a:rPr lang="fr-FR" dirty="0" smtClean="0"/>
              <a:t>Italiques : repères et notions déjà vus / </a:t>
            </a:r>
            <a:r>
              <a:rPr lang="fr-FR" dirty="0" smtClean="0">
                <a:solidFill>
                  <a:srgbClr val="FF0000"/>
                </a:solidFill>
              </a:rPr>
              <a:t>Rouge : adaptations</a:t>
            </a:r>
            <a:endParaRPr lang="fr-FR" dirty="0">
              <a:solidFill>
                <a:srgbClr val="FF0000"/>
              </a:solidFill>
            </a:endParaRPr>
          </a:p>
        </p:txBody>
      </p:sp>
    </p:spTree>
    <p:extLst>
      <p:ext uri="{BB962C8B-B14F-4D97-AF65-F5344CB8AC3E}">
        <p14:creationId xmlns:p14="http://schemas.microsoft.com/office/powerpoint/2010/main" val="2418313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2480" y="148125"/>
            <a:ext cx="9505056" cy="960000"/>
          </a:xfrm>
          <a:solidFill>
            <a:schemeClr val="accent3">
              <a:lumMod val="20000"/>
              <a:lumOff val="80000"/>
            </a:schemeClr>
          </a:solidFill>
        </p:spPr>
        <p:txBody>
          <a:bodyPr/>
          <a:lstStyle/>
          <a:p>
            <a:pPr algn="ctr"/>
            <a:r>
              <a:rPr lang="fr-FR" sz="2800" dirty="0" smtClean="0"/>
              <a:t>Les programmes sur le cycle : Imbrication des thèmes, progressivité et approche </a:t>
            </a:r>
            <a:r>
              <a:rPr lang="fr-FR" sz="2800" dirty="0" err="1" smtClean="0"/>
              <a:t>spiralaire</a:t>
            </a:r>
            <a:endParaRPr lang="fr-FR" sz="280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332846041"/>
              </p:ext>
            </p:extLst>
          </p:nvPr>
        </p:nvGraphicFramePr>
        <p:xfrm>
          <a:off x="838201" y="1577360"/>
          <a:ext cx="6259286" cy="4961552"/>
        </p:xfrm>
        <a:graphic>
          <a:graphicData uri="http://schemas.openxmlformats.org/drawingml/2006/table">
            <a:tbl>
              <a:tblPr firstRow="1" firstCol="1" bandRow="1"/>
              <a:tblGrid>
                <a:gridCol w="685799">
                  <a:extLst>
                    <a:ext uri="{9D8B030D-6E8A-4147-A177-3AD203B41FA5}">
                      <a16:colId xmlns:a16="http://schemas.microsoft.com/office/drawing/2014/main" val="2430494658"/>
                    </a:ext>
                  </a:extLst>
                </a:gridCol>
                <a:gridCol w="1817914">
                  <a:extLst>
                    <a:ext uri="{9D8B030D-6E8A-4147-A177-3AD203B41FA5}">
                      <a16:colId xmlns:a16="http://schemas.microsoft.com/office/drawing/2014/main" val="2285467467"/>
                    </a:ext>
                  </a:extLst>
                </a:gridCol>
                <a:gridCol w="2231572">
                  <a:extLst>
                    <a:ext uri="{9D8B030D-6E8A-4147-A177-3AD203B41FA5}">
                      <a16:colId xmlns:a16="http://schemas.microsoft.com/office/drawing/2014/main" val="1811197089"/>
                    </a:ext>
                  </a:extLst>
                </a:gridCol>
                <a:gridCol w="1524001">
                  <a:extLst>
                    <a:ext uri="{9D8B030D-6E8A-4147-A177-3AD203B41FA5}">
                      <a16:colId xmlns:a16="http://schemas.microsoft.com/office/drawing/2014/main" val="3432653335"/>
                    </a:ext>
                  </a:extLst>
                </a:gridCol>
              </a:tblGrid>
              <a:tr h="545000">
                <a:tc>
                  <a:txBody>
                    <a:bodyPr/>
                    <a:lstStyle/>
                    <a:p>
                      <a:pPr>
                        <a:lnSpc>
                          <a:spcPct val="115000"/>
                        </a:lnSpc>
                        <a:spcAft>
                          <a:spcPts val="0"/>
                        </a:spcAft>
                      </a:pPr>
                      <a:r>
                        <a:rPr lang="fr-FR" sz="2000" b="1" dirty="0">
                          <a:effectLst/>
                          <a:latin typeface="Calibri" panose="020F0502020204030204" pitchFamily="34" charset="0"/>
                          <a:ea typeface="Calibri" panose="020F0502020204030204" pitchFamily="34" charset="0"/>
                          <a:cs typeface="Times New Roman" panose="02020603050405020304" pitchFamily="18" charset="0"/>
                        </a:rPr>
                        <a:t>BAC</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2000" b="1" dirty="0">
                          <a:effectLst/>
                          <a:latin typeface="Calibri" panose="020F0502020204030204" pitchFamily="34" charset="0"/>
                          <a:ea typeface="Calibri" panose="020F0502020204030204" pitchFamily="34" charset="0"/>
                          <a:cs typeface="Times New Roman" panose="02020603050405020304" pitchFamily="18" charset="0"/>
                        </a:rPr>
                        <a:t>HISTOIRE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2000" b="1" dirty="0">
                          <a:effectLst/>
                          <a:latin typeface="Calibri" panose="020F0502020204030204" pitchFamily="34" charset="0"/>
                          <a:ea typeface="Calibri" panose="020F0502020204030204" pitchFamily="34" charset="0"/>
                          <a:cs typeface="Times New Roman" panose="02020603050405020304" pitchFamily="18" charset="0"/>
                        </a:rPr>
                        <a:t>GEOGRAPHIE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2000" b="1" dirty="0">
                          <a:effectLst/>
                          <a:latin typeface="Calibri" panose="020F0502020204030204" pitchFamily="34" charset="0"/>
                          <a:ea typeface="Calibri" panose="020F0502020204030204" pitchFamily="34" charset="0"/>
                          <a:cs typeface="Times New Roman" panose="02020603050405020304" pitchFamily="18" charset="0"/>
                        </a:rPr>
                        <a:t>EMC</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64381276"/>
                  </a:ext>
                </a:extLst>
              </a:tr>
              <a:tr h="1332089">
                <a:tc>
                  <a:txBody>
                    <a:bodyPr/>
                    <a:lstStyle/>
                    <a:p>
                      <a:pPr>
                        <a:lnSpc>
                          <a:spcPct val="115000"/>
                        </a:lnSpc>
                        <a:spcAft>
                          <a:spcPts val="0"/>
                        </a:spcAft>
                      </a:pPr>
                      <a:r>
                        <a:rPr lang="fr-FR" sz="2000" b="1" dirty="0">
                          <a:effectLst/>
                          <a:latin typeface="Calibri" panose="020F0502020204030204" pitchFamily="34" charset="0"/>
                          <a:ea typeface="Calibri" panose="020F0502020204030204" pitchFamily="34" charset="0"/>
                          <a:cs typeface="Times New Roman" panose="02020603050405020304" pitchFamily="18" charset="0"/>
                        </a:rPr>
                        <a:t>2nde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fr-F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Circulations, colonisations et révolutions (XVe -XVIIIe )</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fr-F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Production mondiale et circulation des personnes, des biens et des informations.</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fr-F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Liberté et démocratie</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797758339"/>
                  </a:ext>
                </a:extLst>
              </a:tr>
              <a:tr h="888059">
                <a:tc>
                  <a:txBody>
                    <a:bodyPr/>
                    <a:lstStyle/>
                    <a:p>
                      <a:pPr>
                        <a:lnSpc>
                          <a:spcPct val="115000"/>
                        </a:lnSpc>
                        <a:spcAft>
                          <a:spcPts val="0"/>
                        </a:spcAft>
                      </a:pPr>
                      <a:r>
                        <a:rPr lang="fr-FR" sz="2000" b="1" dirty="0">
                          <a:effectLst/>
                          <a:latin typeface="Calibri" panose="020F0502020204030204" pitchFamily="34" charset="0"/>
                          <a:ea typeface="Calibri" panose="020F0502020204030204" pitchFamily="34" charset="0"/>
                          <a:cs typeface="Times New Roman" panose="02020603050405020304" pitchFamily="18" charset="0"/>
                        </a:rPr>
                        <a:t>1</a:t>
                      </a:r>
                      <a:r>
                        <a:rPr lang="fr-FR" sz="2000" b="1" baseline="30000" dirty="0">
                          <a:effectLst/>
                          <a:latin typeface="Calibri" panose="020F0502020204030204" pitchFamily="34" charset="0"/>
                          <a:ea typeface="Calibri" panose="020F0502020204030204" pitchFamily="34" charset="0"/>
                          <a:cs typeface="Times New Roman" panose="02020603050405020304" pitchFamily="18" charset="0"/>
                        </a:rPr>
                        <a:t>ère</a:t>
                      </a:r>
                      <a:r>
                        <a:rPr lang="fr-FR"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ctr">
                        <a:lnSpc>
                          <a:spcPct val="115000"/>
                        </a:lnSpc>
                        <a:spcAft>
                          <a:spcPts val="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Etats et sociétés en mutations (XIXe1</a:t>
                      </a:r>
                      <a:r>
                        <a:rPr lang="fr-FR" sz="1800" b="1" baseline="30000" dirty="0">
                          <a:effectLst/>
                          <a:latin typeface="Calibri" panose="020F0502020204030204" pitchFamily="34" charset="0"/>
                          <a:ea typeface="Calibri" panose="020F0502020204030204" pitchFamily="34" charset="0"/>
                          <a:cs typeface="Times New Roman" panose="02020603050405020304" pitchFamily="18" charset="0"/>
                        </a:rPr>
                        <a:t>ère</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moitié du XXe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ctr">
                        <a:lnSpc>
                          <a:spcPct val="115000"/>
                        </a:lnSpc>
                        <a:spcAft>
                          <a:spcPts val="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Recomposition du monde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ctr">
                        <a:lnSpc>
                          <a:spcPct val="115000"/>
                        </a:lnSpc>
                        <a:spcAft>
                          <a:spcPts val="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Egalité et fraternité en démocratie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2431960607"/>
                  </a:ext>
                </a:extLst>
              </a:tr>
              <a:tr h="1082711">
                <a:tc>
                  <a:txBody>
                    <a:bodyPr/>
                    <a:lstStyle/>
                    <a:p>
                      <a:pPr>
                        <a:lnSpc>
                          <a:spcPct val="115000"/>
                        </a:lnSpc>
                        <a:spcAft>
                          <a:spcPts val="0"/>
                        </a:spcAft>
                      </a:pPr>
                      <a:r>
                        <a:rPr lang="fr-FR" sz="2000" b="1" dirty="0">
                          <a:effectLst/>
                          <a:latin typeface="Calibri" panose="020F0502020204030204" pitchFamily="34" charset="0"/>
                          <a:ea typeface="Calibri" panose="020F0502020204030204" pitchFamily="34" charset="0"/>
                          <a:cs typeface="Times New Roman" panose="02020603050405020304" pitchFamily="18" charset="0"/>
                        </a:rPr>
                        <a:t>TALE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France et monde depuis 1945</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Les hommes face aux changements globaux</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Espace public, engagement et culture du débat démocratique</a:t>
                      </a:r>
                      <a:r>
                        <a:rPr lang="fr-FR" sz="18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931223674"/>
                  </a:ext>
                </a:extLst>
              </a:tr>
            </a:tbl>
          </a:graphicData>
        </a:graphic>
      </p:graphicFrame>
      <p:sp>
        <p:nvSpPr>
          <p:cNvPr id="4" name="Espace réservé du numéro de diapositive 3"/>
          <p:cNvSpPr>
            <a:spLocks noGrp="1"/>
          </p:cNvSpPr>
          <p:nvPr>
            <p:ph type="sldNum" sz="quarter" idx="12"/>
          </p:nvPr>
        </p:nvSpPr>
        <p:spPr/>
        <p:txBody>
          <a:bodyPr/>
          <a:lstStyle/>
          <a:p>
            <a:fld id="{2E431A3F-B120-4C95-A305-5761584140BF}" type="slidenum">
              <a:rPr lang="fr-FR" altLang="fr-FR" smtClean="0"/>
              <a:pPr/>
              <a:t>29</a:t>
            </a:fld>
            <a:endParaRPr lang="fr-FR" altLang="fr-FR" dirty="0"/>
          </a:p>
        </p:txBody>
      </p:sp>
      <p:sp>
        <p:nvSpPr>
          <p:cNvPr id="6" name="Flèche droite 5"/>
          <p:cNvSpPr/>
          <p:nvPr/>
        </p:nvSpPr>
        <p:spPr>
          <a:xfrm>
            <a:off x="7184572" y="2242457"/>
            <a:ext cx="2592964" cy="1361508"/>
          </a:xfrm>
          <a:prstGeom prst="rightArrow">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ysClr val="windowText" lastClr="000000"/>
                </a:solidFill>
              </a:rPr>
              <a:t>Les mondialisations </a:t>
            </a:r>
          </a:p>
        </p:txBody>
      </p:sp>
      <p:sp>
        <p:nvSpPr>
          <p:cNvPr id="9" name="Flèche droite 8"/>
          <p:cNvSpPr/>
          <p:nvPr/>
        </p:nvSpPr>
        <p:spPr>
          <a:xfrm>
            <a:off x="7184572" y="3501008"/>
            <a:ext cx="2738999" cy="1532192"/>
          </a:xfrm>
          <a:prstGeom prst="rightArrow">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ysClr val="windowText" lastClr="000000"/>
                </a:solidFill>
              </a:rPr>
              <a:t>Les recompositions du monde</a:t>
            </a:r>
          </a:p>
        </p:txBody>
      </p:sp>
      <p:sp>
        <p:nvSpPr>
          <p:cNvPr id="12" name="Flèche droite 11"/>
          <p:cNvSpPr/>
          <p:nvPr/>
        </p:nvSpPr>
        <p:spPr>
          <a:xfrm>
            <a:off x="7184571" y="5033200"/>
            <a:ext cx="2739000" cy="1471175"/>
          </a:xfrm>
          <a:prstGeom prst="rightArrow">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ysClr val="windowText" lastClr="000000"/>
                </a:solidFill>
              </a:rPr>
              <a:t>Les changements globaux </a:t>
            </a:r>
          </a:p>
        </p:txBody>
      </p:sp>
      <p:sp>
        <p:nvSpPr>
          <p:cNvPr id="3" name="Explosion 1 2"/>
          <p:cNvSpPr/>
          <p:nvPr/>
        </p:nvSpPr>
        <p:spPr>
          <a:xfrm>
            <a:off x="560512" y="1108125"/>
            <a:ext cx="4032448" cy="3490800"/>
          </a:xfrm>
          <a:prstGeom prst="irregularSeal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Articuler les différents thèmes de l’année</a:t>
            </a:r>
            <a:endParaRPr lang="fr-FR" dirty="0"/>
          </a:p>
        </p:txBody>
      </p:sp>
    </p:spTree>
    <p:extLst>
      <p:ext uri="{BB962C8B-B14F-4D97-AF65-F5344CB8AC3E}">
        <p14:creationId xmlns:p14="http://schemas.microsoft.com/office/powerpoint/2010/main" val="372670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41D967-5311-4AAD-9F68-4B0D4F174130}"/>
              </a:ext>
            </a:extLst>
          </p:cNvPr>
          <p:cNvSpPr>
            <a:spLocks noGrp="1"/>
          </p:cNvSpPr>
          <p:nvPr>
            <p:ph type="title"/>
          </p:nvPr>
        </p:nvSpPr>
        <p:spPr/>
        <p:txBody>
          <a:bodyPr/>
          <a:lstStyle/>
          <a:p>
            <a:pPr marL="0" indent="0" algn="ctr">
              <a:buNone/>
            </a:pPr>
            <a:r>
              <a:rPr lang="fr-FR" sz="4400" dirty="0"/>
              <a:t>NOUVEAUX EXAMENS </a:t>
            </a:r>
            <a:r>
              <a:rPr lang="fr-FR" sz="4400" dirty="0" smtClean="0"/>
              <a:t/>
            </a:r>
            <a:br>
              <a:rPr lang="fr-FR" sz="4400" dirty="0" smtClean="0"/>
            </a:br>
            <a:r>
              <a:rPr lang="fr-FR" sz="4400" dirty="0" smtClean="0"/>
              <a:t/>
            </a:r>
            <a:br>
              <a:rPr lang="fr-FR" sz="4400" dirty="0" smtClean="0"/>
            </a:br>
            <a:r>
              <a:rPr lang="fr-FR" sz="4400" dirty="0" smtClean="0"/>
              <a:t/>
            </a:r>
            <a:br>
              <a:rPr lang="fr-FR" sz="4400" dirty="0" smtClean="0"/>
            </a:br>
            <a:endParaRPr lang="fr-FR" sz="4400" dirty="0"/>
          </a:p>
        </p:txBody>
      </p:sp>
      <p:sp>
        <p:nvSpPr>
          <p:cNvPr id="5" name="Espace réservé du numéro de diapositive 4">
            <a:extLst>
              <a:ext uri="{FF2B5EF4-FFF2-40B4-BE49-F238E27FC236}">
                <a16:creationId xmlns:a16="http://schemas.microsoft.com/office/drawing/2014/main" id="{22C08E7F-D61F-4C96-819E-5B699D79DEF7}"/>
              </a:ext>
            </a:extLst>
          </p:cNvPr>
          <p:cNvSpPr>
            <a:spLocks noGrp="1"/>
          </p:cNvSpPr>
          <p:nvPr>
            <p:ph type="sldNum" sz="quarter" idx="12"/>
          </p:nvPr>
        </p:nvSpPr>
        <p:spPr/>
        <p:txBody>
          <a:bodyPr/>
          <a:lstStyle/>
          <a:p>
            <a:fld id="{733122C9-A0B9-462F-8757-0847AD287B63}" type="slidenum">
              <a:rPr lang="fr-FR" smtClean="0"/>
              <a:pPr/>
              <a:t>3</a:t>
            </a:fld>
            <a:endParaRPr lang="fr-FR" dirty="0"/>
          </a:p>
        </p:txBody>
      </p:sp>
      <p:sp>
        <p:nvSpPr>
          <p:cNvPr id="6" name="Espace réservé du texte 9"/>
          <p:cNvSpPr txBox="1">
            <a:spLocks/>
          </p:cNvSpPr>
          <p:nvPr/>
        </p:nvSpPr>
        <p:spPr bwMode="gray">
          <a:xfrm>
            <a:off x="2648744" y="3501008"/>
            <a:ext cx="5472608" cy="1656184"/>
          </a:xfrm>
          <a:prstGeom prst="rect">
            <a:avLst/>
          </a:prstGeom>
          <a:solidFill>
            <a:schemeClr val="accent3">
              <a:lumMod val="20000"/>
              <a:lumOff val="80000"/>
            </a:schemeClr>
          </a:solidFill>
        </p:spPr>
        <p:txBody>
          <a:bodyPr vert="horz" lIns="0" tIns="0" rIns="0" bIns="0" rtlCol="0" anchor="t" anchorCtr="0">
            <a:noAutofit/>
          </a:bodyPr>
          <a:lstStyle>
            <a:lvl1pPr marL="0" indent="0" algn="l" defTabSz="914378" rtl="0" eaLnBrk="1" latinLnBrk="0" hangingPunct="1">
              <a:lnSpc>
                <a:spcPct val="90000"/>
              </a:lnSpc>
              <a:spcBef>
                <a:spcPts val="0"/>
              </a:spcBef>
              <a:spcAft>
                <a:spcPts val="0"/>
              </a:spcAft>
              <a:buFont typeface="Arial" pitchFamily="34" charset="0"/>
              <a:buNone/>
              <a:defRPr sz="3250" b="1" kern="1200" cap="all" baseline="0">
                <a:solidFill>
                  <a:schemeClr val="tx1"/>
                </a:solidFill>
                <a:latin typeface="Acumin Pro" panose="020B0504020202020204" pitchFamily="34" charset="0"/>
                <a:ea typeface="+mn-ea"/>
                <a:cs typeface="+mn-cs"/>
              </a:defRPr>
            </a:lvl1pPr>
            <a:lvl2pPr marL="0" indent="0" algn="l" defTabSz="914378" rtl="0" eaLnBrk="1" latinLnBrk="0" hangingPunct="1">
              <a:lnSpc>
                <a:spcPct val="100000"/>
              </a:lnSpc>
              <a:spcBef>
                <a:spcPts val="500"/>
              </a:spcBef>
              <a:spcAft>
                <a:spcPts val="0"/>
              </a:spcAft>
              <a:buFont typeface="Arial" pitchFamily="34" charset="0"/>
              <a:buNone/>
              <a:defRPr sz="1850" kern="1200">
                <a:solidFill>
                  <a:schemeClr val="tx1"/>
                </a:solidFill>
                <a:latin typeface="Acumin Pro" panose="020B0504020202020204" pitchFamily="34" charset="0"/>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Acumin Pro" panose="020B0504020202020204" pitchFamily="34" charset="0"/>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Acumin Pro" panose="020B0504020202020204" pitchFamily="34" charset="0"/>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Acumin Pro" panose="020B050402020202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9996" lvl="1"/>
            <a:endParaRPr lang="fr-FR" sz="1100" b="1" dirty="0"/>
          </a:p>
          <a:p>
            <a:pPr marL="179996" lvl="1"/>
            <a:r>
              <a:rPr lang="fr-FR" sz="1400" b="1" dirty="0" smtClean="0"/>
              <a:t>CCF en CAP ( fin de saisie des CCF : 26 novembre) </a:t>
            </a:r>
          </a:p>
          <a:p>
            <a:pPr marL="179996" lvl="1"/>
            <a:r>
              <a:rPr lang="fr-FR" sz="1400" b="1" dirty="0" smtClean="0"/>
              <a:t>Attestation de réussite </a:t>
            </a:r>
          </a:p>
          <a:p>
            <a:pPr marL="179996" lvl="1"/>
            <a:r>
              <a:rPr lang="fr-FR" sz="1400" b="1" dirty="0" smtClean="0"/>
              <a:t>Bac 2021 : situation exceptionnelle</a:t>
            </a:r>
          </a:p>
          <a:p>
            <a:pPr marL="179996" lvl="1"/>
            <a:r>
              <a:rPr lang="fr-FR" sz="1400" b="1" dirty="0" smtClean="0"/>
              <a:t>Bac 2022 : sujets 0 d’histoire géographie </a:t>
            </a:r>
            <a:endParaRPr lang="fr-FR" sz="1400" dirty="0" smtClean="0"/>
          </a:p>
          <a:p>
            <a:pPr lvl="1"/>
            <a:endParaRPr lang="fr-FR" dirty="0" smtClean="0"/>
          </a:p>
          <a:p>
            <a:pPr lvl="1"/>
            <a:endParaRPr lang="fr-FR" dirty="0"/>
          </a:p>
        </p:txBody>
      </p:sp>
    </p:spTree>
    <p:extLst>
      <p:ext uri="{BB962C8B-B14F-4D97-AF65-F5344CB8AC3E}">
        <p14:creationId xmlns:p14="http://schemas.microsoft.com/office/powerpoint/2010/main" val="35430422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939" y="116632"/>
            <a:ext cx="8307416" cy="1800200"/>
          </a:xfrm>
          <a:solidFill>
            <a:schemeClr val="accent3">
              <a:lumMod val="20000"/>
              <a:lumOff val="80000"/>
            </a:schemeClr>
          </a:solidFill>
        </p:spPr>
        <p:txBody>
          <a:bodyPr/>
          <a:lstStyle/>
          <a:p>
            <a:pPr>
              <a:lnSpc>
                <a:spcPct val="115000"/>
              </a:lnSpc>
              <a:spcAft>
                <a:spcPts val="1000"/>
              </a:spcAft>
            </a:pPr>
            <a:r>
              <a:rPr lang="fr-FR" sz="2000" dirty="0">
                <a:solidFill>
                  <a:srgbClr val="E46C0A"/>
                </a:solidFill>
                <a:latin typeface="Calibri" panose="020F0502020204030204" pitchFamily="34" charset="0"/>
                <a:ea typeface="Calibri" panose="020F0502020204030204" pitchFamily="34" charset="0"/>
                <a:cs typeface="Times New Roman" panose="02020603050405020304" pitchFamily="18" charset="0"/>
              </a:rPr>
              <a:t>- Comment de nouveaux droits ont été affirmés lors des révolutions ? </a:t>
            </a:r>
            <a:br>
              <a:rPr lang="fr-FR" sz="2000" dirty="0">
                <a:solidFill>
                  <a:srgbClr val="E46C0A"/>
                </a:solidFill>
                <a:latin typeface="Calibri" panose="020F0502020204030204" pitchFamily="34" charset="0"/>
                <a:ea typeface="Calibri" panose="020F0502020204030204" pitchFamily="34" charset="0"/>
                <a:cs typeface="Times New Roman" panose="02020603050405020304" pitchFamily="18" charset="0"/>
              </a:rPr>
            </a:br>
            <a:r>
              <a:rPr lang="fr-FR" sz="2000" dirty="0">
                <a:solidFill>
                  <a:srgbClr val="E46C0A"/>
                </a:solidFill>
                <a:latin typeface="Calibri" panose="020F0502020204030204" pitchFamily="34" charset="0"/>
                <a:ea typeface="Calibri" panose="020F0502020204030204" pitchFamily="34" charset="0"/>
                <a:cs typeface="Times New Roman" panose="02020603050405020304" pitchFamily="18" charset="0"/>
              </a:rPr>
              <a:t>- La conquête des libertés et de la laïcité. </a:t>
            </a:r>
            <a:br>
              <a:rPr lang="fr-FR" sz="2000" dirty="0">
                <a:solidFill>
                  <a:srgbClr val="E46C0A"/>
                </a:solidFill>
                <a:latin typeface="Calibri" panose="020F0502020204030204" pitchFamily="34" charset="0"/>
                <a:ea typeface="Calibri" panose="020F0502020204030204" pitchFamily="34" charset="0"/>
                <a:cs typeface="Times New Roman" panose="02020603050405020304" pitchFamily="18" charset="0"/>
              </a:rPr>
            </a:br>
            <a:r>
              <a:rPr lang="fr-FR" sz="2000" dirty="0">
                <a:solidFill>
                  <a:srgbClr val="E46C0A"/>
                </a:solidFill>
                <a:latin typeface="Calibri" panose="020F0502020204030204" pitchFamily="34" charset="0"/>
                <a:ea typeface="Calibri" panose="020F0502020204030204" pitchFamily="34" charset="0"/>
                <a:cs typeface="Times New Roman" panose="02020603050405020304" pitchFamily="18" charset="0"/>
              </a:rPr>
              <a:t>- La quête inachevée de l’égalité. </a:t>
            </a:r>
            <a:br>
              <a:rPr lang="fr-FR" sz="2000" dirty="0">
                <a:solidFill>
                  <a:srgbClr val="E46C0A"/>
                </a:solidFill>
                <a:latin typeface="Calibri" panose="020F0502020204030204" pitchFamily="34" charset="0"/>
                <a:ea typeface="Calibri" panose="020F0502020204030204" pitchFamily="34" charset="0"/>
                <a:cs typeface="Times New Roman" panose="02020603050405020304" pitchFamily="18" charset="0"/>
              </a:rPr>
            </a:br>
            <a:r>
              <a:rPr lang="fr-FR" sz="2000" dirty="0">
                <a:solidFill>
                  <a:srgbClr val="E46C0A"/>
                </a:solidFill>
                <a:latin typeface="Calibri" panose="020F0502020204030204" pitchFamily="34" charset="0"/>
                <a:ea typeface="Calibri" panose="020F0502020204030204" pitchFamily="34" charset="0"/>
                <a:cs typeface="Times New Roman" panose="02020603050405020304" pitchFamily="18" charset="0"/>
              </a:rPr>
              <a:t>- La question de la fraternité. </a:t>
            </a:r>
            <a:br>
              <a:rPr lang="fr-FR" sz="2000" dirty="0">
                <a:solidFill>
                  <a:srgbClr val="E46C0A"/>
                </a:solidFill>
                <a:latin typeface="Calibri" panose="020F0502020204030204" pitchFamily="34" charset="0"/>
                <a:ea typeface="Calibri" panose="020F0502020204030204" pitchFamily="34" charset="0"/>
                <a:cs typeface="Times New Roman" panose="02020603050405020304" pitchFamily="18" charset="0"/>
              </a:rPr>
            </a:br>
            <a:r>
              <a:rPr lang="fr-FR" sz="2000" dirty="0">
                <a:solidFill>
                  <a:srgbClr val="E46C0A"/>
                </a:solidFill>
                <a:latin typeface="Calibri" panose="020F0502020204030204" pitchFamily="34" charset="0"/>
                <a:ea typeface="Calibri" panose="020F0502020204030204" pitchFamily="34" charset="0"/>
                <a:cs typeface="Times New Roman" panose="02020603050405020304" pitchFamily="18" charset="0"/>
              </a:rPr>
              <a:t>-Des héritages et des valeurs à défendre. Que défend-on ? Comment ? </a:t>
            </a:r>
            <a:r>
              <a:rPr lang="fr-FR" dirty="0">
                <a:latin typeface="Calibri" panose="020F0502020204030204" pitchFamily="34" charset="0"/>
                <a:ea typeface="Calibri" panose="020F0502020204030204" pitchFamily="34" charset="0"/>
                <a:cs typeface="Times New Roman" panose="02020603050405020304" pitchFamily="18" charset="0"/>
              </a:rPr>
              <a:t/>
            </a:r>
            <a:br>
              <a:rPr lang="fr-FR" dirty="0">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4" name="Espace réservé du numéro de diapositive 3"/>
          <p:cNvSpPr>
            <a:spLocks noGrp="1"/>
          </p:cNvSpPr>
          <p:nvPr>
            <p:ph type="sldNum" sz="quarter" idx="12"/>
          </p:nvPr>
        </p:nvSpPr>
        <p:spPr/>
        <p:txBody>
          <a:bodyPr/>
          <a:lstStyle/>
          <a:p>
            <a:fld id="{2E431A3F-B120-4C95-A305-5761584140BF}" type="slidenum">
              <a:rPr lang="fr-FR" altLang="fr-FR" smtClean="0"/>
              <a:pPr/>
              <a:t>30</a:t>
            </a:fld>
            <a:endParaRPr lang="fr-FR" altLang="fr-FR"/>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1890163780"/>
              </p:ext>
            </p:extLst>
          </p:nvPr>
        </p:nvGraphicFramePr>
        <p:xfrm>
          <a:off x="56457" y="1988840"/>
          <a:ext cx="9721079" cy="4609895"/>
        </p:xfrm>
        <a:graphic>
          <a:graphicData uri="http://schemas.openxmlformats.org/drawingml/2006/table">
            <a:tbl>
              <a:tblPr firstRow="1" firstCol="1" bandRow="1"/>
              <a:tblGrid>
                <a:gridCol w="508937">
                  <a:extLst>
                    <a:ext uri="{9D8B030D-6E8A-4147-A177-3AD203B41FA5}">
                      <a16:colId xmlns:a16="http://schemas.microsoft.com/office/drawing/2014/main" val="2696547779"/>
                    </a:ext>
                  </a:extLst>
                </a:gridCol>
                <a:gridCol w="3548990">
                  <a:extLst>
                    <a:ext uri="{9D8B030D-6E8A-4147-A177-3AD203B41FA5}">
                      <a16:colId xmlns:a16="http://schemas.microsoft.com/office/drawing/2014/main" val="1977109603"/>
                    </a:ext>
                  </a:extLst>
                </a:gridCol>
                <a:gridCol w="3099617">
                  <a:extLst>
                    <a:ext uri="{9D8B030D-6E8A-4147-A177-3AD203B41FA5}">
                      <a16:colId xmlns:a16="http://schemas.microsoft.com/office/drawing/2014/main" val="831373756"/>
                    </a:ext>
                  </a:extLst>
                </a:gridCol>
                <a:gridCol w="2563535">
                  <a:extLst>
                    <a:ext uri="{9D8B030D-6E8A-4147-A177-3AD203B41FA5}">
                      <a16:colId xmlns:a16="http://schemas.microsoft.com/office/drawing/2014/main" val="3320288328"/>
                    </a:ext>
                  </a:extLst>
                </a:gridCol>
              </a:tblGrid>
              <a:tr h="210312">
                <a:tc>
                  <a:txBody>
                    <a:bodyPr/>
                    <a:lstStyle/>
                    <a:p>
                      <a:pPr>
                        <a:lnSpc>
                          <a:spcPct val="115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BAC</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HISTOIRE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fr-FR" sz="1200" b="1">
                          <a:effectLst/>
                          <a:latin typeface="Calibri" panose="020F0502020204030204" pitchFamily="34" charset="0"/>
                          <a:ea typeface="Calibri" panose="020F0502020204030204" pitchFamily="34" charset="0"/>
                          <a:cs typeface="Times New Roman" panose="02020603050405020304" pitchFamily="18" charset="0"/>
                        </a:rPr>
                        <a:t>GEOGRAPHIE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fr-FR" sz="1200" b="1">
                          <a:effectLst/>
                          <a:latin typeface="Calibri" panose="020F0502020204030204" pitchFamily="34" charset="0"/>
                          <a:ea typeface="Calibri" panose="020F0502020204030204" pitchFamily="34" charset="0"/>
                          <a:cs typeface="Times New Roman" panose="02020603050405020304" pitchFamily="18" charset="0"/>
                        </a:rPr>
                        <a:t>EMC</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273084457"/>
                  </a:ext>
                </a:extLst>
              </a:tr>
              <a:tr h="1540504">
                <a:tc>
                  <a:txBody>
                    <a:bodyPr/>
                    <a:lstStyle/>
                    <a:p>
                      <a:pPr>
                        <a:lnSpc>
                          <a:spcPct val="115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2nde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nSpc>
                          <a:spcPct val="115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Circulations, colonisations et révolutions (XVe -XVIIIe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-L’expansion du monde connu (XVe-XVIIIe siècle)</a:t>
                      </a:r>
                    </a:p>
                    <a:p>
                      <a:pPr>
                        <a:lnSpc>
                          <a:spcPct val="115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a:t>
                      </a:r>
                      <a:r>
                        <a:rPr lang="fr-FR" sz="1200" dirty="0">
                          <a:solidFill>
                            <a:srgbClr val="E46C0A"/>
                          </a:solidFill>
                          <a:effectLst/>
                          <a:latin typeface="Calibri" panose="020F0502020204030204" pitchFamily="34" charset="0"/>
                          <a:ea typeface="Calibri" panose="020F0502020204030204" pitchFamily="34" charset="0"/>
                          <a:cs typeface="Times New Roman" panose="02020603050405020304" pitchFamily="18" charset="0"/>
                        </a:rPr>
                        <a:t>L’Amérique et l’Europe en révolution (1760 à 1804)</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dirty="0">
                          <a:solidFill>
                            <a:srgbClr val="E46C0A"/>
                          </a:solidFill>
                          <a:effectLst/>
                          <a:latin typeface="Calibri" panose="020F0502020204030204" pitchFamily="34" charset="0"/>
                          <a:ea typeface="Calibri" panose="020F0502020204030204" pitchFamily="34" charset="0"/>
                          <a:cs typeface="Times New Roman" panose="02020603050405020304" pitchFamily="18" charset="0"/>
                        </a:rPr>
                        <a:t>-Métiers, compagnons et compagnonnage et chef-d’œuvre au XIXe siècle.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Production mondiale et circulation des personnes, des biens et des informations</a:t>
                      </a:r>
                      <a:r>
                        <a:rPr lang="fr-FR"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a:t>
                      </a:r>
                      <a:r>
                        <a:rPr lang="fr-FR" sz="1200" dirty="0">
                          <a:solidFill>
                            <a:srgbClr val="E46C0A"/>
                          </a:solidFill>
                          <a:effectLst/>
                          <a:latin typeface="Calibri" panose="020F0502020204030204" pitchFamily="34" charset="0"/>
                          <a:ea typeface="Calibri" panose="020F0502020204030204" pitchFamily="34" charset="0"/>
                          <a:cs typeface="Times New Roman" panose="02020603050405020304" pitchFamily="18" charset="0"/>
                        </a:rPr>
                        <a:t>Des réseaux d’échanges mondialisés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dirty="0">
                          <a:solidFill>
                            <a:srgbClr val="E46C0A"/>
                          </a:solidFill>
                          <a:effectLst/>
                          <a:latin typeface="Calibri" panose="020F0502020204030204" pitchFamily="34" charset="0"/>
                          <a:ea typeface="Calibri" panose="020F0502020204030204" pitchFamily="34" charset="0"/>
                          <a:cs typeface="Times New Roman" panose="02020603050405020304" pitchFamily="18" charset="0"/>
                        </a:rPr>
                        <a:t>-Une circulation croissante mais diverse des personnes à l’échelle mondiale.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b="1">
                          <a:effectLst/>
                          <a:latin typeface="Calibri" panose="020F0502020204030204" pitchFamily="34" charset="0"/>
                          <a:ea typeface="Calibri" panose="020F0502020204030204" pitchFamily="34" charset="0"/>
                          <a:cs typeface="Times New Roman" panose="02020603050405020304" pitchFamily="18" charset="0"/>
                        </a:rPr>
                        <a:t>Liberté et démocratie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a:t>
                      </a:r>
                      <a:r>
                        <a:rPr lang="fr-FR" sz="1200">
                          <a:solidFill>
                            <a:srgbClr val="E46C0A"/>
                          </a:solidFill>
                          <a:effectLst/>
                          <a:latin typeface="Calibri" panose="020F0502020204030204" pitchFamily="34" charset="0"/>
                          <a:ea typeface="Calibri" panose="020F0502020204030204" pitchFamily="34" charset="0"/>
                          <a:cs typeface="Times New Roman" panose="02020603050405020304" pitchFamily="18" charset="0"/>
                        </a:rPr>
                        <a:t>La liberté, nos libertés, ma liberté</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a:solidFill>
                            <a:srgbClr val="E46C0A"/>
                          </a:solidFill>
                          <a:effectLst/>
                          <a:latin typeface="Calibri" panose="020F0502020204030204" pitchFamily="34" charset="0"/>
                          <a:ea typeface="Calibri" panose="020F0502020204030204" pitchFamily="34" charset="0"/>
                          <a:cs typeface="Times New Roman" panose="02020603050405020304" pitchFamily="18" charset="0"/>
                        </a:rPr>
                        <a:t>-La laïcité</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4718317"/>
                  </a:ext>
                </a:extLst>
              </a:tr>
              <a:tr h="1540504">
                <a:tc>
                  <a:txBody>
                    <a:bodyPr/>
                    <a:lstStyle/>
                    <a:p>
                      <a:pPr>
                        <a:lnSpc>
                          <a:spcPct val="115000"/>
                        </a:lnSpc>
                        <a:spcAft>
                          <a:spcPts val="0"/>
                        </a:spcAft>
                      </a:pPr>
                      <a:r>
                        <a:rPr lang="fr-FR" sz="1200" b="1">
                          <a:effectLst/>
                          <a:latin typeface="Calibri" panose="020F0502020204030204" pitchFamily="34" charset="0"/>
                          <a:ea typeface="Calibri" panose="020F0502020204030204" pitchFamily="34" charset="0"/>
                          <a:cs typeface="Times New Roman" panose="02020603050405020304" pitchFamily="18" charset="0"/>
                        </a:rPr>
                        <a:t>1</a:t>
                      </a:r>
                      <a:r>
                        <a:rPr lang="fr-FR" sz="1200" b="1" baseline="30000">
                          <a:effectLst/>
                          <a:latin typeface="Calibri" panose="020F0502020204030204" pitchFamily="34" charset="0"/>
                          <a:ea typeface="Calibri" panose="020F0502020204030204" pitchFamily="34" charset="0"/>
                          <a:cs typeface="Times New Roman" panose="02020603050405020304" pitchFamily="18" charset="0"/>
                        </a:rPr>
                        <a:t>ère</a:t>
                      </a:r>
                      <a:r>
                        <a:rPr lang="fr-FR" sz="1200" b="1">
                          <a:effectLst/>
                          <a:latin typeface="Calibri" panose="020F0502020204030204" pitchFamily="34" charset="0"/>
                          <a:ea typeface="Calibri" panose="020F0502020204030204" pitchFamily="34" charset="0"/>
                          <a:cs typeface="Times New Roman" panose="02020603050405020304" pitchFamily="18" charset="0"/>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nSpc>
                          <a:spcPct val="115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Etats et sociétés en mutations (XIXe1</a:t>
                      </a:r>
                      <a:r>
                        <a:rPr lang="fr-FR" sz="1200" b="1" baseline="30000" dirty="0">
                          <a:effectLst/>
                          <a:latin typeface="Calibri" panose="020F0502020204030204" pitchFamily="34" charset="0"/>
                          <a:ea typeface="Calibri" panose="020F0502020204030204" pitchFamily="34" charset="0"/>
                          <a:cs typeface="Times New Roman" panose="02020603050405020304" pitchFamily="18" charset="0"/>
                        </a:rPr>
                        <a:t>ère</a:t>
                      </a:r>
                      <a:r>
                        <a:rPr lang="fr-FR" sz="1200" b="1" dirty="0">
                          <a:effectLst/>
                          <a:latin typeface="Calibri" panose="020F0502020204030204" pitchFamily="34" charset="0"/>
                          <a:ea typeface="Calibri" panose="020F0502020204030204" pitchFamily="34" charset="0"/>
                          <a:cs typeface="Times New Roman" panose="02020603050405020304" pitchFamily="18" charset="0"/>
                        </a:rPr>
                        <a:t> moitié du XXe )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dirty="0">
                          <a:solidFill>
                            <a:srgbClr val="E46C0A"/>
                          </a:solidFill>
                          <a:effectLst/>
                          <a:latin typeface="Calibri" panose="020F0502020204030204" pitchFamily="34" charset="0"/>
                          <a:ea typeface="Calibri" panose="020F0502020204030204" pitchFamily="34" charset="0"/>
                          <a:cs typeface="Times New Roman" panose="02020603050405020304" pitchFamily="18" charset="0"/>
                        </a:rPr>
                        <a:t>-Hommes et femmes au travail en métropole et dans les colonies françaises (XIXe - 1</a:t>
                      </a:r>
                      <a:r>
                        <a:rPr lang="fr-FR" sz="1200" baseline="30000" dirty="0">
                          <a:solidFill>
                            <a:srgbClr val="E46C0A"/>
                          </a:solidFill>
                          <a:effectLst/>
                          <a:latin typeface="Calibri" panose="020F0502020204030204" pitchFamily="34" charset="0"/>
                          <a:ea typeface="Calibri" panose="020F0502020204030204" pitchFamily="34" charset="0"/>
                          <a:cs typeface="Times New Roman" panose="02020603050405020304" pitchFamily="18" charset="0"/>
                        </a:rPr>
                        <a:t>ère</a:t>
                      </a:r>
                      <a:r>
                        <a:rPr lang="fr-FR" sz="1200" dirty="0">
                          <a:solidFill>
                            <a:srgbClr val="E46C0A"/>
                          </a:solidFill>
                          <a:effectLst/>
                          <a:latin typeface="Calibri" panose="020F0502020204030204" pitchFamily="34" charset="0"/>
                          <a:ea typeface="Calibri" panose="020F0502020204030204" pitchFamily="34" charset="0"/>
                          <a:cs typeface="Times New Roman" panose="02020603050405020304" pitchFamily="18" charset="0"/>
                        </a:rPr>
                        <a:t> moitié du XXe siècle)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dirty="0">
                          <a:solidFill>
                            <a:srgbClr val="E46C0A"/>
                          </a:solidFill>
                          <a:effectLst/>
                          <a:latin typeface="Calibri" panose="020F0502020204030204" pitchFamily="34" charset="0"/>
                          <a:ea typeface="Calibri" panose="020F0502020204030204" pitchFamily="34" charset="0"/>
                          <a:cs typeface="Times New Roman" panose="02020603050405020304" pitchFamily="18" charset="0"/>
                        </a:rPr>
                        <a:t>-Guerre européennes, guerres mondiales, guerres totales (1914- 1945)</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Recomposition du monde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dirty="0">
                          <a:solidFill>
                            <a:srgbClr val="E46C0A"/>
                          </a:solidFill>
                          <a:effectLst/>
                          <a:latin typeface="Calibri" panose="020F0502020204030204" pitchFamily="34" charset="0"/>
                          <a:ea typeface="Calibri" panose="020F0502020204030204" pitchFamily="34" charset="0"/>
                          <a:cs typeface="Times New Roman" panose="02020603050405020304" pitchFamily="18" charset="0"/>
                        </a:rPr>
                        <a:t>-Le recomposition du territoire urbain en France : métropolisation et périurbanisation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dirty="0">
                          <a:solidFill>
                            <a:srgbClr val="E46C0A"/>
                          </a:solidFill>
                          <a:effectLst/>
                          <a:latin typeface="Calibri" panose="020F0502020204030204" pitchFamily="34" charset="0"/>
                          <a:ea typeface="Calibri" panose="020F0502020204030204" pitchFamily="34" charset="0"/>
                          <a:cs typeface="Times New Roman" panose="02020603050405020304" pitchFamily="18" charset="0"/>
                        </a:rPr>
                        <a:t>-L’Afrique, un continent en recomposition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b="1">
                          <a:effectLst/>
                          <a:latin typeface="Calibri" panose="020F0502020204030204" pitchFamily="34" charset="0"/>
                          <a:ea typeface="Calibri" panose="020F0502020204030204" pitchFamily="34" charset="0"/>
                          <a:cs typeface="Times New Roman" panose="02020603050405020304" pitchFamily="18" charset="0"/>
                        </a:rPr>
                        <a:t>Egalité et fraternité en démocratie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a:t>
                      </a:r>
                      <a:r>
                        <a:rPr lang="fr-FR" sz="1200">
                          <a:solidFill>
                            <a:srgbClr val="E46C0A"/>
                          </a:solidFill>
                          <a:effectLst/>
                          <a:latin typeface="Calibri" panose="020F0502020204030204" pitchFamily="34" charset="0"/>
                          <a:ea typeface="Calibri" panose="020F0502020204030204" pitchFamily="34" charset="0"/>
                          <a:cs typeface="Times New Roman" panose="02020603050405020304" pitchFamily="18" charset="0"/>
                        </a:rPr>
                        <a:t>Egaux et fraternels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a:solidFill>
                            <a:srgbClr val="E46C0A"/>
                          </a:solidFill>
                          <a:effectLst/>
                          <a:latin typeface="Calibri" panose="020F0502020204030204" pitchFamily="34" charset="0"/>
                          <a:ea typeface="Calibri" panose="020F0502020204030204" pitchFamily="34" charset="0"/>
                          <a:cs typeface="Times New Roman" panose="02020603050405020304" pitchFamily="18" charset="0"/>
                        </a:rPr>
                        <a:t>-Préserver la paix et protéger des valeurs communes : défense et sécurité en France et en Europe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3338954"/>
                  </a:ext>
                </a:extLst>
              </a:tr>
              <a:tr h="1318575">
                <a:tc>
                  <a:txBody>
                    <a:bodyPr/>
                    <a:lstStyle/>
                    <a:p>
                      <a:pPr>
                        <a:lnSpc>
                          <a:spcPct val="115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TALE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France et monde depuis 1945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-Le jeu des puissances dans les relations internationales depuis 1945</a:t>
                      </a:r>
                    </a:p>
                    <a:p>
                      <a:pPr>
                        <a:lnSpc>
                          <a:spcPct val="115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-Vivre ne France en démocratie depuis 1945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Les hommes face aux changements globaux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-L’accès aux ressources pour produire, consommer, se loger et se déplacer</a:t>
                      </a:r>
                    </a:p>
                    <a:p>
                      <a:pPr>
                        <a:lnSpc>
                          <a:spcPct val="115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-Les sociétés face aux risques : anticiper, réagir, se coordonner et s’adapter.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Espace public, engagement et culture du débat démocratique</a:t>
                      </a:r>
                      <a:r>
                        <a:rPr lang="fr-FR" sz="12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-S’engager et débattre en démocratie autour des défis des défis de société.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68705826"/>
                  </a:ext>
                </a:extLst>
              </a:tr>
            </a:tbl>
          </a:graphicData>
        </a:graphic>
      </p:graphicFrame>
      <p:sp>
        <p:nvSpPr>
          <p:cNvPr id="3" name="Explosion 1 2"/>
          <p:cNvSpPr/>
          <p:nvPr/>
        </p:nvSpPr>
        <p:spPr>
          <a:xfrm>
            <a:off x="2144688" y="2996952"/>
            <a:ext cx="3816424" cy="2880320"/>
          </a:xfrm>
          <a:prstGeom prst="irregularSeal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Etablir des liens entre les programmes de chaque année</a:t>
            </a:r>
            <a:endParaRPr lang="fr-FR" dirty="0"/>
          </a:p>
        </p:txBody>
      </p:sp>
    </p:spTree>
    <p:extLst>
      <p:ext uri="{BB962C8B-B14F-4D97-AF65-F5344CB8AC3E}">
        <p14:creationId xmlns:p14="http://schemas.microsoft.com/office/powerpoint/2010/main" val="12379627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34" y="0"/>
            <a:ext cx="9891666" cy="960000"/>
          </a:xfrm>
          <a:solidFill>
            <a:schemeClr val="accent3">
              <a:lumMod val="20000"/>
              <a:lumOff val="80000"/>
            </a:schemeClr>
          </a:solidFill>
        </p:spPr>
        <p:txBody>
          <a:bodyPr/>
          <a:lstStyle/>
          <a:p>
            <a:pPr algn="l"/>
            <a:r>
              <a:rPr lang="fr-FR" sz="2400" dirty="0">
                <a:solidFill>
                  <a:srgbClr val="42A5C2"/>
                </a:solidFill>
              </a:rPr>
              <a:t>Comment nos modes de vie sont-ils </a:t>
            </a:r>
            <a:r>
              <a:rPr lang="fr-FR" sz="2400" dirty="0" err="1">
                <a:solidFill>
                  <a:srgbClr val="42A5C2"/>
                </a:solidFill>
              </a:rPr>
              <a:t>re</a:t>
            </a:r>
            <a:r>
              <a:rPr lang="fr-FR" sz="2400" dirty="0">
                <a:solidFill>
                  <a:srgbClr val="42A5C2"/>
                </a:solidFill>
              </a:rPr>
              <a:t>-questionnés à l’aune des changements globaux ? </a:t>
            </a:r>
            <a:r>
              <a:rPr lang="fr-FR" dirty="0">
                <a:solidFill>
                  <a:srgbClr val="42A5C2"/>
                </a:solidFill>
              </a:rPr>
              <a:t/>
            </a:r>
            <a:br>
              <a:rPr lang="fr-FR" dirty="0">
                <a:solidFill>
                  <a:srgbClr val="42A5C2"/>
                </a:solidFill>
              </a:rPr>
            </a:br>
            <a:endParaRPr lang="fr-FR" dirty="0">
              <a:solidFill>
                <a:srgbClr val="42A5C2"/>
              </a:solidFill>
            </a:endParaRP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522232359"/>
              </p:ext>
            </p:extLst>
          </p:nvPr>
        </p:nvGraphicFramePr>
        <p:xfrm>
          <a:off x="128464" y="1187924"/>
          <a:ext cx="9505055" cy="5049388"/>
        </p:xfrm>
        <a:graphic>
          <a:graphicData uri="http://schemas.openxmlformats.org/drawingml/2006/table">
            <a:tbl>
              <a:tblPr firstRow="1" firstCol="1" bandRow="1"/>
              <a:tblGrid>
                <a:gridCol w="497627">
                  <a:extLst>
                    <a:ext uri="{9D8B030D-6E8A-4147-A177-3AD203B41FA5}">
                      <a16:colId xmlns:a16="http://schemas.microsoft.com/office/drawing/2014/main" val="140076419"/>
                    </a:ext>
                  </a:extLst>
                </a:gridCol>
                <a:gridCol w="3470123">
                  <a:extLst>
                    <a:ext uri="{9D8B030D-6E8A-4147-A177-3AD203B41FA5}">
                      <a16:colId xmlns:a16="http://schemas.microsoft.com/office/drawing/2014/main" val="3307642270"/>
                    </a:ext>
                  </a:extLst>
                </a:gridCol>
                <a:gridCol w="3030736">
                  <a:extLst>
                    <a:ext uri="{9D8B030D-6E8A-4147-A177-3AD203B41FA5}">
                      <a16:colId xmlns:a16="http://schemas.microsoft.com/office/drawing/2014/main" val="3161020639"/>
                    </a:ext>
                  </a:extLst>
                </a:gridCol>
                <a:gridCol w="2506569">
                  <a:extLst>
                    <a:ext uri="{9D8B030D-6E8A-4147-A177-3AD203B41FA5}">
                      <a16:colId xmlns:a16="http://schemas.microsoft.com/office/drawing/2014/main" val="2697044466"/>
                    </a:ext>
                  </a:extLst>
                </a:gridCol>
              </a:tblGrid>
              <a:tr h="215331">
                <a:tc>
                  <a:txBody>
                    <a:bodyPr/>
                    <a:lstStyle/>
                    <a:p>
                      <a:pPr>
                        <a:lnSpc>
                          <a:spcPct val="115000"/>
                        </a:lnSpc>
                        <a:spcAft>
                          <a:spcPts val="0"/>
                        </a:spcAft>
                      </a:pPr>
                      <a:r>
                        <a:rPr lang="fr-FR" sz="1100" b="1">
                          <a:effectLst/>
                          <a:latin typeface="Calibri" panose="020F0502020204030204" pitchFamily="34" charset="0"/>
                          <a:ea typeface="Calibri" panose="020F0502020204030204" pitchFamily="34" charset="0"/>
                          <a:cs typeface="Times New Roman" panose="02020603050405020304" pitchFamily="18" charset="0"/>
                        </a:rPr>
                        <a:t>BAC</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fr-FR" sz="1200" b="1">
                          <a:effectLst/>
                          <a:latin typeface="Calibri" panose="020F0502020204030204" pitchFamily="34" charset="0"/>
                          <a:ea typeface="Calibri" panose="020F0502020204030204" pitchFamily="34" charset="0"/>
                          <a:cs typeface="Times New Roman" panose="02020603050405020304" pitchFamily="18" charset="0"/>
                        </a:rPr>
                        <a:t>HISTOIRE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GEOGRAPHIE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fr-FR" sz="1200" b="1">
                          <a:effectLst/>
                          <a:latin typeface="Calibri" panose="020F0502020204030204" pitchFamily="34" charset="0"/>
                          <a:ea typeface="Calibri" panose="020F0502020204030204" pitchFamily="34" charset="0"/>
                          <a:cs typeface="Times New Roman" panose="02020603050405020304" pitchFamily="18" charset="0"/>
                        </a:rPr>
                        <a:t>EMC</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015969165"/>
                  </a:ext>
                </a:extLst>
              </a:tr>
              <a:tr h="1732240">
                <a:tc>
                  <a:txBody>
                    <a:bodyPr/>
                    <a:lstStyle/>
                    <a:p>
                      <a:pPr>
                        <a:lnSpc>
                          <a:spcPct val="115000"/>
                        </a:lnSpc>
                        <a:spcAft>
                          <a:spcPts val="0"/>
                        </a:spcAft>
                      </a:pPr>
                      <a:r>
                        <a:rPr lang="fr-FR" sz="1100" b="1">
                          <a:effectLst/>
                          <a:latin typeface="Calibri" panose="020F0502020204030204" pitchFamily="34" charset="0"/>
                          <a:ea typeface="Calibri" panose="020F0502020204030204" pitchFamily="34" charset="0"/>
                          <a:cs typeface="Times New Roman" panose="02020603050405020304" pitchFamily="18" charset="0"/>
                        </a:rPr>
                        <a:t>2nde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nSpc>
                          <a:spcPct val="115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Circulations, colonisations et révolutions (XVe -XVIIIe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-L’expansion du monde connu (XVe-XVIIIe siècle)</a:t>
                      </a:r>
                    </a:p>
                    <a:p>
                      <a:pPr>
                        <a:lnSpc>
                          <a:spcPct val="115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-L’Amérique et l’Europe en révolution (1760 à 1804)</a:t>
                      </a:r>
                    </a:p>
                    <a:p>
                      <a:pPr>
                        <a:lnSpc>
                          <a:spcPct val="115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-Métiers, compagnons et compagnonnage et chef-d’œuvre au XIXe siècle.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Production mondiale et circulation des personnes, des biens et des informations.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a:t>
                      </a:r>
                      <a:r>
                        <a:rPr lang="fr-FR" sz="1200" dirty="0">
                          <a:solidFill>
                            <a:srgbClr val="4BACC6"/>
                          </a:solidFill>
                          <a:effectLst/>
                          <a:latin typeface="Calibri" panose="020F0502020204030204" pitchFamily="34" charset="0"/>
                          <a:ea typeface="Calibri" panose="020F0502020204030204" pitchFamily="34" charset="0"/>
                          <a:cs typeface="Times New Roman" panose="02020603050405020304" pitchFamily="18" charset="0"/>
                        </a:rPr>
                        <a:t>Des réseaux d’échanges mondialisés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dirty="0">
                          <a:solidFill>
                            <a:srgbClr val="4BACC6"/>
                          </a:solidFill>
                          <a:effectLst/>
                          <a:latin typeface="Calibri" panose="020F0502020204030204" pitchFamily="34" charset="0"/>
                          <a:ea typeface="Calibri" panose="020F0502020204030204" pitchFamily="34" charset="0"/>
                          <a:cs typeface="Times New Roman" panose="02020603050405020304" pitchFamily="18" charset="0"/>
                        </a:rPr>
                        <a:t>-Une circulation croissante mais diverse des personnes à l’échelle mondiale.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Liberté et démocratie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a:t>
                      </a:r>
                      <a:r>
                        <a:rPr lang="fr-FR" sz="1200" dirty="0">
                          <a:solidFill>
                            <a:srgbClr val="4BACC6"/>
                          </a:solidFill>
                          <a:effectLst/>
                          <a:latin typeface="Calibri" panose="020F0502020204030204" pitchFamily="34" charset="0"/>
                          <a:ea typeface="Calibri" panose="020F0502020204030204" pitchFamily="34" charset="0"/>
                          <a:cs typeface="Times New Roman" panose="02020603050405020304" pitchFamily="18" charset="0"/>
                        </a:rPr>
                        <a:t>La liberté, nos libertés, ma liberté</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dirty="0">
                          <a:solidFill>
                            <a:srgbClr val="4BACC6"/>
                          </a:solidFill>
                          <a:effectLst/>
                          <a:latin typeface="Calibri" panose="020F0502020204030204" pitchFamily="34" charset="0"/>
                          <a:ea typeface="Calibri" panose="020F0502020204030204" pitchFamily="34" charset="0"/>
                          <a:cs typeface="Times New Roman" panose="02020603050405020304" pitchFamily="18" charset="0"/>
                        </a:rPr>
                        <a:t>-La laïcité</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5590294"/>
                  </a:ext>
                </a:extLst>
              </a:tr>
              <a:tr h="1587703">
                <a:tc>
                  <a:txBody>
                    <a:bodyPr/>
                    <a:lstStyle/>
                    <a:p>
                      <a:pPr>
                        <a:lnSpc>
                          <a:spcPct val="115000"/>
                        </a:lnSpc>
                        <a:spcAft>
                          <a:spcPts val="0"/>
                        </a:spcAft>
                      </a:pPr>
                      <a:r>
                        <a:rPr lang="fr-FR" sz="1100" b="1">
                          <a:effectLst/>
                          <a:latin typeface="Calibri" panose="020F0502020204030204" pitchFamily="34" charset="0"/>
                          <a:ea typeface="Calibri" panose="020F0502020204030204" pitchFamily="34" charset="0"/>
                          <a:cs typeface="Times New Roman" panose="02020603050405020304" pitchFamily="18" charset="0"/>
                        </a:rPr>
                        <a:t>1</a:t>
                      </a:r>
                      <a:r>
                        <a:rPr lang="fr-FR" sz="1100" b="1" baseline="30000">
                          <a:effectLst/>
                          <a:latin typeface="Calibri" panose="020F0502020204030204" pitchFamily="34" charset="0"/>
                          <a:ea typeface="Calibri" panose="020F0502020204030204" pitchFamily="34" charset="0"/>
                          <a:cs typeface="Times New Roman" panose="02020603050405020304" pitchFamily="18" charset="0"/>
                        </a:rPr>
                        <a:t>ère</a:t>
                      </a:r>
                      <a:r>
                        <a:rPr lang="fr-FR" sz="1100" b="1">
                          <a:effectLst/>
                          <a:latin typeface="Calibri" panose="020F0502020204030204" pitchFamily="34"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nSpc>
                          <a:spcPct val="115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 </a:t>
                      </a:r>
                      <a:r>
                        <a:rPr lang="fr-FR" sz="1200" b="1">
                          <a:effectLst/>
                          <a:latin typeface="Calibri" panose="020F0502020204030204" pitchFamily="34" charset="0"/>
                          <a:ea typeface="Calibri" panose="020F0502020204030204" pitchFamily="34" charset="0"/>
                          <a:cs typeface="Times New Roman" panose="02020603050405020304" pitchFamily="18" charset="0"/>
                        </a:rPr>
                        <a:t>Etats et sociétés en mutations (XIXe1</a:t>
                      </a:r>
                      <a:r>
                        <a:rPr lang="fr-FR" sz="1200" b="1" baseline="30000">
                          <a:effectLst/>
                          <a:latin typeface="Calibri" panose="020F0502020204030204" pitchFamily="34" charset="0"/>
                          <a:ea typeface="Calibri" panose="020F0502020204030204" pitchFamily="34" charset="0"/>
                          <a:cs typeface="Times New Roman" panose="02020603050405020304" pitchFamily="18" charset="0"/>
                        </a:rPr>
                        <a:t>ère</a:t>
                      </a:r>
                      <a:r>
                        <a:rPr lang="fr-FR" sz="1200" b="1">
                          <a:effectLst/>
                          <a:latin typeface="Calibri" panose="020F0502020204030204" pitchFamily="34" charset="0"/>
                          <a:ea typeface="Calibri" panose="020F0502020204030204" pitchFamily="34" charset="0"/>
                          <a:cs typeface="Times New Roman" panose="02020603050405020304" pitchFamily="18" charset="0"/>
                        </a:rPr>
                        <a:t> moitié du XXe )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a:solidFill>
                            <a:srgbClr val="4BACC6"/>
                          </a:solidFill>
                          <a:effectLst/>
                          <a:latin typeface="Calibri" panose="020F0502020204030204" pitchFamily="34" charset="0"/>
                          <a:ea typeface="Calibri" panose="020F0502020204030204" pitchFamily="34" charset="0"/>
                          <a:cs typeface="Times New Roman" panose="02020603050405020304" pitchFamily="18" charset="0"/>
                        </a:rPr>
                        <a:t>-Hommes et femmes au travail en métropole et dans les colonies françaises (XIXe - 1</a:t>
                      </a:r>
                      <a:r>
                        <a:rPr lang="fr-FR" sz="1200" baseline="30000">
                          <a:solidFill>
                            <a:srgbClr val="4BACC6"/>
                          </a:solidFill>
                          <a:effectLst/>
                          <a:latin typeface="Calibri" panose="020F0502020204030204" pitchFamily="34" charset="0"/>
                          <a:ea typeface="Calibri" panose="020F0502020204030204" pitchFamily="34" charset="0"/>
                          <a:cs typeface="Times New Roman" panose="02020603050405020304" pitchFamily="18" charset="0"/>
                        </a:rPr>
                        <a:t>ère</a:t>
                      </a:r>
                      <a:r>
                        <a:rPr lang="fr-FR" sz="1200">
                          <a:solidFill>
                            <a:srgbClr val="4BACC6"/>
                          </a:solidFill>
                          <a:effectLst/>
                          <a:latin typeface="Calibri" panose="020F0502020204030204" pitchFamily="34" charset="0"/>
                          <a:ea typeface="Calibri" panose="020F0502020204030204" pitchFamily="34" charset="0"/>
                          <a:cs typeface="Times New Roman" panose="02020603050405020304" pitchFamily="18" charset="0"/>
                        </a:rPr>
                        <a:t> moitié du XXe siècle)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a:solidFill>
                            <a:srgbClr val="4BACC6"/>
                          </a:solidFill>
                          <a:effectLst/>
                          <a:latin typeface="Calibri" panose="020F0502020204030204" pitchFamily="34" charset="0"/>
                          <a:ea typeface="Calibri" panose="020F0502020204030204" pitchFamily="34" charset="0"/>
                          <a:cs typeface="Times New Roman" panose="02020603050405020304" pitchFamily="18" charset="0"/>
                        </a:rPr>
                        <a:t>-Guerre européennes, guerres mondiales, guerres totales (1914- 1945)</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b="1">
                          <a:effectLst/>
                          <a:latin typeface="Calibri" panose="020F0502020204030204" pitchFamily="34" charset="0"/>
                          <a:ea typeface="Calibri" panose="020F0502020204030204" pitchFamily="34" charset="0"/>
                          <a:cs typeface="Times New Roman" panose="02020603050405020304" pitchFamily="18" charset="0"/>
                        </a:rPr>
                        <a:t>Recomposition du monde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a:solidFill>
                            <a:srgbClr val="4BACC6"/>
                          </a:solidFill>
                          <a:effectLst/>
                          <a:latin typeface="Calibri" panose="020F0502020204030204" pitchFamily="34" charset="0"/>
                          <a:ea typeface="Calibri" panose="020F0502020204030204" pitchFamily="34" charset="0"/>
                          <a:cs typeface="Times New Roman" panose="02020603050405020304" pitchFamily="18" charset="0"/>
                        </a:rPr>
                        <a:t>-Le recomposition du territoire urbain en France : métropolisation et périurbanisation</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a:solidFill>
                            <a:srgbClr val="4BACC6"/>
                          </a:solidFill>
                          <a:effectLst/>
                          <a:latin typeface="Calibri" panose="020F0502020204030204" pitchFamily="34" charset="0"/>
                          <a:ea typeface="Calibri" panose="020F0502020204030204" pitchFamily="34" charset="0"/>
                          <a:cs typeface="Times New Roman" panose="02020603050405020304" pitchFamily="18" charset="0"/>
                        </a:rPr>
                        <a:t>-L’Afrique, un continent en recomposition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b="1">
                          <a:effectLst/>
                          <a:latin typeface="Calibri" panose="020F0502020204030204" pitchFamily="34" charset="0"/>
                          <a:ea typeface="Calibri" panose="020F0502020204030204" pitchFamily="34" charset="0"/>
                          <a:cs typeface="Times New Roman" panose="02020603050405020304" pitchFamily="18" charset="0"/>
                        </a:rPr>
                        <a:t>Egalité et fraternité en démocratie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a:t>
                      </a:r>
                      <a:r>
                        <a:rPr lang="fr-FR" sz="1200">
                          <a:solidFill>
                            <a:srgbClr val="4BACC6"/>
                          </a:solidFill>
                          <a:effectLst/>
                          <a:latin typeface="Calibri" panose="020F0502020204030204" pitchFamily="34" charset="0"/>
                          <a:ea typeface="Calibri" panose="020F0502020204030204" pitchFamily="34" charset="0"/>
                          <a:cs typeface="Times New Roman" panose="02020603050405020304" pitchFamily="18" charset="0"/>
                        </a:rPr>
                        <a:t>Egaux et fraternels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a:solidFill>
                            <a:srgbClr val="4BACC6"/>
                          </a:solidFill>
                          <a:effectLst/>
                          <a:latin typeface="Calibri" panose="020F0502020204030204" pitchFamily="34" charset="0"/>
                          <a:ea typeface="Calibri" panose="020F0502020204030204" pitchFamily="34" charset="0"/>
                          <a:cs typeface="Times New Roman" panose="02020603050405020304" pitchFamily="18" charset="0"/>
                        </a:rPr>
                        <a:t>-Préserver la paix et protéger des valeurs communes : défense et sécurité en France et en Europe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9757026"/>
                  </a:ext>
                </a:extLst>
              </a:tr>
              <a:tr h="1514114">
                <a:tc>
                  <a:txBody>
                    <a:bodyPr/>
                    <a:lstStyle/>
                    <a:p>
                      <a:pPr>
                        <a:lnSpc>
                          <a:spcPct val="115000"/>
                        </a:lnSpc>
                        <a:spcAft>
                          <a:spcPts val="0"/>
                        </a:spcAft>
                      </a:pPr>
                      <a:r>
                        <a:rPr lang="fr-FR" sz="1100" b="1">
                          <a:effectLst/>
                          <a:latin typeface="Calibri" panose="020F0502020204030204" pitchFamily="34" charset="0"/>
                          <a:ea typeface="Calibri" panose="020F0502020204030204" pitchFamily="34" charset="0"/>
                          <a:cs typeface="Times New Roman" panose="02020603050405020304" pitchFamily="18" charset="0"/>
                        </a:rPr>
                        <a:t>TALE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nSpc>
                          <a:spcPct val="115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France et monde depuis 1945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a:t>
                      </a:r>
                      <a:r>
                        <a:rPr lang="fr-FR" sz="1200" dirty="0">
                          <a:solidFill>
                            <a:srgbClr val="4BACC6"/>
                          </a:solidFill>
                          <a:effectLst/>
                          <a:latin typeface="Calibri" panose="020F0502020204030204" pitchFamily="34" charset="0"/>
                          <a:ea typeface="Calibri" panose="020F0502020204030204" pitchFamily="34" charset="0"/>
                          <a:cs typeface="Times New Roman" panose="02020603050405020304" pitchFamily="18" charset="0"/>
                        </a:rPr>
                        <a:t>Le jeu des puissances dans les relations internationales depuis 1945</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dirty="0">
                          <a:solidFill>
                            <a:srgbClr val="4BACC6"/>
                          </a:solidFill>
                          <a:effectLst/>
                          <a:latin typeface="Calibri" panose="020F0502020204030204" pitchFamily="34" charset="0"/>
                          <a:ea typeface="Calibri" panose="020F0502020204030204" pitchFamily="34" charset="0"/>
                          <a:cs typeface="Times New Roman" panose="02020603050405020304" pitchFamily="18" charset="0"/>
                        </a:rPr>
                        <a:t>-Vivre en France en démocratie depuis 1945</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Les hommes face aux changements globaux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dirty="0">
                          <a:solidFill>
                            <a:srgbClr val="4BACC6"/>
                          </a:solidFill>
                          <a:effectLst/>
                          <a:latin typeface="Calibri" panose="020F0502020204030204" pitchFamily="34" charset="0"/>
                          <a:ea typeface="Calibri" panose="020F0502020204030204" pitchFamily="34" charset="0"/>
                          <a:cs typeface="Times New Roman" panose="02020603050405020304" pitchFamily="18" charset="0"/>
                        </a:rPr>
                        <a:t>-L’accès aux ressources pour produire, consommer, se loger et se déplacer</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dirty="0">
                          <a:solidFill>
                            <a:srgbClr val="4BACC6"/>
                          </a:solidFill>
                          <a:effectLst/>
                          <a:latin typeface="Calibri" panose="020F0502020204030204" pitchFamily="34" charset="0"/>
                          <a:ea typeface="Calibri" panose="020F0502020204030204" pitchFamily="34" charset="0"/>
                          <a:cs typeface="Times New Roman" panose="02020603050405020304" pitchFamily="18" charset="0"/>
                        </a:rPr>
                        <a:t>-Les sociétés face aux risques : anticiper, réagir, se coordonner et s’adapter.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Espace public, engagement et culture du débat démocratique</a:t>
                      </a:r>
                      <a:r>
                        <a:rPr lang="fr-FR" sz="12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a:t>
                      </a:r>
                      <a:r>
                        <a:rPr lang="fr-FR" sz="1200" dirty="0">
                          <a:solidFill>
                            <a:srgbClr val="4BACC6"/>
                          </a:solidFill>
                          <a:effectLst/>
                          <a:latin typeface="Calibri" panose="020F0502020204030204" pitchFamily="34" charset="0"/>
                          <a:ea typeface="Calibri" panose="020F0502020204030204" pitchFamily="34" charset="0"/>
                          <a:cs typeface="Times New Roman" panose="02020603050405020304" pitchFamily="18" charset="0"/>
                        </a:rPr>
                        <a:t>S’engager et débattre en démocratie autour des défis des défis de société.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4260964"/>
                  </a:ext>
                </a:extLst>
              </a:tr>
            </a:tbl>
          </a:graphicData>
        </a:graphic>
      </p:graphicFrame>
      <p:sp>
        <p:nvSpPr>
          <p:cNvPr id="4" name="Espace réservé du numéro de diapositive 3"/>
          <p:cNvSpPr>
            <a:spLocks noGrp="1"/>
          </p:cNvSpPr>
          <p:nvPr>
            <p:ph type="sldNum" sz="quarter" idx="12"/>
          </p:nvPr>
        </p:nvSpPr>
        <p:spPr/>
        <p:txBody>
          <a:bodyPr/>
          <a:lstStyle/>
          <a:p>
            <a:fld id="{2E431A3F-B120-4C95-A305-5761584140BF}" type="slidenum">
              <a:rPr lang="fr-FR" altLang="fr-FR" smtClean="0"/>
              <a:pPr/>
              <a:t>31</a:t>
            </a:fld>
            <a:endParaRPr lang="fr-FR" altLang="fr-FR"/>
          </a:p>
        </p:txBody>
      </p:sp>
      <p:sp>
        <p:nvSpPr>
          <p:cNvPr id="6" name="Explosion 1 5"/>
          <p:cNvSpPr/>
          <p:nvPr/>
        </p:nvSpPr>
        <p:spPr>
          <a:xfrm>
            <a:off x="2144688" y="2996952"/>
            <a:ext cx="3816424" cy="2880320"/>
          </a:xfrm>
          <a:prstGeom prst="irregularSeal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Etablir des liens entre les programmes de chaque année</a:t>
            </a:r>
            <a:endParaRPr lang="fr-FR" dirty="0"/>
          </a:p>
        </p:txBody>
      </p:sp>
    </p:spTree>
    <p:extLst>
      <p:ext uri="{BB962C8B-B14F-4D97-AF65-F5344CB8AC3E}">
        <p14:creationId xmlns:p14="http://schemas.microsoft.com/office/powerpoint/2010/main" val="33346934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464" y="116632"/>
            <a:ext cx="9669760" cy="1489706"/>
          </a:xfrm>
          <a:solidFill>
            <a:schemeClr val="accent3">
              <a:lumMod val="20000"/>
              <a:lumOff val="80000"/>
            </a:schemeClr>
          </a:solidFill>
        </p:spPr>
        <p:txBody>
          <a:bodyPr/>
          <a:lstStyle/>
          <a:p>
            <a:pPr marL="342900" indent="-342900">
              <a:lnSpc>
                <a:spcPct val="115000"/>
              </a:lnSpc>
            </a:pPr>
            <a:r>
              <a:rPr lang="fr-FR" sz="1600" dirty="0">
                <a:solidFill>
                  <a:srgbClr val="8064A2"/>
                </a:solidFill>
                <a:latin typeface="Calibri" panose="020F0502020204030204" pitchFamily="34" charset="0"/>
                <a:ea typeface="Calibri" panose="020F0502020204030204" pitchFamily="34" charset="0"/>
                <a:cs typeface="Times New Roman" panose="02020603050405020304" pitchFamily="18" charset="0"/>
              </a:rPr>
              <a:t>	</a:t>
            </a:r>
            <a:r>
              <a:rPr lang="fr-FR" sz="1800" dirty="0">
                <a:solidFill>
                  <a:schemeClr val="accent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-Comment le monde du travail se transforme-t-il au XIXe ? </a:t>
            </a:r>
            <a:br>
              <a:rPr lang="fr-FR" sz="1800" dirty="0">
                <a:solidFill>
                  <a:schemeClr val="accent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br>
            <a:r>
              <a:rPr lang="fr-FR" sz="1800" dirty="0">
                <a:solidFill>
                  <a:schemeClr val="accent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-Quels rôles ont joué les guerres dans l’évolution du monde du travail ?</a:t>
            </a:r>
            <a:br>
              <a:rPr lang="fr-FR" sz="1800" dirty="0">
                <a:solidFill>
                  <a:schemeClr val="accent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br>
            <a:r>
              <a:rPr lang="fr-FR" sz="1800" dirty="0">
                <a:solidFill>
                  <a:schemeClr val="accent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-Comment le monde du travail se caractérise-t-il par des solidarités professionnelles ?</a:t>
            </a:r>
            <a:br>
              <a:rPr lang="fr-FR" sz="1800" dirty="0">
                <a:solidFill>
                  <a:schemeClr val="accent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br>
            <a:r>
              <a:rPr lang="fr-FR" sz="1800" dirty="0">
                <a:solidFill>
                  <a:schemeClr val="accent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-Quels furent les moyens pour améliorer le sort des travailleurs ? </a:t>
            </a:r>
            <a:br>
              <a:rPr lang="fr-FR" sz="1800" dirty="0">
                <a:solidFill>
                  <a:schemeClr val="accent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br>
            <a:endParaRPr lang="fr-FR" sz="1800" dirty="0">
              <a:solidFill>
                <a:schemeClr val="accent2">
                  <a:lumMod val="60000"/>
                  <a:lumOff val="40000"/>
                </a:schemeClr>
              </a:solidFill>
            </a:endParaRP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70611461"/>
              </p:ext>
            </p:extLst>
          </p:nvPr>
        </p:nvGraphicFramePr>
        <p:xfrm>
          <a:off x="272480" y="1700808"/>
          <a:ext cx="9145015" cy="4786482"/>
        </p:xfrm>
        <a:graphic>
          <a:graphicData uri="http://schemas.openxmlformats.org/drawingml/2006/table">
            <a:tbl>
              <a:tblPr firstRow="1" firstCol="1" bandRow="1"/>
              <a:tblGrid>
                <a:gridCol w="478778">
                  <a:extLst>
                    <a:ext uri="{9D8B030D-6E8A-4147-A177-3AD203B41FA5}">
                      <a16:colId xmlns:a16="http://schemas.microsoft.com/office/drawing/2014/main" val="3408548722"/>
                    </a:ext>
                  </a:extLst>
                </a:gridCol>
                <a:gridCol w="3338679">
                  <a:extLst>
                    <a:ext uri="{9D8B030D-6E8A-4147-A177-3AD203B41FA5}">
                      <a16:colId xmlns:a16="http://schemas.microsoft.com/office/drawing/2014/main" val="2829452636"/>
                    </a:ext>
                  </a:extLst>
                </a:gridCol>
                <a:gridCol w="2915935">
                  <a:extLst>
                    <a:ext uri="{9D8B030D-6E8A-4147-A177-3AD203B41FA5}">
                      <a16:colId xmlns:a16="http://schemas.microsoft.com/office/drawing/2014/main" val="941410252"/>
                    </a:ext>
                  </a:extLst>
                </a:gridCol>
                <a:gridCol w="2411623">
                  <a:extLst>
                    <a:ext uri="{9D8B030D-6E8A-4147-A177-3AD203B41FA5}">
                      <a16:colId xmlns:a16="http://schemas.microsoft.com/office/drawing/2014/main" val="302754727"/>
                    </a:ext>
                  </a:extLst>
                </a:gridCol>
              </a:tblGrid>
              <a:tr h="206725">
                <a:tc>
                  <a:txBody>
                    <a:bodyPr/>
                    <a:lstStyle/>
                    <a:p>
                      <a:pPr>
                        <a:lnSpc>
                          <a:spcPct val="115000"/>
                        </a:lnSpc>
                        <a:spcAft>
                          <a:spcPts val="0"/>
                        </a:spcAft>
                      </a:pPr>
                      <a:r>
                        <a:rPr lang="fr-FR" sz="1200" b="1">
                          <a:effectLst/>
                          <a:latin typeface="Calibri" panose="020F0502020204030204" pitchFamily="34" charset="0"/>
                          <a:ea typeface="Calibri" panose="020F0502020204030204" pitchFamily="34" charset="0"/>
                          <a:cs typeface="Times New Roman" panose="02020603050405020304" pitchFamily="18" charset="0"/>
                        </a:rPr>
                        <a:t>BAC</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fr-FR" sz="1200" b="1">
                          <a:effectLst/>
                          <a:latin typeface="Calibri" panose="020F0502020204030204" pitchFamily="34" charset="0"/>
                          <a:ea typeface="Calibri" panose="020F0502020204030204" pitchFamily="34" charset="0"/>
                          <a:cs typeface="Times New Roman" panose="02020603050405020304" pitchFamily="18" charset="0"/>
                        </a:rPr>
                        <a:t>HISTOIRE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fr-FR" sz="1200" b="1">
                          <a:effectLst/>
                          <a:latin typeface="Calibri" panose="020F0502020204030204" pitchFamily="34" charset="0"/>
                          <a:ea typeface="Calibri" panose="020F0502020204030204" pitchFamily="34" charset="0"/>
                          <a:cs typeface="Times New Roman" panose="02020603050405020304" pitchFamily="18" charset="0"/>
                        </a:rPr>
                        <a:t>GEOGRAPHIE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spcAft>
                          <a:spcPts val="0"/>
                        </a:spcAft>
                      </a:pPr>
                      <a:r>
                        <a:rPr lang="fr-FR" sz="1200" b="1">
                          <a:effectLst/>
                          <a:latin typeface="Calibri" panose="020F0502020204030204" pitchFamily="34" charset="0"/>
                          <a:ea typeface="Calibri" panose="020F0502020204030204" pitchFamily="34" charset="0"/>
                          <a:cs typeface="Times New Roman" panose="02020603050405020304" pitchFamily="18" charset="0"/>
                        </a:rPr>
                        <a:t>EMC</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444658617"/>
                  </a:ext>
                </a:extLst>
              </a:tr>
              <a:tr h="1656274">
                <a:tc>
                  <a:txBody>
                    <a:bodyPr/>
                    <a:lstStyle/>
                    <a:p>
                      <a:pPr>
                        <a:lnSpc>
                          <a:spcPct val="115000"/>
                        </a:lnSpc>
                        <a:spcAft>
                          <a:spcPts val="0"/>
                        </a:spcAft>
                      </a:pPr>
                      <a:r>
                        <a:rPr lang="fr-FR" sz="1200" b="1">
                          <a:effectLst/>
                          <a:latin typeface="Calibri" panose="020F0502020204030204" pitchFamily="34" charset="0"/>
                          <a:ea typeface="Calibri" panose="020F0502020204030204" pitchFamily="34" charset="0"/>
                          <a:cs typeface="Times New Roman" panose="02020603050405020304" pitchFamily="18" charset="0"/>
                        </a:rPr>
                        <a:t>2nde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nSpc>
                          <a:spcPct val="115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Circulations, colonisations et révolutions (XVe -XVIIIe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-L’expansion du monde connu (XVe-XVIIIe siècle)</a:t>
                      </a:r>
                    </a:p>
                    <a:p>
                      <a:pPr>
                        <a:lnSpc>
                          <a:spcPct val="115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-L’Amérique et l’Europe en révolution (1760 à 1804)</a:t>
                      </a:r>
                    </a:p>
                    <a:p>
                      <a:pPr>
                        <a:lnSpc>
                          <a:spcPct val="115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a:t>
                      </a:r>
                      <a:r>
                        <a:rPr lang="fr-FR" sz="1200" dirty="0">
                          <a:solidFill>
                            <a:srgbClr val="8064A2"/>
                          </a:solidFill>
                          <a:effectLst/>
                          <a:latin typeface="Calibri" panose="020F0502020204030204" pitchFamily="34" charset="0"/>
                          <a:ea typeface="Calibri" panose="020F0502020204030204" pitchFamily="34" charset="0"/>
                          <a:cs typeface="Times New Roman" panose="02020603050405020304" pitchFamily="18" charset="0"/>
                        </a:rPr>
                        <a:t>Métiers, compagnons et compagnonnage et chef-d’œuvre au XIXe siècle.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b="1">
                          <a:effectLst/>
                          <a:latin typeface="Calibri" panose="020F0502020204030204" pitchFamily="34" charset="0"/>
                          <a:ea typeface="Calibri" panose="020F0502020204030204" pitchFamily="34" charset="0"/>
                          <a:cs typeface="Times New Roman" panose="02020603050405020304" pitchFamily="18" charset="0"/>
                        </a:rPr>
                        <a:t>Production mondiale et circulation des personnes, des biens et des informations</a:t>
                      </a:r>
                      <a:r>
                        <a:rPr lang="fr-FR" sz="1200" b="1">
                          <a:solidFill>
                            <a:srgbClr val="8064A2"/>
                          </a:solidFill>
                          <a:effectLst/>
                          <a:latin typeface="Calibri" panose="020F0502020204030204" pitchFamily="34" charset="0"/>
                          <a:ea typeface="Calibri" panose="020F0502020204030204" pitchFamily="34" charset="0"/>
                          <a:cs typeface="Times New Roman" panose="02020603050405020304" pitchFamily="18" charset="0"/>
                        </a:rPr>
                        <a: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a:solidFill>
                            <a:srgbClr val="8064A2"/>
                          </a:solidFill>
                          <a:effectLst/>
                          <a:latin typeface="Calibri" panose="020F0502020204030204" pitchFamily="34" charset="0"/>
                          <a:ea typeface="Calibri" panose="020F0502020204030204" pitchFamily="34" charset="0"/>
                          <a:cs typeface="Times New Roman" panose="02020603050405020304" pitchFamily="18" charset="0"/>
                        </a:rPr>
                        <a:t>-Des réseaux d’échanges mondialisés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a:solidFill>
                            <a:srgbClr val="8064A2"/>
                          </a:solidFill>
                          <a:effectLst/>
                          <a:latin typeface="Calibri" panose="020F0502020204030204" pitchFamily="34" charset="0"/>
                          <a:ea typeface="Calibri" panose="020F0502020204030204" pitchFamily="34" charset="0"/>
                          <a:cs typeface="Times New Roman" panose="02020603050405020304" pitchFamily="18" charset="0"/>
                        </a:rPr>
                        <a:t>-Une circulation croissante mais diverse des personnes à l’échelle mondiale.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b="1">
                          <a:effectLst/>
                          <a:latin typeface="Calibri" panose="020F0502020204030204" pitchFamily="34" charset="0"/>
                          <a:ea typeface="Calibri" panose="020F0502020204030204" pitchFamily="34" charset="0"/>
                          <a:cs typeface="Times New Roman" panose="02020603050405020304" pitchFamily="18" charset="0"/>
                        </a:rPr>
                        <a:t>Liberté et démocratie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a:solidFill>
                            <a:srgbClr val="8064A2"/>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a:solidFill>
                            <a:srgbClr val="8064A2"/>
                          </a:solidFill>
                          <a:effectLst/>
                          <a:latin typeface="Calibri" panose="020F0502020204030204" pitchFamily="34" charset="0"/>
                          <a:ea typeface="Calibri" panose="020F0502020204030204" pitchFamily="34" charset="0"/>
                          <a:cs typeface="Times New Roman" panose="02020603050405020304" pitchFamily="18" charset="0"/>
                        </a:rPr>
                        <a:t>-La liberté, nos libertés, ma liberté</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a:solidFill>
                            <a:srgbClr val="8064A2"/>
                          </a:solidFill>
                          <a:effectLst/>
                          <a:latin typeface="Calibri" panose="020F0502020204030204" pitchFamily="34" charset="0"/>
                          <a:ea typeface="Calibri" panose="020F0502020204030204" pitchFamily="34" charset="0"/>
                          <a:cs typeface="Times New Roman" panose="02020603050405020304" pitchFamily="18" charset="0"/>
                        </a:rPr>
                        <a:t>-La laïcité</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0692791"/>
                  </a:ext>
                </a:extLst>
              </a:tr>
              <a:tr h="1447712">
                <a:tc>
                  <a:txBody>
                    <a:bodyPr/>
                    <a:lstStyle/>
                    <a:p>
                      <a:pPr>
                        <a:lnSpc>
                          <a:spcPct val="115000"/>
                        </a:lnSpc>
                        <a:spcAft>
                          <a:spcPts val="0"/>
                        </a:spcAft>
                      </a:pPr>
                      <a:r>
                        <a:rPr lang="fr-FR" sz="1200" b="1">
                          <a:effectLst/>
                          <a:latin typeface="Calibri" panose="020F0502020204030204" pitchFamily="34" charset="0"/>
                          <a:ea typeface="Calibri" panose="020F0502020204030204" pitchFamily="34" charset="0"/>
                          <a:cs typeface="Times New Roman" panose="02020603050405020304" pitchFamily="18" charset="0"/>
                        </a:rPr>
                        <a:t>1</a:t>
                      </a:r>
                      <a:r>
                        <a:rPr lang="fr-FR" sz="1200" b="1" baseline="30000">
                          <a:effectLst/>
                          <a:latin typeface="Calibri" panose="020F0502020204030204" pitchFamily="34" charset="0"/>
                          <a:ea typeface="Calibri" panose="020F0502020204030204" pitchFamily="34" charset="0"/>
                          <a:cs typeface="Times New Roman" panose="02020603050405020304" pitchFamily="18" charset="0"/>
                        </a:rPr>
                        <a:t>ère</a:t>
                      </a:r>
                      <a:r>
                        <a:rPr lang="fr-FR" sz="1200" b="1">
                          <a:effectLst/>
                          <a:latin typeface="Calibri" panose="020F0502020204030204" pitchFamily="34" charset="0"/>
                          <a:ea typeface="Calibri" panose="020F0502020204030204" pitchFamily="34" charset="0"/>
                          <a:cs typeface="Times New Roman" panose="02020603050405020304" pitchFamily="18" charset="0"/>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nSpc>
                          <a:spcPct val="115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 </a:t>
                      </a:r>
                      <a:r>
                        <a:rPr lang="fr-FR" sz="1200" b="1">
                          <a:effectLst/>
                          <a:latin typeface="Calibri" panose="020F0502020204030204" pitchFamily="34" charset="0"/>
                          <a:ea typeface="Calibri" panose="020F0502020204030204" pitchFamily="34" charset="0"/>
                          <a:cs typeface="Times New Roman" panose="02020603050405020304" pitchFamily="18" charset="0"/>
                        </a:rPr>
                        <a:t>Etats et sociétés en mutations (XIXe1</a:t>
                      </a:r>
                      <a:r>
                        <a:rPr lang="fr-FR" sz="1200" b="1" baseline="30000">
                          <a:effectLst/>
                          <a:latin typeface="Calibri" panose="020F0502020204030204" pitchFamily="34" charset="0"/>
                          <a:ea typeface="Calibri" panose="020F0502020204030204" pitchFamily="34" charset="0"/>
                          <a:cs typeface="Times New Roman" panose="02020603050405020304" pitchFamily="18" charset="0"/>
                        </a:rPr>
                        <a:t>ère</a:t>
                      </a:r>
                      <a:r>
                        <a:rPr lang="fr-FR" sz="1200" b="1">
                          <a:effectLst/>
                          <a:latin typeface="Calibri" panose="020F0502020204030204" pitchFamily="34" charset="0"/>
                          <a:ea typeface="Calibri" panose="020F0502020204030204" pitchFamily="34" charset="0"/>
                          <a:cs typeface="Times New Roman" panose="02020603050405020304" pitchFamily="18" charset="0"/>
                        </a:rPr>
                        <a:t> moitié du XXe )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a:t>
                      </a:r>
                      <a:r>
                        <a:rPr lang="fr-FR" sz="1200">
                          <a:solidFill>
                            <a:srgbClr val="8064A2"/>
                          </a:solidFill>
                          <a:effectLst/>
                          <a:latin typeface="Calibri" panose="020F0502020204030204" pitchFamily="34" charset="0"/>
                          <a:ea typeface="Calibri" panose="020F0502020204030204" pitchFamily="34" charset="0"/>
                          <a:cs typeface="Times New Roman" panose="02020603050405020304" pitchFamily="18" charset="0"/>
                        </a:rPr>
                        <a:t>Hommes et femmes au travail en métropole et dans les colonies françaises (XIXe - 1</a:t>
                      </a:r>
                      <a:r>
                        <a:rPr lang="fr-FR" sz="1200" baseline="30000">
                          <a:solidFill>
                            <a:srgbClr val="8064A2"/>
                          </a:solidFill>
                          <a:effectLst/>
                          <a:latin typeface="Calibri" panose="020F0502020204030204" pitchFamily="34" charset="0"/>
                          <a:ea typeface="Calibri" panose="020F0502020204030204" pitchFamily="34" charset="0"/>
                          <a:cs typeface="Times New Roman" panose="02020603050405020304" pitchFamily="18" charset="0"/>
                        </a:rPr>
                        <a:t>ère</a:t>
                      </a:r>
                      <a:r>
                        <a:rPr lang="fr-FR" sz="1200">
                          <a:solidFill>
                            <a:srgbClr val="8064A2"/>
                          </a:solidFill>
                          <a:effectLst/>
                          <a:latin typeface="Calibri" panose="020F0502020204030204" pitchFamily="34" charset="0"/>
                          <a:ea typeface="Calibri" panose="020F0502020204030204" pitchFamily="34" charset="0"/>
                          <a:cs typeface="Times New Roman" panose="02020603050405020304" pitchFamily="18" charset="0"/>
                        </a:rPr>
                        <a:t> moitié du XXe siècle)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a:solidFill>
                            <a:srgbClr val="8064A2"/>
                          </a:solidFill>
                          <a:effectLst/>
                          <a:latin typeface="Calibri" panose="020F0502020204030204" pitchFamily="34" charset="0"/>
                          <a:ea typeface="Calibri" panose="020F0502020204030204" pitchFamily="34" charset="0"/>
                          <a:cs typeface="Times New Roman" panose="02020603050405020304" pitchFamily="18" charset="0"/>
                        </a:rPr>
                        <a:t>-Guerre européennes, guerres mondiales, guerres totales (1914- 1945)</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b="1">
                          <a:effectLst/>
                          <a:latin typeface="Calibri" panose="020F0502020204030204" pitchFamily="34" charset="0"/>
                          <a:ea typeface="Calibri" panose="020F0502020204030204" pitchFamily="34" charset="0"/>
                          <a:cs typeface="Times New Roman" panose="02020603050405020304" pitchFamily="18" charset="0"/>
                        </a:rPr>
                        <a:t>Recomposition du monde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a:solidFill>
                            <a:srgbClr val="8064A2"/>
                          </a:solidFill>
                          <a:effectLst/>
                          <a:latin typeface="Calibri" panose="020F0502020204030204" pitchFamily="34" charset="0"/>
                          <a:ea typeface="Calibri" panose="020F0502020204030204" pitchFamily="34" charset="0"/>
                          <a:cs typeface="Times New Roman" panose="02020603050405020304" pitchFamily="18" charset="0"/>
                        </a:rPr>
                        <a:t>-Le recomposition du territoire urbain en France : métropolisation et périurbanisation</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a:solidFill>
                            <a:srgbClr val="8064A2"/>
                          </a:solidFill>
                          <a:effectLst/>
                          <a:latin typeface="Calibri" panose="020F0502020204030204" pitchFamily="34" charset="0"/>
                          <a:ea typeface="Calibri" panose="020F0502020204030204" pitchFamily="34" charset="0"/>
                          <a:cs typeface="Times New Roman" panose="02020603050405020304" pitchFamily="18" charset="0"/>
                        </a:rPr>
                        <a:t>-L’Afrique, un continent en recomposition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b="1">
                          <a:effectLst/>
                          <a:latin typeface="Calibri" panose="020F0502020204030204" pitchFamily="34" charset="0"/>
                          <a:ea typeface="Calibri" panose="020F0502020204030204" pitchFamily="34" charset="0"/>
                          <a:cs typeface="Times New Roman" panose="02020603050405020304" pitchFamily="18" charset="0"/>
                        </a:rPr>
                        <a:t>Egalité et fraternité en démocratie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a:solidFill>
                            <a:srgbClr val="8064A2"/>
                          </a:solidFill>
                          <a:effectLst/>
                          <a:latin typeface="Calibri" panose="020F0502020204030204" pitchFamily="34" charset="0"/>
                          <a:ea typeface="Calibri" panose="020F0502020204030204" pitchFamily="34" charset="0"/>
                          <a:cs typeface="Times New Roman" panose="02020603050405020304" pitchFamily="18" charset="0"/>
                        </a:rPr>
                        <a:t>-Egaux et fraternels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a:solidFill>
                            <a:srgbClr val="8064A2"/>
                          </a:solidFill>
                          <a:effectLst/>
                          <a:latin typeface="Calibri" panose="020F0502020204030204" pitchFamily="34" charset="0"/>
                          <a:ea typeface="Calibri" panose="020F0502020204030204" pitchFamily="34" charset="0"/>
                          <a:cs typeface="Times New Roman" panose="02020603050405020304" pitchFamily="18" charset="0"/>
                        </a:rPr>
                        <a:t>-Préserver la paix et protéger des valeurs communes : défense et sécurité en France et en Europe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1877568"/>
                  </a:ext>
                </a:extLst>
              </a:tr>
              <a:tr h="1447712">
                <a:tc>
                  <a:txBody>
                    <a:bodyPr/>
                    <a:lstStyle/>
                    <a:p>
                      <a:pPr>
                        <a:lnSpc>
                          <a:spcPct val="115000"/>
                        </a:lnSpc>
                        <a:spcAft>
                          <a:spcPts val="0"/>
                        </a:spcAft>
                      </a:pPr>
                      <a:r>
                        <a:rPr lang="fr-FR" sz="1200" b="1">
                          <a:effectLst/>
                          <a:latin typeface="Calibri" panose="020F0502020204030204" pitchFamily="34" charset="0"/>
                          <a:ea typeface="Calibri" panose="020F0502020204030204" pitchFamily="34" charset="0"/>
                          <a:cs typeface="Times New Roman" panose="02020603050405020304" pitchFamily="18" charset="0"/>
                        </a:rPr>
                        <a:t>TALE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nSpc>
                          <a:spcPct val="115000"/>
                        </a:lnSpc>
                        <a:spcAft>
                          <a:spcPts val="0"/>
                        </a:spcAft>
                      </a:pPr>
                      <a:r>
                        <a:rPr lang="fr-FR" sz="1200" b="1">
                          <a:effectLst/>
                          <a:latin typeface="Calibri" panose="020F0502020204030204" pitchFamily="34" charset="0"/>
                          <a:ea typeface="Calibri" panose="020F0502020204030204" pitchFamily="34" charset="0"/>
                          <a:cs typeface="Times New Roman" panose="02020603050405020304" pitchFamily="18" charset="0"/>
                        </a:rPr>
                        <a:t>France et monde depuis 1945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a:solidFill>
                            <a:srgbClr val="8064A2"/>
                          </a:solidFill>
                          <a:effectLst/>
                          <a:latin typeface="Calibri" panose="020F0502020204030204" pitchFamily="34" charset="0"/>
                          <a:ea typeface="Calibri" panose="020F0502020204030204" pitchFamily="34" charset="0"/>
                          <a:cs typeface="Times New Roman" panose="02020603050405020304" pitchFamily="18" charset="0"/>
                        </a:rPr>
                        <a:t>-Le jeu des puissances dans les relations internationales depuis 1945</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a:solidFill>
                            <a:srgbClr val="8064A2"/>
                          </a:solidFill>
                          <a:effectLst/>
                          <a:latin typeface="Calibri" panose="020F0502020204030204" pitchFamily="34" charset="0"/>
                          <a:ea typeface="Calibri" panose="020F0502020204030204" pitchFamily="34" charset="0"/>
                          <a:cs typeface="Times New Roman" panose="02020603050405020304" pitchFamily="18" charset="0"/>
                        </a:rPr>
                        <a:t>-Vivre ne France en démocratie depuis 1945</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b="1">
                          <a:effectLst/>
                          <a:latin typeface="Calibri" panose="020F0502020204030204" pitchFamily="34" charset="0"/>
                          <a:ea typeface="Calibri" panose="020F0502020204030204" pitchFamily="34" charset="0"/>
                          <a:cs typeface="Times New Roman" panose="02020603050405020304" pitchFamily="18" charset="0"/>
                        </a:rPr>
                        <a:t>Les hommes face aux changements globaux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a:solidFill>
                            <a:srgbClr val="8064A2"/>
                          </a:solidFill>
                          <a:effectLst/>
                          <a:latin typeface="Calibri" panose="020F0502020204030204" pitchFamily="34" charset="0"/>
                          <a:ea typeface="Calibri" panose="020F0502020204030204" pitchFamily="34" charset="0"/>
                          <a:cs typeface="Times New Roman" panose="02020603050405020304" pitchFamily="18" charset="0"/>
                        </a:rPr>
                        <a:t>-L’accès aux ressources pour produire, consommer, se loger et se déplacer</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200">
                          <a:solidFill>
                            <a:srgbClr val="8064A2"/>
                          </a:solidFill>
                          <a:effectLst/>
                          <a:latin typeface="Calibri" panose="020F0502020204030204" pitchFamily="34" charset="0"/>
                          <a:ea typeface="Calibri" panose="020F0502020204030204" pitchFamily="34" charset="0"/>
                          <a:cs typeface="Times New Roman" panose="02020603050405020304" pitchFamily="18" charset="0"/>
                        </a:rPr>
                        <a:t>-Les sociétés face aux risques : anticiper, réagir, se coordonner et s’adapter.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Espace public, engagement et culture du débat démocratique</a:t>
                      </a:r>
                      <a:r>
                        <a:rPr lang="fr-FR" sz="12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0"/>
                        </a:spcAft>
                      </a:pPr>
                      <a:r>
                        <a:rPr lang="fr-FR" sz="1200" dirty="0">
                          <a:solidFill>
                            <a:srgbClr val="8064A2"/>
                          </a:solidFill>
                          <a:effectLst/>
                          <a:latin typeface="Calibri" panose="020F0502020204030204" pitchFamily="34" charset="0"/>
                          <a:ea typeface="Calibri" panose="020F0502020204030204" pitchFamily="34" charset="0"/>
                          <a:cs typeface="Times New Roman" panose="02020603050405020304" pitchFamily="18" charset="0"/>
                        </a:rPr>
                        <a:t>-S’engager et débattre en démocratie autour des défis des défis de société.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8613980"/>
                  </a:ext>
                </a:extLst>
              </a:tr>
            </a:tbl>
          </a:graphicData>
        </a:graphic>
      </p:graphicFrame>
      <p:sp>
        <p:nvSpPr>
          <p:cNvPr id="4" name="Espace réservé du numéro de diapositive 3"/>
          <p:cNvSpPr>
            <a:spLocks noGrp="1"/>
          </p:cNvSpPr>
          <p:nvPr>
            <p:ph type="sldNum" sz="quarter" idx="12"/>
          </p:nvPr>
        </p:nvSpPr>
        <p:spPr/>
        <p:txBody>
          <a:bodyPr/>
          <a:lstStyle/>
          <a:p>
            <a:fld id="{2E431A3F-B120-4C95-A305-5761584140BF}" type="slidenum">
              <a:rPr lang="fr-FR" altLang="fr-FR" smtClean="0"/>
              <a:pPr/>
              <a:t>32</a:t>
            </a:fld>
            <a:endParaRPr lang="fr-FR" altLang="fr-FR"/>
          </a:p>
        </p:txBody>
      </p:sp>
      <p:sp>
        <p:nvSpPr>
          <p:cNvPr id="6" name="Explosion 1 5"/>
          <p:cNvSpPr/>
          <p:nvPr/>
        </p:nvSpPr>
        <p:spPr>
          <a:xfrm>
            <a:off x="2144688" y="2996952"/>
            <a:ext cx="3816424" cy="2880320"/>
          </a:xfrm>
          <a:prstGeom prst="irregularSeal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Etablir des liens entre les programmes de chaque année</a:t>
            </a:r>
            <a:endParaRPr lang="fr-FR" dirty="0"/>
          </a:p>
        </p:txBody>
      </p:sp>
    </p:spTree>
    <p:extLst>
      <p:ext uri="{BB962C8B-B14F-4D97-AF65-F5344CB8AC3E}">
        <p14:creationId xmlns:p14="http://schemas.microsoft.com/office/powerpoint/2010/main" val="15251476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sz="quarter" idx="13"/>
          </p:nvPr>
        </p:nvSpPr>
        <p:spPr>
          <a:xfrm>
            <a:off x="97500" y="1844824"/>
            <a:ext cx="9126000" cy="2769600"/>
          </a:xfrm>
          <a:solidFill>
            <a:schemeClr val="accent4">
              <a:lumMod val="40000"/>
              <a:lumOff val="60000"/>
            </a:schemeClr>
          </a:solidFill>
        </p:spPr>
        <p:txBody>
          <a:bodyPr/>
          <a:lstStyle/>
          <a:p>
            <a:r>
              <a:rPr lang="fr-FR" dirty="0" smtClean="0"/>
              <a:t>		</a:t>
            </a:r>
          </a:p>
          <a:p>
            <a:pPr algn="ctr"/>
            <a:r>
              <a:rPr lang="fr-FR" dirty="0" smtClean="0"/>
              <a:t>Le programme de terminale BP </a:t>
            </a:r>
          </a:p>
          <a:p>
            <a:r>
              <a:rPr lang="fr-FR" dirty="0" smtClean="0"/>
              <a:t>			</a:t>
            </a:r>
          </a:p>
          <a:p>
            <a:endParaRPr lang="fr-FR" dirty="0"/>
          </a:p>
          <a:p>
            <a:r>
              <a:rPr lang="fr-FR" dirty="0" smtClean="0"/>
              <a:t>			</a:t>
            </a:r>
            <a:r>
              <a:rPr lang="fr-FR" i="1" dirty="0" smtClean="0"/>
              <a:t>Rentrée 2022</a:t>
            </a:r>
            <a:endParaRPr lang="fr-FR" i="1" dirty="0"/>
          </a:p>
        </p:txBody>
      </p:sp>
      <p:sp>
        <p:nvSpPr>
          <p:cNvPr id="6" name="Espace réservé du numéro de diapositive 5"/>
          <p:cNvSpPr>
            <a:spLocks noGrp="1"/>
          </p:cNvSpPr>
          <p:nvPr>
            <p:ph type="sldNum" sz="quarter" idx="16"/>
          </p:nvPr>
        </p:nvSpPr>
        <p:spPr/>
        <p:txBody>
          <a:bodyPr/>
          <a:lstStyle/>
          <a:p>
            <a:fld id="{733122C9-A0B9-462F-8757-0847AD287B63}" type="slidenum">
              <a:rPr lang="fr-FR" smtClean="0"/>
              <a:pPr/>
              <a:t>33</a:t>
            </a:fld>
            <a:endParaRPr lang="fr-FR" dirty="0"/>
          </a:p>
        </p:txBody>
      </p:sp>
    </p:spTree>
    <p:extLst>
      <p:ext uri="{BB962C8B-B14F-4D97-AF65-F5344CB8AC3E}">
        <p14:creationId xmlns:p14="http://schemas.microsoft.com/office/powerpoint/2010/main" val="1171961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364798" y="908720"/>
            <a:ext cx="9307496" cy="5112568"/>
          </a:xfrm>
          <a:prstGeom prst="rect">
            <a:avLst/>
          </a:prstGeom>
        </p:spPr>
      </p:pic>
      <p:sp>
        <p:nvSpPr>
          <p:cNvPr id="6" name="ZoneTexte 5"/>
          <p:cNvSpPr txBox="1"/>
          <p:nvPr/>
        </p:nvSpPr>
        <p:spPr>
          <a:xfrm>
            <a:off x="3440832" y="361032"/>
            <a:ext cx="2835071" cy="369332"/>
          </a:xfrm>
          <a:prstGeom prst="rect">
            <a:avLst/>
          </a:prstGeom>
          <a:noFill/>
        </p:spPr>
        <p:txBody>
          <a:bodyPr wrap="none" rtlCol="0">
            <a:spAutoFit/>
          </a:bodyPr>
          <a:lstStyle/>
          <a:p>
            <a:r>
              <a:rPr lang="fr-FR" dirty="0" smtClean="0"/>
              <a:t>HORAIRES TERMINALE </a:t>
            </a:r>
            <a:endParaRPr lang="fr-FR" dirty="0"/>
          </a:p>
        </p:txBody>
      </p:sp>
    </p:spTree>
    <p:extLst>
      <p:ext uri="{BB962C8B-B14F-4D97-AF65-F5344CB8AC3E}">
        <p14:creationId xmlns:p14="http://schemas.microsoft.com/office/powerpoint/2010/main" val="31926495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B092554-9AD5-48DA-B590-D3F82117C056}" type="slidenum">
              <a:rPr lang="fr-FR" altLang="fr-FR" smtClean="0"/>
              <a:pPr/>
              <a:t>35</a:t>
            </a:fld>
            <a:endParaRPr lang="fr-FR" altLang="fr-FR"/>
          </a:p>
        </p:txBody>
      </p:sp>
      <p:pic>
        <p:nvPicPr>
          <p:cNvPr id="6" name="Image 5"/>
          <p:cNvPicPr>
            <a:picLocks noChangeAspect="1"/>
          </p:cNvPicPr>
          <p:nvPr/>
        </p:nvPicPr>
        <p:blipFill>
          <a:blip r:embed="rId2"/>
          <a:stretch>
            <a:fillRect/>
          </a:stretch>
        </p:blipFill>
        <p:spPr>
          <a:xfrm>
            <a:off x="113225" y="980728"/>
            <a:ext cx="9758887" cy="5040560"/>
          </a:xfrm>
          <a:prstGeom prst="rect">
            <a:avLst/>
          </a:prstGeom>
        </p:spPr>
      </p:pic>
      <p:sp>
        <p:nvSpPr>
          <p:cNvPr id="7" name="ZoneTexte 6"/>
          <p:cNvSpPr txBox="1"/>
          <p:nvPr/>
        </p:nvSpPr>
        <p:spPr>
          <a:xfrm>
            <a:off x="3139115" y="367442"/>
            <a:ext cx="3707105" cy="369332"/>
          </a:xfrm>
          <a:prstGeom prst="rect">
            <a:avLst/>
          </a:prstGeom>
          <a:noFill/>
        </p:spPr>
        <p:txBody>
          <a:bodyPr wrap="none" rtlCol="0">
            <a:spAutoFit/>
          </a:bodyPr>
          <a:lstStyle/>
          <a:p>
            <a:r>
              <a:rPr lang="fr-FR" dirty="0" smtClean="0"/>
              <a:t>PROGRAMMES DE TERMINALE </a:t>
            </a:r>
            <a:endParaRPr lang="fr-FR" dirty="0"/>
          </a:p>
        </p:txBody>
      </p:sp>
    </p:spTree>
    <p:extLst>
      <p:ext uri="{BB962C8B-B14F-4D97-AF65-F5344CB8AC3E}">
        <p14:creationId xmlns:p14="http://schemas.microsoft.com/office/powerpoint/2010/main" val="39047582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B092554-9AD5-48DA-B590-D3F82117C056}" type="slidenum">
              <a:rPr lang="fr-FR" altLang="fr-FR" smtClean="0"/>
              <a:pPr/>
              <a:t>36</a:t>
            </a:fld>
            <a:endParaRPr lang="fr-FR" altLang="fr-FR"/>
          </a:p>
        </p:txBody>
      </p:sp>
      <p:sp>
        <p:nvSpPr>
          <p:cNvPr id="5" name="Espace réservé de la date 3"/>
          <p:cNvSpPr txBox="1">
            <a:spLocks/>
          </p:cNvSpPr>
          <p:nvPr/>
        </p:nvSpPr>
        <p:spPr>
          <a:xfrm>
            <a:off x="416496" y="1196752"/>
            <a:ext cx="8712968" cy="3168352"/>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panose="05000000000000000000" pitchFamily="2" charset="2"/>
              <a:buChar char="Ø"/>
            </a:pPr>
            <a:r>
              <a:rPr lang="fr-FR" b="1" cap="all" dirty="0" smtClean="0"/>
              <a:t>PRESENTATION Prescilla ROSSILLE : Les sociétés et les risques : anticiper, réagir, se coordonner et s’adapter.  </a:t>
            </a:r>
          </a:p>
          <a:p>
            <a:pPr marL="285750" indent="-285750">
              <a:buFont typeface="Wingdings" panose="05000000000000000000" pitchFamily="2" charset="2"/>
              <a:buChar char="Ø"/>
            </a:pPr>
            <a:endParaRPr lang="fr-FR" b="1" cap="all" dirty="0" smtClean="0"/>
          </a:p>
          <a:p>
            <a:pPr marL="285750" indent="-285750">
              <a:buFont typeface="Wingdings" panose="05000000000000000000" pitchFamily="2" charset="2"/>
              <a:buChar char="Ø"/>
            </a:pPr>
            <a:endParaRPr lang="fr-FR" b="1" cap="all" dirty="0"/>
          </a:p>
          <a:p>
            <a:pPr marL="285750" indent="-285750">
              <a:buFont typeface="Wingdings" panose="05000000000000000000" pitchFamily="2" charset="2"/>
              <a:buChar char="Ø"/>
            </a:pPr>
            <a:endParaRPr lang="fr-FR" b="1" cap="all" dirty="0" smtClean="0"/>
          </a:p>
          <a:p>
            <a:pPr marL="285750" indent="-285750">
              <a:buFont typeface="Wingdings" panose="05000000000000000000" pitchFamily="2" charset="2"/>
              <a:buChar char="Ø"/>
            </a:pPr>
            <a:endParaRPr lang="fr-FR" b="1" cap="all" dirty="0"/>
          </a:p>
          <a:p>
            <a:pPr marL="285750" indent="-285750">
              <a:buFont typeface="Wingdings" panose="05000000000000000000" pitchFamily="2" charset="2"/>
              <a:buChar char="Ø"/>
            </a:pPr>
            <a:endParaRPr lang="fr-FR" b="1" cap="all" dirty="0"/>
          </a:p>
          <a:p>
            <a:endParaRPr lang="fr-FR" b="1" cap="all" dirty="0" smtClean="0"/>
          </a:p>
        </p:txBody>
      </p:sp>
      <p:pic>
        <p:nvPicPr>
          <p:cNvPr id="6" name="Image 5"/>
          <p:cNvPicPr>
            <a:picLocks noChangeAspect="1"/>
          </p:cNvPicPr>
          <p:nvPr/>
        </p:nvPicPr>
        <p:blipFill>
          <a:blip r:embed="rId2"/>
          <a:stretch>
            <a:fillRect/>
          </a:stretch>
        </p:blipFill>
        <p:spPr>
          <a:xfrm>
            <a:off x="632520" y="1880512"/>
            <a:ext cx="8401026" cy="4212784"/>
          </a:xfrm>
          <a:prstGeom prst="rect">
            <a:avLst/>
          </a:prstGeom>
        </p:spPr>
      </p:pic>
    </p:spTree>
    <p:extLst>
      <p:ext uri="{BB962C8B-B14F-4D97-AF65-F5344CB8AC3E}">
        <p14:creationId xmlns:p14="http://schemas.microsoft.com/office/powerpoint/2010/main" val="2443425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41D967-5311-4AAD-9F68-4B0D4F174130}"/>
              </a:ext>
            </a:extLst>
          </p:cNvPr>
          <p:cNvSpPr>
            <a:spLocks noGrp="1"/>
          </p:cNvSpPr>
          <p:nvPr>
            <p:ph type="title"/>
          </p:nvPr>
        </p:nvSpPr>
        <p:spPr/>
        <p:txBody>
          <a:bodyPr/>
          <a:lstStyle/>
          <a:p>
            <a:pPr marL="0" indent="0" algn="ctr">
              <a:buNone/>
            </a:pPr>
            <a:r>
              <a:rPr lang="fr-FR" sz="4400" dirty="0" smtClean="0"/>
              <a:t>ADAPTER LES PROGRAMMES DE TERMINALE </a:t>
            </a:r>
            <a:endParaRPr lang="fr-FR" sz="4400" dirty="0"/>
          </a:p>
        </p:txBody>
      </p:sp>
      <p:sp>
        <p:nvSpPr>
          <p:cNvPr id="3" name="Espace réservé de la date 2">
            <a:extLst>
              <a:ext uri="{FF2B5EF4-FFF2-40B4-BE49-F238E27FC236}">
                <a16:creationId xmlns:a16="http://schemas.microsoft.com/office/drawing/2014/main" id="{11AA9834-4B0E-4408-9BF9-5102EF0F5CA4}"/>
              </a:ext>
            </a:extLst>
          </p:cNvPr>
          <p:cNvSpPr>
            <a:spLocks noGrp="1"/>
          </p:cNvSpPr>
          <p:nvPr>
            <p:ph type="dt" sz="half" idx="10"/>
          </p:nvPr>
        </p:nvSpPr>
        <p:spPr/>
        <p:txBody>
          <a:bodyPr/>
          <a:lstStyle/>
          <a:p>
            <a:pPr algn="r"/>
            <a:r>
              <a:rPr lang="fr-FR" cap="all"/>
              <a:t>31 mai 2021</a:t>
            </a:r>
            <a:endParaRPr lang="fr-FR" cap="all" dirty="0"/>
          </a:p>
        </p:txBody>
      </p:sp>
      <p:sp>
        <p:nvSpPr>
          <p:cNvPr id="4" name="Espace réservé du pied de page 3">
            <a:extLst>
              <a:ext uri="{FF2B5EF4-FFF2-40B4-BE49-F238E27FC236}">
                <a16:creationId xmlns:a16="http://schemas.microsoft.com/office/drawing/2014/main" id="{0819A812-1DC2-4F48-8168-C222A1B8B054}"/>
              </a:ext>
            </a:extLst>
          </p:cNvPr>
          <p:cNvSpPr>
            <a:spLocks noGrp="1"/>
          </p:cNvSpPr>
          <p:nvPr>
            <p:ph type="ftr" sz="quarter" idx="11"/>
          </p:nvPr>
        </p:nvSpPr>
        <p:spPr/>
        <p:txBody>
          <a:bodyPr/>
          <a:lstStyle/>
          <a:p>
            <a:r>
              <a:rPr lang="fr-FR" dirty="0"/>
              <a:t>Groupe de travail VR/DGE pour la voie professionnelle	</a:t>
            </a:r>
          </a:p>
        </p:txBody>
      </p:sp>
      <p:sp>
        <p:nvSpPr>
          <p:cNvPr id="5" name="Espace réservé du numéro de diapositive 4">
            <a:extLst>
              <a:ext uri="{FF2B5EF4-FFF2-40B4-BE49-F238E27FC236}">
                <a16:creationId xmlns:a16="http://schemas.microsoft.com/office/drawing/2014/main" id="{22C08E7F-D61F-4C96-819E-5B699D79DEF7}"/>
              </a:ext>
            </a:extLst>
          </p:cNvPr>
          <p:cNvSpPr>
            <a:spLocks noGrp="1"/>
          </p:cNvSpPr>
          <p:nvPr>
            <p:ph type="sldNum" sz="quarter" idx="12"/>
          </p:nvPr>
        </p:nvSpPr>
        <p:spPr/>
        <p:txBody>
          <a:bodyPr/>
          <a:lstStyle/>
          <a:p>
            <a:fld id="{733122C9-A0B9-462F-8757-0847AD287B63}" type="slidenum">
              <a:rPr lang="fr-FR" smtClean="0"/>
              <a:pPr/>
              <a:t>37</a:t>
            </a:fld>
            <a:endParaRPr lang="fr-FR" dirty="0"/>
          </a:p>
        </p:txBody>
      </p:sp>
    </p:spTree>
    <p:extLst>
      <p:ext uri="{BB962C8B-B14F-4D97-AF65-F5344CB8AC3E}">
        <p14:creationId xmlns:p14="http://schemas.microsoft.com/office/powerpoint/2010/main" val="6476851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0E74E18-8F31-4F3D-B037-713A5C0DEDBF}"/>
              </a:ext>
            </a:extLst>
          </p:cNvPr>
          <p:cNvSpPr>
            <a:spLocks noGrp="1"/>
          </p:cNvSpPr>
          <p:nvPr>
            <p:ph type="sldNum" sz="quarter" idx="12"/>
          </p:nvPr>
        </p:nvSpPr>
        <p:spPr/>
        <p:txBody>
          <a:bodyPr/>
          <a:lstStyle/>
          <a:p>
            <a:fld id="{EB092554-9AD5-48DA-B590-D3F82117C056}" type="slidenum">
              <a:rPr lang="fr-FR" altLang="fr-FR" smtClean="0"/>
              <a:pPr/>
              <a:t>38</a:t>
            </a:fld>
            <a:endParaRPr lang="fr-FR" altLang="fr-FR"/>
          </a:p>
        </p:txBody>
      </p:sp>
      <p:graphicFrame>
        <p:nvGraphicFramePr>
          <p:cNvPr id="5" name="Tableau 4">
            <a:extLst>
              <a:ext uri="{FF2B5EF4-FFF2-40B4-BE49-F238E27FC236}">
                <a16:creationId xmlns:a16="http://schemas.microsoft.com/office/drawing/2014/main" id="{410D1D60-649F-4B6D-8915-B71A6DDE6CC6}"/>
              </a:ext>
            </a:extLst>
          </p:cNvPr>
          <p:cNvGraphicFramePr>
            <a:graphicFrameLocks noGrp="1"/>
          </p:cNvGraphicFramePr>
          <p:nvPr>
            <p:extLst>
              <p:ext uri="{D42A27DB-BD31-4B8C-83A1-F6EECF244321}">
                <p14:modId xmlns:p14="http://schemas.microsoft.com/office/powerpoint/2010/main" val="4005166843"/>
              </p:ext>
            </p:extLst>
          </p:nvPr>
        </p:nvGraphicFramePr>
        <p:xfrm>
          <a:off x="128465" y="116633"/>
          <a:ext cx="9649072" cy="6695096"/>
        </p:xfrm>
        <a:graphic>
          <a:graphicData uri="http://schemas.openxmlformats.org/drawingml/2006/table">
            <a:tbl>
              <a:tblPr firstRow="1" firstCol="1" bandRow="1">
                <a:tableStyleId>{5C22544A-7EE6-4342-B048-85BDC9FD1C3A}</a:tableStyleId>
              </a:tblPr>
              <a:tblGrid>
                <a:gridCol w="504972">
                  <a:extLst>
                    <a:ext uri="{9D8B030D-6E8A-4147-A177-3AD203B41FA5}">
                      <a16:colId xmlns:a16="http://schemas.microsoft.com/office/drawing/2014/main" val="662559545"/>
                    </a:ext>
                  </a:extLst>
                </a:gridCol>
                <a:gridCol w="4018264">
                  <a:extLst>
                    <a:ext uri="{9D8B030D-6E8A-4147-A177-3AD203B41FA5}">
                      <a16:colId xmlns:a16="http://schemas.microsoft.com/office/drawing/2014/main" val="560241515"/>
                    </a:ext>
                  </a:extLst>
                </a:gridCol>
                <a:gridCol w="3253804">
                  <a:extLst>
                    <a:ext uri="{9D8B030D-6E8A-4147-A177-3AD203B41FA5}">
                      <a16:colId xmlns:a16="http://schemas.microsoft.com/office/drawing/2014/main" val="229715440"/>
                    </a:ext>
                  </a:extLst>
                </a:gridCol>
                <a:gridCol w="1872032">
                  <a:extLst>
                    <a:ext uri="{9D8B030D-6E8A-4147-A177-3AD203B41FA5}">
                      <a16:colId xmlns:a16="http://schemas.microsoft.com/office/drawing/2014/main" val="2923427444"/>
                    </a:ext>
                  </a:extLst>
                </a:gridCol>
              </a:tblGrid>
              <a:tr h="360039">
                <a:tc>
                  <a:txBody>
                    <a:bodyPr/>
                    <a:lstStyle/>
                    <a:p>
                      <a:pPr>
                        <a:lnSpc>
                          <a:spcPct val="115000"/>
                        </a:lnSpc>
                        <a:spcAft>
                          <a:spcPts val="1000"/>
                        </a:spcAft>
                      </a:pPr>
                      <a:r>
                        <a:rPr lang="fr-FR" sz="1400" b="1" dirty="0">
                          <a:effectLst/>
                        </a:rPr>
                        <a:t>BAC</a:t>
                      </a:r>
                      <a:endParaRPr lang="fr-N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86" marR="58086" marT="0" marB="0"/>
                </a:tc>
                <a:tc>
                  <a:txBody>
                    <a:bodyPr/>
                    <a:lstStyle/>
                    <a:p>
                      <a:pPr algn="ctr">
                        <a:lnSpc>
                          <a:spcPct val="115000"/>
                        </a:lnSpc>
                        <a:spcAft>
                          <a:spcPts val="1000"/>
                        </a:spcAft>
                      </a:pPr>
                      <a:r>
                        <a:rPr lang="fr-FR" sz="1400" b="1" dirty="0">
                          <a:effectLst/>
                        </a:rPr>
                        <a:t>HISTOIRE</a:t>
                      </a:r>
                      <a:endParaRPr lang="fr-N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86" marR="58086" marT="0" marB="0"/>
                </a:tc>
                <a:tc>
                  <a:txBody>
                    <a:bodyPr/>
                    <a:lstStyle/>
                    <a:p>
                      <a:pPr algn="ctr">
                        <a:lnSpc>
                          <a:spcPct val="115000"/>
                        </a:lnSpc>
                        <a:spcAft>
                          <a:spcPts val="1000"/>
                        </a:spcAft>
                      </a:pPr>
                      <a:r>
                        <a:rPr lang="fr-FR" sz="1400" b="1" dirty="0">
                          <a:effectLst/>
                        </a:rPr>
                        <a:t>GEOGRAPHIE</a:t>
                      </a:r>
                      <a:endParaRPr lang="fr-N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86" marR="58086" marT="0" marB="0"/>
                </a:tc>
                <a:tc>
                  <a:txBody>
                    <a:bodyPr/>
                    <a:lstStyle/>
                    <a:p>
                      <a:pPr algn="ctr">
                        <a:lnSpc>
                          <a:spcPct val="115000"/>
                        </a:lnSpc>
                        <a:spcAft>
                          <a:spcPts val="1000"/>
                        </a:spcAft>
                      </a:pPr>
                      <a:r>
                        <a:rPr lang="fr-FR" sz="1400" b="1" dirty="0">
                          <a:effectLst/>
                        </a:rPr>
                        <a:t>EMC</a:t>
                      </a:r>
                      <a:endParaRPr lang="fr-N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86" marR="58086" marT="0" marB="0"/>
                </a:tc>
                <a:extLst>
                  <a:ext uri="{0D108BD9-81ED-4DB2-BD59-A6C34878D82A}">
                    <a16:rowId xmlns:a16="http://schemas.microsoft.com/office/drawing/2014/main" val="3220884866"/>
                  </a:ext>
                </a:extLst>
              </a:tr>
              <a:tr h="1406178">
                <a:tc>
                  <a:txBody>
                    <a:bodyPr/>
                    <a:lstStyle/>
                    <a:p>
                      <a:pPr>
                        <a:lnSpc>
                          <a:spcPct val="115000"/>
                        </a:lnSpc>
                        <a:spcAft>
                          <a:spcPts val="1000"/>
                        </a:spcAft>
                      </a:pPr>
                      <a:r>
                        <a:rPr lang="fr-FR" sz="1200" b="1" dirty="0">
                          <a:effectLst/>
                        </a:rPr>
                        <a:t>2nde</a:t>
                      </a:r>
                      <a:endParaRPr lang="fr-N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86" marR="58086" marT="0" marB="0"/>
                </a:tc>
                <a:tc>
                  <a:txBody>
                    <a:bodyPr/>
                    <a:lstStyle/>
                    <a:p>
                      <a:pPr>
                        <a:lnSpc>
                          <a:spcPct val="115000"/>
                        </a:lnSpc>
                        <a:spcAft>
                          <a:spcPts val="1000"/>
                        </a:spcAft>
                      </a:pPr>
                      <a:r>
                        <a:rPr lang="fr-FR" sz="1200" b="1" dirty="0">
                          <a:solidFill>
                            <a:schemeClr val="tx2">
                              <a:lumMod val="60000"/>
                              <a:lumOff val="40000"/>
                            </a:schemeClr>
                          </a:solidFill>
                          <a:effectLst/>
                        </a:rPr>
                        <a:t>Circulations, colonisations et révolutions (XVe </a:t>
                      </a:r>
                      <a:r>
                        <a:rPr lang="fr-FR" sz="1200" b="1" dirty="0" smtClean="0">
                          <a:solidFill>
                            <a:schemeClr val="tx2">
                              <a:lumMod val="60000"/>
                              <a:lumOff val="40000"/>
                            </a:schemeClr>
                          </a:solidFill>
                          <a:effectLst/>
                        </a:rPr>
                        <a:t>XVIIIe)</a:t>
                      </a:r>
                      <a:endParaRPr lang="fr-NC" sz="1200" b="1" dirty="0">
                        <a:solidFill>
                          <a:schemeClr val="tx2">
                            <a:lumMod val="60000"/>
                            <a:lumOff val="40000"/>
                          </a:schemeClr>
                        </a:solidFill>
                        <a:effectLst/>
                      </a:endParaRPr>
                    </a:p>
                    <a:p>
                      <a:pPr>
                        <a:lnSpc>
                          <a:spcPct val="115000"/>
                        </a:lnSpc>
                        <a:spcAft>
                          <a:spcPts val="1000"/>
                        </a:spcAft>
                      </a:pPr>
                      <a:r>
                        <a:rPr lang="fr-FR" sz="1200" b="1" dirty="0">
                          <a:effectLst/>
                        </a:rPr>
                        <a:t>-L’expansion du monde connu (XVe-XVIIIe siècle)</a:t>
                      </a:r>
                      <a:endParaRPr lang="fr-NC" sz="1200" b="1" dirty="0">
                        <a:effectLst/>
                      </a:endParaRPr>
                    </a:p>
                    <a:p>
                      <a:pPr>
                        <a:lnSpc>
                          <a:spcPct val="115000"/>
                        </a:lnSpc>
                        <a:spcAft>
                          <a:spcPts val="1000"/>
                        </a:spcAft>
                      </a:pPr>
                      <a:r>
                        <a:rPr lang="fr-FR" sz="1200" b="1" dirty="0">
                          <a:effectLst/>
                        </a:rPr>
                        <a:t>-L’Amérique et l’Europe en révolution (1760 à 1804)</a:t>
                      </a:r>
                      <a:endParaRPr lang="fr-NC" sz="1200" b="1" dirty="0">
                        <a:effectLst/>
                      </a:endParaRPr>
                    </a:p>
                    <a:p>
                      <a:pPr>
                        <a:lnSpc>
                          <a:spcPct val="115000"/>
                        </a:lnSpc>
                        <a:spcAft>
                          <a:spcPts val="1000"/>
                        </a:spcAft>
                      </a:pPr>
                      <a:r>
                        <a:rPr lang="fr-FR" sz="1200" b="1" dirty="0">
                          <a:effectLst/>
                        </a:rPr>
                        <a:t>-Métiers, compagnons et compagnonnage et chef-d’œuvre au XIXe siècle.  </a:t>
                      </a:r>
                      <a:endParaRPr lang="fr-N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86" marR="58086" marT="0" marB="0"/>
                </a:tc>
                <a:tc>
                  <a:txBody>
                    <a:bodyPr/>
                    <a:lstStyle/>
                    <a:p>
                      <a:pPr>
                        <a:lnSpc>
                          <a:spcPct val="115000"/>
                        </a:lnSpc>
                        <a:spcAft>
                          <a:spcPts val="1000"/>
                        </a:spcAft>
                      </a:pPr>
                      <a:r>
                        <a:rPr lang="fr-FR" sz="1200" b="1" dirty="0">
                          <a:solidFill>
                            <a:schemeClr val="tx2">
                              <a:lumMod val="60000"/>
                              <a:lumOff val="40000"/>
                            </a:schemeClr>
                          </a:solidFill>
                          <a:effectLst/>
                        </a:rPr>
                        <a:t>Production mondiale et circulation des personnes, des biens et des informations</a:t>
                      </a:r>
                      <a:r>
                        <a:rPr lang="fr-FR" sz="1200" b="1" dirty="0">
                          <a:effectLst/>
                        </a:rPr>
                        <a:t>.</a:t>
                      </a:r>
                      <a:endParaRPr lang="fr-NC" sz="1200" b="1" dirty="0">
                        <a:effectLst/>
                      </a:endParaRPr>
                    </a:p>
                    <a:p>
                      <a:pPr>
                        <a:lnSpc>
                          <a:spcPct val="115000"/>
                        </a:lnSpc>
                        <a:spcAft>
                          <a:spcPts val="1000"/>
                        </a:spcAft>
                      </a:pPr>
                      <a:r>
                        <a:rPr lang="fr-FR" sz="1200" b="1" dirty="0">
                          <a:effectLst/>
                        </a:rPr>
                        <a:t>-Des réseaux d’échanges mondialisés</a:t>
                      </a:r>
                      <a:endParaRPr lang="fr-NC" sz="1200" b="1" dirty="0">
                        <a:effectLst/>
                      </a:endParaRPr>
                    </a:p>
                    <a:p>
                      <a:pPr>
                        <a:lnSpc>
                          <a:spcPct val="115000"/>
                        </a:lnSpc>
                        <a:spcAft>
                          <a:spcPts val="1000"/>
                        </a:spcAft>
                      </a:pPr>
                      <a:r>
                        <a:rPr lang="fr-FR" sz="1200" b="1" dirty="0">
                          <a:effectLst/>
                        </a:rPr>
                        <a:t>-Une circulation croissante mais diverse des personnes à l’échelle mondiale.</a:t>
                      </a:r>
                      <a:endParaRPr lang="fr-N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86" marR="58086" marT="0" marB="0"/>
                </a:tc>
                <a:tc>
                  <a:txBody>
                    <a:bodyPr/>
                    <a:lstStyle/>
                    <a:p>
                      <a:pPr>
                        <a:lnSpc>
                          <a:spcPct val="115000"/>
                        </a:lnSpc>
                        <a:spcAft>
                          <a:spcPts val="1000"/>
                        </a:spcAft>
                      </a:pPr>
                      <a:r>
                        <a:rPr lang="fr-FR" sz="1200" b="1" dirty="0">
                          <a:solidFill>
                            <a:schemeClr val="tx2">
                              <a:lumMod val="60000"/>
                              <a:lumOff val="40000"/>
                            </a:schemeClr>
                          </a:solidFill>
                          <a:effectLst/>
                        </a:rPr>
                        <a:t>Liberté et </a:t>
                      </a:r>
                      <a:r>
                        <a:rPr lang="fr-FR" sz="1200" b="1" dirty="0" smtClean="0">
                          <a:solidFill>
                            <a:schemeClr val="tx2">
                              <a:lumMod val="60000"/>
                              <a:lumOff val="40000"/>
                            </a:schemeClr>
                          </a:solidFill>
                          <a:effectLst/>
                        </a:rPr>
                        <a:t>démocratie</a:t>
                      </a:r>
                      <a:endParaRPr lang="fr-NC" sz="1200" b="1" dirty="0">
                        <a:effectLst/>
                      </a:endParaRPr>
                    </a:p>
                    <a:p>
                      <a:pPr>
                        <a:lnSpc>
                          <a:spcPct val="115000"/>
                        </a:lnSpc>
                        <a:spcAft>
                          <a:spcPts val="1000"/>
                        </a:spcAft>
                      </a:pPr>
                      <a:r>
                        <a:rPr lang="fr-FR" sz="1200" b="1" dirty="0">
                          <a:effectLst/>
                        </a:rPr>
                        <a:t>-La liberté, nos libertés, ma liberté</a:t>
                      </a:r>
                      <a:endParaRPr lang="fr-NC" sz="1200" b="1" dirty="0">
                        <a:effectLst/>
                      </a:endParaRPr>
                    </a:p>
                    <a:p>
                      <a:pPr>
                        <a:lnSpc>
                          <a:spcPct val="115000"/>
                        </a:lnSpc>
                        <a:spcAft>
                          <a:spcPts val="1000"/>
                        </a:spcAft>
                      </a:pPr>
                      <a:r>
                        <a:rPr lang="fr-FR" sz="1200" b="1" dirty="0">
                          <a:effectLst/>
                        </a:rPr>
                        <a:t>-La </a:t>
                      </a:r>
                      <a:r>
                        <a:rPr lang="fr-FR" sz="1200" b="1" dirty="0" smtClean="0">
                          <a:effectLst/>
                        </a:rPr>
                        <a:t>laïcité</a:t>
                      </a:r>
                      <a:endParaRPr lang="fr-NC" sz="1200" b="1" dirty="0">
                        <a:effectLst/>
                      </a:endParaRPr>
                    </a:p>
                  </a:txBody>
                  <a:tcPr marL="58086" marR="58086" marT="0" marB="0"/>
                </a:tc>
                <a:extLst>
                  <a:ext uri="{0D108BD9-81ED-4DB2-BD59-A6C34878D82A}">
                    <a16:rowId xmlns:a16="http://schemas.microsoft.com/office/drawing/2014/main" val="604336411"/>
                  </a:ext>
                </a:extLst>
              </a:tr>
              <a:tr h="1900834">
                <a:tc>
                  <a:txBody>
                    <a:bodyPr/>
                    <a:lstStyle/>
                    <a:p>
                      <a:pPr>
                        <a:lnSpc>
                          <a:spcPct val="115000"/>
                        </a:lnSpc>
                        <a:spcAft>
                          <a:spcPts val="1000"/>
                        </a:spcAft>
                      </a:pPr>
                      <a:r>
                        <a:rPr lang="fr-FR" sz="1200" b="1" dirty="0">
                          <a:effectLst/>
                        </a:rPr>
                        <a:t>1</a:t>
                      </a:r>
                      <a:r>
                        <a:rPr lang="fr-FR" sz="1200" b="1" baseline="30000" dirty="0">
                          <a:effectLst/>
                        </a:rPr>
                        <a:t>ère</a:t>
                      </a:r>
                      <a:r>
                        <a:rPr lang="fr-FR" sz="1200" b="1" dirty="0">
                          <a:effectLst/>
                        </a:rPr>
                        <a:t> </a:t>
                      </a:r>
                      <a:endParaRPr lang="fr-N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86" marR="58086" marT="0" marB="0"/>
                </a:tc>
                <a:tc>
                  <a:txBody>
                    <a:bodyPr/>
                    <a:lstStyle/>
                    <a:p>
                      <a:pPr>
                        <a:lnSpc>
                          <a:spcPct val="115000"/>
                        </a:lnSpc>
                        <a:spcAft>
                          <a:spcPts val="1000"/>
                        </a:spcAft>
                      </a:pPr>
                      <a:r>
                        <a:rPr lang="fr-FR" sz="1200" b="1" dirty="0">
                          <a:effectLst/>
                        </a:rPr>
                        <a:t> </a:t>
                      </a:r>
                      <a:r>
                        <a:rPr lang="fr-FR" sz="1200" b="1" dirty="0">
                          <a:solidFill>
                            <a:schemeClr val="tx2">
                              <a:lumMod val="60000"/>
                              <a:lumOff val="40000"/>
                            </a:schemeClr>
                          </a:solidFill>
                          <a:effectLst/>
                        </a:rPr>
                        <a:t>Etats et sociétés en mutations (XIXe1</a:t>
                      </a:r>
                      <a:r>
                        <a:rPr lang="fr-FR" sz="1200" b="1" baseline="30000" dirty="0">
                          <a:solidFill>
                            <a:schemeClr val="tx2">
                              <a:lumMod val="60000"/>
                              <a:lumOff val="40000"/>
                            </a:schemeClr>
                          </a:solidFill>
                          <a:effectLst/>
                        </a:rPr>
                        <a:t>ère</a:t>
                      </a:r>
                      <a:r>
                        <a:rPr lang="fr-FR" sz="1200" b="1" dirty="0">
                          <a:solidFill>
                            <a:schemeClr val="tx2">
                              <a:lumMod val="60000"/>
                              <a:lumOff val="40000"/>
                            </a:schemeClr>
                          </a:solidFill>
                          <a:effectLst/>
                        </a:rPr>
                        <a:t> moitié du XXe ) </a:t>
                      </a:r>
                      <a:endParaRPr lang="fr-NC" sz="1200" b="1" dirty="0">
                        <a:solidFill>
                          <a:schemeClr val="tx2">
                            <a:lumMod val="60000"/>
                            <a:lumOff val="40000"/>
                          </a:schemeClr>
                        </a:solidFill>
                        <a:effectLst/>
                      </a:endParaRPr>
                    </a:p>
                    <a:p>
                      <a:pPr>
                        <a:lnSpc>
                          <a:spcPct val="115000"/>
                        </a:lnSpc>
                        <a:spcAft>
                          <a:spcPts val="1000"/>
                        </a:spcAft>
                      </a:pPr>
                      <a:r>
                        <a:rPr lang="fr-FR" sz="1200" b="1" dirty="0">
                          <a:effectLst/>
                        </a:rPr>
                        <a:t>-Hommes et femmes au travail </a:t>
                      </a:r>
                      <a:r>
                        <a:rPr lang="fr-FR" sz="1200" b="1" dirty="0" smtClean="0">
                          <a:effectLst/>
                        </a:rPr>
                        <a:t>en France métropolitaine et </a:t>
                      </a:r>
                      <a:r>
                        <a:rPr lang="fr-FR" sz="1200" b="1" dirty="0" smtClean="0">
                          <a:solidFill>
                            <a:srgbClr val="FF0000"/>
                          </a:solidFill>
                          <a:effectLst/>
                        </a:rPr>
                        <a:t>en Nouvelle-Calédonie</a:t>
                      </a:r>
                      <a:r>
                        <a:rPr lang="fr-FR" sz="1200" b="1" baseline="0" dirty="0" smtClean="0">
                          <a:solidFill>
                            <a:srgbClr val="FF0000"/>
                          </a:solidFill>
                          <a:effectLst/>
                        </a:rPr>
                        <a:t> </a:t>
                      </a:r>
                      <a:r>
                        <a:rPr lang="fr-FR" sz="1200" b="1" dirty="0" smtClean="0">
                          <a:solidFill>
                            <a:srgbClr val="FF0000"/>
                          </a:solidFill>
                          <a:effectLst/>
                        </a:rPr>
                        <a:t> </a:t>
                      </a:r>
                      <a:r>
                        <a:rPr lang="fr-FR" sz="1200" b="1" strike="sngStrike" dirty="0">
                          <a:effectLst/>
                        </a:rPr>
                        <a:t>métropole et dans les colonies françaises </a:t>
                      </a:r>
                      <a:r>
                        <a:rPr lang="fr-FR" sz="1200" b="1" dirty="0">
                          <a:effectLst/>
                        </a:rPr>
                        <a:t>(XIXe - 1</a:t>
                      </a:r>
                      <a:r>
                        <a:rPr lang="fr-FR" sz="1200" b="1" baseline="30000" dirty="0">
                          <a:effectLst/>
                        </a:rPr>
                        <a:t>ère</a:t>
                      </a:r>
                      <a:r>
                        <a:rPr lang="fr-FR" sz="1200" b="1" dirty="0">
                          <a:effectLst/>
                        </a:rPr>
                        <a:t> moitié du XXe siècle) </a:t>
                      </a:r>
                      <a:endParaRPr lang="fr-NC" sz="1200" b="1" dirty="0">
                        <a:effectLst/>
                      </a:endParaRPr>
                    </a:p>
                    <a:p>
                      <a:pPr>
                        <a:lnSpc>
                          <a:spcPct val="115000"/>
                        </a:lnSpc>
                        <a:spcAft>
                          <a:spcPts val="1000"/>
                        </a:spcAft>
                      </a:pPr>
                      <a:r>
                        <a:rPr lang="fr-FR" sz="1200" b="1" dirty="0">
                          <a:effectLst/>
                        </a:rPr>
                        <a:t>-Guerre européennes, guerres mondiales, guerres totales (1914- 1945)</a:t>
                      </a:r>
                      <a:endParaRPr lang="fr-N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86" marR="58086" marT="0" marB="0"/>
                </a:tc>
                <a:tc>
                  <a:txBody>
                    <a:bodyPr/>
                    <a:lstStyle/>
                    <a:p>
                      <a:pPr>
                        <a:lnSpc>
                          <a:spcPct val="115000"/>
                        </a:lnSpc>
                        <a:spcAft>
                          <a:spcPts val="1000"/>
                        </a:spcAft>
                      </a:pPr>
                      <a:r>
                        <a:rPr lang="fr-FR" sz="1200" b="1" dirty="0">
                          <a:solidFill>
                            <a:schemeClr val="tx2">
                              <a:lumMod val="60000"/>
                              <a:lumOff val="40000"/>
                            </a:schemeClr>
                          </a:solidFill>
                          <a:effectLst/>
                        </a:rPr>
                        <a:t>Recomposition du monde</a:t>
                      </a:r>
                      <a:endParaRPr lang="fr-NC" sz="1200" b="1" dirty="0">
                        <a:solidFill>
                          <a:schemeClr val="tx2">
                            <a:lumMod val="60000"/>
                            <a:lumOff val="40000"/>
                          </a:schemeClr>
                        </a:solidFill>
                        <a:effectLst/>
                      </a:endParaRPr>
                    </a:p>
                    <a:p>
                      <a:pPr>
                        <a:lnSpc>
                          <a:spcPct val="115000"/>
                        </a:lnSpc>
                        <a:spcAft>
                          <a:spcPts val="1000"/>
                        </a:spcAft>
                      </a:pPr>
                      <a:r>
                        <a:rPr lang="fr-FR" sz="1200" b="1" dirty="0">
                          <a:effectLst/>
                        </a:rPr>
                        <a:t>-Le recomposition du territoire urbain en </a:t>
                      </a:r>
                      <a:r>
                        <a:rPr lang="fr-FR" sz="1200" b="1" dirty="0" smtClean="0">
                          <a:effectLst/>
                        </a:rPr>
                        <a:t>France métropolitaine </a:t>
                      </a:r>
                      <a:r>
                        <a:rPr lang="fr-FR" sz="1200" b="1" dirty="0" smtClean="0">
                          <a:solidFill>
                            <a:srgbClr val="FF0000"/>
                          </a:solidFill>
                          <a:effectLst/>
                        </a:rPr>
                        <a:t>et en Nouvelle-Calédonie</a:t>
                      </a:r>
                      <a:r>
                        <a:rPr lang="fr-FR" sz="1200" b="1" baseline="0" dirty="0" smtClean="0">
                          <a:effectLst/>
                        </a:rPr>
                        <a:t> </a:t>
                      </a:r>
                      <a:r>
                        <a:rPr lang="fr-FR" sz="1200" b="1" dirty="0">
                          <a:effectLst/>
                        </a:rPr>
                        <a:t> : métropolisation et périurbanisation</a:t>
                      </a:r>
                      <a:endParaRPr lang="fr-NC" sz="1200" b="1" dirty="0">
                        <a:effectLst/>
                      </a:endParaRPr>
                    </a:p>
                    <a:p>
                      <a:pPr>
                        <a:lnSpc>
                          <a:spcPct val="115000"/>
                        </a:lnSpc>
                        <a:spcAft>
                          <a:spcPts val="1000"/>
                        </a:spcAft>
                      </a:pPr>
                      <a:r>
                        <a:rPr lang="fr-FR" sz="1200" b="1" dirty="0">
                          <a:effectLst/>
                        </a:rPr>
                        <a:t>-L’Afrique, un continent en recomposition </a:t>
                      </a:r>
                      <a:endParaRPr lang="fr-N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86" marR="58086" marT="0" marB="0"/>
                </a:tc>
                <a:tc>
                  <a:txBody>
                    <a:bodyPr/>
                    <a:lstStyle/>
                    <a:p>
                      <a:pPr>
                        <a:lnSpc>
                          <a:spcPct val="115000"/>
                        </a:lnSpc>
                        <a:spcAft>
                          <a:spcPts val="1000"/>
                        </a:spcAft>
                      </a:pPr>
                      <a:r>
                        <a:rPr lang="fr-FR" sz="1200" b="1" dirty="0">
                          <a:solidFill>
                            <a:schemeClr val="tx2">
                              <a:lumMod val="60000"/>
                              <a:lumOff val="40000"/>
                            </a:schemeClr>
                          </a:solidFill>
                          <a:effectLst/>
                        </a:rPr>
                        <a:t>Egalité et fraternité en démocratie</a:t>
                      </a:r>
                      <a:endParaRPr lang="fr-NC" sz="1200" b="1" dirty="0">
                        <a:solidFill>
                          <a:schemeClr val="tx2">
                            <a:lumMod val="60000"/>
                            <a:lumOff val="40000"/>
                          </a:schemeClr>
                        </a:solidFill>
                        <a:effectLst/>
                      </a:endParaRPr>
                    </a:p>
                    <a:p>
                      <a:pPr>
                        <a:lnSpc>
                          <a:spcPct val="115000"/>
                        </a:lnSpc>
                        <a:spcAft>
                          <a:spcPts val="1000"/>
                        </a:spcAft>
                      </a:pPr>
                      <a:r>
                        <a:rPr lang="fr-FR" sz="1200" b="1" dirty="0">
                          <a:effectLst/>
                        </a:rPr>
                        <a:t>-Egaux et fraternels</a:t>
                      </a:r>
                      <a:endParaRPr lang="fr-NC" sz="1200" b="1" dirty="0">
                        <a:effectLst/>
                      </a:endParaRPr>
                    </a:p>
                    <a:p>
                      <a:pPr>
                        <a:lnSpc>
                          <a:spcPct val="115000"/>
                        </a:lnSpc>
                        <a:spcAft>
                          <a:spcPts val="1000"/>
                        </a:spcAft>
                      </a:pPr>
                      <a:r>
                        <a:rPr lang="fr-FR" sz="1200" b="1" dirty="0">
                          <a:effectLst/>
                        </a:rPr>
                        <a:t>-Préserver la paix et protéger des valeurs communes : défense et sécurité en France et en Europe</a:t>
                      </a:r>
                      <a:endParaRPr lang="fr-N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86" marR="58086" marT="0" marB="0"/>
                </a:tc>
                <a:extLst>
                  <a:ext uri="{0D108BD9-81ED-4DB2-BD59-A6C34878D82A}">
                    <a16:rowId xmlns:a16="http://schemas.microsoft.com/office/drawing/2014/main" val="3827791763"/>
                  </a:ext>
                </a:extLst>
              </a:tr>
              <a:tr h="2966001">
                <a:tc>
                  <a:txBody>
                    <a:bodyPr/>
                    <a:lstStyle/>
                    <a:p>
                      <a:pPr>
                        <a:lnSpc>
                          <a:spcPct val="115000"/>
                        </a:lnSpc>
                        <a:spcAft>
                          <a:spcPts val="1000"/>
                        </a:spcAft>
                      </a:pPr>
                      <a:r>
                        <a:rPr lang="fr-FR" sz="1200" b="1" dirty="0">
                          <a:effectLst/>
                        </a:rPr>
                        <a:t>TALE</a:t>
                      </a:r>
                      <a:endParaRPr lang="fr-N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86" marR="58086" marT="0" marB="0"/>
                </a:tc>
                <a:tc>
                  <a:txBody>
                    <a:bodyPr/>
                    <a:lstStyle/>
                    <a:p>
                      <a:pPr>
                        <a:lnSpc>
                          <a:spcPct val="115000"/>
                        </a:lnSpc>
                        <a:spcAft>
                          <a:spcPts val="1000"/>
                        </a:spcAft>
                      </a:pPr>
                      <a:r>
                        <a:rPr lang="fr-FR" sz="1600" b="1" dirty="0">
                          <a:solidFill>
                            <a:schemeClr val="tx2">
                              <a:lumMod val="60000"/>
                              <a:lumOff val="40000"/>
                            </a:schemeClr>
                          </a:solidFill>
                          <a:effectLst/>
                        </a:rPr>
                        <a:t>France et monde depuis 1945 </a:t>
                      </a:r>
                      <a:endParaRPr lang="fr-NC" sz="1600" b="1" dirty="0">
                        <a:solidFill>
                          <a:schemeClr val="tx2">
                            <a:lumMod val="60000"/>
                            <a:lumOff val="40000"/>
                          </a:schemeClr>
                        </a:solidFill>
                        <a:effectLst/>
                      </a:endParaRPr>
                    </a:p>
                    <a:p>
                      <a:pPr>
                        <a:lnSpc>
                          <a:spcPct val="115000"/>
                        </a:lnSpc>
                        <a:spcAft>
                          <a:spcPts val="1000"/>
                        </a:spcAft>
                      </a:pPr>
                      <a:r>
                        <a:rPr lang="fr-FR" sz="1600" b="1" dirty="0">
                          <a:effectLst/>
                        </a:rPr>
                        <a:t>-Le jeu des puissances dans les relations internationales depuis </a:t>
                      </a:r>
                      <a:r>
                        <a:rPr lang="fr-FR" sz="1600" b="1" dirty="0" smtClean="0">
                          <a:effectLst/>
                        </a:rPr>
                        <a:t>1945.</a:t>
                      </a:r>
                      <a:endParaRPr lang="fr-NC" sz="1600" b="1" dirty="0">
                        <a:effectLst/>
                      </a:endParaRPr>
                    </a:p>
                    <a:p>
                      <a:pPr>
                        <a:lnSpc>
                          <a:spcPct val="115000"/>
                        </a:lnSpc>
                        <a:spcAft>
                          <a:spcPts val="1000"/>
                        </a:spcAft>
                      </a:pPr>
                      <a:r>
                        <a:rPr lang="fr-FR" sz="1600" b="1" dirty="0">
                          <a:effectLst/>
                        </a:rPr>
                        <a:t>-Vivre </a:t>
                      </a:r>
                      <a:r>
                        <a:rPr lang="fr-FR" sz="1600" b="1" dirty="0" smtClean="0">
                          <a:effectLst/>
                        </a:rPr>
                        <a:t>en </a:t>
                      </a:r>
                      <a:r>
                        <a:rPr lang="fr-FR" sz="1600" b="1" dirty="0">
                          <a:effectLst/>
                        </a:rPr>
                        <a:t>France en démocratie depuis </a:t>
                      </a:r>
                      <a:r>
                        <a:rPr lang="fr-FR" sz="1600" b="1" dirty="0" smtClean="0">
                          <a:effectLst/>
                        </a:rPr>
                        <a:t>1945.</a:t>
                      </a:r>
                      <a:endParaRPr lang="fr-N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86" marR="58086" marT="0" marB="0">
                    <a:solidFill>
                      <a:schemeClr val="bg2">
                        <a:lumMod val="20000"/>
                        <a:lumOff val="80000"/>
                      </a:schemeClr>
                    </a:solidFill>
                  </a:tcPr>
                </a:tc>
                <a:tc>
                  <a:txBody>
                    <a:bodyPr/>
                    <a:lstStyle/>
                    <a:p>
                      <a:pPr>
                        <a:lnSpc>
                          <a:spcPct val="115000"/>
                        </a:lnSpc>
                        <a:spcAft>
                          <a:spcPts val="1000"/>
                        </a:spcAft>
                      </a:pPr>
                      <a:r>
                        <a:rPr lang="fr-FR" sz="1600" b="1" dirty="0">
                          <a:solidFill>
                            <a:schemeClr val="tx2">
                              <a:lumMod val="60000"/>
                              <a:lumOff val="40000"/>
                            </a:schemeClr>
                          </a:solidFill>
                          <a:effectLst/>
                        </a:rPr>
                        <a:t>Les hommes face aux changements globaux </a:t>
                      </a:r>
                      <a:endParaRPr lang="fr-NC" sz="1600" b="1" dirty="0">
                        <a:solidFill>
                          <a:schemeClr val="tx2">
                            <a:lumMod val="60000"/>
                            <a:lumOff val="40000"/>
                          </a:schemeClr>
                        </a:solidFill>
                        <a:effectLst/>
                      </a:endParaRPr>
                    </a:p>
                    <a:p>
                      <a:pPr>
                        <a:lnSpc>
                          <a:spcPct val="115000"/>
                        </a:lnSpc>
                        <a:spcAft>
                          <a:spcPts val="1000"/>
                        </a:spcAft>
                      </a:pPr>
                      <a:r>
                        <a:rPr lang="fr-FR" sz="1600" b="1" dirty="0">
                          <a:effectLst/>
                        </a:rPr>
                        <a:t>-L’accès aux ressources pour produire, consommer, se loger et se </a:t>
                      </a:r>
                      <a:r>
                        <a:rPr lang="fr-FR" sz="1600" b="1" dirty="0" smtClean="0">
                          <a:effectLst/>
                        </a:rPr>
                        <a:t>déplacer.</a:t>
                      </a:r>
                      <a:endParaRPr lang="fr-NC" sz="1600" b="1" dirty="0">
                        <a:effectLst/>
                      </a:endParaRPr>
                    </a:p>
                    <a:p>
                      <a:pPr>
                        <a:lnSpc>
                          <a:spcPct val="115000"/>
                        </a:lnSpc>
                        <a:spcAft>
                          <a:spcPts val="1000"/>
                        </a:spcAft>
                      </a:pPr>
                      <a:r>
                        <a:rPr lang="fr-FR" sz="1600" b="1" dirty="0">
                          <a:effectLst/>
                        </a:rPr>
                        <a:t>-Les sociétés face aux risques : anticiper, réagir, se coordonner et s’adapter. </a:t>
                      </a:r>
                      <a:endParaRPr lang="fr-N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86" marR="58086" marT="0" marB="0">
                    <a:solidFill>
                      <a:schemeClr val="bg2">
                        <a:lumMod val="20000"/>
                        <a:lumOff val="80000"/>
                      </a:schemeClr>
                    </a:solidFill>
                  </a:tcPr>
                </a:tc>
                <a:tc>
                  <a:txBody>
                    <a:bodyPr/>
                    <a:lstStyle/>
                    <a:p>
                      <a:pPr>
                        <a:lnSpc>
                          <a:spcPct val="115000"/>
                        </a:lnSpc>
                        <a:spcAft>
                          <a:spcPts val="1000"/>
                        </a:spcAft>
                      </a:pPr>
                      <a:r>
                        <a:rPr lang="fr-FR" sz="1600" b="1" dirty="0">
                          <a:solidFill>
                            <a:schemeClr val="tx2">
                              <a:lumMod val="60000"/>
                              <a:lumOff val="40000"/>
                            </a:schemeClr>
                          </a:solidFill>
                          <a:effectLst/>
                        </a:rPr>
                        <a:t>Espace public, engagement et culture du débat démocratique</a:t>
                      </a:r>
                      <a:r>
                        <a:rPr lang="fr-FR" sz="1600" b="1" dirty="0">
                          <a:effectLst/>
                        </a:rPr>
                        <a:t>.</a:t>
                      </a:r>
                      <a:endParaRPr lang="fr-NC" sz="1600" b="1" dirty="0">
                        <a:effectLst/>
                      </a:endParaRPr>
                    </a:p>
                    <a:p>
                      <a:pPr>
                        <a:lnSpc>
                          <a:spcPct val="115000"/>
                        </a:lnSpc>
                        <a:spcAft>
                          <a:spcPts val="1000"/>
                        </a:spcAft>
                      </a:pPr>
                      <a:r>
                        <a:rPr lang="fr-FR" sz="1600" b="1" dirty="0">
                          <a:effectLst/>
                        </a:rPr>
                        <a:t>-S’engager et débattre en démocratie autour des défis </a:t>
                      </a:r>
                      <a:r>
                        <a:rPr lang="fr-FR" sz="1600" b="1" dirty="0" smtClean="0">
                          <a:effectLst/>
                        </a:rPr>
                        <a:t> </a:t>
                      </a:r>
                      <a:r>
                        <a:rPr lang="fr-FR" sz="1600" b="1" dirty="0">
                          <a:effectLst/>
                        </a:rPr>
                        <a:t>de société. </a:t>
                      </a:r>
                      <a:endParaRPr lang="fr-N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86" marR="58086" marT="0" marB="0">
                    <a:solidFill>
                      <a:schemeClr val="bg2">
                        <a:lumMod val="20000"/>
                        <a:lumOff val="80000"/>
                      </a:schemeClr>
                    </a:solidFill>
                  </a:tcPr>
                </a:tc>
                <a:extLst>
                  <a:ext uri="{0D108BD9-81ED-4DB2-BD59-A6C34878D82A}">
                    <a16:rowId xmlns:a16="http://schemas.microsoft.com/office/drawing/2014/main" val="1188126341"/>
                  </a:ext>
                </a:extLst>
              </a:tr>
            </a:tbl>
          </a:graphicData>
        </a:graphic>
      </p:graphicFrame>
      <p:sp>
        <p:nvSpPr>
          <p:cNvPr id="9" name="Explosion : 8 points 8">
            <a:extLst>
              <a:ext uri="{FF2B5EF4-FFF2-40B4-BE49-F238E27FC236}">
                <a16:creationId xmlns:a16="http://schemas.microsoft.com/office/drawing/2014/main" id="{1F50FA1C-B95D-4D79-9999-E0090DE002FD}"/>
              </a:ext>
            </a:extLst>
          </p:cNvPr>
          <p:cNvSpPr/>
          <p:nvPr/>
        </p:nvSpPr>
        <p:spPr>
          <a:xfrm rot="692646">
            <a:off x="2317354" y="760535"/>
            <a:ext cx="6063380" cy="3442012"/>
          </a:xfrm>
          <a:prstGeom prst="irregularSeal1">
            <a:avLst/>
          </a:prstGeom>
          <a:solidFill>
            <a:schemeClr val="accent1">
              <a:lumMod val="90000"/>
              <a:lumOff val="1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400" b="1" dirty="0">
                <a:solidFill>
                  <a:schemeClr val="bg1"/>
                </a:solidFill>
              </a:rPr>
              <a:t>PROGRAMMES ADAPTES</a:t>
            </a:r>
          </a:p>
          <a:p>
            <a:pPr algn="ctr"/>
            <a:r>
              <a:rPr lang="fr-FR" sz="2400" b="1" dirty="0">
                <a:solidFill>
                  <a:schemeClr val="bg1"/>
                </a:solidFill>
              </a:rPr>
              <a:t> </a:t>
            </a:r>
            <a:r>
              <a:rPr lang="fr-FR" b="1" dirty="0">
                <a:solidFill>
                  <a:schemeClr val="bg1"/>
                </a:solidFill>
              </a:rPr>
              <a:t>à la NOUVELLE-CALEDONIE  </a:t>
            </a:r>
            <a:endParaRPr lang="fr-NC" b="1" dirty="0">
              <a:solidFill>
                <a:schemeClr val="bg1"/>
              </a:solidFill>
            </a:endParaRPr>
          </a:p>
        </p:txBody>
      </p:sp>
      <p:sp>
        <p:nvSpPr>
          <p:cNvPr id="10" name="ZoneTexte 9"/>
          <p:cNvSpPr txBox="1"/>
          <p:nvPr/>
        </p:nvSpPr>
        <p:spPr>
          <a:xfrm>
            <a:off x="1424608" y="4656304"/>
            <a:ext cx="7848872" cy="1015663"/>
          </a:xfrm>
          <a:prstGeom prst="rect">
            <a:avLst/>
          </a:prstGeom>
          <a:solidFill>
            <a:schemeClr val="bg2">
              <a:lumMod val="75000"/>
            </a:schemeClr>
          </a:solidFill>
        </p:spPr>
        <p:txBody>
          <a:bodyPr wrap="square" rtlCol="0">
            <a:spAutoFit/>
          </a:bodyPr>
          <a:lstStyle/>
          <a:p>
            <a:endParaRPr lang="fr-FR" dirty="0" smtClean="0">
              <a:solidFill>
                <a:schemeClr val="bg1"/>
              </a:solidFill>
            </a:endParaRPr>
          </a:p>
          <a:p>
            <a:pPr algn="ctr"/>
            <a:r>
              <a:rPr lang="fr-FR" sz="2400" b="1" dirty="0" smtClean="0">
                <a:solidFill>
                  <a:schemeClr val="bg1"/>
                </a:solidFill>
              </a:rPr>
              <a:t>Travail  d’adaptation en cours pour la rentrée 2022</a:t>
            </a:r>
          </a:p>
          <a:p>
            <a:endParaRPr lang="fr-FR" dirty="0">
              <a:solidFill>
                <a:schemeClr val="bg1"/>
              </a:solidFill>
            </a:endParaRPr>
          </a:p>
        </p:txBody>
      </p:sp>
    </p:spTree>
    <p:extLst>
      <p:ext uri="{BB962C8B-B14F-4D97-AF65-F5344CB8AC3E}">
        <p14:creationId xmlns:p14="http://schemas.microsoft.com/office/powerpoint/2010/main" val="170725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2"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1"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numéro de diapositive 5"/>
          <p:cNvSpPr>
            <a:spLocks noGrp="1"/>
          </p:cNvSpPr>
          <p:nvPr>
            <p:ph type="sldNum" sz="quarter" idx="16"/>
          </p:nvPr>
        </p:nvSpPr>
        <p:spPr/>
        <p:txBody>
          <a:bodyPr/>
          <a:lstStyle/>
          <a:p>
            <a:fld id="{733122C9-A0B9-462F-8757-0847AD287B63}" type="slidenum">
              <a:rPr lang="fr-FR" smtClean="0"/>
              <a:pPr/>
              <a:t>39</a:t>
            </a:fld>
            <a:endParaRPr lang="fr-FR" dirty="0"/>
          </a:p>
        </p:txBody>
      </p:sp>
      <p:pic>
        <p:nvPicPr>
          <p:cNvPr id="7" name="Image 6"/>
          <p:cNvPicPr>
            <a:picLocks noChangeAspect="1"/>
          </p:cNvPicPr>
          <p:nvPr/>
        </p:nvPicPr>
        <p:blipFill>
          <a:blip r:embed="rId2"/>
          <a:stretch>
            <a:fillRect/>
          </a:stretch>
        </p:blipFill>
        <p:spPr>
          <a:xfrm>
            <a:off x="97500" y="141027"/>
            <a:ext cx="2923089" cy="2567893"/>
          </a:xfrm>
          <a:prstGeom prst="rect">
            <a:avLst/>
          </a:prstGeom>
        </p:spPr>
      </p:pic>
      <p:sp>
        <p:nvSpPr>
          <p:cNvPr id="9" name="ZoneTexte 8"/>
          <p:cNvSpPr txBox="1"/>
          <p:nvPr/>
        </p:nvSpPr>
        <p:spPr>
          <a:xfrm>
            <a:off x="704528" y="476672"/>
            <a:ext cx="9001000" cy="7109639"/>
          </a:xfrm>
          <a:prstGeom prst="rect">
            <a:avLst/>
          </a:prstGeom>
          <a:noFill/>
        </p:spPr>
        <p:txBody>
          <a:bodyPr wrap="square" rtlCol="0">
            <a:spAutoFit/>
          </a:bodyPr>
          <a:lstStyle/>
          <a:p>
            <a:r>
              <a:rPr lang="fr-FR" sz="2400" dirty="0" smtClean="0"/>
              <a:t>			</a:t>
            </a:r>
          </a:p>
          <a:p>
            <a:endParaRPr lang="fr-FR" sz="2400" dirty="0"/>
          </a:p>
          <a:p>
            <a:r>
              <a:rPr lang="fr-FR" sz="2400" dirty="0" smtClean="0"/>
              <a:t>			3 groupes de travail, un par thème d’histoire</a:t>
            </a:r>
          </a:p>
          <a:p>
            <a:r>
              <a:rPr lang="fr-FR" sz="2400" dirty="0"/>
              <a:t>	</a:t>
            </a:r>
            <a:r>
              <a:rPr lang="fr-FR" sz="2400" dirty="0" smtClean="0"/>
              <a:t>		 + 1 pour les deux thèmes de géographie . </a:t>
            </a:r>
          </a:p>
          <a:p>
            <a:r>
              <a:rPr lang="fr-FR" sz="2400" dirty="0" smtClean="0"/>
              <a:t>			45 minutes / 15 minutes de restitution		restitution. </a:t>
            </a:r>
            <a:endParaRPr lang="fr-FR" sz="2400" b="1" dirty="0" smtClean="0"/>
          </a:p>
          <a:p>
            <a:endParaRPr lang="fr-FR" sz="2400" b="1" dirty="0" smtClean="0">
              <a:solidFill>
                <a:schemeClr val="tx2">
                  <a:lumMod val="60000"/>
                  <a:lumOff val="40000"/>
                </a:schemeClr>
              </a:solidFill>
            </a:endParaRPr>
          </a:p>
          <a:p>
            <a:r>
              <a:rPr lang="fr-FR" sz="2400" b="1" dirty="0" smtClean="0">
                <a:solidFill>
                  <a:schemeClr val="tx2">
                    <a:lumMod val="60000"/>
                    <a:lumOff val="40000"/>
                  </a:schemeClr>
                </a:solidFill>
              </a:rPr>
              <a:t>SUBSTITUER</a:t>
            </a:r>
            <a:r>
              <a:rPr lang="fr-FR" sz="2400" dirty="0" smtClean="0">
                <a:solidFill>
                  <a:schemeClr val="tx2">
                    <a:lumMod val="60000"/>
                    <a:lumOff val="40000"/>
                  </a:schemeClr>
                </a:solidFill>
              </a:rPr>
              <a:t> </a:t>
            </a:r>
            <a:r>
              <a:rPr lang="fr-FR" sz="2400" dirty="0" smtClean="0"/>
              <a:t> </a:t>
            </a:r>
          </a:p>
          <a:p>
            <a:r>
              <a:rPr lang="fr-FR" sz="2400" dirty="0" smtClean="0"/>
              <a:t>Quels repères et notions indispensables rajouter ? </a:t>
            </a:r>
            <a:endParaRPr lang="fr-FR" sz="2400" dirty="0"/>
          </a:p>
          <a:p>
            <a:r>
              <a:rPr lang="fr-FR" sz="2400" dirty="0" smtClean="0"/>
              <a:t>Quels repères et notions non indispensables retirer ? </a:t>
            </a:r>
          </a:p>
          <a:p>
            <a:endParaRPr lang="fr-FR" sz="2400" b="1" dirty="0" smtClean="0">
              <a:solidFill>
                <a:schemeClr val="tx2">
                  <a:lumMod val="60000"/>
                  <a:lumOff val="40000"/>
                </a:schemeClr>
              </a:solidFill>
            </a:endParaRPr>
          </a:p>
          <a:p>
            <a:r>
              <a:rPr lang="fr-FR" sz="2400" b="1" dirty="0" smtClean="0">
                <a:solidFill>
                  <a:schemeClr val="tx2">
                    <a:lumMod val="60000"/>
                    <a:lumOff val="40000"/>
                  </a:schemeClr>
                </a:solidFill>
              </a:rPr>
              <a:t>POINTS DE VIGILANCE </a:t>
            </a:r>
          </a:p>
          <a:p>
            <a:r>
              <a:rPr lang="fr-FR" sz="2400" dirty="0" smtClean="0"/>
              <a:t>Equilibrer retraits et rajouts</a:t>
            </a:r>
          </a:p>
          <a:p>
            <a:r>
              <a:rPr lang="fr-FR" sz="2400" dirty="0" smtClean="0"/>
              <a:t>Prendre en compte programmes de 1</a:t>
            </a:r>
            <a:r>
              <a:rPr lang="fr-FR" sz="2400" baseline="30000" dirty="0" smtClean="0"/>
              <a:t>ère</a:t>
            </a:r>
            <a:r>
              <a:rPr lang="fr-FR" sz="2400" dirty="0" smtClean="0"/>
              <a:t> et 2</a:t>
            </a:r>
            <a:r>
              <a:rPr lang="fr-FR" sz="2400" baseline="30000" dirty="0" smtClean="0"/>
              <a:t>nde</a:t>
            </a:r>
            <a:r>
              <a:rPr lang="fr-FR" sz="2400" dirty="0" smtClean="0"/>
              <a:t>  pour garantir progressivité</a:t>
            </a:r>
          </a:p>
          <a:p>
            <a:r>
              <a:rPr lang="fr-FR" sz="2400" dirty="0" smtClean="0"/>
              <a:t>Maintenir cohérence interne à chaque thème et cohérence entre les 4 thèmes de Tale. </a:t>
            </a:r>
          </a:p>
          <a:p>
            <a:r>
              <a:rPr lang="fr-FR" sz="2400" b="1" dirty="0" smtClean="0"/>
              <a:t> </a:t>
            </a:r>
          </a:p>
          <a:p>
            <a:endParaRPr lang="fr-FR" sz="2400" dirty="0"/>
          </a:p>
        </p:txBody>
      </p:sp>
    </p:spTree>
    <p:extLst>
      <p:ext uri="{BB962C8B-B14F-4D97-AF65-F5344CB8AC3E}">
        <p14:creationId xmlns:p14="http://schemas.microsoft.com/office/powerpoint/2010/main" val="822137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46D9200-E800-41F6-8721-7C8691DFAA0E}" type="datetime1">
              <a:rPr lang="fr-FR" altLang="fr-FR" smtClean="0"/>
              <a:t>10/09/2021</a:t>
            </a:fld>
            <a:endParaRPr lang="fr-FR" altLang="fr-FR"/>
          </a:p>
        </p:txBody>
      </p:sp>
      <p:sp>
        <p:nvSpPr>
          <p:cNvPr id="3" name="Espace réservé du pied de page 2"/>
          <p:cNvSpPr>
            <a:spLocks noGrp="1"/>
          </p:cNvSpPr>
          <p:nvPr>
            <p:ph type="ftr" sz="quarter" idx="11"/>
          </p:nvPr>
        </p:nvSpPr>
        <p:spPr/>
        <p:txBody>
          <a:bodyPr/>
          <a:lstStyle/>
          <a:p>
            <a:pPr>
              <a:defRPr/>
            </a:pPr>
            <a:r>
              <a:rPr lang="fr-FR" smtClean="0"/>
              <a:t>Réunion de rentrée du 5 février 2016</a:t>
            </a:r>
            <a:endParaRPr lang="fr-FR"/>
          </a:p>
        </p:txBody>
      </p:sp>
      <p:sp>
        <p:nvSpPr>
          <p:cNvPr id="4" name="Espace réservé du numéro de diapositive 3"/>
          <p:cNvSpPr>
            <a:spLocks noGrp="1"/>
          </p:cNvSpPr>
          <p:nvPr>
            <p:ph type="sldNum" sz="quarter" idx="12"/>
          </p:nvPr>
        </p:nvSpPr>
        <p:spPr/>
        <p:txBody>
          <a:bodyPr/>
          <a:lstStyle/>
          <a:p>
            <a:fld id="{EB092554-9AD5-48DA-B590-D3F82117C056}" type="slidenum">
              <a:rPr lang="fr-FR" altLang="fr-FR" smtClean="0"/>
              <a:pPr/>
              <a:t>4</a:t>
            </a:fld>
            <a:endParaRPr lang="fr-FR" altLang="fr-FR"/>
          </a:p>
        </p:txBody>
      </p:sp>
      <p:pic>
        <p:nvPicPr>
          <p:cNvPr id="5" name="Image 4"/>
          <p:cNvPicPr>
            <a:picLocks noChangeAspect="1"/>
          </p:cNvPicPr>
          <p:nvPr/>
        </p:nvPicPr>
        <p:blipFill>
          <a:blip r:embed="rId2"/>
          <a:stretch>
            <a:fillRect/>
          </a:stretch>
        </p:blipFill>
        <p:spPr>
          <a:xfrm>
            <a:off x="-57300" y="0"/>
            <a:ext cx="10610850" cy="7138987"/>
          </a:xfrm>
          <a:prstGeom prst="rect">
            <a:avLst/>
          </a:prstGeom>
        </p:spPr>
      </p:pic>
      <p:sp>
        <p:nvSpPr>
          <p:cNvPr id="6" name="ZoneTexte 5"/>
          <p:cNvSpPr txBox="1"/>
          <p:nvPr/>
        </p:nvSpPr>
        <p:spPr>
          <a:xfrm>
            <a:off x="0" y="2692330"/>
            <a:ext cx="3004525" cy="1754326"/>
          </a:xfrm>
          <a:prstGeom prst="rect">
            <a:avLst/>
          </a:prstGeom>
          <a:solidFill>
            <a:schemeClr val="bg2"/>
          </a:solidFill>
        </p:spPr>
        <p:txBody>
          <a:bodyPr wrap="square" rtlCol="0">
            <a:spAutoFit/>
          </a:bodyPr>
          <a:lstStyle/>
          <a:p>
            <a:r>
              <a:rPr lang="fr-FR" dirty="0" smtClean="0">
                <a:solidFill>
                  <a:schemeClr val="bg1"/>
                </a:solidFill>
              </a:rPr>
              <a:t>Le candidat choisit un document parmi les trois en HG, parmi les deux en EMC. </a:t>
            </a:r>
          </a:p>
          <a:p>
            <a:endParaRPr lang="fr-FR" dirty="0">
              <a:solidFill>
                <a:schemeClr val="bg1"/>
              </a:solidFill>
            </a:endParaRPr>
          </a:p>
          <a:p>
            <a:endParaRPr lang="fr-FR" dirty="0">
              <a:solidFill>
                <a:schemeClr val="bg1"/>
              </a:solidFill>
            </a:endParaRPr>
          </a:p>
        </p:txBody>
      </p:sp>
    </p:spTree>
    <p:extLst>
      <p:ext uri="{BB962C8B-B14F-4D97-AF65-F5344CB8AC3E}">
        <p14:creationId xmlns:p14="http://schemas.microsoft.com/office/powerpoint/2010/main" val="7830631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41D967-5311-4AAD-9F68-4B0D4F174130}"/>
              </a:ext>
            </a:extLst>
          </p:cNvPr>
          <p:cNvSpPr>
            <a:spLocks noGrp="1"/>
          </p:cNvSpPr>
          <p:nvPr>
            <p:ph type="title"/>
          </p:nvPr>
        </p:nvSpPr>
        <p:spPr/>
        <p:txBody>
          <a:bodyPr/>
          <a:lstStyle/>
          <a:p>
            <a:pPr marL="0" indent="0" algn="ctr">
              <a:buNone/>
            </a:pPr>
            <a:r>
              <a:rPr lang="fr-FR" sz="4400" dirty="0" smtClean="0"/>
              <a:t>L’ EMC </a:t>
            </a:r>
            <a:br>
              <a:rPr lang="fr-FR" sz="4400" dirty="0" smtClean="0"/>
            </a:br>
            <a:r>
              <a:rPr lang="fr-FR" sz="4400" dirty="0" smtClean="0"/>
              <a:t/>
            </a:r>
            <a:br>
              <a:rPr lang="fr-FR" sz="4400" dirty="0" smtClean="0"/>
            </a:br>
            <a:r>
              <a:rPr lang="fr-FR" sz="4400" dirty="0" smtClean="0"/>
              <a:t>Programmes, horaires &amp; questions sensibles </a:t>
            </a:r>
            <a:br>
              <a:rPr lang="fr-FR" sz="4400" dirty="0" smtClean="0"/>
            </a:br>
            <a:endParaRPr lang="fr-FR" sz="4400" dirty="0"/>
          </a:p>
        </p:txBody>
      </p:sp>
    </p:spTree>
    <p:extLst>
      <p:ext uri="{BB962C8B-B14F-4D97-AF65-F5344CB8AC3E}">
        <p14:creationId xmlns:p14="http://schemas.microsoft.com/office/powerpoint/2010/main" val="29286756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flipV="1">
            <a:off x="0" y="240000"/>
            <a:ext cx="1424608" cy="119908"/>
          </a:xfrm>
        </p:spPr>
        <p:txBody>
          <a:bodyPr/>
          <a:lstStyle/>
          <a:p>
            <a:r>
              <a:rPr lang="fr-FR" dirty="0" smtClean="0"/>
              <a:t>1</a:t>
            </a:r>
            <a:endParaRPr lang="fr-FR" dirty="0"/>
          </a:p>
        </p:txBody>
      </p:sp>
      <p:sp>
        <p:nvSpPr>
          <p:cNvPr id="3" name="Espace réservé du texte 2"/>
          <p:cNvSpPr>
            <a:spLocks noGrp="1"/>
          </p:cNvSpPr>
          <p:nvPr>
            <p:ph type="body" sz="quarter" idx="13"/>
          </p:nvPr>
        </p:nvSpPr>
        <p:spPr>
          <a:xfrm>
            <a:off x="3466863" y="359908"/>
            <a:ext cx="6192688" cy="804995"/>
          </a:xfrm>
        </p:spPr>
        <p:txBody>
          <a:bodyPr/>
          <a:lstStyle/>
          <a:p>
            <a:endParaRPr lang="fr-FR" dirty="0" smtClean="0"/>
          </a:p>
          <a:p>
            <a:endParaRPr lang="fr-FR" dirty="0"/>
          </a:p>
        </p:txBody>
      </p:sp>
      <p:sp>
        <p:nvSpPr>
          <p:cNvPr id="6" name="Espace réservé du numéro de diapositive 5"/>
          <p:cNvSpPr>
            <a:spLocks noGrp="1"/>
          </p:cNvSpPr>
          <p:nvPr>
            <p:ph type="sldNum" sz="quarter" idx="16"/>
          </p:nvPr>
        </p:nvSpPr>
        <p:spPr/>
        <p:txBody>
          <a:bodyPr/>
          <a:lstStyle/>
          <a:p>
            <a:fld id="{733122C9-A0B9-462F-8757-0847AD287B63}" type="slidenum">
              <a:rPr lang="fr-FR" smtClean="0"/>
              <a:pPr/>
              <a:t>41</a:t>
            </a:fld>
            <a:endParaRPr lang="fr-FR" dirty="0"/>
          </a:p>
        </p:txBody>
      </p:sp>
      <p:sp>
        <p:nvSpPr>
          <p:cNvPr id="4" name="ZoneTexte 3"/>
          <p:cNvSpPr txBox="1"/>
          <p:nvPr/>
        </p:nvSpPr>
        <p:spPr>
          <a:xfrm>
            <a:off x="3553391" y="269120"/>
            <a:ext cx="2890535" cy="369332"/>
          </a:xfrm>
          <a:prstGeom prst="rect">
            <a:avLst/>
          </a:prstGeom>
          <a:noFill/>
        </p:spPr>
        <p:txBody>
          <a:bodyPr wrap="none" rtlCol="0">
            <a:spAutoFit/>
          </a:bodyPr>
          <a:lstStyle/>
          <a:p>
            <a:r>
              <a:rPr lang="fr-FR" b="1" dirty="0" smtClean="0"/>
              <a:t>Programmes &amp; Horaires </a:t>
            </a:r>
            <a:endParaRPr lang="fr-FR" b="1" dirty="0"/>
          </a:p>
        </p:txBody>
      </p:sp>
      <p:graphicFrame>
        <p:nvGraphicFramePr>
          <p:cNvPr id="5" name="Tableau 4"/>
          <p:cNvGraphicFramePr>
            <a:graphicFrameLocks noGrp="1"/>
          </p:cNvGraphicFramePr>
          <p:nvPr>
            <p:extLst>
              <p:ext uri="{D42A27DB-BD31-4B8C-83A1-F6EECF244321}">
                <p14:modId xmlns:p14="http://schemas.microsoft.com/office/powerpoint/2010/main" val="1661470600"/>
              </p:ext>
            </p:extLst>
          </p:nvPr>
        </p:nvGraphicFramePr>
        <p:xfrm>
          <a:off x="272480" y="1164903"/>
          <a:ext cx="8849209" cy="1304609"/>
        </p:xfrm>
        <a:graphic>
          <a:graphicData uri="http://schemas.openxmlformats.org/drawingml/2006/table">
            <a:tbl>
              <a:tblPr firstRow="1" firstCol="1" bandRow="1"/>
              <a:tblGrid>
                <a:gridCol w="504056">
                  <a:extLst>
                    <a:ext uri="{9D8B030D-6E8A-4147-A177-3AD203B41FA5}">
                      <a16:colId xmlns:a16="http://schemas.microsoft.com/office/drawing/2014/main" val="1503466446"/>
                    </a:ext>
                  </a:extLst>
                </a:gridCol>
                <a:gridCol w="3888432">
                  <a:extLst>
                    <a:ext uri="{9D8B030D-6E8A-4147-A177-3AD203B41FA5}">
                      <a16:colId xmlns:a16="http://schemas.microsoft.com/office/drawing/2014/main" val="4288271183"/>
                    </a:ext>
                  </a:extLst>
                </a:gridCol>
                <a:gridCol w="4456721">
                  <a:extLst>
                    <a:ext uri="{9D8B030D-6E8A-4147-A177-3AD203B41FA5}">
                      <a16:colId xmlns:a16="http://schemas.microsoft.com/office/drawing/2014/main" val="4063833795"/>
                    </a:ext>
                  </a:extLst>
                </a:gridCol>
              </a:tblGrid>
              <a:tr h="0">
                <a:tc rowSpan="4">
                  <a:txBody>
                    <a:bodyPr/>
                    <a:lstStyle/>
                    <a:p>
                      <a:pPr marL="71755" marR="71755" algn="ctr">
                        <a:lnSpc>
                          <a:spcPct val="107000"/>
                        </a:lnSpc>
                        <a:spcAft>
                          <a:spcPts val="0"/>
                        </a:spcAft>
                      </a:pPr>
                      <a:r>
                        <a:rPr lang="fr-FR" sz="1600" b="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CAP</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457200">
                        <a:lnSpc>
                          <a:spcPct val="107000"/>
                        </a:lnSpc>
                        <a:spcAft>
                          <a:spcPts val="0"/>
                        </a:spcAft>
                      </a:pPr>
                      <a:r>
                        <a:rPr lang="fr-FR" sz="1600" u="sng"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Objet d’étude 1</a:t>
                      </a:r>
                      <a:r>
                        <a:rPr lang="fr-FR"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 </a:t>
                      </a:r>
                      <a:r>
                        <a:rPr lang="fr-FR"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DEVENIR CITOYEN, DE L’ECOLE A LA SOCIETE</a:t>
                      </a:r>
                      <a:r>
                        <a:rPr lang="fr-FR"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457200">
                        <a:lnSpc>
                          <a:spcPct val="107000"/>
                        </a:lnSpc>
                        <a:spcAft>
                          <a:spcPts val="0"/>
                        </a:spcAft>
                      </a:pPr>
                      <a:r>
                        <a:rPr lang="fr-FR" sz="160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T1 Être citoyen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053233"/>
                  </a:ext>
                </a:extLst>
              </a:tr>
              <a:tr h="0">
                <a:tc vMerge="1">
                  <a:txBody>
                    <a:bodyPr/>
                    <a:lstStyle/>
                    <a:p>
                      <a:endParaRPr lang="fr-FR"/>
                    </a:p>
                  </a:txBody>
                  <a:tcPr/>
                </a:tc>
                <a:tc vMerge="1">
                  <a:txBody>
                    <a:bodyPr/>
                    <a:lstStyle/>
                    <a:p>
                      <a:endParaRPr lang="fr-FR"/>
                    </a:p>
                  </a:txBody>
                  <a:tcPr/>
                </a:tc>
                <a:tc>
                  <a:txBody>
                    <a:bodyPr/>
                    <a:lstStyle/>
                    <a:p>
                      <a:pPr marL="457200">
                        <a:lnSpc>
                          <a:spcPct val="107000"/>
                        </a:lnSpc>
                        <a:spcAft>
                          <a:spcPts val="0"/>
                        </a:spcAft>
                      </a:pPr>
                      <a:r>
                        <a:rPr lang="fr-FR"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T2 : La protection des libertés : défense et sécurité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4946230"/>
                  </a:ext>
                </a:extLst>
              </a:tr>
              <a:tr h="0">
                <a:tc vMerge="1">
                  <a:txBody>
                    <a:bodyPr/>
                    <a:lstStyle/>
                    <a:p>
                      <a:endParaRPr lang="fr-FR"/>
                    </a:p>
                  </a:txBody>
                  <a:tcPr/>
                </a:tc>
                <a:tc rowSpan="2">
                  <a:txBody>
                    <a:bodyPr/>
                    <a:lstStyle/>
                    <a:p>
                      <a:pPr marL="457200">
                        <a:lnSpc>
                          <a:spcPct val="107000"/>
                        </a:lnSpc>
                        <a:spcAft>
                          <a:spcPts val="0"/>
                        </a:spcAft>
                      </a:pPr>
                      <a:r>
                        <a:rPr lang="fr-FR" sz="1600" u="sng"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Objet d’étude 2</a:t>
                      </a:r>
                      <a:r>
                        <a:rPr lang="fr-FR"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fr-FR"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LIBERTE ET DEMOCRATIE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457200">
                        <a:lnSpc>
                          <a:spcPct val="107000"/>
                        </a:lnSpc>
                        <a:spcAft>
                          <a:spcPts val="0"/>
                        </a:spcAft>
                      </a:pPr>
                      <a:r>
                        <a:rPr lang="fr-FR" sz="160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T1 : La liberté, nos libertés, ma liberté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8432529"/>
                  </a:ext>
                </a:extLst>
              </a:tr>
              <a:tr h="0">
                <a:tc vMerge="1">
                  <a:txBody>
                    <a:bodyPr/>
                    <a:lstStyle/>
                    <a:p>
                      <a:endParaRPr lang="fr-FR"/>
                    </a:p>
                  </a:txBody>
                  <a:tcPr/>
                </a:tc>
                <a:tc vMerge="1">
                  <a:txBody>
                    <a:bodyPr/>
                    <a:lstStyle/>
                    <a:p>
                      <a:endParaRPr lang="fr-FR"/>
                    </a:p>
                  </a:txBody>
                  <a:tcPr/>
                </a:tc>
                <a:tc>
                  <a:txBody>
                    <a:bodyPr/>
                    <a:lstStyle/>
                    <a:p>
                      <a:pPr marL="457200">
                        <a:lnSpc>
                          <a:spcPct val="107000"/>
                        </a:lnSpc>
                        <a:spcAft>
                          <a:spcPts val="0"/>
                        </a:spcAft>
                      </a:pPr>
                      <a:r>
                        <a:rPr lang="fr-FR"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T2 La laïcité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9048912"/>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2517472357"/>
              </p:ext>
            </p:extLst>
          </p:nvPr>
        </p:nvGraphicFramePr>
        <p:xfrm>
          <a:off x="272479" y="2908354"/>
          <a:ext cx="8849209" cy="586994"/>
        </p:xfrm>
        <a:graphic>
          <a:graphicData uri="http://schemas.openxmlformats.org/drawingml/2006/table">
            <a:tbl>
              <a:tblPr firstRow="1" firstCol="1" bandRow="1"/>
              <a:tblGrid>
                <a:gridCol w="653874">
                  <a:extLst>
                    <a:ext uri="{9D8B030D-6E8A-4147-A177-3AD203B41FA5}">
                      <a16:colId xmlns:a16="http://schemas.microsoft.com/office/drawing/2014/main" val="4243031126"/>
                    </a:ext>
                  </a:extLst>
                </a:gridCol>
                <a:gridCol w="3802846">
                  <a:extLst>
                    <a:ext uri="{9D8B030D-6E8A-4147-A177-3AD203B41FA5}">
                      <a16:colId xmlns:a16="http://schemas.microsoft.com/office/drawing/2014/main" val="2696306889"/>
                    </a:ext>
                  </a:extLst>
                </a:gridCol>
                <a:gridCol w="4392489">
                  <a:extLst>
                    <a:ext uri="{9D8B030D-6E8A-4147-A177-3AD203B41FA5}">
                      <a16:colId xmlns:a16="http://schemas.microsoft.com/office/drawing/2014/main" val="1465380282"/>
                    </a:ext>
                  </a:extLst>
                </a:gridCol>
              </a:tblGrid>
              <a:tr h="0">
                <a:tc rowSpan="2">
                  <a:txBody>
                    <a:bodyPr/>
                    <a:lstStyle/>
                    <a:p>
                      <a:pPr marL="71755" marR="71755" algn="ctr">
                        <a:lnSpc>
                          <a:spcPct val="107000"/>
                        </a:lnSpc>
                        <a:spcAft>
                          <a:spcPts val="0"/>
                        </a:spcAft>
                      </a:pPr>
                      <a:r>
                        <a:rPr lang="fr-FR" sz="1800" b="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2nd</a:t>
                      </a:r>
                      <a:r>
                        <a:rPr lang="fr-FR" sz="1800" b="1" u="sng">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e</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457200">
                        <a:lnSpc>
                          <a:spcPct val="107000"/>
                        </a:lnSpc>
                        <a:spcAft>
                          <a:spcPts val="0"/>
                        </a:spcAft>
                      </a:pPr>
                      <a:r>
                        <a:rPr lang="fr-FR" sz="1800" u="sng"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Objet d’étude </a:t>
                      </a:r>
                      <a:r>
                        <a:rPr lang="fr-FR"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fr-FR"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LIBERTE ET DEMOCRATIE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457200">
                        <a:lnSpc>
                          <a:spcPct val="107000"/>
                        </a:lnSpc>
                        <a:spcAft>
                          <a:spcPts val="0"/>
                        </a:spcAft>
                      </a:pPr>
                      <a:r>
                        <a:rPr lang="fr-FR"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T1 : La liberté, nos libertés, ma liberté</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3544644"/>
                  </a:ext>
                </a:extLst>
              </a:tr>
              <a:tr h="0">
                <a:tc vMerge="1">
                  <a:txBody>
                    <a:bodyPr/>
                    <a:lstStyle/>
                    <a:p>
                      <a:endParaRPr lang="fr-FR"/>
                    </a:p>
                  </a:txBody>
                  <a:tcPr/>
                </a:tc>
                <a:tc vMerge="1">
                  <a:txBody>
                    <a:bodyPr/>
                    <a:lstStyle/>
                    <a:p>
                      <a:endParaRPr lang="fr-FR"/>
                    </a:p>
                  </a:txBody>
                  <a:tcPr/>
                </a:tc>
                <a:tc>
                  <a:txBody>
                    <a:bodyPr/>
                    <a:lstStyle/>
                    <a:p>
                      <a:pPr marL="457200">
                        <a:lnSpc>
                          <a:spcPct val="107000"/>
                        </a:lnSpc>
                        <a:spcAft>
                          <a:spcPts val="0"/>
                        </a:spcAft>
                      </a:pPr>
                      <a:r>
                        <a:rPr lang="fr-FR"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T2 : La laïcité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6181974"/>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2395114537"/>
              </p:ext>
            </p:extLst>
          </p:nvPr>
        </p:nvGraphicFramePr>
        <p:xfrm>
          <a:off x="272479" y="3533015"/>
          <a:ext cx="9073007" cy="1173988"/>
        </p:xfrm>
        <a:graphic>
          <a:graphicData uri="http://schemas.openxmlformats.org/drawingml/2006/table">
            <a:tbl>
              <a:tblPr firstRow="1" firstCol="1" bandRow="1"/>
              <a:tblGrid>
                <a:gridCol w="642969">
                  <a:extLst>
                    <a:ext uri="{9D8B030D-6E8A-4147-A177-3AD203B41FA5}">
                      <a16:colId xmlns:a16="http://schemas.microsoft.com/office/drawing/2014/main" val="2491347786"/>
                    </a:ext>
                  </a:extLst>
                </a:gridCol>
                <a:gridCol w="3857814">
                  <a:extLst>
                    <a:ext uri="{9D8B030D-6E8A-4147-A177-3AD203B41FA5}">
                      <a16:colId xmlns:a16="http://schemas.microsoft.com/office/drawing/2014/main" val="4073583504"/>
                    </a:ext>
                  </a:extLst>
                </a:gridCol>
                <a:gridCol w="4572224">
                  <a:extLst>
                    <a:ext uri="{9D8B030D-6E8A-4147-A177-3AD203B41FA5}">
                      <a16:colId xmlns:a16="http://schemas.microsoft.com/office/drawing/2014/main" val="1125380183"/>
                    </a:ext>
                  </a:extLst>
                </a:gridCol>
              </a:tblGrid>
              <a:tr h="0">
                <a:tc rowSpan="2">
                  <a:txBody>
                    <a:bodyPr/>
                    <a:lstStyle/>
                    <a:p>
                      <a:pPr marL="71755" marR="71755" algn="ctr">
                        <a:lnSpc>
                          <a:spcPct val="107000"/>
                        </a:lnSpc>
                        <a:spcAft>
                          <a:spcPts val="0"/>
                        </a:spcAft>
                      </a:pPr>
                      <a:r>
                        <a:rPr lang="fr-FR"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1</a:t>
                      </a:r>
                      <a:r>
                        <a:rPr lang="fr-FR" sz="1800" b="1" baseline="30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ère</a:t>
                      </a:r>
                      <a:r>
                        <a:rPr lang="fr-FR"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457200">
                        <a:lnSpc>
                          <a:spcPct val="107000"/>
                        </a:lnSpc>
                        <a:spcAft>
                          <a:spcPts val="0"/>
                        </a:spcAft>
                      </a:pPr>
                      <a:r>
                        <a:rPr lang="fr-FR" sz="1800" u="sng"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Objet d’étude </a:t>
                      </a:r>
                      <a:r>
                        <a:rPr lang="fr-FR"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fr-FR"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EGALITE ET FRATERNITE EN DEMOCRATIE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fr-FR"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457200">
                        <a:lnSpc>
                          <a:spcPct val="107000"/>
                        </a:lnSpc>
                        <a:spcAft>
                          <a:spcPts val="0"/>
                        </a:spcAft>
                      </a:pPr>
                      <a:r>
                        <a:rPr lang="fr-FR"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T1 : Egaux et fraternels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254576"/>
                  </a:ext>
                </a:extLst>
              </a:tr>
              <a:tr h="0">
                <a:tc vMerge="1">
                  <a:txBody>
                    <a:bodyPr/>
                    <a:lstStyle/>
                    <a:p>
                      <a:endParaRPr lang="fr-FR"/>
                    </a:p>
                  </a:txBody>
                  <a:tcPr/>
                </a:tc>
                <a:tc vMerge="1">
                  <a:txBody>
                    <a:bodyPr/>
                    <a:lstStyle/>
                    <a:p>
                      <a:endParaRPr lang="fr-FR"/>
                    </a:p>
                  </a:txBody>
                  <a:tcPr/>
                </a:tc>
                <a:tc>
                  <a:txBody>
                    <a:bodyPr/>
                    <a:lstStyle/>
                    <a:p>
                      <a:pPr marL="457200">
                        <a:lnSpc>
                          <a:spcPct val="107000"/>
                        </a:lnSpc>
                        <a:spcAft>
                          <a:spcPts val="0"/>
                        </a:spcAft>
                      </a:pPr>
                      <a:r>
                        <a:rPr lang="fr-FR"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T2 : Préserver la paix et protéger des valeurs communes : défense et sécurité en France et en Europe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3705695"/>
                  </a:ext>
                </a:extLst>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2869545612"/>
              </p:ext>
            </p:extLst>
          </p:nvPr>
        </p:nvGraphicFramePr>
        <p:xfrm>
          <a:off x="272480" y="4793806"/>
          <a:ext cx="9505056" cy="2054479"/>
        </p:xfrm>
        <a:graphic>
          <a:graphicData uri="http://schemas.openxmlformats.org/drawingml/2006/table">
            <a:tbl>
              <a:tblPr firstRow="1" firstCol="1" bandRow="1"/>
              <a:tblGrid>
                <a:gridCol w="627821">
                  <a:extLst>
                    <a:ext uri="{9D8B030D-6E8A-4147-A177-3AD203B41FA5}">
                      <a16:colId xmlns:a16="http://schemas.microsoft.com/office/drawing/2014/main" val="1064292153"/>
                    </a:ext>
                  </a:extLst>
                </a:gridCol>
                <a:gridCol w="4124708">
                  <a:extLst>
                    <a:ext uri="{9D8B030D-6E8A-4147-A177-3AD203B41FA5}">
                      <a16:colId xmlns:a16="http://schemas.microsoft.com/office/drawing/2014/main" val="347592549"/>
                    </a:ext>
                  </a:extLst>
                </a:gridCol>
                <a:gridCol w="4752527">
                  <a:extLst>
                    <a:ext uri="{9D8B030D-6E8A-4147-A177-3AD203B41FA5}">
                      <a16:colId xmlns:a16="http://schemas.microsoft.com/office/drawing/2014/main" val="1368344166"/>
                    </a:ext>
                  </a:extLst>
                </a:gridCol>
              </a:tblGrid>
              <a:tr h="620395">
                <a:tc>
                  <a:txBody>
                    <a:bodyPr/>
                    <a:lstStyle/>
                    <a:p>
                      <a:pPr marL="71755" marR="71755" algn="ctr">
                        <a:lnSpc>
                          <a:spcPct val="107000"/>
                        </a:lnSpc>
                        <a:spcAft>
                          <a:spcPts val="0"/>
                        </a:spcAft>
                      </a:pPr>
                      <a:r>
                        <a:rPr lang="fr-FR" sz="1800" b="1" u="sng"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Tale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nSpc>
                          <a:spcPct val="107000"/>
                        </a:lnSpc>
                        <a:spcAft>
                          <a:spcPts val="0"/>
                        </a:spcAft>
                      </a:pPr>
                      <a:r>
                        <a:rPr lang="fr-FR" sz="1800" u="sng"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Objet d’étude </a:t>
                      </a:r>
                      <a:r>
                        <a:rPr lang="fr-FR"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 </a:t>
                      </a:r>
                      <a:r>
                        <a:rPr lang="fr-FR"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ESPACE PUBLIC, ENGAGEMENT &amp; CULTURE DU DEBAT DEMOCRATIQUE</a:t>
                      </a:r>
                      <a:r>
                        <a:rPr lang="fr-FR"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457200">
                        <a:lnSpc>
                          <a:spcPct val="107000"/>
                        </a:lnSpc>
                        <a:spcAft>
                          <a:spcPts val="0"/>
                        </a:spcAft>
                      </a:pPr>
                      <a:r>
                        <a:rPr lang="fr-FR"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 </a:t>
                      </a:r>
                      <a:r>
                        <a:rPr lang="fr-FR" sz="18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UNIQUE </a:t>
                      </a:r>
                      <a:r>
                        <a:rPr lang="fr-FR"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 S’engager et débattre en démocratie autour des défis de </a:t>
                      </a:r>
                      <a:r>
                        <a:rPr lang="fr-FR" sz="18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société</a:t>
                      </a:r>
                    </a:p>
                    <a:p>
                      <a:pPr marL="457200">
                        <a:lnSpc>
                          <a:spcPct val="107000"/>
                        </a:lnSpc>
                        <a:spcAft>
                          <a:spcPts val="0"/>
                        </a:spcAft>
                      </a:pPr>
                      <a:r>
                        <a:rPr lang="fr-FR" sz="18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Etudes de trois transformations : Les changements environnementaux / le développement des biotechnologies/ la révolution numérique.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fr-FR"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701833"/>
                  </a:ext>
                </a:extLst>
              </a:tr>
            </a:tbl>
          </a:graphicData>
        </a:graphic>
      </p:graphicFrame>
      <p:sp>
        <p:nvSpPr>
          <p:cNvPr id="10" name="Parchemin horizontal 9"/>
          <p:cNvSpPr/>
          <p:nvPr/>
        </p:nvSpPr>
        <p:spPr>
          <a:xfrm>
            <a:off x="3465831" y="-5726"/>
            <a:ext cx="6440169" cy="2304255"/>
          </a:xfrm>
          <a:prstGeom prst="horizontalScroll">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solidFill>
                <a:sysClr val="windowText" lastClr="000000"/>
              </a:solidFill>
            </a:endParaRPr>
          </a:p>
          <a:p>
            <a:pPr algn="ctr"/>
            <a:r>
              <a:rPr lang="fr-FR" b="1" dirty="0" smtClean="0">
                <a:solidFill>
                  <a:sysClr val="windowText" lastClr="000000"/>
                </a:solidFill>
              </a:rPr>
              <a:t>Attention ! Horaires EMC / HG dissociés en CAP </a:t>
            </a:r>
          </a:p>
          <a:p>
            <a:pPr algn="ctr"/>
            <a:r>
              <a:rPr lang="fr-FR" dirty="0" smtClean="0">
                <a:solidFill>
                  <a:sysClr val="windowText" lastClr="000000"/>
                </a:solidFill>
              </a:rPr>
              <a:t>    1</a:t>
            </a:r>
            <a:r>
              <a:rPr lang="fr-FR" baseline="30000" dirty="0" smtClean="0">
                <a:solidFill>
                  <a:sysClr val="windowText" lastClr="000000"/>
                </a:solidFill>
              </a:rPr>
              <a:t>ère</a:t>
            </a:r>
            <a:r>
              <a:rPr lang="fr-FR" dirty="0" smtClean="0">
                <a:solidFill>
                  <a:sysClr val="windowText" lastClr="000000"/>
                </a:solidFill>
              </a:rPr>
              <a:t> année : 14,5 H</a:t>
            </a:r>
          </a:p>
          <a:p>
            <a:pPr algn="ctr"/>
            <a:r>
              <a:rPr lang="fr-FR" dirty="0" smtClean="0">
                <a:solidFill>
                  <a:sysClr val="windowText" lastClr="000000"/>
                </a:solidFill>
              </a:rPr>
              <a:t>2</a:t>
            </a:r>
            <a:r>
              <a:rPr lang="fr-FR" baseline="30000" dirty="0" smtClean="0">
                <a:solidFill>
                  <a:sysClr val="windowText" lastClr="000000"/>
                </a:solidFill>
              </a:rPr>
              <a:t>ème</a:t>
            </a:r>
            <a:r>
              <a:rPr lang="fr-FR" dirty="0" smtClean="0">
                <a:solidFill>
                  <a:sysClr val="windowText" lastClr="000000"/>
                </a:solidFill>
              </a:rPr>
              <a:t> année :13H  </a:t>
            </a:r>
          </a:p>
          <a:p>
            <a:pPr algn="ctr"/>
            <a:endParaRPr lang="fr-FR" dirty="0" smtClean="0">
              <a:solidFill>
                <a:sysClr val="windowText" lastClr="000000"/>
              </a:solidFill>
            </a:endParaRPr>
          </a:p>
          <a:p>
            <a:pPr algn="ctr"/>
            <a:r>
              <a:rPr lang="fr-FR" dirty="0">
                <a:solidFill>
                  <a:sysClr val="windowText" lastClr="000000"/>
                </a:solidFill>
              </a:rPr>
              <a:t> </a:t>
            </a:r>
            <a:r>
              <a:rPr lang="fr-FR" dirty="0" smtClean="0">
                <a:solidFill>
                  <a:sysClr val="windowText" lastClr="000000"/>
                </a:solidFill>
              </a:rPr>
              <a:t>   2/3 de l’horaire T1 = 10H environ </a:t>
            </a:r>
          </a:p>
          <a:p>
            <a:pPr algn="ctr"/>
            <a:r>
              <a:rPr lang="fr-FR" dirty="0" smtClean="0">
                <a:solidFill>
                  <a:sysClr val="windowText" lastClr="000000"/>
                </a:solidFill>
              </a:rPr>
              <a:t>    1/3 de l’horaire T2 =   5H environ </a:t>
            </a:r>
          </a:p>
          <a:p>
            <a:pPr algn="ctr"/>
            <a:endParaRPr lang="fr-FR" b="1" dirty="0">
              <a:solidFill>
                <a:sysClr val="windowText" lastClr="000000"/>
              </a:solidFill>
            </a:endParaRPr>
          </a:p>
        </p:txBody>
      </p:sp>
      <p:sp>
        <p:nvSpPr>
          <p:cNvPr id="11" name="Parchemin horizontal 10"/>
          <p:cNvSpPr/>
          <p:nvPr/>
        </p:nvSpPr>
        <p:spPr>
          <a:xfrm>
            <a:off x="4265740" y="2138643"/>
            <a:ext cx="3846274" cy="1455944"/>
          </a:xfrm>
          <a:prstGeom prst="horizontalScroll">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ysClr val="windowText" lastClr="000000"/>
                </a:solidFill>
              </a:rPr>
              <a:t>15 h en 2</a:t>
            </a:r>
            <a:r>
              <a:rPr lang="fr-FR" b="1" baseline="30000" dirty="0" smtClean="0">
                <a:solidFill>
                  <a:sysClr val="windowText" lastClr="000000"/>
                </a:solidFill>
              </a:rPr>
              <a:t>nde </a:t>
            </a:r>
          </a:p>
          <a:p>
            <a:pPr algn="just"/>
            <a:r>
              <a:rPr lang="fr-FR" b="1" dirty="0">
                <a:solidFill>
                  <a:sysClr val="windowText" lastClr="000000"/>
                </a:solidFill>
              </a:rPr>
              <a:t>	</a:t>
            </a:r>
            <a:r>
              <a:rPr lang="fr-FR" dirty="0" smtClean="0">
                <a:solidFill>
                  <a:sysClr val="windowText" lastClr="000000"/>
                </a:solidFill>
              </a:rPr>
              <a:t>T1 </a:t>
            </a:r>
            <a:r>
              <a:rPr lang="fr-FR" dirty="0">
                <a:solidFill>
                  <a:sysClr val="windowText" lastClr="000000"/>
                </a:solidFill>
              </a:rPr>
              <a:t>: </a:t>
            </a:r>
            <a:r>
              <a:rPr lang="fr-FR" dirty="0" smtClean="0">
                <a:solidFill>
                  <a:sysClr val="windowText" lastClr="000000"/>
                </a:solidFill>
              </a:rPr>
              <a:t>10H</a:t>
            </a:r>
          </a:p>
          <a:p>
            <a:pPr algn="just"/>
            <a:r>
              <a:rPr lang="fr-FR" dirty="0" smtClean="0">
                <a:solidFill>
                  <a:sysClr val="windowText" lastClr="000000"/>
                </a:solidFill>
              </a:rPr>
              <a:t>	T2 </a:t>
            </a:r>
            <a:r>
              <a:rPr lang="fr-FR" dirty="0">
                <a:solidFill>
                  <a:sysClr val="windowText" lastClr="000000"/>
                </a:solidFill>
              </a:rPr>
              <a:t>: 5H</a:t>
            </a:r>
          </a:p>
          <a:p>
            <a:pPr algn="just"/>
            <a:endParaRPr lang="fr-FR" b="1" dirty="0">
              <a:solidFill>
                <a:sysClr val="windowText" lastClr="000000"/>
              </a:solidFill>
            </a:endParaRPr>
          </a:p>
        </p:txBody>
      </p:sp>
      <p:sp>
        <p:nvSpPr>
          <p:cNvPr id="14" name="Parchemin horizontal 13"/>
          <p:cNvSpPr/>
          <p:nvPr/>
        </p:nvSpPr>
        <p:spPr>
          <a:xfrm>
            <a:off x="6443926" y="3197053"/>
            <a:ext cx="3038908" cy="1609336"/>
          </a:xfrm>
          <a:prstGeom prst="horizontalScroll">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ysClr val="windowText" lastClr="000000"/>
                </a:solidFill>
              </a:rPr>
              <a:t>14 h en 1</a:t>
            </a:r>
            <a:r>
              <a:rPr lang="fr-FR" b="1" baseline="30000" dirty="0" smtClean="0">
                <a:solidFill>
                  <a:sysClr val="windowText" lastClr="000000"/>
                </a:solidFill>
              </a:rPr>
              <a:t>ère</a:t>
            </a:r>
            <a:endParaRPr lang="fr-FR" b="1" dirty="0" smtClean="0">
              <a:solidFill>
                <a:sysClr val="windowText" lastClr="000000"/>
              </a:solidFill>
            </a:endParaRPr>
          </a:p>
          <a:p>
            <a:pPr algn="just"/>
            <a:r>
              <a:rPr lang="fr-FR" b="1" dirty="0">
                <a:solidFill>
                  <a:sysClr val="windowText" lastClr="000000"/>
                </a:solidFill>
              </a:rPr>
              <a:t> </a:t>
            </a:r>
            <a:r>
              <a:rPr lang="fr-FR" b="1" dirty="0" smtClean="0">
                <a:solidFill>
                  <a:sysClr val="windowText" lastClr="000000"/>
                </a:solidFill>
              </a:rPr>
              <a:t>             </a:t>
            </a:r>
            <a:r>
              <a:rPr lang="fr-FR" dirty="0">
                <a:solidFill>
                  <a:sysClr val="windowText" lastClr="000000"/>
                </a:solidFill>
              </a:rPr>
              <a:t>T1 : </a:t>
            </a:r>
            <a:r>
              <a:rPr lang="fr-FR" dirty="0" smtClean="0">
                <a:solidFill>
                  <a:sysClr val="windowText" lastClr="000000"/>
                </a:solidFill>
              </a:rPr>
              <a:t>9,30H</a:t>
            </a:r>
            <a:endParaRPr lang="fr-FR" dirty="0">
              <a:solidFill>
                <a:sysClr val="windowText" lastClr="000000"/>
              </a:solidFill>
            </a:endParaRPr>
          </a:p>
          <a:p>
            <a:pPr algn="just"/>
            <a:r>
              <a:rPr lang="fr-FR" dirty="0">
                <a:solidFill>
                  <a:sysClr val="windowText" lastClr="000000"/>
                </a:solidFill>
              </a:rPr>
              <a:t>	T2 : </a:t>
            </a:r>
            <a:r>
              <a:rPr lang="fr-FR" dirty="0" smtClean="0">
                <a:solidFill>
                  <a:sysClr val="windowText" lastClr="000000"/>
                </a:solidFill>
              </a:rPr>
              <a:t>4,30 H</a:t>
            </a:r>
            <a:endParaRPr lang="fr-FR" dirty="0">
              <a:solidFill>
                <a:sysClr val="windowText" lastClr="000000"/>
              </a:solidFill>
            </a:endParaRPr>
          </a:p>
          <a:p>
            <a:endParaRPr lang="fr-FR" b="1" dirty="0">
              <a:solidFill>
                <a:sysClr val="windowText" lastClr="000000"/>
              </a:solidFill>
            </a:endParaRPr>
          </a:p>
        </p:txBody>
      </p:sp>
      <p:sp>
        <p:nvSpPr>
          <p:cNvPr id="15" name="Parchemin horizontal 14"/>
          <p:cNvSpPr/>
          <p:nvPr/>
        </p:nvSpPr>
        <p:spPr>
          <a:xfrm>
            <a:off x="5241032" y="4403659"/>
            <a:ext cx="5087336" cy="2602508"/>
          </a:xfrm>
          <a:prstGeom prst="horizontalScroll">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ysClr val="windowText" lastClr="000000"/>
                </a:solidFill>
              </a:rPr>
              <a:t>13 h en Tale </a:t>
            </a:r>
          </a:p>
          <a:p>
            <a:r>
              <a:rPr lang="fr-FR" b="1" dirty="0" smtClean="0">
                <a:solidFill>
                  <a:sysClr val="windowText" lastClr="000000"/>
                </a:solidFill>
              </a:rPr>
              <a:t>	</a:t>
            </a:r>
            <a:r>
              <a:rPr lang="fr-FR" dirty="0" smtClean="0">
                <a:solidFill>
                  <a:sysClr val="windowText" lastClr="000000"/>
                </a:solidFill>
              </a:rPr>
              <a:t>Thème unique,  trois </a:t>
            </a:r>
            <a:r>
              <a:rPr lang="fr-FR" dirty="0" smtClean="0">
                <a:solidFill>
                  <a:schemeClr val="tx1"/>
                </a:solidFill>
              </a:rPr>
              <a:t>transformations  : Les </a:t>
            </a:r>
            <a:r>
              <a:rPr lang="fr-FR" dirty="0">
                <a:solidFill>
                  <a:schemeClr val="tx1"/>
                </a:solidFill>
              </a:rPr>
              <a:t>changements environnementaux /</a:t>
            </a:r>
          </a:p>
          <a:p>
            <a:r>
              <a:rPr lang="fr-FR" dirty="0">
                <a:solidFill>
                  <a:schemeClr val="tx1"/>
                </a:solidFill>
              </a:rPr>
              <a:t> le développement des biotechnologies</a:t>
            </a:r>
          </a:p>
          <a:p>
            <a:r>
              <a:rPr lang="fr-FR" dirty="0">
                <a:solidFill>
                  <a:schemeClr val="tx1"/>
                </a:solidFill>
              </a:rPr>
              <a:t>/ la révolution numérique</a:t>
            </a:r>
          </a:p>
        </p:txBody>
      </p:sp>
    </p:spTree>
    <p:extLst>
      <p:ext uri="{BB962C8B-B14F-4D97-AF65-F5344CB8AC3E}">
        <p14:creationId xmlns:p14="http://schemas.microsoft.com/office/powerpoint/2010/main" val="206737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flipV="1">
            <a:off x="0" y="240000"/>
            <a:ext cx="1424608" cy="119908"/>
          </a:xfrm>
        </p:spPr>
        <p:txBody>
          <a:bodyPr/>
          <a:lstStyle/>
          <a:p>
            <a:r>
              <a:rPr lang="fr-FR" dirty="0" smtClean="0"/>
              <a:t>1</a:t>
            </a:r>
            <a:endParaRPr lang="fr-FR" dirty="0"/>
          </a:p>
        </p:txBody>
      </p:sp>
      <p:sp>
        <p:nvSpPr>
          <p:cNvPr id="3" name="Espace réservé du texte 2"/>
          <p:cNvSpPr>
            <a:spLocks noGrp="1"/>
          </p:cNvSpPr>
          <p:nvPr>
            <p:ph type="body" sz="quarter" idx="13"/>
          </p:nvPr>
        </p:nvSpPr>
        <p:spPr>
          <a:xfrm>
            <a:off x="3466863" y="359908"/>
            <a:ext cx="6192688" cy="804995"/>
          </a:xfrm>
        </p:spPr>
        <p:txBody>
          <a:bodyPr/>
          <a:lstStyle/>
          <a:p>
            <a:endParaRPr lang="fr-FR" dirty="0" smtClean="0"/>
          </a:p>
          <a:p>
            <a:endParaRPr lang="fr-FR" dirty="0"/>
          </a:p>
        </p:txBody>
      </p:sp>
      <p:sp>
        <p:nvSpPr>
          <p:cNvPr id="6" name="Espace réservé du numéro de diapositive 5"/>
          <p:cNvSpPr>
            <a:spLocks noGrp="1"/>
          </p:cNvSpPr>
          <p:nvPr>
            <p:ph type="sldNum" sz="quarter" idx="16"/>
          </p:nvPr>
        </p:nvSpPr>
        <p:spPr/>
        <p:txBody>
          <a:bodyPr/>
          <a:lstStyle/>
          <a:p>
            <a:fld id="{733122C9-A0B9-462F-8757-0847AD287B63}" type="slidenum">
              <a:rPr lang="fr-FR" smtClean="0"/>
              <a:pPr/>
              <a:t>42</a:t>
            </a:fld>
            <a:endParaRPr lang="fr-FR" dirty="0"/>
          </a:p>
        </p:txBody>
      </p:sp>
      <p:sp>
        <p:nvSpPr>
          <p:cNvPr id="4" name="ZoneTexte 3"/>
          <p:cNvSpPr txBox="1"/>
          <p:nvPr/>
        </p:nvSpPr>
        <p:spPr>
          <a:xfrm>
            <a:off x="200472" y="269120"/>
            <a:ext cx="9141235" cy="1477328"/>
          </a:xfrm>
          <a:prstGeom prst="rect">
            <a:avLst/>
          </a:prstGeom>
          <a:solidFill>
            <a:schemeClr val="bg1"/>
          </a:solidFill>
        </p:spPr>
        <p:txBody>
          <a:bodyPr wrap="square" rtlCol="0">
            <a:spAutoFit/>
          </a:bodyPr>
          <a:lstStyle/>
          <a:p>
            <a:r>
              <a:rPr lang="fr-FR" b="1" dirty="0" smtClean="0"/>
              <a:t>			LES PROGRAMMES d’EMC </a:t>
            </a:r>
          </a:p>
          <a:p>
            <a:endParaRPr lang="fr-FR" b="1" dirty="0" smtClean="0"/>
          </a:p>
          <a:p>
            <a:r>
              <a:rPr lang="fr-FR" b="1" dirty="0" smtClean="0"/>
              <a:t>CAP et 2</a:t>
            </a:r>
            <a:r>
              <a:rPr lang="fr-FR" b="1" baseline="30000" dirty="0" smtClean="0"/>
              <a:t>nde</a:t>
            </a:r>
            <a:r>
              <a:rPr lang="fr-FR" b="1" dirty="0" smtClean="0"/>
              <a:t> bac pro : </a:t>
            </a:r>
            <a:r>
              <a:rPr lang="fr-FR" dirty="0"/>
              <a:t>BO spécial n° 5 du 11 avril </a:t>
            </a:r>
            <a:r>
              <a:rPr lang="fr-FR" dirty="0" smtClean="0"/>
              <a:t>2019</a:t>
            </a:r>
          </a:p>
          <a:p>
            <a:r>
              <a:rPr lang="fr-FR" b="1" dirty="0" smtClean="0"/>
              <a:t>1</a:t>
            </a:r>
            <a:r>
              <a:rPr lang="fr-FR" b="1" baseline="30000" dirty="0" smtClean="0"/>
              <a:t>ère</a:t>
            </a:r>
            <a:r>
              <a:rPr lang="fr-FR" b="1" dirty="0"/>
              <a:t> et Tale BP </a:t>
            </a:r>
            <a:r>
              <a:rPr lang="fr-FR" dirty="0"/>
              <a:t>: BO spécial n° 1 du 6 février 2020</a:t>
            </a:r>
            <a:endParaRPr lang="fr-FR" dirty="0" smtClean="0"/>
          </a:p>
          <a:p>
            <a:endParaRPr lang="fr-FR" b="1" dirty="0"/>
          </a:p>
        </p:txBody>
      </p:sp>
      <p:sp>
        <p:nvSpPr>
          <p:cNvPr id="5" name="ZoneTexte 4"/>
          <p:cNvSpPr txBox="1"/>
          <p:nvPr/>
        </p:nvSpPr>
        <p:spPr>
          <a:xfrm>
            <a:off x="459751" y="1725798"/>
            <a:ext cx="9374697" cy="4093428"/>
          </a:xfrm>
          <a:prstGeom prst="rect">
            <a:avLst/>
          </a:prstGeom>
          <a:noFill/>
        </p:spPr>
        <p:txBody>
          <a:bodyPr wrap="square" rtlCol="0">
            <a:spAutoFit/>
          </a:bodyPr>
          <a:lstStyle/>
          <a:p>
            <a:r>
              <a:rPr lang="fr-FR" dirty="0"/>
              <a:t>L’enseignement moral et civique s’inscrit dans la continuité du collège en consolidant et en renforçant les acquis des élèves et des apprentis. </a:t>
            </a:r>
          </a:p>
          <a:p>
            <a:r>
              <a:rPr lang="fr-FR" dirty="0"/>
              <a:t>L’E.M.C. articule des valeurs, des savoirs (littéraires, scientifiques, historiques, juridiques, etc.) ainsi que des pratiques :  </a:t>
            </a:r>
          </a:p>
          <a:p>
            <a:pPr lvl="1"/>
            <a:r>
              <a:rPr lang="fr-FR" sz="1600" b="1" dirty="0">
                <a:solidFill>
                  <a:srgbClr val="00B050"/>
                </a:solidFill>
              </a:rPr>
              <a:t>Transmettre les valeurs et principes de la République, les faire éprouver et partager.</a:t>
            </a:r>
          </a:p>
          <a:p>
            <a:pPr lvl="1"/>
            <a:r>
              <a:rPr lang="fr-FR" sz="1600" b="1" dirty="0">
                <a:solidFill>
                  <a:srgbClr val="00B050"/>
                </a:solidFill>
              </a:rPr>
              <a:t>Développer la capacité à argumenter, à construire une autonomie de jugement et de pensée.</a:t>
            </a:r>
          </a:p>
          <a:p>
            <a:pPr lvl="1"/>
            <a:r>
              <a:rPr lang="fr-FR" sz="1600" b="1" dirty="0">
                <a:solidFill>
                  <a:srgbClr val="00B050"/>
                </a:solidFill>
              </a:rPr>
              <a:t>Développer la capacité à coopérer et agir dans la Cité</a:t>
            </a:r>
            <a:r>
              <a:rPr lang="fr-FR" sz="1600" b="1" dirty="0" smtClean="0">
                <a:solidFill>
                  <a:srgbClr val="00B050"/>
                </a:solidFill>
              </a:rPr>
              <a:t>.</a:t>
            </a:r>
          </a:p>
          <a:p>
            <a:pPr lvl="1"/>
            <a:endParaRPr lang="fr-FR" sz="1600" b="1" dirty="0">
              <a:solidFill>
                <a:srgbClr val="00B050"/>
              </a:solidFill>
            </a:endParaRPr>
          </a:p>
          <a:p>
            <a:pPr lvl="1"/>
            <a:r>
              <a:rPr lang="fr-FR" dirty="0" smtClean="0">
                <a:solidFill>
                  <a:srgbClr val="FF0000"/>
                </a:solidFill>
              </a:rPr>
              <a:t>=&gt;  </a:t>
            </a:r>
            <a:r>
              <a:rPr lang="fr-FR" dirty="0">
                <a:solidFill>
                  <a:srgbClr val="FF0000"/>
                </a:solidFill>
              </a:rPr>
              <a:t>Des SAVOIRS, des COMPETENCES et des PRATIQUES </a:t>
            </a:r>
          </a:p>
          <a:p>
            <a:pPr marL="7937" indent="0" algn="just">
              <a:buNone/>
            </a:pPr>
            <a:endParaRPr lang="fr-FR" dirty="0" smtClean="0">
              <a:solidFill>
                <a:srgbClr val="7B00AC"/>
              </a:solidFill>
              <a:sym typeface="Wingdings" panose="05000000000000000000" pitchFamily="2" charset="2"/>
            </a:endParaRPr>
          </a:p>
          <a:p>
            <a:pPr marL="7937" indent="0" algn="just">
              <a:buNone/>
            </a:pPr>
            <a:r>
              <a:rPr lang="fr-FR" dirty="0" smtClean="0">
                <a:solidFill>
                  <a:srgbClr val="7B00AC"/>
                </a:solidFill>
                <a:sym typeface="Wingdings" panose="05000000000000000000" pitchFamily="2" charset="2"/>
              </a:rPr>
              <a:t> </a:t>
            </a:r>
            <a:r>
              <a:rPr lang="fr-FR" dirty="0"/>
              <a:t>les quatre cultures : la culture de la sensibilité, la culture de la règle et du droit, la culture du jugement et la culture de l’engagement. </a:t>
            </a:r>
          </a:p>
          <a:p>
            <a:pPr marL="7937" indent="0" algn="just">
              <a:buNone/>
            </a:pPr>
            <a:endParaRPr lang="fr-FR" dirty="0" smtClean="0"/>
          </a:p>
          <a:p>
            <a:pPr marL="3086100" lvl="6" indent="-342900">
              <a:buAutoNum type="arabicPeriod"/>
            </a:pPr>
            <a:endParaRPr lang="fr-FR" dirty="0"/>
          </a:p>
        </p:txBody>
      </p:sp>
      <p:sp>
        <p:nvSpPr>
          <p:cNvPr id="7" name="Parchemin horizontal 6"/>
          <p:cNvSpPr/>
          <p:nvPr/>
        </p:nvSpPr>
        <p:spPr>
          <a:xfrm rot="20856250">
            <a:off x="1082758" y="583376"/>
            <a:ext cx="7376662" cy="3172299"/>
          </a:xfrm>
          <a:prstGeom prst="horizontalScroll">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ysClr val="windowText" lastClr="000000"/>
                </a:solidFill>
              </a:rPr>
              <a:t>En classe de seconde et en classe de première, les programmes d’enseignement moral </a:t>
            </a:r>
            <a:r>
              <a:rPr lang="fr-FR" sz="1600" b="1" dirty="0" smtClean="0">
                <a:solidFill>
                  <a:sysClr val="windowText" lastClr="000000"/>
                </a:solidFill>
              </a:rPr>
              <a:t>et civique </a:t>
            </a:r>
            <a:r>
              <a:rPr lang="fr-FR" sz="1600" b="1" dirty="0">
                <a:solidFill>
                  <a:sysClr val="windowText" lastClr="000000"/>
                </a:solidFill>
              </a:rPr>
              <a:t>ont consolidé les connaissances de l’élève sur la liberté, l’égalité et la fraternité, </a:t>
            </a:r>
            <a:r>
              <a:rPr lang="fr-FR" sz="1600" b="1" dirty="0" smtClean="0">
                <a:solidFill>
                  <a:sysClr val="windowText" lastClr="000000"/>
                </a:solidFill>
              </a:rPr>
              <a:t>trois principes </a:t>
            </a:r>
            <a:r>
              <a:rPr lang="fr-FR" sz="1600" b="1" dirty="0">
                <a:solidFill>
                  <a:sysClr val="windowText" lastClr="000000"/>
                </a:solidFill>
              </a:rPr>
              <a:t>au fondement de notre démocratie</a:t>
            </a:r>
            <a:r>
              <a:rPr lang="fr-FR" sz="1600" b="1" dirty="0" smtClean="0">
                <a:solidFill>
                  <a:sysClr val="windowText" lastClr="000000"/>
                </a:solidFill>
              </a:rPr>
              <a:t>.</a:t>
            </a:r>
          </a:p>
          <a:p>
            <a:r>
              <a:rPr lang="fr-FR" sz="1600" b="1" dirty="0" smtClean="0">
                <a:solidFill>
                  <a:sysClr val="windowText" lastClr="000000"/>
                </a:solidFill>
              </a:rPr>
              <a:t> </a:t>
            </a:r>
            <a:r>
              <a:rPr lang="fr-FR" sz="1600" b="1" dirty="0">
                <a:solidFill>
                  <a:sysClr val="windowText" lastClr="000000"/>
                </a:solidFill>
              </a:rPr>
              <a:t>En classe terminale, les élèves </a:t>
            </a:r>
            <a:r>
              <a:rPr lang="fr-FR" sz="1600" b="1" dirty="0" smtClean="0">
                <a:solidFill>
                  <a:sysClr val="windowText" lastClr="000000"/>
                </a:solidFill>
              </a:rPr>
              <a:t>s’intéressent aux </a:t>
            </a:r>
            <a:r>
              <a:rPr lang="fr-FR" sz="1600" b="1" dirty="0">
                <a:solidFill>
                  <a:sysClr val="windowText" lastClr="000000"/>
                </a:solidFill>
              </a:rPr>
              <a:t>pratiques de la citoyenneté : ils examinent les formes du débat et la diversité </a:t>
            </a:r>
            <a:r>
              <a:rPr lang="fr-FR" sz="1600" b="1" dirty="0" smtClean="0">
                <a:solidFill>
                  <a:sysClr val="windowText" lastClr="000000"/>
                </a:solidFill>
              </a:rPr>
              <a:t>des engagements </a:t>
            </a:r>
            <a:r>
              <a:rPr lang="fr-FR" sz="1600" b="1" dirty="0">
                <a:solidFill>
                  <a:sysClr val="windowText" lastClr="000000"/>
                </a:solidFill>
              </a:rPr>
              <a:t>en lien avec les grands défis que doivent relever les </a:t>
            </a:r>
            <a:r>
              <a:rPr lang="fr-FR" sz="1600" b="1" dirty="0" smtClean="0">
                <a:solidFill>
                  <a:sysClr val="windowText" lastClr="000000"/>
                </a:solidFill>
              </a:rPr>
              <a:t>sociétés. (extraits programmes) </a:t>
            </a:r>
            <a:endParaRPr lang="fr-FR" sz="1600" b="1" dirty="0">
              <a:solidFill>
                <a:sysClr val="windowText" lastClr="000000"/>
              </a:solidFill>
            </a:endParaRPr>
          </a:p>
        </p:txBody>
      </p:sp>
    </p:spTree>
    <p:extLst>
      <p:ext uri="{BB962C8B-B14F-4D97-AF65-F5344CB8AC3E}">
        <p14:creationId xmlns:p14="http://schemas.microsoft.com/office/powerpoint/2010/main" val="307749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flipV="1">
            <a:off x="0" y="240000"/>
            <a:ext cx="1424608" cy="119908"/>
          </a:xfrm>
        </p:spPr>
        <p:txBody>
          <a:bodyPr/>
          <a:lstStyle/>
          <a:p>
            <a:r>
              <a:rPr lang="fr-FR" dirty="0" smtClean="0"/>
              <a:t>1</a:t>
            </a:r>
            <a:endParaRPr lang="fr-FR" dirty="0"/>
          </a:p>
        </p:txBody>
      </p:sp>
      <p:sp>
        <p:nvSpPr>
          <p:cNvPr id="3" name="Espace réservé du texte 2"/>
          <p:cNvSpPr>
            <a:spLocks noGrp="1"/>
          </p:cNvSpPr>
          <p:nvPr>
            <p:ph type="body" sz="quarter" idx="13"/>
          </p:nvPr>
        </p:nvSpPr>
        <p:spPr>
          <a:xfrm>
            <a:off x="3466863" y="359908"/>
            <a:ext cx="6192688" cy="804995"/>
          </a:xfrm>
        </p:spPr>
        <p:txBody>
          <a:bodyPr/>
          <a:lstStyle/>
          <a:p>
            <a:endParaRPr lang="fr-FR" dirty="0" smtClean="0"/>
          </a:p>
          <a:p>
            <a:endParaRPr lang="fr-FR" dirty="0"/>
          </a:p>
        </p:txBody>
      </p:sp>
      <p:sp>
        <p:nvSpPr>
          <p:cNvPr id="6" name="Espace réservé du numéro de diapositive 5"/>
          <p:cNvSpPr>
            <a:spLocks noGrp="1"/>
          </p:cNvSpPr>
          <p:nvPr>
            <p:ph type="sldNum" sz="quarter" idx="16"/>
          </p:nvPr>
        </p:nvSpPr>
        <p:spPr/>
        <p:txBody>
          <a:bodyPr/>
          <a:lstStyle/>
          <a:p>
            <a:fld id="{733122C9-A0B9-462F-8757-0847AD287B63}" type="slidenum">
              <a:rPr lang="fr-FR" smtClean="0"/>
              <a:pPr/>
              <a:t>43</a:t>
            </a:fld>
            <a:endParaRPr lang="fr-FR" dirty="0"/>
          </a:p>
        </p:txBody>
      </p:sp>
      <p:sp>
        <p:nvSpPr>
          <p:cNvPr id="4" name="ZoneTexte 3"/>
          <p:cNvSpPr txBox="1"/>
          <p:nvPr/>
        </p:nvSpPr>
        <p:spPr>
          <a:xfrm>
            <a:off x="416496" y="269120"/>
            <a:ext cx="7992887" cy="369332"/>
          </a:xfrm>
          <a:prstGeom prst="rect">
            <a:avLst/>
          </a:prstGeom>
          <a:solidFill>
            <a:schemeClr val="bg1"/>
          </a:solidFill>
        </p:spPr>
        <p:txBody>
          <a:bodyPr wrap="square" rtlCol="0">
            <a:spAutoFit/>
          </a:bodyPr>
          <a:lstStyle/>
          <a:p>
            <a:r>
              <a:rPr lang="fr-FR" b="1" dirty="0" smtClean="0"/>
              <a:t>Une démarche de projet  </a:t>
            </a:r>
            <a:endParaRPr lang="fr-FR" b="1" dirty="0"/>
          </a:p>
        </p:txBody>
      </p:sp>
      <p:sp>
        <p:nvSpPr>
          <p:cNvPr id="7" name="Rectangle 6"/>
          <p:cNvSpPr/>
          <p:nvPr/>
        </p:nvSpPr>
        <p:spPr>
          <a:xfrm>
            <a:off x="380965" y="667572"/>
            <a:ext cx="9649072" cy="6124754"/>
          </a:xfrm>
          <a:prstGeom prst="rect">
            <a:avLst/>
          </a:prstGeom>
          <a:solidFill>
            <a:schemeClr val="bg1"/>
          </a:solidFill>
        </p:spPr>
        <p:txBody>
          <a:bodyPr wrap="square">
            <a:spAutoFit/>
          </a:bodyPr>
          <a:lstStyle/>
          <a:p>
            <a:pPr marL="457200" indent="-457200" algn="just">
              <a:buFont typeface="Wingdings" panose="05000000000000000000" pitchFamily="2" charset="2"/>
              <a:buChar char="Ø"/>
            </a:pPr>
            <a:r>
              <a:rPr lang="fr-FR" sz="2800" dirty="0"/>
              <a:t>Une entrée par les </a:t>
            </a:r>
            <a:r>
              <a:rPr lang="fr-FR" sz="2800" b="1" dirty="0"/>
              <a:t>questions</a:t>
            </a:r>
            <a:r>
              <a:rPr lang="fr-FR" sz="2800" dirty="0"/>
              <a:t> des élèves.</a:t>
            </a:r>
          </a:p>
          <a:p>
            <a:pPr marL="457200" indent="-457200" algn="just">
              <a:buFont typeface="Wingdings" panose="05000000000000000000" pitchFamily="2" charset="2"/>
              <a:buChar char="Ø"/>
            </a:pPr>
            <a:r>
              <a:rPr lang="fr-FR" sz="2800" dirty="0"/>
              <a:t>Des </a:t>
            </a:r>
            <a:r>
              <a:rPr lang="fr-FR" sz="2800" b="1" dirty="0"/>
              <a:t>situations concrètes </a:t>
            </a:r>
            <a:r>
              <a:rPr lang="fr-FR" sz="2800" dirty="0"/>
              <a:t>(actualité par exemple, mais aussi situations du quotidien : cérémonie de naturalisation, commémorations, réunions de quartier, etc.).</a:t>
            </a:r>
          </a:p>
          <a:p>
            <a:pPr marL="457200" indent="-457200" algn="just">
              <a:buFont typeface="Wingdings" panose="05000000000000000000" pitchFamily="2" charset="2"/>
              <a:buChar char="Ø"/>
            </a:pPr>
            <a:r>
              <a:rPr lang="fr-FR" sz="2800" dirty="0"/>
              <a:t>Une démarche d’</a:t>
            </a:r>
            <a:r>
              <a:rPr lang="fr-FR" sz="2800" b="1" dirty="0"/>
              <a:t>enquête</a:t>
            </a:r>
            <a:r>
              <a:rPr lang="fr-FR" sz="2800" dirty="0"/>
              <a:t> et de </a:t>
            </a:r>
            <a:r>
              <a:rPr lang="fr-FR" sz="2800" b="1" dirty="0"/>
              <a:t>recherches</a:t>
            </a:r>
            <a:r>
              <a:rPr lang="fr-FR" sz="2800" dirty="0"/>
              <a:t>. </a:t>
            </a:r>
          </a:p>
          <a:p>
            <a:pPr marL="457200" indent="-457200" algn="just">
              <a:buFont typeface="Wingdings" panose="05000000000000000000" pitchFamily="2" charset="2"/>
              <a:buChar char="Ø"/>
            </a:pPr>
            <a:r>
              <a:rPr lang="fr-FR" sz="2800" dirty="0"/>
              <a:t>La pratique du </a:t>
            </a:r>
            <a:r>
              <a:rPr lang="fr-FR" sz="2800" b="1" dirty="0"/>
              <a:t>débat</a:t>
            </a:r>
            <a:r>
              <a:rPr lang="fr-FR" sz="2800" dirty="0"/>
              <a:t> : discussion, discours, débat, plaidoirie... Les formes peuvent être diverses et les apprentissages progressifs. </a:t>
            </a:r>
          </a:p>
          <a:p>
            <a:pPr marL="457200" indent="-457200" algn="just">
              <a:buFont typeface="Wingdings" panose="05000000000000000000" pitchFamily="2" charset="2"/>
              <a:buChar char="Ø"/>
            </a:pPr>
            <a:r>
              <a:rPr lang="fr-FR" sz="2800" dirty="0"/>
              <a:t>Une </a:t>
            </a:r>
            <a:r>
              <a:rPr lang="fr-FR" sz="2800" b="1" dirty="0"/>
              <a:t>production finale </a:t>
            </a:r>
            <a:r>
              <a:rPr lang="fr-FR" sz="2800" dirty="0"/>
              <a:t>(individuelle, collective); des liens possibles avec « le chef d’</a:t>
            </a:r>
            <a:r>
              <a:rPr lang="fr-FR" sz="2800" dirty="0" err="1"/>
              <a:t>oeuvre</a:t>
            </a:r>
            <a:r>
              <a:rPr lang="fr-FR" sz="2800" dirty="0"/>
              <a:t> ». </a:t>
            </a:r>
          </a:p>
          <a:p>
            <a:pPr marL="457200" indent="-457200" algn="just">
              <a:buFont typeface="Wingdings" panose="05000000000000000000" pitchFamily="2" charset="2"/>
              <a:buChar char="Ø"/>
            </a:pPr>
            <a:r>
              <a:rPr lang="fr-FR" sz="2800" dirty="0"/>
              <a:t>Une </a:t>
            </a:r>
            <a:r>
              <a:rPr lang="fr-FR" sz="2800" b="1" dirty="0"/>
              <a:t>trace écrite</a:t>
            </a:r>
            <a:r>
              <a:rPr lang="fr-FR" sz="2800" dirty="0"/>
              <a:t>. (mobilise les notions, les repères ou /et textes juridiques </a:t>
            </a:r>
            <a:r>
              <a:rPr lang="fr-FR" sz="2800" dirty="0" smtClean="0"/>
              <a:t>étudiés) que </a:t>
            </a:r>
            <a:r>
              <a:rPr lang="fr-FR" sz="2800" dirty="0"/>
              <a:t>le professeur peut enrichir et compléter. </a:t>
            </a:r>
          </a:p>
        </p:txBody>
      </p:sp>
    </p:spTree>
    <p:extLst>
      <p:ext uri="{BB962C8B-B14F-4D97-AF65-F5344CB8AC3E}">
        <p14:creationId xmlns:p14="http://schemas.microsoft.com/office/powerpoint/2010/main" val="7245986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sz="quarter" idx="13"/>
          </p:nvPr>
        </p:nvSpPr>
        <p:spPr>
          <a:xfrm>
            <a:off x="390000" y="120000"/>
            <a:ext cx="9126000" cy="356672"/>
          </a:xfrm>
        </p:spPr>
        <p:txBody>
          <a:bodyPr/>
          <a:lstStyle/>
          <a:p>
            <a:pPr algn="ctr"/>
            <a:r>
              <a:rPr lang="fr-FR" dirty="0" smtClean="0"/>
              <a:t>Les ressources EN EMC  </a:t>
            </a:r>
            <a:endParaRPr lang="fr-FR" dirty="0"/>
          </a:p>
        </p:txBody>
      </p:sp>
      <p:pic>
        <p:nvPicPr>
          <p:cNvPr id="7" name="Image 6"/>
          <p:cNvPicPr>
            <a:picLocks noChangeAspect="1"/>
          </p:cNvPicPr>
          <p:nvPr/>
        </p:nvPicPr>
        <p:blipFill>
          <a:blip r:embed="rId2"/>
          <a:stretch>
            <a:fillRect/>
          </a:stretch>
        </p:blipFill>
        <p:spPr>
          <a:xfrm>
            <a:off x="131103" y="528032"/>
            <a:ext cx="6077728" cy="2448272"/>
          </a:xfrm>
          <a:prstGeom prst="rect">
            <a:avLst/>
          </a:prstGeom>
        </p:spPr>
      </p:pic>
      <p:pic>
        <p:nvPicPr>
          <p:cNvPr id="8" name="Image 7"/>
          <p:cNvPicPr>
            <a:picLocks noChangeAspect="1"/>
          </p:cNvPicPr>
          <p:nvPr/>
        </p:nvPicPr>
        <p:blipFill>
          <a:blip r:embed="rId3"/>
          <a:stretch>
            <a:fillRect/>
          </a:stretch>
        </p:blipFill>
        <p:spPr>
          <a:xfrm>
            <a:off x="2973549" y="1547426"/>
            <a:ext cx="6552728" cy="2280874"/>
          </a:xfrm>
          <a:prstGeom prst="rect">
            <a:avLst/>
          </a:prstGeom>
          <a:solidFill>
            <a:schemeClr val="tx2">
              <a:lumMod val="20000"/>
              <a:lumOff val="80000"/>
            </a:schemeClr>
          </a:solidFill>
        </p:spPr>
      </p:pic>
      <p:pic>
        <p:nvPicPr>
          <p:cNvPr id="9" name="Image 8"/>
          <p:cNvPicPr>
            <a:picLocks noChangeAspect="1"/>
          </p:cNvPicPr>
          <p:nvPr/>
        </p:nvPicPr>
        <p:blipFill>
          <a:blip r:embed="rId4"/>
          <a:stretch>
            <a:fillRect/>
          </a:stretch>
        </p:blipFill>
        <p:spPr>
          <a:xfrm>
            <a:off x="2675240" y="3429000"/>
            <a:ext cx="6840760" cy="2977712"/>
          </a:xfrm>
          <a:prstGeom prst="rect">
            <a:avLst/>
          </a:prstGeom>
        </p:spPr>
      </p:pic>
      <p:sp>
        <p:nvSpPr>
          <p:cNvPr id="10" name="Rectangle 9"/>
          <p:cNvSpPr/>
          <p:nvPr/>
        </p:nvSpPr>
        <p:spPr>
          <a:xfrm rot="20845055">
            <a:off x="82607" y="3022683"/>
            <a:ext cx="9355725" cy="646331"/>
          </a:xfrm>
          <a:prstGeom prst="rect">
            <a:avLst/>
          </a:prstGeom>
          <a:solidFill>
            <a:schemeClr val="accent1">
              <a:lumMod val="25000"/>
              <a:lumOff val="75000"/>
            </a:schemeClr>
          </a:solidFill>
        </p:spPr>
        <p:txBody>
          <a:bodyPr wrap="square">
            <a:spAutoFit/>
          </a:bodyPr>
          <a:lstStyle/>
          <a:p>
            <a:r>
              <a:rPr lang="fr-FR" b="1" dirty="0"/>
              <a:t>https://eduscol.education.fr/1761/programmes-et-ressources-en-enseignement-moral-et-civique-voie-professionnelle</a:t>
            </a:r>
          </a:p>
        </p:txBody>
      </p:sp>
    </p:spTree>
    <p:extLst>
      <p:ext uri="{BB962C8B-B14F-4D97-AF65-F5344CB8AC3E}">
        <p14:creationId xmlns:p14="http://schemas.microsoft.com/office/powerpoint/2010/main" val="138479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sz="quarter" idx="13"/>
          </p:nvPr>
        </p:nvSpPr>
        <p:spPr/>
        <p:txBody>
          <a:bodyPr/>
          <a:lstStyle/>
          <a:p>
            <a:pPr algn="ctr"/>
            <a:r>
              <a:rPr lang="fr-FR" dirty="0" smtClean="0"/>
              <a:t>Les QSV</a:t>
            </a:r>
            <a:endParaRPr lang="fr-FR" dirty="0"/>
          </a:p>
        </p:txBody>
      </p:sp>
      <p:sp>
        <p:nvSpPr>
          <p:cNvPr id="6" name="Espace réservé du numéro de diapositive 5"/>
          <p:cNvSpPr>
            <a:spLocks noGrp="1"/>
          </p:cNvSpPr>
          <p:nvPr>
            <p:ph type="sldNum" sz="quarter" idx="16"/>
          </p:nvPr>
        </p:nvSpPr>
        <p:spPr/>
        <p:txBody>
          <a:bodyPr/>
          <a:lstStyle/>
          <a:p>
            <a:fld id="{733122C9-A0B9-462F-8757-0847AD287B63}" type="slidenum">
              <a:rPr lang="fr-FR" smtClean="0"/>
              <a:pPr/>
              <a:t>45</a:t>
            </a:fld>
            <a:endParaRPr lang="fr-FR" dirty="0"/>
          </a:p>
        </p:txBody>
      </p:sp>
    </p:spTree>
    <p:extLst>
      <p:ext uri="{BB962C8B-B14F-4D97-AF65-F5344CB8AC3E}">
        <p14:creationId xmlns:p14="http://schemas.microsoft.com/office/powerpoint/2010/main" val="17379296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7" name="Image 6"/>
          <p:cNvPicPr>
            <a:picLocks noChangeAspect="1"/>
          </p:cNvPicPr>
          <p:nvPr/>
        </p:nvPicPr>
        <p:blipFill>
          <a:blip r:embed="rId2"/>
          <a:stretch>
            <a:fillRect/>
          </a:stretch>
        </p:blipFill>
        <p:spPr>
          <a:xfrm>
            <a:off x="-87560" y="452696"/>
            <a:ext cx="9865096" cy="6165304"/>
          </a:xfrm>
          <a:prstGeom prst="rect">
            <a:avLst/>
          </a:prstGeom>
        </p:spPr>
      </p:pic>
      <p:sp>
        <p:nvSpPr>
          <p:cNvPr id="6" name="Espace réservé du numéro de diapositive 5"/>
          <p:cNvSpPr>
            <a:spLocks noGrp="1"/>
          </p:cNvSpPr>
          <p:nvPr>
            <p:ph type="sldNum" sz="quarter" idx="16"/>
          </p:nvPr>
        </p:nvSpPr>
        <p:spPr/>
        <p:txBody>
          <a:bodyPr/>
          <a:lstStyle/>
          <a:p>
            <a:fld id="{733122C9-A0B9-462F-8757-0847AD287B63}" type="slidenum">
              <a:rPr lang="fr-FR" smtClean="0"/>
              <a:pPr/>
              <a:t>46</a:t>
            </a:fld>
            <a:endParaRPr lang="fr-FR" dirty="0"/>
          </a:p>
        </p:txBody>
      </p:sp>
      <p:sp>
        <p:nvSpPr>
          <p:cNvPr id="8" name="ZoneTexte 7"/>
          <p:cNvSpPr txBox="1"/>
          <p:nvPr/>
        </p:nvSpPr>
        <p:spPr>
          <a:xfrm>
            <a:off x="560512" y="131400"/>
            <a:ext cx="5112568" cy="369332"/>
          </a:xfrm>
          <a:prstGeom prst="rect">
            <a:avLst/>
          </a:prstGeom>
          <a:solidFill>
            <a:schemeClr val="bg1"/>
          </a:solidFill>
        </p:spPr>
        <p:txBody>
          <a:bodyPr wrap="square" rtlCol="0">
            <a:spAutoFit/>
          </a:bodyPr>
          <a:lstStyle/>
          <a:p>
            <a:r>
              <a:rPr lang="fr-FR" dirty="0" smtClean="0"/>
              <a:t>Jean </a:t>
            </a:r>
            <a:r>
              <a:rPr lang="fr-FR" dirty="0" err="1" smtClean="0"/>
              <a:t>Simonneaux</a:t>
            </a:r>
            <a:r>
              <a:rPr lang="fr-FR" dirty="0" smtClean="0"/>
              <a:t>, Université de Toulouse.  </a:t>
            </a:r>
            <a:endParaRPr lang="fr-FR" dirty="0"/>
          </a:p>
        </p:txBody>
      </p:sp>
    </p:spTree>
    <p:extLst>
      <p:ext uri="{BB962C8B-B14F-4D97-AF65-F5344CB8AC3E}">
        <p14:creationId xmlns:p14="http://schemas.microsoft.com/office/powerpoint/2010/main" val="23852824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0512" y="1340768"/>
            <a:ext cx="8064896" cy="5134650"/>
          </a:xfrm>
        </p:spPr>
      </p:pic>
      <p:sp>
        <p:nvSpPr>
          <p:cNvPr id="3" name="Titre 2"/>
          <p:cNvSpPr>
            <a:spLocks noGrp="1"/>
          </p:cNvSpPr>
          <p:nvPr>
            <p:ph type="title"/>
          </p:nvPr>
        </p:nvSpPr>
        <p:spPr>
          <a:xfrm>
            <a:off x="272480" y="0"/>
            <a:ext cx="9126000" cy="960000"/>
          </a:xfrm>
          <a:solidFill>
            <a:schemeClr val="bg1"/>
          </a:solidFill>
        </p:spPr>
        <p:txBody>
          <a:bodyPr/>
          <a:lstStyle/>
          <a:p>
            <a:pPr algn="ctr"/>
            <a:r>
              <a:rPr lang="fr-FR" sz="4800" dirty="0"/>
              <a:t>QSV</a:t>
            </a:r>
            <a:r>
              <a:rPr lang="fr-FR" dirty="0"/>
              <a:t/>
            </a:r>
            <a:br>
              <a:rPr lang="fr-FR" dirty="0"/>
            </a:br>
            <a:r>
              <a:rPr lang="fr-FR" sz="1200" dirty="0">
                <a:hlinkClick r:id="rId3"/>
              </a:rPr>
              <a:t>http://</a:t>
            </a:r>
            <a:r>
              <a:rPr lang="fr-FR" sz="1200" dirty="0" smtClean="0">
                <a:hlinkClick r:id="rId3"/>
              </a:rPr>
              <a:t>geoconfluences.ens-lyon.fr/informations-scientifiques/dossiers-thematiques/geographie-espaces-scolaires/geographie-a-l-ecole/questions-socialement-vives-2de-pro</a:t>
            </a:r>
            <a:r>
              <a:rPr lang="fr-FR" dirty="0" smtClean="0"/>
              <a:t/>
            </a:r>
            <a:br>
              <a:rPr lang="fr-FR" dirty="0" smtClean="0"/>
            </a:br>
            <a:endParaRPr lang="fr-FR" dirty="0"/>
          </a:p>
        </p:txBody>
      </p:sp>
      <p:sp>
        <p:nvSpPr>
          <p:cNvPr id="5" name="Espace réservé du numéro de diapositive 4"/>
          <p:cNvSpPr>
            <a:spLocks noGrp="1"/>
          </p:cNvSpPr>
          <p:nvPr>
            <p:ph type="sldNum" sz="quarter" idx="11"/>
          </p:nvPr>
        </p:nvSpPr>
        <p:spPr/>
        <p:txBody>
          <a:bodyPr/>
          <a:lstStyle/>
          <a:p>
            <a:fld id="{AF1D6A8B-FD8D-4D3E-82CB-0E31180A8D60}" type="slidenum">
              <a:rPr lang="fr-FR" smtClean="0"/>
              <a:t>47</a:t>
            </a:fld>
            <a:endParaRPr lang="fr-FR"/>
          </a:p>
        </p:txBody>
      </p:sp>
    </p:spTree>
    <p:extLst>
      <p:ext uri="{BB962C8B-B14F-4D97-AF65-F5344CB8AC3E}">
        <p14:creationId xmlns:p14="http://schemas.microsoft.com/office/powerpoint/2010/main" val="20713810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p:cNvPicPr>
            <a:picLocks noGrp="1" noChangeAspect="1"/>
          </p:cNvPicPr>
          <p:nvPr>
            <p:ph idx="1"/>
          </p:nvPr>
        </p:nvPicPr>
        <p:blipFill>
          <a:blip r:embed="rId2"/>
          <a:stretch>
            <a:fillRect/>
          </a:stretch>
        </p:blipFill>
        <p:spPr>
          <a:xfrm>
            <a:off x="1208584" y="1257478"/>
            <a:ext cx="6480720" cy="4857026"/>
          </a:xfrm>
          <a:prstGeom prst="rect">
            <a:avLst/>
          </a:prstGeom>
        </p:spPr>
      </p:pic>
      <p:sp>
        <p:nvSpPr>
          <p:cNvPr id="3" name="Titre 2"/>
          <p:cNvSpPr>
            <a:spLocks noGrp="1"/>
          </p:cNvSpPr>
          <p:nvPr>
            <p:ph type="title"/>
          </p:nvPr>
        </p:nvSpPr>
        <p:spPr>
          <a:xfrm>
            <a:off x="372555" y="80637"/>
            <a:ext cx="9126000" cy="960000"/>
          </a:xfrm>
          <a:solidFill>
            <a:schemeClr val="bg1"/>
          </a:solidFill>
        </p:spPr>
        <p:txBody>
          <a:bodyPr/>
          <a:lstStyle/>
          <a:p>
            <a:r>
              <a:rPr lang="fr-FR" sz="1600" dirty="0"/>
              <a:t>https://qsv.ensfea.fr/boite-a-outils-pedagogiques/outils-pour-les-profs/debat</a:t>
            </a:r>
            <a:r>
              <a:rPr lang="fr-FR" sz="1600" dirty="0" smtClean="0"/>
              <a:t>/</a:t>
            </a:r>
            <a:br>
              <a:rPr lang="fr-FR" sz="1600" dirty="0" smtClean="0"/>
            </a:br>
            <a:r>
              <a:rPr lang="fr-FR" sz="1600" dirty="0" smtClean="0"/>
              <a:t>Les postures de Kelly (1986) </a:t>
            </a:r>
            <a:endParaRPr lang="fr-FR" sz="1600" dirty="0"/>
          </a:p>
        </p:txBody>
      </p:sp>
      <p:sp>
        <p:nvSpPr>
          <p:cNvPr id="5" name="Espace réservé du numéro de diapositive 4"/>
          <p:cNvSpPr>
            <a:spLocks noGrp="1"/>
          </p:cNvSpPr>
          <p:nvPr>
            <p:ph type="sldNum" sz="quarter" idx="11"/>
          </p:nvPr>
        </p:nvSpPr>
        <p:spPr/>
        <p:txBody>
          <a:bodyPr/>
          <a:lstStyle/>
          <a:p>
            <a:fld id="{AF1D6A8B-FD8D-4D3E-82CB-0E31180A8D60}" type="slidenum">
              <a:rPr lang="fr-FR" smtClean="0"/>
              <a:t>48</a:t>
            </a:fld>
            <a:endParaRPr lang="fr-FR"/>
          </a:p>
        </p:txBody>
      </p:sp>
    </p:spTree>
    <p:extLst>
      <p:ext uri="{BB962C8B-B14F-4D97-AF65-F5344CB8AC3E}">
        <p14:creationId xmlns:p14="http://schemas.microsoft.com/office/powerpoint/2010/main" val="36406169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oneTexte 1"/>
          <p:cNvSpPr txBox="1">
            <a:spLocks noChangeArrowheads="1"/>
          </p:cNvSpPr>
          <p:nvPr/>
        </p:nvSpPr>
        <p:spPr bwMode="auto">
          <a:xfrm>
            <a:off x="1" y="643018"/>
            <a:ext cx="9906000" cy="476782"/>
          </a:xfrm>
          <a:prstGeom prst="rect">
            <a:avLst/>
          </a:prstGeom>
          <a:solidFill>
            <a:srgbClr val="29708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8440" tIns="44220" rIns="88440" bIns="44220">
            <a:spAutoFit/>
          </a:bodyPr>
          <a:lstStyle>
            <a:lvl1pPr>
              <a:spcBef>
                <a:spcPct val="20000"/>
              </a:spcBef>
              <a:buClr>
                <a:srgbClr val="7FB61D"/>
              </a:buClr>
              <a:buFont typeface="Wingdings" panose="05000000000000000000" pitchFamily="2" charset="2"/>
              <a:buChar char="§"/>
              <a:defRPr sz="37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EA661E"/>
              </a:buClr>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2589BB"/>
              </a:buClr>
              <a:buFont typeface="Calibri" panose="020F0502020204030204" pitchFamily="34" charset="0"/>
              <a:buChar char="–"/>
              <a:defRPr sz="27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7F7F7F"/>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fr-FR" altLang="fr-FR" sz="2518" b="1">
                <a:solidFill>
                  <a:schemeClr val="bg1"/>
                </a:solidFill>
              </a:rPr>
              <a:t>Quelques dispositifs didactiques</a:t>
            </a:r>
          </a:p>
        </p:txBody>
      </p:sp>
      <p:sp>
        <p:nvSpPr>
          <p:cNvPr id="5" name="Hexagone 4"/>
          <p:cNvSpPr/>
          <p:nvPr/>
        </p:nvSpPr>
        <p:spPr>
          <a:xfrm>
            <a:off x="4646654" y="2082689"/>
            <a:ext cx="1662194" cy="1345461"/>
          </a:xfrm>
          <a:prstGeom prst="hexagon">
            <a:avLst/>
          </a:prstGeom>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eaLnBrk="1" hangingPunct="1">
              <a:defRPr/>
            </a:pPr>
            <a:r>
              <a:rPr lang="fr-FR" sz="1543" dirty="0">
                <a:solidFill>
                  <a:schemeClr val="bg1"/>
                </a:solidFill>
              </a:rPr>
              <a:t>Dilemmes techniques et moraux</a:t>
            </a:r>
          </a:p>
        </p:txBody>
      </p:sp>
      <p:sp>
        <p:nvSpPr>
          <p:cNvPr id="8" name="Hexagone 7"/>
          <p:cNvSpPr/>
          <p:nvPr/>
        </p:nvSpPr>
        <p:spPr>
          <a:xfrm>
            <a:off x="1385033" y="2056144"/>
            <a:ext cx="1662194" cy="1345461"/>
          </a:xfrm>
          <a:prstGeom prst="hexagon">
            <a:avLst/>
          </a:prstGeom>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eaLnBrk="1" hangingPunct="1">
              <a:defRPr/>
            </a:pPr>
            <a:r>
              <a:rPr lang="fr-FR" sz="1543" dirty="0">
                <a:solidFill>
                  <a:schemeClr val="bg1"/>
                </a:solidFill>
              </a:rPr>
              <a:t>Situations- authentiques</a:t>
            </a:r>
          </a:p>
        </p:txBody>
      </p:sp>
      <p:sp>
        <p:nvSpPr>
          <p:cNvPr id="9" name="Hexagone 8"/>
          <p:cNvSpPr/>
          <p:nvPr/>
        </p:nvSpPr>
        <p:spPr>
          <a:xfrm>
            <a:off x="4646654" y="3487877"/>
            <a:ext cx="1662194" cy="1345461"/>
          </a:xfrm>
          <a:prstGeom prst="hexagon">
            <a:avLst/>
          </a:prstGeom>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eaLnBrk="1" hangingPunct="1">
              <a:defRPr/>
            </a:pPr>
            <a:r>
              <a:rPr lang="fr-FR" sz="1543" dirty="0">
                <a:solidFill>
                  <a:schemeClr val="bg1"/>
                </a:solidFill>
              </a:rPr>
              <a:t>Construction de cartographie des controverses</a:t>
            </a:r>
          </a:p>
        </p:txBody>
      </p:sp>
      <p:sp>
        <p:nvSpPr>
          <p:cNvPr id="10" name="Hexagone 9"/>
          <p:cNvSpPr/>
          <p:nvPr/>
        </p:nvSpPr>
        <p:spPr>
          <a:xfrm>
            <a:off x="6206828" y="2800521"/>
            <a:ext cx="1662194" cy="1345461"/>
          </a:xfrm>
          <a:prstGeom prst="hexagon">
            <a:avLst/>
          </a:prstGeom>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eaLnBrk="1" hangingPunct="1">
              <a:defRPr/>
            </a:pPr>
            <a:r>
              <a:rPr lang="fr-FR" sz="1543" dirty="0">
                <a:solidFill>
                  <a:schemeClr val="bg1"/>
                </a:solidFill>
              </a:rPr>
              <a:t>Démarche d’investigation à partir de QSV</a:t>
            </a:r>
          </a:p>
        </p:txBody>
      </p:sp>
      <p:sp>
        <p:nvSpPr>
          <p:cNvPr id="11" name="Hexagone 10"/>
          <p:cNvSpPr/>
          <p:nvPr/>
        </p:nvSpPr>
        <p:spPr>
          <a:xfrm>
            <a:off x="3077163" y="2775326"/>
            <a:ext cx="1662194" cy="1345461"/>
          </a:xfrm>
          <a:prstGeom prst="hexagon">
            <a:avLst/>
          </a:prstGeom>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eaLnBrk="1" hangingPunct="1">
              <a:defRPr/>
            </a:pPr>
            <a:r>
              <a:rPr lang="fr-FR" sz="1543" dirty="0">
                <a:solidFill>
                  <a:schemeClr val="bg1"/>
                </a:solidFill>
              </a:rPr>
              <a:t>Interactions interculturelles</a:t>
            </a:r>
          </a:p>
        </p:txBody>
      </p:sp>
      <p:sp>
        <p:nvSpPr>
          <p:cNvPr id="12" name="Hexagone 11"/>
          <p:cNvSpPr/>
          <p:nvPr/>
        </p:nvSpPr>
        <p:spPr>
          <a:xfrm>
            <a:off x="3077163" y="4175232"/>
            <a:ext cx="1662194" cy="1345461"/>
          </a:xfrm>
          <a:prstGeom prst="hexagon">
            <a:avLst/>
          </a:prstGeom>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eaLnBrk="1" hangingPunct="1">
              <a:defRPr/>
            </a:pPr>
            <a:r>
              <a:rPr lang="fr-FR" sz="1543" dirty="0">
                <a:solidFill>
                  <a:schemeClr val="bg1"/>
                </a:solidFill>
              </a:rPr>
              <a:t>Débat, Forum, Wiki</a:t>
            </a:r>
          </a:p>
        </p:txBody>
      </p:sp>
      <p:sp>
        <p:nvSpPr>
          <p:cNvPr id="13" name="Hexagone 12"/>
          <p:cNvSpPr/>
          <p:nvPr/>
        </p:nvSpPr>
        <p:spPr>
          <a:xfrm>
            <a:off x="1385033" y="3487877"/>
            <a:ext cx="1662194" cy="1345461"/>
          </a:xfrm>
          <a:prstGeom prst="hexagon">
            <a:avLst/>
          </a:prstGeom>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eaLnBrk="1" hangingPunct="1">
              <a:defRPr/>
            </a:pPr>
            <a:r>
              <a:rPr lang="fr-FR" sz="1543" dirty="0">
                <a:solidFill>
                  <a:schemeClr val="bg1"/>
                </a:solidFill>
              </a:rPr>
              <a:t>Résolution de situations-problèmes</a:t>
            </a:r>
          </a:p>
        </p:txBody>
      </p:sp>
      <p:sp>
        <p:nvSpPr>
          <p:cNvPr id="14" name="Hexagone 13"/>
          <p:cNvSpPr/>
          <p:nvPr/>
        </p:nvSpPr>
        <p:spPr>
          <a:xfrm>
            <a:off x="6206828" y="4175232"/>
            <a:ext cx="1662194" cy="1345461"/>
          </a:xfrm>
          <a:prstGeom prst="hexagon">
            <a:avLst/>
          </a:prstGeom>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eaLnBrk="1" hangingPunct="1">
              <a:defRPr/>
            </a:pPr>
            <a:r>
              <a:rPr lang="fr-FR" sz="1543" dirty="0" err="1">
                <a:solidFill>
                  <a:schemeClr val="bg1"/>
                </a:solidFill>
              </a:rPr>
              <a:t>Serious</a:t>
            </a:r>
            <a:r>
              <a:rPr lang="fr-FR" sz="1543" dirty="0">
                <a:solidFill>
                  <a:schemeClr val="bg1"/>
                </a:solidFill>
              </a:rPr>
              <a:t> </a:t>
            </a:r>
            <a:r>
              <a:rPr lang="fr-FR" sz="1543" dirty="0" err="1">
                <a:solidFill>
                  <a:schemeClr val="bg1"/>
                </a:solidFill>
              </a:rPr>
              <a:t>game</a:t>
            </a:r>
            <a:r>
              <a:rPr lang="fr-FR" sz="1543" dirty="0">
                <a:solidFill>
                  <a:schemeClr val="bg1"/>
                </a:solidFill>
              </a:rPr>
              <a:t>  </a:t>
            </a:r>
          </a:p>
        </p:txBody>
      </p:sp>
      <p:sp>
        <p:nvSpPr>
          <p:cNvPr id="15" name="Hexagone 14"/>
          <p:cNvSpPr/>
          <p:nvPr/>
        </p:nvSpPr>
        <p:spPr>
          <a:xfrm>
            <a:off x="7767001" y="3502501"/>
            <a:ext cx="1662194" cy="1345461"/>
          </a:xfrm>
          <a:prstGeom prst="hexagon">
            <a:avLst/>
          </a:prstGeom>
          <a:solidFill>
            <a:schemeClr val="accent5">
              <a:lumMod val="60000"/>
              <a:lumOff val="40000"/>
            </a:schemeClr>
          </a:solidFill>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eaLnBrk="1" hangingPunct="1">
              <a:defRPr/>
            </a:pPr>
            <a:r>
              <a:rPr lang="fr-FR" sz="1543" dirty="0">
                <a:solidFill>
                  <a:schemeClr val="bg1"/>
                </a:solidFill>
              </a:rPr>
              <a:t>Scénarios du futur</a:t>
            </a:r>
          </a:p>
        </p:txBody>
      </p:sp>
      <p:sp>
        <p:nvSpPr>
          <p:cNvPr id="16" name="Hexagone 15"/>
          <p:cNvSpPr/>
          <p:nvPr/>
        </p:nvSpPr>
        <p:spPr>
          <a:xfrm>
            <a:off x="7767001" y="4869522"/>
            <a:ext cx="1662194" cy="1345461"/>
          </a:xfrm>
          <a:prstGeom prst="hexagon">
            <a:avLst/>
          </a:prstGeom>
          <a:solidFill>
            <a:schemeClr val="accent5">
              <a:lumMod val="60000"/>
              <a:lumOff val="40000"/>
            </a:schemeClr>
          </a:solidFill>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eaLnBrk="1" hangingPunct="1">
              <a:defRPr/>
            </a:pPr>
            <a:r>
              <a:rPr lang="fr-FR" sz="1543" dirty="0">
                <a:solidFill>
                  <a:schemeClr val="bg1"/>
                </a:solidFill>
              </a:rPr>
              <a:t>Simulations…</a:t>
            </a:r>
          </a:p>
        </p:txBody>
      </p:sp>
      <p:sp>
        <p:nvSpPr>
          <p:cNvPr id="18" name="Hexagone 17"/>
          <p:cNvSpPr/>
          <p:nvPr/>
        </p:nvSpPr>
        <p:spPr>
          <a:xfrm>
            <a:off x="6290740" y="1300333"/>
            <a:ext cx="1662194" cy="1345461"/>
          </a:xfrm>
          <a:prstGeom prst="hexagon">
            <a:avLst/>
          </a:prstGeom>
          <a:solidFill>
            <a:schemeClr val="accent5">
              <a:lumMod val="20000"/>
              <a:lumOff val="80000"/>
            </a:schemeClr>
          </a:solidFill>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eaLnBrk="1" hangingPunct="1">
              <a:defRPr/>
            </a:pPr>
            <a:r>
              <a:rPr lang="fr-FR" sz="1543" dirty="0">
                <a:solidFill>
                  <a:schemeClr val="bg1"/>
                </a:solidFill>
              </a:rPr>
              <a:t>……/…</a:t>
            </a:r>
          </a:p>
          <a:p>
            <a:pPr algn="ctr" eaLnBrk="1" hangingPunct="1">
              <a:defRPr/>
            </a:pPr>
            <a:endParaRPr lang="fr-FR" sz="1543" dirty="0">
              <a:solidFill>
                <a:schemeClr val="bg1"/>
              </a:solidFill>
            </a:endParaRPr>
          </a:p>
        </p:txBody>
      </p:sp>
      <p:sp>
        <p:nvSpPr>
          <p:cNvPr id="21" name="Hexagone 20"/>
          <p:cNvSpPr/>
          <p:nvPr/>
        </p:nvSpPr>
        <p:spPr>
          <a:xfrm>
            <a:off x="7882650" y="2065714"/>
            <a:ext cx="1662194" cy="1345461"/>
          </a:xfrm>
          <a:prstGeom prst="hexagon">
            <a:avLst/>
          </a:prstGeom>
          <a:solidFill>
            <a:schemeClr val="accent5">
              <a:lumMod val="60000"/>
              <a:lumOff val="40000"/>
            </a:schemeClr>
          </a:solidFill>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eaLnBrk="1" hangingPunct="1">
              <a:defRPr/>
            </a:pPr>
            <a:r>
              <a:rPr lang="fr-FR" sz="1543" dirty="0">
                <a:solidFill>
                  <a:schemeClr val="bg1"/>
                </a:solidFill>
              </a:rPr>
              <a:t>Analyse de médias</a:t>
            </a:r>
          </a:p>
        </p:txBody>
      </p:sp>
      <p:sp>
        <p:nvSpPr>
          <p:cNvPr id="19" name="Hexagone 18"/>
          <p:cNvSpPr/>
          <p:nvPr/>
        </p:nvSpPr>
        <p:spPr>
          <a:xfrm>
            <a:off x="4646654" y="4869613"/>
            <a:ext cx="1662194" cy="1345461"/>
          </a:xfrm>
          <a:prstGeom prst="hexagon">
            <a:avLst/>
          </a:prstGeom>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eaLnBrk="1" hangingPunct="1">
              <a:defRPr/>
            </a:pPr>
            <a:r>
              <a:rPr lang="fr-FR" sz="1543" dirty="0">
                <a:solidFill>
                  <a:schemeClr val="bg1"/>
                </a:solidFill>
              </a:rPr>
              <a:t>Graphes cognitifs, cartes mentales</a:t>
            </a:r>
          </a:p>
        </p:txBody>
      </p:sp>
    </p:spTree>
    <p:extLst>
      <p:ext uri="{BB962C8B-B14F-4D97-AF65-F5344CB8AC3E}">
        <p14:creationId xmlns:p14="http://schemas.microsoft.com/office/powerpoint/2010/main" val="76153379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B092554-9AD5-48DA-B590-D3F82117C056}" type="slidenum">
              <a:rPr lang="fr-FR" altLang="fr-FR" smtClean="0"/>
              <a:pPr/>
              <a:t>5</a:t>
            </a:fld>
            <a:endParaRPr lang="fr-FR" altLang="fr-FR"/>
          </a:p>
        </p:txBody>
      </p:sp>
      <p:sp>
        <p:nvSpPr>
          <p:cNvPr id="3" name="Rectangle 2"/>
          <p:cNvSpPr/>
          <p:nvPr/>
        </p:nvSpPr>
        <p:spPr>
          <a:xfrm>
            <a:off x="-303584" y="511035"/>
            <a:ext cx="10209584" cy="6317627"/>
          </a:xfrm>
          <a:prstGeom prst="rect">
            <a:avLst/>
          </a:prstGeom>
          <a:solidFill>
            <a:schemeClr val="bg1"/>
          </a:solidFill>
        </p:spPr>
        <p:txBody>
          <a:bodyPr wrap="square">
            <a:spAutoFit/>
          </a:bodyPr>
          <a:lstStyle/>
          <a:p>
            <a:pPr marL="457200">
              <a:spcAft>
                <a:spcPts val="800"/>
              </a:spcAft>
            </a:pPr>
            <a:r>
              <a:rPr lang="fr-FR"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fr-FR" sz="2000" b="1" i="1"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Préparation / </a:t>
            </a:r>
            <a:r>
              <a:rPr lang="fr-FR" sz="2000" b="1" i="1" dirty="0" smtClean="0">
                <a:solidFill>
                  <a:schemeClr val="tx2">
                    <a:lumMod val="60000"/>
                    <a:lumOff val="40000"/>
                  </a:schemeClr>
                </a:solidFill>
                <a:latin typeface="Times New Roman" panose="02020603050405020304" pitchFamily="18" charset="0"/>
                <a:ea typeface="Times New Roman" panose="02020603050405020304" pitchFamily="18" charset="0"/>
                <a:cs typeface="Times New Roman" panose="02020603050405020304" pitchFamily="18" charset="0"/>
              </a:rPr>
              <a:t>sélection des documents  </a:t>
            </a:r>
            <a:r>
              <a:rPr lang="fr-FR" sz="2000" b="1" i="1"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Présentation de l’élève / </a:t>
            </a:r>
            <a:r>
              <a:rPr lang="fr-FR" sz="2000" b="1" i="1" dirty="0" smtClean="0">
                <a:solidFill>
                  <a:schemeClr val="accent6">
                    <a:lumMod val="60000"/>
                    <a:lumOff val="40000"/>
                  </a:schemeClr>
                </a:solidFill>
                <a:latin typeface="Times New Roman" panose="02020603050405020304" pitchFamily="18" charset="0"/>
                <a:ea typeface="Times New Roman" panose="02020603050405020304" pitchFamily="18" charset="0"/>
                <a:cs typeface="Times New Roman" panose="02020603050405020304" pitchFamily="18" charset="0"/>
              </a:rPr>
              <a:t>Evaluation du professeur</a:t>
            </a:r>
            <a:endParaRPr lang="fr-FR" sz="2000" i="1" dirty="0">
              <a:latin typeface="Times New Roman" panose="02020603050405020304" pitchFamily="18" charset="0"/>
              <a:ea typeface="Times New Roman" panose="02020603050405020304" pitchFamily="18" charset="0"/>
              <a:cs typeface="Times New Roman" panose="02020603050405020304" pitchFamily="18" charset="0"/>
            </a:endParaRPr>
          </a:p>
          <a:p>
            <a:pPr marL="457200">
              <a:spcAft>
                <a:spcPts val="800"/>
              </a:spcAft>
            </a:pPr>
            <a:r>
              <a:rPr lang="fr-NC" sz="2000" b="1" dirty="0" smtClean="0">
                <a:latin typeface="Times New Roman" panose="02020603050405020304" pitchFamily="18" charset="0"/>
                <a:ea typeface="Times New Roman" panose="02020603050405020304" pitchFamily="18" charset="0"/>
                <a:cs typeface="Times New Roman" panose="02020603050405020304" pitchFamily="18" charset="0"/>
              </a:rPr>
              <a:t>L'évaluation </a:t>
            </a:r>
            <a:r>
              <a:rPr lang="fr-NC" sz="2000" b="1" dirty="0">
                <a:latin typeface="Times New Roman" panose="02020603050405020304" pitchFamily="18" charset="0"/>
                <a:ea typeface="Times New Roman" panose="02020603050405020304" pitchFamily="18" charset="0"/>
                <a:cs typeface="Times New Roman" panose="02020603050405020304" pitchFamily="18" charset="0"/>
              </a:rPr>
              <a:t>se présente en deux parties </a:t>
            </a:r>
            <a:r>
              <a:rPr lang="fr-FR" sz="2000" b="1" dirty="0" smtClean="0">
                <a:latin typeface="Times New Roman" panose="02020603050405020304" pitchFamily="18" charset="0"/>
                <a:ea typeface="Times New Roman" panose="02020603050405020304" pitchFamily="18" charset="0"/>
                <a:cs typeface="Times New Roman" panose="02020603050405020304" pitchFamily="18" charset="0"/>
              </a:rPr>
              <a:t>. 15 minutes au maximum. </a:t>
            </a:r>
            <a:r>
              <a:rPr lang="fr-NC" sz="2000" b="1" dirty="0">
                <a:latin typeface="Times New Roman" panose="02020603050405020304" pitchFamily="18" charset="0"/>
                <a:ea typeface="Times New Roman" panose="02020603050405020304" pitchFamily="18" charset="0"/>
                <a:cs typeface="Times New Roman" panose="02020603050405020304" pitchFamily="18" charset="0"/>
              </a:rPr>
              <a:t/>
            </a:r>
            <a:br>
              <a:rPr lang="fr-NC" sz="2000" b="1" dirty="0">
                <a:latin typeface="Times New Roman" panose="02020603050405020304" pitchFamily="18" charset="0"/>
                <a:ea typeface="Times New Roman" panose="02020603050405020304" pitchFamily="18" charset="0"/>
                <a:cs typeface="Times New Roman" panose="02020603050405020304" pitchFamily="18" charset="0"/>
              </a:rPr>
            </a:br>
            <a:r>
              <a:rPr lang="fr-NC" sz="2000" dirty="0">
                <a:latin typeface="Times New Roman" panose="02020603050405020304" pitchFamily="18" charset="0"/>
                <a:ea typeface="Times New Roman" panose="02020603050405020304" pitchFamily="18" charset="0"/>
                <a:cs typeface="Times New Roman" panose="02020603050405020304" pitchFamily="18" charset="0"/>
              </a:rPr>
              <a:t>- </a:t>
            </a:r>
            <a:r>
              <a:rPr lang="fr-NC" sz="2000" b="1" dirty="0">
                <a:latin typeface="Times New Roman" panose="02020603050405020304" pitchFamily="18" charset="0"/>
                <a:ea typeface="Times New Roman" panose="02020603050405020304" pitchFamily="18" charset="0"/>
                <a:cs typeface="Times New Roman" panose="02020603050405020304" pitchFamily="18" charset="0"/>
              </a:rPr>
              <a:t>L'analyse d'un document d'histoire ou de géographie (12 points)</a:t>
            </a:r>
            <a:br>
              <a:rPr lang="fr-NC" sz="2000" b="1" dirty="0">
                <a:latin typeface="Times New Roman" panose="02020603050405020304" pitchFamily="18" charset="0"/>
                <a:ea typeface="Times New Roman" panose="02020603050405020304" pitchFamily="18" charset="0"/>
                <a:cs typeface="Times New Roman" panose="02020603050405020304" pitchFamily="18" charset="0"/>
              </a:rPr>
            </a:br>
            <a:r>
              <a:rPr lang="fr-NC" sz="2000" dirty="0">
                <a:latin typeface="Times New Roman" panose="02020603050405020304" pitchFamily="18" charset="0"/>
                <a:ea typeface="Times New Roman" panose="02020603050405020304" pitchFamily="18" charset="0"/>
                <a:cs typeface="Times New Roman" panose="02020603050405020304" pitchFamily="18" charset="0"/>
              </a:rPr>
              <a:t>Le candidat </a:t>
            </a:r>
            <a:r>
              <a:rPr lang="fr-NC" sz="2000" b="1" dirty="0">
                <a:solidFill>
                  <a:schemeClr val="tx2">
                    <a:lumMod val="60000"/>
                    <a:lumOff val="40000"/>
                  </a:schemeClr>
                </a:solidFill>
                <a:latin typeface="Times New Roman" panose="02020603050405020304" pitchFamily="18" charset="0"/>
                <a:ea typeface="Times New Roman" panose="02020603050405020304" pitchFamily="18" charset="0"/>
                <a:cs typeface="Times New Roman" panose="02020603050405020304" pitchFamily="18" charset="0"/>
              </a:rPr>
              <a:t>choisit parmi deux ou trois documents </a:t>
            </a:r>
            <a:r>
              <a:rPr lang="fr-NC" sz="2000" dirty="0">
                <a:latin typeface="Times New Roman" panose="02020603050405020304" pitchFamily="18" charset="0"/>
                <a:ea typeface="Times New Roman" panose="02020603050405020304" pitchFamily="18" charset="0"/>
                <a:cs typeface="Times New Roman" panose="02020603050405020304" pitchFamily="18" charset="0"/>
              </a:rPr>
              <a:t>qui ont </a:t>
            </a:r>
            <a:r>
              <a:rPr lang="fr-NC" sz="2000" b="1"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été </a:t>
            </a:r>
            <a:r>
              <a:rPr lang="fr-NC" sz="2000" b="1" dirty="0" smtClean="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préparé</a:t>
            </a:r>
            <a:r>
              <a:rPr lang="fr-FR" sz="2000" b="1" dirty="0" smtClean="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s</a:t>
            </a:r>
            <a:r>
              <a:rPr lang="fr-NC" sz="2000" b="1" dirty="0" smtClean="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 </a:t>
            </a:r>
            <a:r>
              <a:rPr lang="fr-NC" sz="2000" b="1"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individuellement ou en groupe</a:t>
            </a:r>
            <a:r>
              <a:rPr lang="fr-NC" sz="2000" dirty="0">
                <a:latin typeface="Times New Roman" panose="02020603050405020304" pitchFamily="18" charset="0"/>
                <a:ea typeface="Times New Roman" panose="02020603050405020304" pitchFamily="18" charset="0"/>
                <a:cs typeface="Times New Roman" panose="02020603050405020304" pitchFamily="18" charset="0"/>
              </a:rPr>
              <a:t> </a:t>
            </a:r>
            <a:r>
              <a:rPr lang="fr-NC" sz="2000" b="1" dirty="0">
                <a:solidFill>
                  <a:schemeClr val="tx2">
                    <a:lumMod val="60000"/>
                    <a:lumOff val="40000"/>
                  </a:schemeClr>
                </a:solidFill>
                <a:latin typeface="Times New Roman" panose="02020603050405020304" pitchFamily="18" charset="0"/>
                <a:ea typeface="Times New Roman" panose="02020603050405020304" pitchFamily="18" charset="0"/>
                <a:cs typeface="Times New Roman" panose="02020603050405020304" pitchFamily="18" charset="0"/>
              </a:rPr>
              <a:t>un de ces documents</a:t>
            </a:r>
            <a:r>
              <a:rPr lang="fr-NC" sz="2000" dirty="0">
                <a:latin typeface="Times New Roman" panose="02020603050405020304" pitchFamily="18" charset="0"/>
                <a:ea typeface="Times New Roman" panose="02020603050405020304" pitchFamily="18" charset="0"/>
                <a:cs typeface="Times New Roman" panose="02020603050405020304" pitchFamily="18" charset="0"/>
              </a:rPr>
              <a:t>. </a:t>
            </a:r>
            <a:r>
              <a:rPr lang="fr-NC" sz="20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Il le présente à l'oral et justifie son choix au regard de la thématique d'histoire ou de géographie retenue. Il donne le sens global, dégage l'intérêt et les limites du document en mobilisant des repères, des notions clefs et des connaissances. Le candidat montre qu'il maîtrise et utilise des repères chronologiques et spatiaux</a:t>
            </a:r>
            <a:r>
              <a:rPr lang="fr-NC" sz="2000" dirty="0">
                <a:solidFill>
                  <a:schemeClr val="accent6">
                    <a:lumMod val="60000"/>
                    <a:lumOff val="4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fr-NC" sz="2000" b="1" dirty="0">
                <a:solidFill>
                  <a:schemeClr val="accent6">
                    <a:lumMod val="60000"/>
                    <a:lumOff val="40000"/>
                  </a:schemeClr>
                </a:solidFill>
                <a:latin typeface="Times New Roman" panose="02020603050405020304" pitchFamily="18" charset="0"/>
                <a:ea typeface="Times New Roman" panose="02020603050405020304" pitchFamily="18" charset="0"/>
                <a:cs typeface="Times New Roman" panose="02020603050405020304" pitchFamily="18" charset="0"/>
              </a:rPr>
              <a:t>Le professeur évalue et vérifie les acquis (capacités, connaissances, repères) du candidat sur le document et l'amène à préciser son propos si nécessaire.</a:t>
            </a:r>
            <a:endParaRPr lang="fr-NC" sz="2000" b="1" dirty="0">
              <a:solidFill>
                <a:schemeClr val="accent6">
                  <a:lumMod val="60000"/>
                  <a:lumOff val="40000"/>
                </a:schemeClr>
              </a:solidFill>
              <a:ea typeface="Calibri" panose="020F0502020204030204" pitchFamily="34" charset="0"/>
              <a:cs typeface="Times New Roman" panose="02020603050405020304" pitchFamily="18" charset="0"/>
            </a:endParaRPr>
          </a:p>
          <a:p>
            <a:pPr marL="457200">
              <a:lnSpc>
                <a:spcPct val="107000"/>
              </a:lnSpc>
              <a:spcAft>
                <a:spcPts val="800"/>
              </a:spcAft>
            </a:pPr>
            <a:r>
              <a:rPr lang="fr-NC" sz="2000" dirty="0">
                <a:latin typeface="Times New Roman" panose="02020603050405020304" pitchFamily="18" charset="0"/>
                <a:ea typeface="Times New Roman" panose="02020603050405020304" pitchFamily="18" charset="0"/>
                <a:cs typeface="Times New Roman" panose="02020603050405020304" pitchFamily="18" charset="0"/>
              </a:rPr>
              <a:t>- </a:t>
            </a:r>
            <a:r>
              <a:rPr lang="fr-NC" sz="2000" b="1" dirty="0">
                <a:latin typeface="Times New Roman" panose="02020603050405020304" pitchFamily="18" charset="0"/>
                <a:ea typeface="Times New Roman" panose="02020603050405020304" pitchFamily="18" charset="0"/>
                <a:cs typeface="Times New Roman" panose="02020603050405020304" pitchFamily="18" charset="0"/>
              </a:rPr>
              <a:t>En Enseignement moral et civique (8 points), </a:t>
            </a:r>
            <a:r>
              <a:rPr lang="fr-NC" sz="2000" dirty="0">
                <a:latin typeface="Times New Roman" panose="02020603050405020304" pitchFamily="18" charset="0"/>
                <a:ea typeface="Times New Roman" panose="02020603050405020304" pitchFamily="18" charset="0"/>
                <a:cs typeface="Times New Roman" panose="02020603050405020304" pitchFamily="18" charset="0"/>
              </a:rPr>
              <a:t>le candidat </a:t>
            </a:r>
            <a:r>
              <a:rPr lang="fr-NC" sz="2000" b="1" dirty="0">
                <a:solidFill>
                  <a:schemeClr val="tx2">
                    <a:lumMod val="60000"/>
                    <a:lumOff val="40000"/>
                  </a:schemeClr>
                </a:solidFill>
                <a:latin typeface="Times New Roman" panose="02020603050405020304" pitchFamily="18" charset="0"/>
                <a:ea typeface="Times New Roman" panose="02020603050405020304" pitchFamily="18" charset="0"/>
                <a:cs typeface="Times New Roman" panose="02020603050405020304" pitchFamily="18" charset="0"/>
              </a:rPr>
              <a:t>choisit parmi deux documents</a:t>
            </a:r>
            <a:r>
              <a:rPr lang="fr-NC" sz="2000" dirty="0">
                <a:solidFill>
                  <a:schemeClr val="tx2">
                    <a:lumMod val="60000"/>
                    <a:lumOff val="4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fr-NC" sz="2000" dirty="0">
                <a:latin typeface="Times New Roman" panose="02020603050405020304" pitchFamily="18" charset="0"/>
                <a:ea typeface="Times New Roman" panose="02020603050405020304" pitchFamily="18" charset="0"/>
                <a:cs typeface="Times New Roman" panose="02020603050405020304" pitchFamily="18" charset="0"/>
              </a:rPr>
              <a:t>qui </a:t>
            </a:r>
            <a:r>
              <a:rPr lang="fr-NC" sz="2000" b="1"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ont été préparés individuellement ou en groupe </a:t>
            </a:r>
            <a:r>
              <a:rPr lang="fr-NC" sz="2000" b="1" dirty="0">
                <a:solidFill>
                  <a:schemeClr val="tx2">
                    <a:lumMod val="60000"/>
                    <a:lumOff val="40000"/>
                  </a:schemeClr>
                </a:solidFill>
                <a:latin typeface="Times New Roman" panose="02020603050405020304" pitchFamily="18" charset="0"/>
                <a:ea typeface="Times New Roman" panose="02020603050405020304" pitchFamily="18" charset="0"/>
                <a:cs typeface="Times New Roman" panose="02020603050405020304" pitchFamily="18" charset="0"/>
              </a:rPr>
              <a:t>un de ces documents </a:t>
            </a:r>
            <a:r>
              <a:rPr lang="fr-NC" sz="20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qu'il présente à l'oral. Le candidat construit et exprime une argumentation cohérente et étayée en s'appuyant sur les repères et les notions du programme : il explicite les valeurs de la République en jeu dans le document présenté et les liens avec les programmes d'histoire-géographie sont exploités chaque fois qu'il est possible de le faire.</a:t>
            </a:r>
            <a:r>
              <a:rPr lang="fr-NC" sz="2000" dirty="0">
                <a:latin typeface="Times New Roman" panose="02020603050405020304" pitchFamily="18" charset="0"/>
                <a:ea typeface="Times New Roman" panose="02020603050405020304" pitchFamily="18" charset="0"/>
                <a:cs typeface="Times New Roman" panose="02020603050405020304" pitchFamily="18" charset="0"/>
              </a:rPr>
              <a:t> </a:t>
            </a:r>
            <a:r>
              <a:rPr lang="fr-NC" sz="2000" b="1" dirty="0">
                <a:solidFill>
                  <a:schemeClr val="accent6">
                    <a:lumMod val="60000"/>
                    <a:lumOff val="40000"/>
                  </a:schemeClr>
                </a:solidFill>
                <a:latin typeface="Times New Roman" panose="02020603050405020304" pitchFamily="18" charset="0"/>
                <a:ea typeface="Times New Roman" panose="02020603050405020304" pitchFamily="18" charset="0"/>
                <a:cs typeface="Times New Roman" panose="02020603050405020304" pitchFamily="18" charset="0"/>
              </a:rPr>
              <a:t>Le professeur évalue et vérifie les acquis (capacités, connaissances, repères) du candidat et l'amène à préciser son propos si nécessaire.</a:t>
            </a:r>
            <a:endParaRPr lang="fr-NC" sz="2000" b="1" dirty="0">
              <a:solidFill>
                <a:schemeClr val="accent6">
                  <a:lumMod val="60000"/>
                  <a:lumOff val="40000"/>
                </a:schemeClr>
              </a:solidFill>
              <a:ea typeface="Calibri" panose="020F0502020204030204" pitchFamily="34" charset="0"/>
              <a:cs typeface="Times New Roman" panose="02020603050405020304" pitchFamily="18" charset="0"/>
            </a:endParaRPr>
          </a:p>
        </p:txBody>
      </p:sp>
      <p:sp>
        <p:nvSpPr>
          <p:cNvPr id="4" name="ZoneTexte 3"/>
          <p:cNvSpPr txBox="1"/>
          <p:nvPr/>
        </p:nvSpPr>
        <p:spPr>
          <a:xfrm>
            <a:off x="344488" y="71438"/>
            <a:ext cx="9361040" cy="461665"/>
          </a:xfrm>
          <a:prstGeom prst="rect">
            <a:avLst/>
          </a:prstGeom>
          <a:solidFill>
            <a:schemeClr val="bg1"/>
          </a:solidFill>
        </p:spPr>
        <p:txBody>
          <a:bodyPr wrap="square" rtlCol="0">
            <a:spAutoFit/>
          </a:bodyPr>
          <a:lstStyle/>
          <a:p>
            <a:r>
              <a:rPr lang="fr-FR" sz="2400" b="1" dirty="0" smtClean="0"/>
              <a:t>NOUVEAU CCF en CAP             </a:t>
            </a:r>
            <a:r>
              <a:rPr lang="fr-FR" sz="2000" dirty="0" smtClean="0"/>
              <a:t>BO </a:t>
            </a:r>
            <a:r>
              <a:rPr lang="fr-FR" sz="2000" dirty="0"/>
              <a:t>N° 35 - 26 septembre 2019 </a:t>
            </a:r>
          </a:p>
        </p:txBody>
      </p:sp>
    </p:spTree>
    <p:extLst>
      <p:ext uri="{BB962C8B-B14F-4D97-AF65-F5344CB8AC3E}">
        <p14:creationId xmlns:p14="http://schemas.microsoft.com/office/powerpoint/2010/main" val="25000264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6659" y="85851"/>
            <a:ext cx="8170322" cy="431700"/>
          </a:xfrm>
        </p:spPr>
        <p:txBody>
          <a:bodyPr/>
          <a:lstStyle/>
          <a:p>
            <a:pPr algn="ctr"/>
            <a:r>
              <a:rPr lang="fr-FR" dirty="0" smtClean="0"/>
              <a:t>Quelques formes de débats….</a:t>
            </a:r>
            <a:endParaRPr lang="fr-FR" dirty="0"/>
          </a:p>
        </p:txBody>
      </p:sp>
      <p:sp>
        <p:nvSpPr>
          <p:cNvPr id="3" name="Rectangle 2"/>
          <p:cNvSpPr/>
          <p:nvPr/>
        </p:nvSpPr>
        <p:spPr>
          <a:xfrm>
            <a:off x="248477" y="450602"/>
            <a:ext cx="4824536" cy="2893100"/>
          </a:xfrm>
          <a:prstGeom prst="rect">
            <a:avLst/>
          </a:prstGeom>
          <a:solidFill>
            <a:schemeClr val="accent3">
              <a:lumMod val="20000"/>
              <a:lumOff val="80000"/>
            </a:schemeClr>
          </a:solidFill>
        </p:spPr>
        <p:txBody>
          <a:bodyPr wrap="square">
            <a:spAutoFit/>
          </a:bodyPr>
          <a:lstStyle/>
          <a:p>
            <a:r>
              <a:rPr lang="fr-FR" sz="2000" dirty="0" smtClean="0">
                <a:solidFill>
                  <a:schemeClr val="tx2">
                    <a:lumMod val="60000"/>
                    <a:lumOff val="40000"/>
                  </a:schemeClr>
                </a:solidFill>
                <a:latin typeface="Calibri,Italic"/>
              </a:rPr>
              <a:t>Le dilemme moral </a:t>
            </a:r>
            <a:r>
              <a:rPr lang="fr-FR" i="1" dirty="0" smtClean="0">
                <a:latin typeface="Calibri,Italic"/>
              </a:rPr>
              <a:t>:</a:t>
            </a:r>
            <a:endParaRPr lang="fr-FR" i="1" dirty="0">
              <a:latin typeface="Calibri,Italic"/>
            </a:endParaRPr>
          </a:p>
          <a:p>
            <a:r>
              <a:rPr lang="fr-FR" i="1" dirty="0" smtClean="0">
                <a:latin typeface="Calibri,Italic"/>
              </a:rPr>
              <a:t>La </a:t>
            </a:r>
            <a:r>
              <a:rPr lang="fr-FR" i="1" dirty="0">
                <a:latin typeface="Calibri,Italic"/>
              </a:rPr>
              <a:t>femme de Heinz est très malade. Elle peut mourir d’un instant à l’autre si elle ne</a:t>
            </a:r>
          </a:p>
          <a:p>
            <a:r>
              <a:rPr lang="fr-FR" i="1" dirty="0">
                <a:latin typeface="Calibri,Italic"/>
              </a:rPr>
              <a:t>prend pas un médicament X. Celui-ci est hors de prix et Heinz ne peut le payer. Il se</a:t>
            </a:r>
          </a:p>
          <a:p>
            <a:r>
              <a:rPr lang="fr-FR" i="1" dirty="0">
                <a:latin typeface="Calibri,Italic"/>
              </a:rPr>
              <a:t>rend néanmoins chez le pharmacien et lui demande le médicament, ne fût-ce qu’à</a:t>
            </a:r>
          </a:p>
          <a:p>
            <a:r>
              <a:rPr lang="fr-FR" i="1" dirty="0">
                <a:latin typeface="Calibri,Italic"/>
              </a:rPr>
              <a:t>crédit. Le pharmacien refuse.</a:t>
            </a:r>
          </a:p>
          <a:p>
            <a:r>
              <a:rPr lang="fr-FR" i="1" dirty="0">
                <a:latin typeface="Calibri,Italic"/>
              </a:rPr>
              <a:t>Que devrait faire Heinz ? Laisser mourir sa femme ou voler le médicament ?</a:t>
            </a:r>
            <a:endParaRPr lang="fr-FR" dirty="0"/>
          </a:p>
        </p:txBody>
      </p:sp>
      <p:sp>
        <p:nvSpPr>
          <p:cNvPr id="4" name="Rectangle 3"/>
          <p:cNvSpPr/>
          <p:nvPr/>
        </p:nvSpPr>
        <p:spPr>
          <a:xfrm>
            <a:off x="4880992" y="1700808"/>
            <a:ext cx="4953000" cy="3724096"/>
          </a:xfrm>
          <a:prstGeom prst="rect">
            <a:avLst/>
          </a:prstGeom>
          <a:solidFill>
            <a:schemeClr val="accent4">
              <a:lumMod val="20000"/>
              <a:lumOff val="80000"/>
            </a:schemeClr>
          </a:solidFill>
        </p:spPr>
        <p:txBody>
          <a:bodyPr>
            <a:spAutoFit/>
          </a:bodyPr>
          <a:lstStyle/>
          <a:p>
            <a:r>
              <a:rPr lang="fr-FR" sz="2000" dirty="0" smtClean="0">
                <a:solidFill>
                  <a:schemeClr val="tx2">
                    <a:lumMod val="60000"/>
                    <a:lumOff val="40000"/>
                  </a:schemeClr>
                </a:solidFill>
                <a:latin typeface="Arial" panose="020B0604020202020204" pitchFamily="34" charset="0"/>
              </a:rPr>
              <a:t>Le débat réglé</a:t>
            </a:r>
            <a:endParaRPr lang="fr-FR" sz="2000" dirty="0">
              <a:solidFill>
                <a:schemeClr val="tx2">
                  <a:lumMod val="60000"/>
                  <a:lumOff val="40000"/>
                </a:schemeClr>
              </a:solidFill>
              <a:latin typeface="Arial" panose="020B0604020202020204" pitchFamily="34" charset="0"/>
            </a:endParaRPr>
          </a:p>
          <a:p>
            <a:pPr algn="just"/>
            <a:r>
              <a:rPr lang="fr-FR" dirty="0">
                <a:latin typeface="Arial" panose="020B0604020202020204" pitchFamily="34" charset="0"/>
              </a:rPr>
              <a:t>F</a:t>
            </a:r>
            <a:r>
              <a:rPr lang="fr-FR" dirty="0" smtClean="0">
                <a:latin typeface="Arial" panose="020B0604020202020204" pitchFamily="34" charset="0"/>
              </a:rPr>
              <a:t>ormaliser les </a:t>
            </a:r>
            <a:r>
              <a:rPr lang="fr-FR" dirty="0">
                <a:latin typeface="Arial" panose="020B0604020202020204" pitchFamily="34" charset="0"/>
              </a:rPr>
              <a:t>règles de </a:t>
            </a:r>
            <a:r>
              <a:rPr lang="fr-FR" dirty="0" smtClean="0">
                <a:latin typeface="Arial" panose="020B0604020202020204" pitchFamily="34" charset="0"/>
              </a:rPr>
              <a:t>fonctionnement</a:t>
            </a:r>
            <a:r>
              <a:rPr lang="fr-FR" dirty="0">
                <a:latin typeface="Arial" panose="020B0604020202020204" pitchFamily="34" charset="0"/>
              </a:rPr>
              <a:t> </a:t>
            </a:r>
            <a:r>
              <a:rPr lang="fr-FR" dirty="0" smtClean="0">
                <a:latin typeface="Arial" panose="020B0604020202020204" pitchFamily="34" charset="0"/>
              </a:rPr>
              <a:t>: </a:t>
            </a:r>
            <a:r>
              <a:rPr lang="fr-FR" dirty="0">
                <a:latin typeface="Arial" panose="020B0604020202020204" pitchFamily="34" charset="0"/>
              </a:rPr>
              <a:t>règles de prise de parole, distribution des rôles, durée, intégration dans une séquence. Il est donc essentiel d’articuler la préparation du contenu (ce qu’il y a à dire) et l’apprentissage des moyens qui permettent de le dire. Le débat s’insère dans </a:t>
            </a:r>
            <a:r>
              <a:rPr lang="fr-FR" b="1" dirty="0">
                <a:latin typeface="Arial" panose="020B0604020202020204" pitchFamily="34" charset="0"/>
              </a:rPr>
              <a:t>une séquence </a:t>
            </a:r>
            <a:r>
              <a:rPr lang="fr-FR" dirty="0">
                <a:latin typeface="Arial" panose="020B0604020202020204" pitchFamily="34" charset="0"/>
              </a:rPr>
              <a:t>qui comprend, outre le temps du débat lui-même, des étapes de recherche, d’exploitation des résultats de recherche en vue de l’élaboration de l’argumentaire et une phase de bilan réflexif.</a:t>
            </a:r>
            <a:endParaRPr lang="fr-FR" dirty="0"/>
          </a:p>
        </p:txBody>
      </p:sp>
      <p:pic>
        <p:nvPicPr>
          <p:cNvPr id="5" name="Image 4"/>
          <p:cNvPicPr>
            <a:picLocks noChangeAspect="1"/>
          </p:cNvPicPr>
          <p:nvPr/>
        </p:nvPicPr>
        <p:blipFill>
          <a:blip r:embed="rId2"/>
          <a:stretch>
            <a:fillRect/>
          </a:stretch>
        </p:blipFill>
        <p:spPr>
          <a:xfrm>
            <a:off x="6487200" y="0"/>
            <a:ext cx="3418800" cy="1816500"/>
          </a:xfrm>
          <a:prstGeom prst="rect">
            <a:avLst/>
          </a:prstGeom>
        </p:spPr>
      </p:pic>
      <p:sp>
        <p:nvSpPr>
          <p:cNvPr id="7" name="Rectangle 6"/>
          <p:cNvSpPr/>
          <p:nvPr/>
        </p:nvSpPr>
        <p:spPr>
          <a:xfrm>
            <a:off x="2391814" y="5669233"/>
            <a:ext cx="7272808" cy="1200329"/>
          </a:xfrm>
          <a:prstGeom prst="rect">
            <a:avLst/>
          </a:prstGeom>
          <a:solidFill>
            <a:srgbClr val="CCFF99"/>
          </a:solidFill>
        </p:spPr>
        <p:txBody>
          <a:bodyPr wrap="square">
            <a:spAutoFit/>
          </a:bodyPr>
          <a:lstStyle/>
          <a:p>
            <a:r>
              <a:rPr lang="fr-FR" dirty="0" smtClean="0">
                <a:solidFill>
                  <a:schemeClr val="tx2">
                    <a:lumMod val="60000"/>
                    <a:lumOff val="40000"/>
                  </a:schemeClr>
                </a:solidFill>
                <a:latin typeface="Trebuchet MS" panose="020B0603020202020204" pitchFamily="34" charset="0"/>
              </a:rPr>
              <a:t>Le cercle Samoan. </a:t>
            </a:r>
            <a:r>
              <a:rPr lang="fr-FR" dirty="0">
                <a:latin typeface="Trebuchet MS" panose="020B0603020202020204" pitchFamily="34" charset="0"/>
              </a:rPr>
              <a:t>T</a:t>
            </a:r>
            <a:r>
              <a:rPr lang="fr-FR" dirty="0" smtClean="0">
                <a:latin typeface="Trebuchet MS" panose="020B0603020202020204" pitchFamily="34" charset="0"/>
              </a:rPr>
              <a:t>able </a:t>
            </a:r>
            <a:r>
              <a:rPr lang="fr-FR" dirty="0">
                <a:latin typeface="Trebuchet MS" panose="020B0603020202020204" pitchFamily="34" charset="0"/>
              </a:rPr>
              <a:t>ronde à </a:t>
            </a:r>
            <a:r>
              <a:rPr lang="fr-FR" dirty="0" smtClean="0">
                <a:latin typeface="Trebuchet MS" panose="020B0603020202020204" pitchFamily="34" charset="0"/>
              </a:rPr>
              <a:t>laquelle chacun </a:t>
            </a:r>
            <a:r>
              <a:rPr lang="fr-FR" dirty="0">
                <a:latin typeface="Trebuchet MS" panose="020B0603020202020204" pitchFamily="34" charset="0"/>
              </a:rPr>
              <a:t>peut venir prendre la parole en prenant </a:t>
            </a:r>
            <a:r>
              <a:rPr lang="fr-FR" dirty="0" smtClean="0">
                <a:latin typeface="Trebuchet MS" panose="020B0603020202020204" pitchFamily="34" charset="0"/>
              </a:rPr>
              <a:t>une place </a:t>
            </a:r>
            <a:r>
              <a:rPr lang="fr-FR" dirty="0">
                <a:latin typeface="Trebuchet MS" panose="020B0603020202020204" pitchFamily="34" charset="0"/>
              </a:rPr>
              <a:t>inoccupée. Cette forme originale de débat </a:t>
            </a:r>
            <a:r>
              <a:rPr lang="fr-FR" dirty="0" smtClean="0">
                <a:latin typeface="Trebuchet MS" panose="020B0603020202020204" pitchFamily="34" charset="0"/>
              </a:rPr>
              <a:t>est une </a:t>
            </a:r>
            <a:r>
              <a:rPr lang="fr-FR" dirty="0">
                <a:latin typeface="Trebuchet MS" panose="020B0603020202020204" pitchFamily="34" charset="0"/>
              </a:rPr>
              <a:t>bonne introduction au débat </a:t>
            </a:r>
            <a:r>
              <a:rPr lang="fr-FR" dirty="0" smtClean="0">
                <a:latin typeface="Trebuchet MS" panose="020B0603020202020204" pitchFamily="34" charset="0"/>
              </a:rPr>
              <a:t>participatif et à l’écoute active. </a:t>
            </a:r>
            <a:endParaRPr lang="fr-FR" dirty="0"/>
          </a:p>
        </p:txBody>
      </p:sp>
      <p:pic>
        <p:nvPicPr>
          <p:cNvPr id="8" name="Image 7"/>
          <p:cNvPicPr>
            <a:picLocks noChangeAspect="1"/>
          </p:cNvPicPr>
          <p:nvPr/>
        </p:nvPicPr>
        <p:blipFill>
          <a:blip r:embed="rId3"/>
          <a:stretch>
            <a:fillRect/>
          </a:stretch>
        </p:blipFill>
        <p:spPr>
          <a:xfrm>
            <a:off x="20960" y="3861048"/>
            <a:ext cx="2370854" cy="2799013"/>
          </a:xfrm>
          <a:prstGeom prst="rect">
            <a:avLst/>
          </a:prstGeom>
        </p:spPr>
      </p:pic>
    </p:spTree>
    <p:extLst>
      <p:ext uri="{BB962C8B-B14F-4D97-AF65-F5344CB8AC3E}">
        <p14:creationId xmlns:p14="http://schemas.microsoft.com/office/powerpoint/2010/main" val="266719489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4608" y="116632"/>
            <a:ext cx="8170322" cy="431700"/>
          </a:xfrm>
        </p:spPr>
        <p:txBody>
          <a:bodyPr/>
          <a:lstStyle/>
          <a:p>
            <a:r>
              <a:rPr lang="fr-FR" dirty="0" smtClean="0"/>
              <a:t>Cartographie de la controverses</a:t>
            </a:r>
            <a:endParaRPr lang="fr-FR" dirty="0"/>
          </a:p>
        </p:txBody>
      </p:sp>
      <p:pic>
        <p:nvPicPr>
          <p:cNvPr id="3" name="Image 2"/>
          <p:cNvPicPr>
            <a:picLocks noChangeAspect="1"/>
          </p:cNvPicPr>
          <p:nvPr/>
        </p:nvPicPr>
        <p:blipFill>
          <a:blip r:embed="rId2"/>
          <a:stretch>
            <a:fillRect/>
          </a:stretch>
        </p:blipFill>
        <p:spPr>
          <a:xfrm>
            <a:off x="229977" y="726579"/>
            <a:ext cx="7488832" cy="6520984"/>
          </a:xfrm>
          <a:prstGeom prst="rect">
            <a:avLst/>
          </a:prstGeom>
        </p:spPr>
      </p:pic>
      <p:sp>
        <p:nvSpPr>
          <p:cNvPr id="5" name="ZoneTexte 4"/>
          <p:cNvSpPr txBox="1"/>
          <p:nvPr/>
        </p:nvSpPr>
        <p:spPr>
          <a:xfrm>
            <a:off x="6524178" y="332482"/>
            <a:ext cx="3365024" cy="923330"/>
          </a:xfrm>
          <a:prstGeom prst="rect">
            <a:avLst/>
          </a:prstGeom>
          <a:noFill/>
        </p:spPr>
        <p:txBody>
          <a:bodyPr wrap="none" rtlCol="0">
            <a:spAutoFit/>
          </a:bodyPr>
          <a:lstStyle/>
          <a:p>
            <a:r>
              <a:rPr lang="fr-FR" dirty="0" smtClean="0"/>
              <a:t>Lister le plus grands nombre </a:t>
            </a:r>
          </a:p>
          <a:p>
            <a:r>
              <a:rPr lang="fr-FR" dirty="0" smtClean="0"/>
              <a:t>d’arguments (ou de questions) </a:t>
            </a:r>
          </a:p>
          <a:p>
            <a:r>
              <a:rPr lang="fr-FR" dirty="0" smtClean="0"/>
              <a:t>en les classant</a:t>
            </a:r>
            <a:endParaRPr lang="fr-FR" dirty="0"/>
          </a:p>
        </p:txBody>
      </p:sp>
    </p:spTree>
    <p:extLst>
      <p:ext uri="{BB962C8B-B14F-4D97-AF65-F5344CB8AC3E}">
        <p14:creationId xmlns:p14="http://schemas.microsoft.com/office/powerpoint/2010/main" val="22722700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6496" y="1196752"/>
            <a:ext cx="8170322" cy="3096344"/>
          </a:xfrm>
        </p:spPr>
        <p:txBody>
          <a:bodyPr/>
          <a:lstStyle/>
          <a:p>
            <a:r>
              <a:rPr lang="fr-FR" dirty="0" smtClean="0">
                <a:solidFill>
                  <a:schemeClr val="tx2">
                    <a:lumMod val="60000"/>
                    <a:lumOff val="40000"/>
                  </a:schemeClr>
                </a:solidFill>
              </a:rPr>
              <a:t>	Enquête</a:t>
            </a:r>
            <a:r>
              <a:rPr lang="fr-FR" dirty="0" smtClean="0"/>
              <a:t> </a:t>
            </a:r>
            <a:br>
              <a:rPr lang="fr-FR" dirty="0" smtClean="0"/>
            </a:br>
            <a:r>
              <a:rPr lang="fr-FR" dirty="0"/>
              <a:t>	</a:t>
            </a:r>
            <a:r>
              <a:rPr lang="fr-FR" dirty="0" smtClean="0"/>
              <a:t>	</a:t>
            </a:r>
            <a:br>
              <a:rPr lang="fr-FR" dirty="0" smtClean="0"/>
            </a:br>
            <a:r>
              <a:rPr lang="fr-FR" dirty="0"/>
              <a:t>	</a:t>
            </a:r>
            <a:r>
              <a:rPr lang="fr-FR" dirty="0" smtClean="0"/>
              <a:t>		</a:t>
            </a:r>
            <a:r>
              <a:rPr lang="fr-FR" dirty="0" smtClean="0">
                <a:solidFill>
                  <a:schemeClr val="bg2"/>
                </a:solidFill>
              </a:rPr>
              <a:t>Vécu et expérience des élèves</a:t>
            </a:r>
            <a:r>
              <a:rPr lang="fr-FR" dirty="0" smtClean="0"/>
              <a:t> </a:t>
            </a:r>
            <a:br>
              <a:rPr lang="fr-FR" dirty="0" smtClean="0"/>
            </a:br>
            <a:r>
              <a:rPr lang="fr-FR" dirty="0"/>
              <a:t>	</a:t>
            </a:r>
            <a:r>
              <a:rPr lang="fr-FR" dirty="0" smtClean="0"/>
              <a:t>		</a:t>
            </a:r>
            <a:br>
              <a:rPr lang="fr-FR" dirty="0" smtClean="0"/>
            </a:br>
            <a:r>
              <a:rPr lang="fr-FR" dirty="0"/>
              <a:t>	</a:t>
            </a:r>
            <a:r>
              <a:rPr lang="fr-FR" dirty="0" smtClean="0"/>
              <a:t>	</a:t>
            </a:r>
            <a:r>
              <a:rPr lang="fr-FR" dirty="0" err="1" smtClean="0">
                <a:solidFill>
                  <a:schemeClr val="accent6">
                    <a:lumMod val="60000"/>
                    <a:lumOff val="40000"/>
                  </a:schemeClr>
                </a:solidFill>
              </a:rPr>
              <a:t>Uchronie</a:t>
            </a:r>
            <a:r>
              <a:rPr lang="fr-FR" dirty="0" smtClean="0"/>
              <a:t> </a:t>
            </a:r>
            <a:br>
              <a:rPr lang="fr-FR" dirty="0" smtClean="0"/>
            </a:br>
            <a:r>
              <a:rPr lang="fr-FR" dirty="0" smtClean="0"/>
              <a:t>	</a:t>
            </a:r>
            <a:br>
              <a:rPr lang="fr-FR" dirty="0" smtClean="0"/>
            </a:br>
            <a:r>
              <a:rPr lang="fr-FR" dirty="0" smtClean="0">
                <a:solidFill>
                  <a:schemeClr val="bg2">
                    <a:lumMod val="60000"/>
                    <a:lumOff val="40000"/>
                  </a:schemeClr>
                </a:solidFill>
              </a:rPr>
              <a:t>Littérature</a:t>
            </a:r>
            <a:br>
              <a:rPr lang="fr-FR" dirty="0" smtClean="0">
                <a:solidFill>
                  <a:schemeClr val="bg2">
                    <a:lumMod val="60000"/>
                    <a:lumOff val="40000"/>
                  </a:schemeClr>
                </a:solidFill>
              </a:rPr>
            </a:br>
            <a:r>
              <a:rPr lang="fr-FR" dirty="0">
                <a:solidFill>
                  <a:schemeClr val="bg2">
                    <a:lumMod val="60000"/>
                    <a:lumOff val="40000"/>
                  </a:schemeClr>
                </a:solidFill>
              </a:rPr>
              <a:t/>
            </a:r>
            <a:br>
              <a:rPr lang="fr-FR" dirty="0">
                <a:solidFill>
                  <a:schemeClr val="bg2">
                    <a:lumMod val="60000"/>
                    <a:lumOff val="40000"/>
                  </a:schemeClr>
                </a:solidFill>
              </a:rPr>
            </a:br>
            <a:r>
              <a:rPr lang="fr-FR" dirty="0" smtClean="0">
                <a:solidFill>
                  <a:schemeClr val="bg2">
                    <a:lumMod val="60000"/>
                    <a:lumOff val="40000"/>
                  </a:schemeClr>
                </a:solidFill>
              </a:rPr>
              <a:t>						</a:t>
            </a:r>
            <a:r>
              <a:rPr lang="fr-FR" dirty="0" smtClean="0">
                <a:solidFill>
                  <a:schemeClr val="accent1">
                    <a:lumMod val="75000"/>
                    <a:lumOff val="25000"/>
                  </a:schemeClr>
                </a:solidFill>
              </a:rPr>
              <a:t>Jeu de rôle</a:t>
            </a:r>
            <a:endParaRPr lang="fr-FR" dirty="0">
              <a:solidFill>
                <a:schemeClr val="accent1">
                  <a:lumMod val="75000"/>
                  <a:lumOff val="25000"/>
                </a:schemeClr>
              </a:solidFill>
            </a:endParaRPr>
          </a:p>
        </p:txBody>
      </p:sp>
    </p:spTree>
    <p:extLst>
      <p:ext uri="{BB962C8B-B14F-4D97-AF65-F5344CB8AC3E}">
        <p14:creationId xmlns:p14="http://schemas.microsoft.com/office/powerpoint/2010/main" val="220448251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lgn="ctr">
              <a:buNone/>
            </a:pPr>
            <a:r>
              <a:rPr lang="fr-FR" sz="8000" dirty="0" smtClean="0"/>
              <a:t>FIN </a:t>
            </a:r>
            <a:endParaRPr lang="fr-FR" sz="8000" dirty="0"/>
          </a:p>
        </p:txBody>
      </p:sp>
    </p:spTree>
    <p:extLst>
      <p:ext uri="{BB962C8B-B14F-4D97-AF65-F5344CB8AC3E}">
        <p14:creationId xmlns:p14="http://schemas.microsoft.com/office/powerpoint/2010/main" val="3176569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a:t>
            </a:r>
            <a:endParaRPr lang="fr-FR" dirty="0"/>
          </a:p>
        </p:txBody>
      </p:sp>
      <p:sp>
        <p:nvSpPr>
          <p:cNvPr id="6" name="Espace réservé du numéro de diapositive 5"/>
          <p:cNvSpPr>
            <a:spLocks noGrp="1"/>
          </p:cNvSpPr>
          <p:nvPr>
            <p:ph type="sldNum" sz="quarter" idx="16"/>
          </p:nvPr>
        </p:nvSpPr>
        <p:spPr/>
        <p:txBody>
          <a:bodyPr/>
          <a:lstStyle/>
          <a:p>
            <a:fld id="{733122C9-A0B9-462F-8757-0847AD287B63}" type="slidenum">
              <a:rPr lang="fr-FR" smtClean="0"/>
              <a:pPr/>
              <a:t>6</a:t>
            </a:fld>
            <a:endParaRPr lang="fr-FR" dirty="0"/>
          </a:p>
        </p:txBody>
      </p:sp>
      <p:sp>
        <p:nvSpPr>
          <p:cNvPr id="7" name="ZoneTexte 6"/>
          <p:cNvSpPr txBox="1"/>
          <p:nvPr/>
        </p:nvSpPr>
        <p:spPr>
          <a:xfrm>
            <a:off x="195879" y="470567"/>
            <a:ext cx="9101594" cy="1200329"/>
          </a:xfrm>
          <a:prstGeom prst="rect">
            <a:avLst/>
          </a:prstGeom>
          <a:solidFill>
            <a:schemeClr val="bg1"/>
          </a:solidFill>
        </p:spPr>
        <p:txBody>
          <a:bodyPr wrap="none" rtlCol="0">
            <a:spAutoFit/>
          </a:bodyPr>
          <a:lstStyle/>
          <a:p>
            <a:r>
              <a:rPr lang="fr-FR" dirty="0" smtClean="0"/>
              <a:t>NORMES DE PRESENTATION DES DOCUMENTS  : DES REFERENCES PRECISES</a:t>
            </a:r>
          </a:p>
          <a:p>
            <a:endParaRPr lang="fr-FR" dirty="0"/>
          </a:p>
          <a:p>
            <a:r>
              <a:rPr lang="fr-FR" dirty="0" smtClean="0"/>
              <a:t> </a:t>
            </a:r>
          </a:p>
          <a:p>
            <a:endParaRPr lang="fr-FR" dirty="0"/>
          </a:p>
        </p:txBody>
      </p:sp>
      <p:pic>
        <p:nvPicPr>
          <p:cNvPr id="8" name="Image 7"/>
          <p:cNvPicPr>
            <a:picLocks noChangeAspect="1"/>
          </p:cNvPicPr>
          <p:nvPr/>
        </p:nvPicPr>
        <p:blipFill>
          <a:blip r:embed="rId2"/>
          <a:stretch>
            <a:fillRect/>
          </a:stretch>
        </p:blipFill>
        <p:spPr>
          <a:xfrm>
            <a:off x="83673" y="1866712"/>
            <a:ext cx="9548261" cy="4021686"/>
          </a:xfrm>
          <a:prstGeom prst="rect">
            <a:avLst/>
          </a:prstGeom>
        </p:spPr>
      </p:pic>
    </p:spTree>
    <p:extLst>
      <p:ext uri="{BB962C8B-B14F-4D97-AF65-F5344CB8AC3E}">
        <p14:creationId xmlns:p14="http://schemas.microsoft.com/office/powerpoint/2010/main" val="349938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sz="quarter" idx="13"/>
          </p:nvPr>
        </p:nvSpPr>
        <p:spPr/>
        <p:txBody>
          <a:bodyPr/>
          <a:lstStyle/>
          <a:p>
            <a:endParaRPr lang="fr-FR"/>
          </a:p>
        </p:txBody>
      </p:sp>
      <p:sp>
        <p:nvSpPr>
          <p:cNvPr id="4" name="Espace réservé du texte 3"/>
          <p:cNvSpPr>
            <a:spLocks noGrp="1"/>
          </p:cNvSpPr>
          <p:nvPr>
            <p:ph type="body" sz="quarter" idx="14"/>
          </p:nvPr>
        </p:nvSpPr>
        <p:spPr/>
        <p:txBody>
          <a:bodyPr/>
          <a:lstStyle/>
          <a:p>
            <a:endParaRPr lang="fr-FR"/>
          </a:p>
        </p:txBody>
      </p:sp>
      <p:sp>
        <p:nvSpPr>
          <p:cNvPr id="5" name="Espace réservé du texte 4"/>
          <p:cNvSpPr>
            <a:spLocks noGrp="1"/>
          </p:cNvSpPr>
          <p:nvPr>
            <p:ph type="body" sz="quarter" idx="15"/>
          </p:nvPr>
        </p:nvSpPr>
        <p:spPr/>
        <p:txBody>
          <a:bodyPr/>
          <a:lstStyle/>
          <a:p>
            <a:endParaRPr lang="fr-FR"/>
          </a:p>
        </p:txBody>
      </p:sp>
      <p:sp>
        <p:nvSpPr>
          <p:cNvPr id="6" name="Espace réservé de la date 5"/>
          <p:cNvSpPr>
            <a:spLocks noGrp="1"/>
          </p:cNvSpPr>
          <p:nvPr>
            <p:ph type="dt" sz="half" idx="16"/>
          </p:nvPr>
        </p:nvSpPr>
        <p:spPr/>
        <p:txBody>
          <a:bodyPr/>
          <a:lstStyle/>
          <a:p>
            <a:pPr algn="r"/>
            <a:r>
              <a:rPr lang="fr-FR" cap="all" smtClean="0"/>
              <a:t>31 mai 2021</a:t>
            </a:r>
            <a:endParaRPr lang="fr-FR" cap="all" dirty="0"/>
          </a:p>
        </p:txBody>
      </p:sp>
      <p:sp>
        <p:nvSpPr>
          <p:cNvPr id="7" name="Espace réservé du pied de page 6"/>
          <p:cNvSpPr>
            <a:spLocks noGrp="1"/>
          </p:cNvSpPr>
          <p:nvPr>
            <p:ph type="ftr" sz="quarter" idx="17"/>
          </p:nvPr>
        </p:nvSpPr>
        <p:spPr/>
        <p:txBody>
          <a:bodyPr/>
          <a:lstStyle/>
          <a:p>
            <a:r>
              <a:rPr lang="fr-FR" smtClean="0"/>
              <a:t>Groupe de travail VR/DGE pour la voie professionnelle	</a:t>
            </a:r>
            <a:endParaRPr lang="fr-FR" dirty="0"/>
          </a:p>
        </p:txBody>
      </p:sp>
      <p:sp>
        <p:nvSpPr>
          <p:cNvPr id="8" name="Espace réservé du numéro de diapositive 7"/>
          <p:cNvSpPr>
            <a:spLocks noGrp="1"/>
          </p:cNvSpPr>
          <p:nvPr>
            <p:ph type="sldNum" sz="quarter" idx="18"/>
          </p:nvPr>
        </p:nvSpPr>
        <p:spPr/>
        <p:txBody>
          <a:bodyPr/>
          <a:lstStyle/>
          <a:p>
            <a:fld id="{733122C9-A0B9-462F-8757-0847AD287B63}" type="slidenum">
              <a:rPr lang="fr-FR" smtClean="0"/>
              <a:pPr/>
              <a:t>7</a:t>
            </a:fld>
            <a:endParaRPr lang="fr-FR" dirty="0"/>
          </a:p>
        </p:txBody>
      </p:sp>
      <p:pic>
        <p:nvPicPr>
          <p:cNvPr id="9" name="Image 8"/>
          <p:cNvPicPr>
            <a:picLocks noChangeAspect="1"/>
          </p:cNvPicPr>
          <p:nvPr/>
        </p:nvPicPr>
        <p:blipFill>
          <a:blip r:embed="rId2"/>
          <a:stretch>
            <a:fillRect/>
          </a:stretch>
        </p:blipFill>
        <p:spPr>
          <a:xfrm>
            <a:off x="-66675" y="33337"/>
            <a:ext cx="10039350" cy="6791325"/>
          </a:xfrm>
          <a:prstGeom prst="rect">
            <a:avLst/>
          </a:prstGeom>
        </p:spPr>
      </p:pic>
    </p:spTree>
    <p:extLst>
      <p:ext uri="{BB962C8B-B14F-4D97-AF65-F5344CB8AC3E}">
        <p14:creationId xmlns:p14="http://schemas.microsoft.com/office/powerpoint/2010/main" val="1731483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stretch>
            <a:fillRect/>
          </a:stretch>
        </p:blipFill>
        <p:spPr>
          <a:xfrm>
            <a:off x="0" y="1001243"/>
            <a:ext cx="6911390" cy="4734813"/>
          </a:xfrm>
          <a:prstGeom prst="rect">
            <a:avLst/>
          </a:prstGeom>
        </p:spPr>
      </p:pic>
      <p:sp>
        <p:nvSpPr>
          <p:cNvPr id="4" name="Titre 1"/>
          <p:cNvSpPr>
            <a:spLocks noGrp="1"/>
          </p:cNvSpPr>
          <p:nvPr>
            <p:ph type="title"/>
          </p:nvPr>
        </p:nvSpPr>
        <p:spPr>
          <a:xfrm>
            <a:off x="200473" y="120074"/>
            <a:ext cx="8280920" cy="719460"/>
          </a:xfrm>
          <a:solidFill>
            <a:schemeClr val="bg1"/>
          </a:solidFill>
        </p:spPr>
        <p:txBody>
          <a:bodyPr>
            <a:noAutofit/>
          </a:bodyPr>
          <a:lstStyle/>
          <a:p>
            <a:r>
              <a:rPr lang="fr-FR" sz="3250" dirty="0"/>
              <a:t>Gros plan sur la grille d’évaluation </a:t>
            </a:r>
            <a:br>
              <a:rPr lang="fr-FR" sz="3250" dirty="0"/>
            </a:br>
            <a:r>
              <a:rPr lang="fr-FR" sz="3250" dirty="0"/>
              <a:t/>
            </a:r>
            <a:br>
              <a:rPr lang="fr-FR" sz="3250" dirty="0"/>
            </a:br>
            <a:endParaRPr lang="fr-FR" sz="3250" dirty="0"/>
          </a:p>
        </p:txBody>
      </p:sp>
      <p:sp>
        <p:nvSpPr>
          <p:cNvPr id="6" name="ZoneTexte 5"/>
          <p:cNvSpPr txBox="1"/>
          <p:nvPr/>
        </p:nvSpPr>
        <p:spPr>
          <a:xfrm>
            <a:off x="6968491" y="1659606"/>
            <a:ext cx="2942320" cy="1342675"/>
          </a:xfrm>
          <a:prstGeom prst="rect">
            <a:avLst/>
          </a:prstGeom>
          <a:solidFill>
            <a:schemeClr val="accent2">
              <a:lumMod val="40000"/>
              <a:lumOff val="60000"/>
            </a:schemeClr>
          </a:solidFill>
        </p:spPr>
        <p:txBody>
          <a:bodyPr wrap="square" rtlCol="0">
            <a:spAutoFit/>
          </a:bodyPr>
          <a:lstStyle/>
          <a:p>
            <a:pPr algn="ctr"/>
            <a:r>
              <a:rPr lang="fr-FR" sz="1625" b="1" dirty="0"/>
              <a:t>HISTOIRE GEOGRAPHIE EMC</a:t>
            </a:r>
          </a:p>
          <a:p>
            <a:r>
              <a:rPr lang="fr-FR" sz="1625" b="1" i="1" dirty="0"/>
              <a:t>Analyser un document</a:t>
            </a:r>
            <a:r>
              <a:rPr lang="fr-FR" sz="1625" i="1" dirty="0"/>
              <a:t>,</a:t>
            </a:r>
          </a:p>
          <a:p>
            <a:r>
              <a:rPr lang="fr-FR" sz="1625" b="1" i="1" dirty="0"/>
              <a:t>Mobiliser les notions et repères</a:t>
            </a:r>
            <a:r>
              <a:rPr lang="fr-FR" sz="1625" i="1" dirty="0"/>
              <a:t>, </a:t>
            </a:r>
          </a:p>
        </p:txBody>
      </p:sp>
      <p:sp>
        <p:nvSpPr>
          <p:cNvPr id="7" name="ZoneTexte 6"/>
          <p:cNvSpPr txBox="1"/>
          <p:nvPr/>
        </p:nvSpPr>
        <p:spPr>
          <a:xfrm>
            <a:off x="6968491" y="3595186"/>
            <a:ext cx="2937509" cy="1342675"/>
          </a:xfrm>
          <a:prstGeom prst="rect">
            <a:avLst/>
          </a:prstGeom>
          <a:solidFill>
            <a:schemeClr val="tx2">
              <a:lumMod val="40000"/>
              <a:lumOff val="60000"/>
            </a:schemeClr>
          </a:solidFill>
        </p:spPr>
        <p:txBody>
          <a:bodyPr wrap="square" rtlCol="0">
            <a:spAutoFit/>
          </a:bodyPr>
          <a:lstStyle/>
          <a:p>
            <a:pPr algn="ctr"/>
            <a:r>
              <a:rPr lang="fr-FR" sz="1625" b="1" dirty="0"/>
              <a:t>ORAL</a:t>
            </a:r>
          </a:p>
          <a:p>
            <a:pPr algn="just"/>
            <a:r>
              <a:rPr lang="fr-FR" sz="1625" b="1" i="1" dirty="0"/>
              <a:t>Qualité de l’expression orale</a:t>
            </a:r>
          </a:p>
          <a:p>
            <a:pPr algn="just"/>
            <a:r>
              <a:rPr lang="fr-FR" sz="1625" b="1" i="1" dirty="0"/>
              <a:t>Posture de communication</a:t>
            </a:r>
          </a:p>
          <a:p>
            <a:pPr algn="just"/>
            <a:r>
              <a:rPr lang="fr-FR" sz="1625" b="1" i="1" dirty="0"/>
              <a:t>Capacité à argumenter </a:t>
            </a:r>
          </a:p>
        </p:txBody>
      </p:sp>
      <p:cxnSp>
        <p:nvCxnSpPr>
          <p:cNvPr id="9" name="Connecteur droit avec flèche 8"/>
          <p:cNvCxnSpPr/>
          <p:nvPr/>
        </p:nvCxnSpPr>
        <p:spPr>
          <a:xfrm flipV="1">
            <a:off x="5816516" y="1988840"/>
            <a:ext cx="1090522" cy="124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Connecteur droit avec flèche 10"/>
          <p:cNvCxnSpPr/>
          <p:nvPr/>
        </p:nvCxnSpPr>
        <p:spPr>
          <a:xfrm flipV="1">
            <a:off x="6174920" y="2213916"/>
            <a:ext cx="763315" cy="19311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 name="Connecteur droit avec flèche 11"/>
          <p:cNvCxnSpPr/>
          <p:nvPr/>
        </p:nvCxnSpPr>
        <p:spPr>
          <a:xfrm flipV="1">
            <a:off x="6590422" y="2708920"/>
            <a:ext cx="316616" cy="8381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Connecteur droit avec flèche 12"/>
          <p:cNvCxnSpPr/>
          <p:nvPr/>
        </p:nvCxnSpPr>
        <p:spPr>
          <a:xfrm flipV="1">
            <a:off x="6372099" y="3002281"/>
            <a:ext cx="534939" cy="28510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Connecteur droit avec flèche 18"/>
          <p:cNvCxnSpPr/>
          <p:nvPr/>
        </p:nvCxnSpPr>
        <p:spPr>
          <a:xfrm flipV="1">
            <a:off x="5660106" y="4025476"/>
            <a:ext cx="1251284" cy="10866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Connecteur droit avec flèche 19"/>
          <p:cNvCxnSpPr/>
          <p:nvPr/>
        </p:nvCxnSpPr>
        <p:spPr>
          <a:xfrm flipV="1">
            <a:off x="6342753" y="4422537"/>
            <a:ext cx="427648" cy="9504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1" name="Connecteur droit avec flèche 20"/>
          <p:cNvCxnSpPr/>
          <p:nvPr/>
        </p:nvCxnSpPr>
        <p:spPr>
          <a:xfrm flipV="1">
            <a:off x="6556577" y="4696159"/>
            <a:ext cx="350461" cy="31815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0111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9999" y="1200000"/>
            <a:ext cx="9126000" cy="3453136"/>
          </a:xfrm>
        </p:spPr>
        <p:txBody>
          <a:bodyPr/>
          <a:lstStyle/>
          <a:p>
            <a:r>
              <a:rPr lang="fr-FR" dirty="0" smtClean="0"/>
              <a:t> </a:t>
            </a:r>
            <a:br>
              <a:rPr lang="fr-FR" dirty="0" smtClean="0"/>
            </a:br>
            <a:r>
              <a:rPr lang="fr-FR" dirty="0"/>
              <a:t/>
            </a:r>
            <a:br>
              <a:rPr lang="fr-FR" dirty="0"/>
            </a:br>
            <a:r>
              <a:rPr lang="fr-FR" dirty="0" smtClean="0"/>
              <a:t/>
            </a:r>
            <a:br>
              <a:rPr lang="fr-FR" dirty="0" smtClean="0"/>
            </a:br>
            <a:r>
              <a:rPr lang="fr-FR" sz="2800" dirty="0" smtClean="0"/>
              <a:t>			</a:t>
            </a:r>
            <a:br>
              <a:rPr lang="fr-FR" sz="2800" dirty="0" smtClean="0"/>
            </a:br>
            <a:r>
              <a:rPr lang="fr-FR" sz="2800" dirty="0"/>
              <a:t>	</a:t>
            </a:r>
            <a:r>
              <a:rPr lang="fr-FR" sz="2800" dirty="0" smtClean="0"/>
              <a:t>		</a:t>
            </a:r>
            <a:r>
              <a:rPr lang="fr-FR" sz="2800" i="1" dirty="0" smtClean="0"/>
              <a:t>à partir de 2021  </a:t>
            </a:r>
            <a:endParaRPr lang="fr-FR" sz="2800" i="1" dirty="0"/>
          </a:p>
        </p:txBody>
      </p:sp>
      <p:sp>
        <p:nvSpPr>
          <p:cNvPr id="8" name="Espace réservé du numéro de diapositive 7"/>
          <p:cNvSpPr>
            <a:spLocks noGrp="1"/>
          </p:cNvSpPr>
          <p:nvPr>
            <p:ph type="sldNum" sz="quarter" idx="18"/>
          </p:nvPr>
        </p:nvSpPr>
        <p:spPr/>
        <p:txBody>
          <a:bodyPr/>
          <a:lstStyle/>
          <a:p>
            <a:fld id="{733122C9-A0B9-462F-8757-0847AD287B63}" type="slidenum">
              <a:rPr lang="fr-FR" smtClean="0"/>
              <a:pPr/>
              <a:t>9</a:t>
            </a:fld>
            <a:endParaRPr lang="fr-FR" dirty="0"/>
          </a:p>
        </p:txBody>
      </p:sp>
      <p:sp>
        <p:nvSpPr>
          <p:cNvPr id="9" name="Espace réservé du texte 9"/>
          <p:cNvSpPr txBox="1">
            <a:spLocks/>
          </p:cNvSpPr>
          <p:nvPr/>
        </p:nvSpPr>
        <p:spPr bwMode="gray">
          <a:xfrm>
            <a:off x="776536" y="1200000"/>
            <a:ext cx="7776864" cy="3700570"/>
          </a:xfrm>
          <a:prstGeom prst="rect">
            <a:avLst/>
          </a:prstGeom>
          <a:solidFill>
            <a:schemeClr val="accent3">
              <a:lumMod val="20000"/>
              <a:lumOff val="80000"/>
            </a:schemeClr>
          </a:solidFill>
        </p:spPr>
        <p:txBody>
          <a:bodyPr vert="horz" lIns="0" tIns="0" rIns="0" bIns="0" rtlCol="0" anchor="t" anchorCtr="0">
            <a:noAutofit/>
          </a:bodyPr>
          <a:lstStyle>
            <a:lvl1pPr marL="0" indent="0" algn="l" defTabSz="914378" rtl="0" eaLnBrk="1" latinLnBrk="0" hangingPunct="1">
              <a:lnSpc>
                <a:spcPct val="90000"/>
              </a:lnSpc>
              <a:spcBef>
                <a:spcPts val="0"/>
              </a:spcBef>
              <a:spcAft>
                <a:spcPts val="0"/>
              </a:spcAft>
              <a:buFont typeface="Arial" pitchFamily="34" charset="0"/>
              <a:buNone/>
              <a:defRPr sz="3250" b="1" kern="1200" cap="all" baseline="0">
                <a:solidFill>
                  <a:schemeClr val="tx1"/>
                </a:solidFill>
                <a:latin typeface="Acumin Pro" panose="020B0504020202020204" pitchFamily="34" charset="0"/>
                <a:ea typeface="+mn-ea"/>
                <a:cs typeface="+mn-cs"/>
              </a:defRPr>
            </a:lvl1pPr>
            <a:lvl2pPr marL="0" indent="0" algn="l" defTabSz="914378" rtl="0" eaLnBrk="1" latinLnBrk="0" hangingPunct="1">
              <a:lnSpc>
                <a:spcPct val="100000"/>
              </a:lnSpc>
              <a:spcBef>
                <a:spcPts val="500"/>
              </a:spcBef>
              <a:spcAft>
                <a:spcPts val="0"/>
              </a:spcAft>
              <a:buFont typeface="Arial" pitchFamily="34" charset="0"/>
              <a:buNone/>
              <a:defRPr sz="1850" kern="1200">
                <a:solidFill>
                  <a:schemeClr val="tx1"/>
                </a:solidFill>
                <a:latin typeface="Acumin Pro" panose="020B0504020202020204" pitchFamily="34" charset="0"/>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Acumin Pro" panose="020B0504020202020204" pitchFamily="34" charset="0"/>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Acumin Pro" panose="020B0504020202020204" pitchFamily="34" charset="0"/>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Acumin Pro" panose="020B050402020202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itchFamily="34" charset="0"/>
              <a:buAutoNum type="arabicPeriod"/>
            </a:pPr>
            <a:r>
              <a:rPr lang="fr-FR" sz="1200" b="1" dirty="0" smtClean="0"/>
              <a:t>LES NOUVEAUX EXAMENS</a:t>
            </a:r>
          </a:p>
          <a:p>
            <a:pPr marL="179996" lvl="1"/>
            <a:endParaRPr lang="fr-FR" sz="1200" b="1" dirty="0" smtClean="0"/>
          </a:p>
          <a:p>
            <a:pPr marL="179996" lvl="1"/>
            <a:endParaRPr lang="fr-FR" sz="2800" b="1" dirty="0" smtClean="0"/>
          </a:p>
          <a:p>
            <a:pPr marL="179996" lvl="1"/>
            <a:r>
              <a:rPr lang="fr-FR" sz="2800" b="1" dirty="0" smtClean="0"/>
              <a:t>Bac 2021 : situation exceptionnelle</a:t>
            </a:r>
          </a:p>
          <a:p>
            <a:pPr marL="179996" lvl="1"/>
            <a:endParaRPr lang="fr-FR" sz="2800" b="1" dirty="0"/>
          </a:p>
          <a:p>
            <a:r>
              <a:rPr lang="fr-FR" sz="1600" b="0" dirty="0"/>
              <a:t>décret</a:t>
            </a:r>
          </a:p>
          <a:p>
            <a:r>
              <a:rPr lang="fr-FR" sz="1600" b="0" dirty="0"/>
              <a:t>n°2021-727 du 8 juin 2021, et de l’arrêté du 8 juin 2021 ci-après :</a:t>
            </a:r>
          </a:p>
          <a:p>
            <a:r>
              <a:rPr lang="fr-FR" sz="1600" b="0" dirty="0"/>
              <a:t>https://www.legifrance.gouv.fr/jorf/id/JORFTEXT000043623475</a:t>
            </a:r>
          </a:p>
          <a:p>
            <a:r>
              <a:rPr lang="fr-FR" sz="1600" b="0" dirty="0"/>
              <a:t>https://www.legifrance.gouv.fr/jorf/id/JORFTEXT000043623491</a:t>
            </a:r>
          </a:p>
          <a:p>
            <a:r>
              <a:rPr lang="fr-FR" sz="1600" b="0" dirty="0"/>
              <a:t>A</a:t>
            </a:r>
            <a:endParaRPr lang="fr-FR" sz="1600" b="1" dirty="0" smtClean="0"/>
          </a:p>
          <a:p>
            <a:pPr lvl="1"/>
            <a:endParaRPr lang="fr-FR" dirty="0" smtClean="0"/>
          </a:p>
          <a:p>
            <a:pPr lvl="1"/>
            <a:endParaRPr lang="fr-FR" dirty="0"/>
          </a:p>
        </p:txBody>
      </p:sp>
    </p:spTree>
    <p:extLst>
      <p:ext uri="{BB962C8B-B14F-4D97-AF65-F5344CB8AC3E}">
        <p14:creationId xmlns:p14="http://schemas.microsoft.com/office/powerpoint/2010/main" val="2613859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2_FOND ECRAN_4_3" id="{10C338DC-25DE-DE49-B378-885F7B62B31C}" vid="{8EB08C32-EACE-6D4D-9991-56925EA9F4D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2c7ddd52-0a06-43b1-a35c-dcb15ea2e3f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5D57C802836FCB44B44B7372FB2B7972" ma:contentTypeVersion="2" ma:contentTypeDescription="Crée un document." ma:contentTypeScope="" ma:versionID="5a60f89c127121cb1fddd53ae7c254b1">
  <xsd:schema xmlns:xsd="http://www.w3.org/2001/XMLSchema" xmlns:xs="http://www.w3.org/2001/XMLSchema" xmlns:p="http://schemas.microsoft.com/office/2006/metadata/properties" xmlns:ns2="2c7ddd52-0a06-43b1-a35c-dcb15ea2e3f4" targetNamespace="http://schemas.microsoft.com/office/2006/metadata/properties" ma:root="true" ma:fieldsID="d5f738a9b3eb3c0a5db9868b5f12e787" ns2:_="">
    <xsd:import namespace="2c7ddd52-0a06-43b1-a35c-dcb15ea2e3f4"/>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d52-0a06-43b1-a35c-dcb15ea2e3f4"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665D03-BD43-4A86-B6D2-5126C047A9BC}">
  <ds:schemaRefs>
    <ds:schemaRef ds:uri="http://www.w3.org/XML/1998/namespace"/>
    <ds:schemaRef ds:uri="2c7ddd52-0a06-43b1-a35c-dcb15ea2e3f4"/>
    <ds:schemaRef ds:uri="http://purl.org/dc/dcmityp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ECB448C3-5FE1-481F-85C8-33598570CB24}">
  <ds:schemaRefs>
    <ds:schemaRef ds:uri="http://schemas.microsoft.com/sharepoint/v3/contenttype/forms"/>
  </ds:schemaRefs>
</ds:datastoreItem>
</file>

<file path=customXml/itemProps3.xml><?xml version="1.0" encoding="utf-8"?>
<ds:datastoreItem xmlns:ds="http://schemas.openxmlformats.org/officeDocument/2006/customXml" ds:itemID="{1035F979-A072-4E70-A14C-C63B81B29C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d52-0a06-43b1-a35c-dcb15ea2e3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MINISTÈRIEL</Template>
  <TotalTime>15020</TotalTime>
  <Words>2395</Words>
  <Application>Microsoft Office PowerPoint</Application>
  <PresentationFormat>Format A4 (210 x 297 mm)</PresentationFormat>
  <Paragraphs>484</Paragraphs>
  <Slides>53</Slides>
  <Notes>7</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53</vt:i4>
      </vt:variant>
    </vt:vector>
  </HeadingPairs>
  <TitlesOfParts>
    <vt:vector size="63" baseType="lpstr">
      <vt:lpstr>MS PGothic</vt:lpstr>
      <vt:lpstr>Acumin Pro</vt:lpstr>
      <vt:lpstr>Arial</vt:lpstr>
      <vt:lpstr>Calibri</vt:lpstr>
      <vt:lpstr>Calibri,Italic</vt:lpstr>
      <vt:lpstr>Marianne</vt:lpstr>
      <vt:lpstr>Times New Roman</vt:lpstr>
      <vt:lpstr>Trebuchet MS</vt:lpstr>
      <vt:lpstr>Wingdings</vt:lpstr>
      <vt:lpstr>MINISTÈRIEL</vt:lpstr>
      <vt:lpstr>Présentation PowerPoint</vt:lpstr>
      <vt:lpstr>Présentation PowerPoint</vt:lpstr>
      <vt:lpstr>NOUVEAUX EXAMENS    </vt:lpstr>
      <vt:lpstr>Présentation PowerPoint</vt:lpstr>
      <vt:lpstr>Présentation PowerPoint</vt:lpstr>
      <vt:lpstr>NO</vt:lpstr>
      <vt:lpstr>Présentation PowerPoint</vt:lpstr>
      <vt:lpstr>Gros plan sur la grille d’évaluation   </vt:lpstr>
      <vt:lpstr>           à partir de 2021  </vt:lpstr>
      <vt:lpstr>Présentation PowerPoint</vt:lpstr>
      <vt:lpstr>           à partir de 2021  </vt:lpstr>
      <vt:lpstr> BAC 2022 : nouveaux sujets </vt:lpstr>
      <vt:lpstr>Présentation PowerPoint</vt:lpstr>
      <vt:lpstr>           à partir de 2021  </vt:lpstr>
      <vt:lpstr>Présentation PowerPoint</vt:lpstr>
      <vt:lpstr>Présentation PowerPoint</vt:lpstr>
      <vt:lpstr>  NOUVEAUX PROGRAMMES   -Bilan 2nde et 1ère BP, CAP.    -Présentation du programme de Tale BP (2022)  </vt:lpstr>
      <vt:lpstr>           à partir de 2021  </vt:lpstr>
      <vt:lpstr>Présentation PowerPoint</vt:lpstr>
      <vt:lpstr>Présentation PowerPoint</vt:lpstr>
      <vt:lpstr>Programme de terminale (géographie seulement pour le moment …) </vt:lpstr>
      <vt:lpstr>http://geoconfluences.ens-lyon.fr/informations-scientifiques/dossiers-thematiques</vt:lpstr>
      <vt:lpstr>Présentation PowerPoint</vt:lpstr>
      <vt:lpstr>Présentation PowerPoint</vt:lpstr>
      <vt:lpstr>Présentation PowerPoint</vt:lpstr>
      <vt:lpstr>Présentation PowerPoint</vt:lpstr>
      <vt:lpstr>Présentation PowerPoint</vt:lpstr>
      <vt:lpstr>Présentation PowerPoint</vt:lpstr>
      <vt:lpstr>Les programmes sur le cycle : Imbrication des thèmes, progressivité et approche spiralaire</vt:lpstr>
      <vt:lpstr>- Comment de nouveaux droits ont été affirmés lors des révolutions ?  - La conquête des libertés et de la laïcité.  - La quête inachevée de l’égalité.  - La question de la fraternité.  -Des héritages et des valeurs à défendre. Que défend-on ? Comment ?  </vt:lpstr>
      <vt:lpstr>Comment nos modes de vie sont-ils re-questionnés à l’aune des changements globaux ?  </vt:lpstr>
      <vt:lpstr> -Comment le monde du travail se transforme-t-il au XIXe ?  -Quels rôles ont joué les guerres dans l’évolution du monde du travail ? -Comment le monde du travail se caractérise-t-il par des solidarités professionnelles ? -Quels furent les moyens pour améliorer le sort des travailleurs ?  </vt:lpstr>
      <vt:lpstr>Présentation PowerPoint</vt:lpstr>
      <vt:lpstr>Présentation PowerPoint</vt:lpstr>
      <vt:lpstr>Présentation PowerPoint</vt:lpstr>
      <vt:lpstr>Présentation PowerPoint</vt:lpstr>
      <vt:lpstr>ADAPTER LES PROGRAMMES DE TERMINALE </vt:lpstr>
      <vt:lpstr>Présentation PowerPoint</vt:lpstr>
      <vt:lpstr>Présentation PowerPoint</vt:lpstr>
      <vt:lpstr>L’ EMC   Programmes, horaires &amp; questions sensibles  </vt:lpstr>
      <vt:lpstr>1</vt:lpstr>
      <vt:lpstr>1</vt:lpstr>
      <vt:lpstr>1</vt:lpstr>
      <vt:lpstr>Présentation PowerPoint</vt:lpstr>
      <vt:lpstr>Présentation PowerPoint</vt:lpstr>
      <vt:lpstr>Présentation PowerPoint</vt:lpstr>
      <vt:lpstr>QSV http://geoconfluences.ens-lyon.fr/informations-scientifiques/dossiers-thematiques/geographie-espaces-scolaires/geographie-a-l-ecole/questions-socialement-vives-2de-pro </vt:lpstr>
      <vt:lpstr>https://qsv.ensfea.fr/boite-a-outils-pedagogiques/outils-pour-les-profs/debat/ Les postures de Kelly (1986) </vt:lpstr>
      <vt:lpstr>Présentation PowerPoint</vt:lpstr>
      <vt:lpstr>Quelques formes de débats….</vt:lpstr>
      <vt:lpstr>Cartographie de la controverses</vt:lpstr>
      <vt:lpstr> Enquête        Vécu et expérience des élèves        Uchronie    Littérature        Jeu de rôle</vt:lpstr>
      <vt:lpstr>FIN </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 A4</dc:title>
  <dc:subject>Client</dc:subject>
  <dc:creator>Microsoft Office User</dc:creator>
  <cp:lastModifiedBy>egoulard</cp:lastModifiedBy>
  <cp:revision>372</cp:revision>
  <cp:lastPrinted>2021-08-30T22:04:10Z</cp:lastPrinted>
  <dcterms:created xsi:type="dcterms:W3CDTF">2020-07-03T12:53:24Z</dcterms:created>
  <dcterms:modified xsi:type="dcterms:W3CDTF">2021-09-10T04:17:12Z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0x010100873AB55E0CC5DA459F57F5A42893F46A005A087D358B12CA4E82A8A8BA9B8A8CF200D3544DBFAD4F664AA25DF68E6D1F0A9E00689F2856DFEDCE40890FDCED81A7DFC9005D57C802836FCB44B44B7372FB2B7972</vt:lpwstr>
  </property>
</Properties>
</file>