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6"/>
  </p:notesMasterIdLst>
  <p:handoutMasterIdLst>
    <p:handoutMasterId r:id="rId17"/>
  </p:handoutMasterIdLst>
  <p:sldIdLst>
    <p:sldId id="482" r:id="rId5"/>
    <p:sldId id="494" r:id="rId6"/>
    <p:sldId id="467" r:id="rId7"/>
    <p:sldId id="483" r:id="rId8"/>
    <p:sldId id="493" r:id="rId9"/>
    <p:sldId id="484" r:id="rId10"/>
    <p:sldId id="485" r:id="rId11"/>
    <p:sldId id="487" r:id="rId12"/>
    <p:sldId id="492" r:id="rId13"/>
    <p:sldId id="488" r:id="rId14"/>
    <p:sldId id="491" r:id="rId15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ICE-RECTORAT" id="{0B896E98-F45E-4768-8620-EDDF394BE181}">
          <p14:sldIdLst>
            <p14:sldId id="482"/>
            <p14:sldId id="494"/>
            <p14:sldId id="467"/>
            <p14:sldId id="483"/>
            <p14:sldId id="493"/>
            <p14:sldId id="484"/>
            <p14:sldId id="485"/>
            <p14:sldId id="487"/>
            <p14:sldId id="492"/>
            <p14:sldId id="488"/>
            <p14:sldId id="4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139" userDrawn="1">
          <p15:clr>
            <a:srgbClr val="A4A3A4"/>
          </p15:clr>
        </p15:guide>
        <p15:guide id="4" orient="horz" pos="1095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pos="3120" userDrawn="1">
          <p15:clr>
            <a:srgbClr val="A4A3A4"/>
          </p15:clr>
        </p15:guide>
        <p15:guide id="8" pos="516" userDrawn="1">
          <p15:clr>
            <a:srgbClr val="A4A3A4"/>
          </p15:clr>
        </p15:guide>
        <p15:guide id="9" pos="5626" userDrawn="1">
          <p15:clr>
            <a:srgbClr val="A4A3A4"/>
          </p15:clr>
        </p15:guide>
        <p15:guide id="10" pos="59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A5C2"/>
    <a:srgbClr val="80C2D6"/>
    <a:srgbClr val="E9415A"/>
    <a:srgbClr val="DF3F5A"/>
    <a:srgbClr val="F9B235"/>
    <a:srgbClr val="27225C"/>
    <a:srgbClr val="E40A6B"/>
    <a:srgbClr val="27225B"/>
    <a:srgbClr val="006600"/>
    <a:srgbClr val="262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31" autoAdjust="0"/>
    <p:restoredTop sz="85843" autoAdjust="0"/>
  </p:normalViewPr>
  <p:slideViewPr>
    <p:cSldViewPr showGuides="1">
      <p:cViewPr varScale="1">
        <p:scale>
          <a:sx n="59" d="100"/>
          <a:sy n="59" d="100"/>
        </p:scale>
        <p:origin x="568" y="40"/>
      </p:cViewPr>
      <p:guideLst>
        <p:guide orient="horz" pos="2160"/>
        <p:guide orient="horz" pos="255"/>
        <p:guide orient="horz" pos="1139"/>
        <p:guide orient="horz" pos="1095"/>
        <p:guide orient="horz" pos="4065"/>
        <p:guide orient="horz" pos="4201"/>
        <p:guide pos="3120"/>
        <p:guide pos="516"/>
        <p:guide pos="5626"/>
        <p:guide pos="5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1740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03F5D-7EC0-42A4-AECD-84341D775C1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D0C735DE-2386-4520-A2D7-E8B075FCAA01}">
      <dgm:prSet phldrT="[Texte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dirty="0" smtClean="0">
            <a:solidFill>
              <a:schemeClr val="bg1"/>
            </a:solidFill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dirty="0" smtClean="0">
            <a:solidFill>
              <a:schemeClr val="bg1"/>
            </a:solidFill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dirty="0" smtClean="0">
              <a:solidFill>
                <a:schemeClr val="bg1"/>
              </a:solidFill>
            </a:rPr>
            <a:t>Jury de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dirty="0" smtClean="0">
              <a:solidFill>
                <a:schemeClr val="bg1"/>
              </a:solidFill>
            </a:rPr>
            <a:t>Délibération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0" i="1" dirty="0" smtClean="0">
              <a:solidFill>
                <a:schemeClr val="bg1"/>
              </a:solidFill>
            </a:rPr>
            <a:t>  le 9 /12</a:t>
          </a:r>
          <a:r>
            <a:rPr lang="fr-FR" sz="2000" b="1" i="1" dirty="0" smtClean="0">
              <a:solidFill>
                <a:schemeClr val="bg1"/>
              </a:solidFill>
            </a:rPr>
            <a:t>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i="1" dirty="0">
            <a:solidFill>
              <a:schemeClr val="bg1"/>
            </a:solidFill>
          </a:endParaRPr>
        </a:p>
      </dgm:t>
    </dgm:pt>
    <dgm:pt modelId="{B3CC5AA6-080A-4C25-9445-164C5523934C}" type="parTrans" cxnId="{E2AC7DBE-CC8A-4B8B-8EA6-9A4795E5E351}">
      <dgm:prSet/>
      <dgm:spPr/>
      <dgm:t>
        <a:bodyPr/>
        <a:lstStyle/>
        <a:p>
          <a:endParaRPr lang="fr-FR"/>
        </a:p>
      </dgm:t>
    </dgm:pt>
    <dgm:pt modelId="{F25004A5-AA44-4A05-BF23-AE7803003B88}" type="sibTrans" cxnId="{E2AC7DBE-CC8A-4B8B-8EA6-9A4795E5E351}">
      <dgm:prSet/>
      <dgm:spPr/>
      <dgm:t>
        <a:bodyPr/>
        <a:lstStyle/>
        <a:p>
          <a:endParaRPr lang="fr-FR"/>
        </a:p>
      </dgm:t>
    </dgm:pt>
    <dgm:pt modelId="{D2431191-5422-4AFB-A6CF-6C0FA6CB6328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bg1"/>
              </a:solidFill>
            </a:rPr>
            <a:t>Jurys académiques d’harmonisation</a:t>
          </a:r>
        </a:p>
        <a:p>
          <a:r>
            <a:rPr lang="fr-FR" sz="2000" b="0" i="1" dirty="0" smtClean="0">
              <a:solidFill>
                <a:schemeClr val="bg1"/>
              </a:solidFill>
            </a:rPr>
            <a:t>Du 3 au 8 / 12</a:t>
          </a:r>
        </a:p>
      </dgm:t>
    </dgm:pt>
    <dgm:pt modelId="{90C30079-D917-41FB-AA90-0E4B079A763B}" type="parTrans" cxnId="{90D2B179-7C54-4131-B191-70397CB68614}">
      <dgm:prSet/>
      <dgm:spPr/>
      <dgm:t>
        <a:bodyPr/>
        <a:lstStyle/>
        <a:p>
          <a:endParaRPr lang="fr-FR"/>
        </a:p>
      </dgm:t>
    </dgm:pt>
    <dgm:pt modelId="{1D410263-115A-410B-AD87-532D6CA2BC27}" type="sibTrans" cxnId="{90D2B179-7C54-4131-B191-70397CB68614}">
      <dgm:prSet/>
      <dgm:spPr/>
      <dgm:t>
        <a:bodyPr/>
        <a:lstStyle/>
        <a:p>
          <a:endParaRPr lang="fr-FR"/>
        </a:p>
      </dgm:t>
    </dgm:pt>
    <dgm:pt modelId="{8D7E99B3-D3F2-4CD5-8E03-5120C16AE4B9}">
      <dgm:prSet phldrT="[Texte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bg1"/>
              </a:solidFill>
            </a:rPr>
            <a:t>Conseils de classe</a:t>
          </a:r>
        </a:p>
        <a:p>
          <a:r>
            <a:rPr lang="fr-FR" sz="2000" b="0" i="1" dirty="0" smtClean="0">
              <a:solidFill>
                <a:schemeClr val="bg1"/>
              </a:solidFill>
            </a:rPr>
            <a:t>Avant le 1</a:t>
          </a:r>
          <a:r>
            <a:rPr lang="fr-FR" sz="2000" b="0" i="1" baseline="30000" dirty="0" smtClean="0">
              <a:solidFill>
                <a:schemeClr val="bg1"/>
              </a:solidFill>
            </a:rPr>
            <a:t>er</a:t>
          </a:r>
          <a:r>
            <a:rPr lang="fr-FR" sz="2000" b="0" i="1" dirty="0" smtClean="0">
              <a:solidFill>
                <a:schemeClr val="bg1"/>
              </a:solidFill>
            </a:rPr>
            <a:t> /12</a:t>
          </a:r>
          <a:endParaRPr lang="fr-FR" sz="2000" b="0" i="1" dirty="0">
            <a:solidFill>
              <a:schemeClr val="bg1"/>
            </a:solidFill>
          </a:endParaRPr>
        </a:p>
      </dgm:t>
    </dgm:pt>
    <dgm:pt modelId="{0EAFCAB1-1D26-444B-B1C0-983EAD9F8462}" type="parTrans" cxnId="{9699F5EF-A0B9-424A-A282-9286FF5F6282}">
      <dgm:prSet/>
      <dgm:spPr/>
      <dgm:t>
        <a:bodyPr/>
        <a:lstStyle/>
        <a:p>
          <a:endParaRPr lang="fr-FR"/>
        </a:p>
      </dgm:t>
    </dgm:pt>
    <dgm:pt modelId="{5B8F80DB-5531-4815-B6B6-1938702A3B64}" type="sibTrans" cxnId="{9699F5EF-A0B9-424A-A282-9286FF5F6282}">
      <dgm:prSet/>
      <dgm:spPr/>
      <dgm:t>
        <a:bodyPr/>
        <a:lstStyle/>
        <a:p>
          <a:endParaRPr lang="fr-FR"/>
        </a:p>
      </dgm:t>
    </dgm:pt>
    <dgm:pt modelId="{73D9FCDF-6D2D-40DF-B753-1C49AF28C829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bg1"/>
              </a:solidFill>
            </a:rPr>
            <a:t>Harmonisation disciplinaire</a:t>
          </a:r>
        </a:p>
        <a:p>
          <a:r>
            <a:rPr lang="fr-FR" sz="2000" b="0" i="1" dirty="0" smtClean="0">
              <a:solidFill>
                <a:schemeClr val="bg1"/>
              </a:solidFill>
            </a:rPr>
            <a:t>Avant le conseil de classe</a:t>
          </a:r>
          <a:endParaRPr lang="fr-FR" sz="2000" b="0" i="1" dirty="0">
            <a:solidFill>
              <a:schemeClr val="bg1"/>
            </a:solidFill>
          </a:endParaRPr>
        </a:p>
      </dgm:t>
    </dgm:pt>
    <dgm:pt modelId="{E19A96DE-FEAF-4E1E-97D3-2B93D549C3E6}" type="parTrans" cxnId="{91C37CC1-9F45-4EA7-B3B7-7C8E88DF12F6}">
      <dgm:prSet/>
      <dgm:spPr/>
      <dgm:t>
        <a:bodyPr/>
        <a:lstStyle/>
        <a:p>
          <a:endParaRPr lang="fr-FR"/>
        </a:p>
      </dgm:t>
    </dgm:pt>
    <dgm:pt modelId="{3ECFC3E5-5633-4AC9-BDF1-7D7C16DFD1A0}" type="sibTrans" cxnId="{91C37CC1-9F45-4EA7-B3B7-7C8E88DF12F6}">
      <dgm:prSet/>
      <dgm:spPr/>
      <dgm:t>
        <a:bodyPr/>
        <a:lstStyle/>
        <a:p>
          <a:endParaRPr lang="fr-FR"/>
        </a:p>
      </dgm:t>
    </dgm:pt>
    <dgm:pt modelId="{648428C4-CEA7-433C-A30B-C53B34797253}" type="pres">
      <dgm:prSet presAssocID="{34F03F5D-7EC0-42A4-AECD-84341D775C1D}" presName="Name0" presStyleCnt="0">
        <dgm:presLayoutVars>
          <dgm:dir/>
          <dgm:animLvl val="lvl"/>
          <dgm:resizeHandles val="exact"/>
        </dgm:presLayoutVars>
      </dgm:prSet>
      <dgm:spPr/>
    </dgm:pt>
    <dgm:pt modelId="{CB4DD501-9A0A-4D27-B44D-A1ACC33CBFE4}" type="pres">
      <dgm:prSet presAssocID="{D0C735DE-2386-4520-A2D7-E8B075FCAA01}" presName="Name8" presStyleCnt="0"/>
      <dgm:spPr/>
    </dgm:pt>
    <dgm:pt modelId="{D427048C-A4CE-4EA9-93D9-E1D8BEAB84B3}" type="pres">
      <dgm:prSet presAssocID="{D0C735DE-2386-4520-A2D7-E8B075FCAA01}" presName="level" presStyleLbl="node1" presStyleIdx="0" presStyleCnt="4" custScaleX="100504" custScaleY="11787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E32101-FF93-4857-860E-765D67B7EDA3}" type="pres">
      <dgm:prSet presAssocID="{D0C735DE-2386-4520-A2D7-E8B075FCAA0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71F110-91B5-40DA-8B06-4027CA8CA7BE}" type="pres">
      <dgm:prSet presAssocID="{D2431191-5422-4AFB-A6CF-6C0FA6CB6328}" presName="Name8" presStyleCnt="0"/>
      <dgm:spPr/>
    </dgm:pt>
    <dgm:pt modelId="{15B354A1-C66C-459B-9B3A-DB396250B263}" type="pres">
      <dgm:prSet presAssocID="{D2431191-5422-4AFB-A6CF-6C0FA6CB6328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55161D-456F-4177-BDAF-5CB03FA1DAB7}" type="pres">
      <dgm:prSet presAssocID="{D2431191-5422-4AFB-A6CF-6C0FA6CB63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5F8673-0332-41C0-857B-5EE4C335496F}" type="pres">
      <dgm:prSet presAssocID="{8D7E99B3-D3F2-4CD5-8E03-5120C16AE4B9}" presName="Name8" presStyleCnt="0"/>
      <dgm:spPr/>
    </dgm:pt>
    <dgm:pt modelId="{A3181E68-CF2D-428D-8160-39F15349D887}" type="pres">
      <dgm:prSet presAssocID="{8D7E99B3-D3F2-4CD5-8E03-5120C16AE4B9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205C11-3980-4749-AB22-FDCF781EF3B6}" type="pres">
      <dgm:prSet presAssocID="{8D7E99B3-D3F2-4CD5-8E03-5120C16AE4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BCDFB8-31C2-4395-AFA1-C99D1F172427}" type="pres">
      <dgm:prSet presAssocID="{73D9FCDF-6D2D-40DF-B753-1C49AF28C829}" presName="Name8" presStyleCnt="0"/>
      <dgm:spPr/>
    </dgm:pt>
    <dgm:pt modelId="{199D8029-9A92-4385-89F1-77752383D628}" type="pres">
      <dgm:prSet presAssocID="{73D9FCDF-6D2D-40DF-B753-1C49AF28C829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56F8FB-2DB3-42A4-93F2-DFD29E27AFF0}" type="pres">
      <dgm:prSet presAssocID="{73D9FCDF-6D2D-40DF-B753-1C49AF28C82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56B23EB-9A59-40F0-81D4-527A31E82264}" type="presOf" srcId="{73D9FCDF-6D2D-40DF-B753-1C49AF28C829}" destId="{199D8029-9A92-4385-89F1-77752383D628}" srcOrd="0" destOrd="0" presId="urn:microsoft.com/office/officeart/2005/8/layout/pyramid1"/>
    <dgm:cxn modelId="{D967E7F8-C059-408A-8342-67BE551C9337}" type="presOf" srcId="{D2431191-5422-4AFB-A6CF-6C0FA6CB6328}" destId="{15B354A1-C66C-459B-9B3A-DB396250B263}" srcOrd="0" destOrd="0" presId="urn:microsoft.com/office/officeart/2005/8/layout/pyramid1"/>
    <dgm:cxn modelId="{90D2B179-7C54-4131-B191-70397CB68614}" srcId="{34F03F5D-7EC0-42A4-AECD-84341D775C1D}" destId="{D2431191-5422-4AFB-A6CF-6C0FA6CB6328}" srcOrd="1" destOrd="0" parTransId="{90C30079-D917-41FB-AA90-0E4B079A763B}" sibTransId="{1D410263-115A-410B-AD87-532D6CA2BC27}"/>
    <dgm:cxn modelId="{374597B5-B1E8-4EE4-B6F5-8C859E868C08}" type="presOf" srcId="{D0C735DE-2386-4520-A2D7-E8B075FCAA01}" destId="{D427048C-A4CE-4EA9-93D9-E1D8BEAB84B3}" srcOrd="0" destOrd="0" presId="urn:microsoft.com/office/officeart/2005/8/layout/pyramid1"/>
    <dgm:cxn modelId="{ECFB99B0-9987-4780-8CB6-E347BF25E00B}" type="presOf" srcId="{8D7E99B3-D3F2-4CD5-8E03-5120C16AE4B9}" destId="{06205C11-3980-4749-AB22-FDCF781EF3B6}" srcOrd="1" destOrd="0" presId="urn:microsoft.com/office/officeart/2005/8/layout/pyramid1"/>
    <dgm:cxn modelId="{9699F5EF-A0B9-424A-A282-9286FF5F6282}" srcId="{34F03F5D-7EC0-42A4-AECD-84341D775C1D}" destId="{8D7E99B3-D3F2-4CD5-8E03-5120C16AE4B9}" srcOrd="2" destOrd="0" parTransId="{0EAFCAB1-1D26-444B-B1C0-983EAD9F8462}" sibTransId="{5B8F80DB-5531-4815-B6B6-1938702A3B64}"/>
    <dgm:cxn modelId="{E2AC7DBE-CC8A-4B8B-8EA6-9A4795E5E351}" srcId="{34F03F5D-7EC0-42A4-AECD-84341D775C1D}" destId="{D0C735DE-2386-4520-A2D7-E8B075FCAA01}" srcOrd="0" destOrd="0" parTransId="{B3CC5AA6-080A-4C25-9445-164C5523934C}" sibTransId="{F25004A5-AA44-4A05-BF23-AE7803003B88}"/>
    <dgm:cxn modelId="{18D0197A-ED3B-4B6F-AAD7-5F5CFA66BDB9}" type="presOf" srcId="{D0C735DE-2386-4520-A2D7-E8B075FCAA01}" destId="{33E32101-FF93-4857-860E-765D67B7EDA3}" srcOrd="1" destOrd="0" presId="urn:microsoft.com/office/officeart/2005/8/layout/pyramid1"/>
    <dgm:cxn modelId="{727AB3F9-2F1A-4C34-8AE8-BC9E6AED28F8}" type="presOf" srcId="{8D7E99B3-D3F2-4CD5-8E03-5120C16AE4B9}" destId="{A3181E68-CF2D-428D-8160-39F15349D887}" srcOrd="0" destOrd="0" presId="urn:microsoft.com/office/officeart/2005/8/layout/pyramid1"/>
    <dgm:cxn modelId="{C43CBD65-1D9E-4C9B-98DE-9BFF5005FB07}" type="presOf" srcId="{34F03F5D-7EC0-42A4-AECD-84341D775C1D}" destId="{648428C4-CEA7-433C-A30B-C53B34797253}" srcOrd="0" destOrd="0" presId="urn:microsoft.com/office/officeart/2005/8/layout/pyramid1"/>
    <dgm:cxn modelId="{4AB5ACFA-61EC-4907-AFA0-DCEC031F14C0}" type="presOf" srcId="{73D9FCDF-6D2D-40DF-B753-1C49AF28C829}" destId="{E156F8FB-2DB3-42A4-93F2-DFD29E27AFF0}" srcOrd="1" destOrd="0" presId="urn:microsoft.com/office/officeart/2005/8/layout/pyramid1"/>
    <dgm:cxn modelId="{91C37CC1-9F45-4EA7-B3B7-7C8E88DF12F6}" srcId="{34F03F5D-7EC0-42A4-AECD-84341D775C1D}" destId="{73D9FCDF-6D2D-40DF-B753-1C49AF28C829}" srcOrd="3" destOrd="0" parTransId="{E19A96DE-FEAF-4E1E-97D3-2B93D549C3E6}" sibTransId="{3ECFC3E5-5633-4AC9-BDF1-7D7C16DFD1A0}"/>
    <dgm:cxn modelId="{4FDA1B45-6AE0-4A31-98DF-BF9521267C15}" type="presOf" srcId="{D2431191-5422-4AFB-A6CF-6C0FA6CB6328}" destId="{1B55161D-456F-4177-BDAF-5CB03FA1DAB7}" srcOrd="1" destOrd="0" presId="urn:microsoft.com/office/officeart/2005/8/layout/pyramid1"/>
    <dgm:cxn modelId="{8E25892E-E611-4394-A124-7C74E7A19E31}" type="presParOf" srcId="{648428C4-CEA7-433C-A30B-C53B34797253}" destId="{CB4DD501-9A0A-4D27-B44D-A1ACC33CBFE4}" srcOrd="0" destOrd="0" presId="urn:microsoft.com/office/officeart/2005/8/layout/pyramid1"/>
    <dgm:cxn modelId="{53CF9122-17D1-4DCF-B610-F03A28DF2D97}" type="presParOf" srcId="{CB4DD501-9A0A-4D27-B44D-A1ACC33CBFE4}" destId="{D427048C-A4CE-4EA9-93D9-E1D8BEAB84B3}" srcOrd="0" destOrd="0" presId="urn:microsoft.com/office/officeart/2005/8/layout/pyramid1"/>
    <dgm:cxn modelId="{F05FB0B3-681F-4022-A90D-B9F79F5C3ACA}" type="presParOf" srcId="{CB4DD501-9A0A-4D27-B44D-A1ACC33CBFE4}" destId="{33E32101-FF93-4857-860E-765D67B7EDA3}" srcOrd="1" destOrd="0" presId="urn:microsoft.com/office/officeart/2005/8/layout/pyramid1"/>
    <dgm:cxn modelId="{9F69D0CB-E98B-403A-AA35-5A2A97A368A8}" type="presParOf" srcId="{648428C4-CEA7-433C-A30B-C53B34797253}" destId="{9F71F110-91B5-40DA-8B06-4027CA8CA7BE}" srcOrd="1" destOrd="0" presId="urn:microsoft.com/office/officeart/2005/8/layout/pyramid1"/>
    <dgm:cxn modelId="{5262CEDE-8162-410B-B481-BC46445AF1C4}" type="presParOf" srcId="{9F71F110-91B5-40DA-8B06-4027CA8CA7BE}" destId="{15B354A1-C66C-459B-9B3A-DB396250B263}" srcOrd="0" destOrd="0" presId="urn:microsoft.com/office/officeart/2005/8/layout/pyramid1"/>
    <dgm:cxn modelId="{66526857-42FB-435B-BC4E-788FAA197949}" type="presParOf" srcId="{9F71F110-91B5-40DA-8B06-4027CA8CA7BE}" destId="{1B55161D-456F-4177-BDAF-5CB03FA1DAB7}" srcOrd="1" destOrd="0" presId="urn:microsoft.com/office/officeart/2005/8/layout/pyramid1"/>
    <dgm:cxn modelId="{223D9AAF-A59A-4C7B-8BF7-FD5DF7D54284}" type="presParOf" srcId="{648428C4-CEA7-433C-A30B-C53B34797253}" destId="{475F8673-0332-41C0-857B-5EE4C335496F}" srcOrd="2" destOrd="0" presId="urn:microsoft.com/office/officeart/2005/8/layout/pyramid1"/>
    <dgm:cxn modelId="{39FF0192-8F98-46AC-AAA4-4CE345D31E77}" type="presParOf" srcId="{475F8673-0332-41C0-857B-5EE4C335496F}" destId="{A3181E68-CF2D-428D-8160-39F15349D887}" srcOrd="0" destOrd="0" presId="urn:microsoft.com/office/officeart/2005/8/layout/pyramid1"/>
    <dgm:cxn modelId="{475F7332-4B75-42B3-861D-B6A1ACE68890}" type="presParOf" srcId="{475F8673-0332-41C0-857B-5EE4C335496F}" destId="{06205C11-3980-4749-AB22-FDCF781EF3B6}" srcOrd="1" destOrd="0" presId="urn:microsoft.com/office/officeart/2005/8/layout/pyramid1"/>
    <dgm:cxn modelId="{8AFD063C-5E7A-4D97-862D-7A3F75A1E6E2}" type="presParOf" srcId="{648428C4-CEA7-433C-A30B-C53B34797253}" destId="{2ABCDFB8-31C2-4395-AFA1-C99D1F172427}" srcOrd="3" destOrd="0" presId="urn:microsoft.com/office/officeart/2005/8/layout/pyramid1"/>
    <dgm:cxn modelId="{BACCE3C9-E397-4891-B4F9-6B067C327CD6}" type="presParOf" srcId="{2ABCDFB8-31C2-4395-AFA1-C99D1F172427}" destId="{199D8029-9A92-4385-89F1-77752383D628}" srcOrd="0" destOrd="0" presId="urn:microsoft.com/office/officeart/2005/8/layout/pyramid1"/>
    <dgm:cxn modelId="{675BF028-4323-4D45-8E68-547D68FA09B3}" type="presParOf" srcId="{2ABCDFB8-31C2-4395-AFA1-C99D1F172427}" destId="{E156F8FB-2DB3-42A4-93F2-DFD29E27AFF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7048C-A4CE-4EA9-93D9-E1D8BEAB84B3}">
      <dsp:nvSpPr>
        <dsp:cNvPr id="0" name=""/>
        <dsp:cNvSpPr/>
      </dsp:nvSpPr>
      <dsp:spPr>
        <a:xfrm>
          <a:off x="3331811" y="0"/>
          <a:ext cx="2636576" cy="1901571"/>
        </a:xfrm>
        <a:prstGeom prst="trapezoid">
          <a:avLst>
            <a:gd name="adj" fmla="val 68979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 dirty="0" smtClean="0">
            <a:solidFill>
              <a:schemeClr val="bg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 dirty="0" smtClean="0">
            <a:solidFill>
              <a:schemeClr val="bg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Jury de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Délibération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0" i="1" kern="1200" dirty="0" smtClean="0">
              <a:solidFill>
                <a:schemeClr val="bg1"/>
              </a:solidFill>
            </a:rPr>
            <a:t>  le 9 /12</a:t>
          </a:r>
          <a:r>
            <a:rPr lang="fr-FR" sz="2000" b="1" i="1" kern="1200" dirty="0" smtClean="0">
              <a:solidFill>
                <a:schemeClr val="bg1"/>
              </a:solidFill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i="1" kern="1200" dirty="0">
            <a:solidFill>
              <a:schemeClr val="bg1"/>
            </a:solidFill>
          </a:endParaRPr>
        </a:p>
      </dsp:txBody>
      <dsp:txXfrm>
        <a:off x="3331811" y="0"/>
        <a:ext cx="2636576" cy="1901571"/>
      </dsp:txXfrm>
    </dsp:sp>
    <dsp:sp modelId="{15B354A1-C66C-459B-9B3A-DB396250B263}">
      <dsp:nvSpPr>
        <dsp:cNvPr id="0" name=""/>
        <dsp:cNvSpPr/>
      </dsp:nvSpPr>
      <dsp:spPr>
        <a:xfrm>
          <a:off x="2225615" y="1901571"/>
          <a:ext cx="4848969" cy="1613265"/>
        </a:xfrm>
        <a:prstGeom prst="trapezoid">
          <a:avLst>
            <a:gd name="adj" fmla="val 68979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Jurys académiques d’harmonisation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1" kern="1200" dirty="0" smtClean="0">
              <a:solidFill>
                <a:schemeClr val="bg1"/>
              </a:solidFill>
            </a:rPr>
            <a:t>Du 3 au 8 / 12</a:t>
          </a:r>
        </a:p>
      </dsp:txBody>
      <dsp:txXfrm>
        <a:off x="3074184" y="1901571"/>
        <a:ext cx="3151830" cy="1613265"/>
      </dsp:txXfrm>
    </dsp:sp>
    <dsp:sp modelId="{A3181E68-CF2D-428D-8160-39F15349D887}">
      <dsp:nvSpPr>
        <dsp:cNvPr id="0" name=""/>
        <dsp:cNvSpPr/>
      </dsp:nvSpPr>
      <dsp:spPr>
        <a:xfrm>
          <a:off x="1112807" y="3514837"/>
          <a:ext cx="7074584" cy="1613265"/>
        </a:xfrm>
        <a:prstGeom prst="trapezoid">
          <a:avLst>
            <a:gd name="adj" fmla="val 68979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Conseils de classe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1" kern="1200" dirty="0" smtClean="0">
              <a:solidFill>
                <a:schemeClr val="bg1"/>
              </a:solidFill>
            </a:rPr>
            <a:t>Avant le 1</a:t>
          </a:r>
          <a:r>
            <a:rPr lang="fr-FR" sz="2000" b="0" i="1" kern="1200" baseline="30000" dirty="0" smtClean="0">
              <a:solidFill>
                <a:schemeClr val="bg1"/>
              </a:solidFill>
            </a:rPr>
            <a:t>er</a:t>
          </a:r>
          <a:r>
            <a:rPr lang="fr-FR" sz="2000" b="0" i="1" kern="1200" dirty="0" smtClean="0">
              <a:solidFill>
                <a:schemeClr val="bg1"/>
              </a:solidFill>
            </a:rPr>
            <a:t> /12</a:t>
          </a:r>
          <a:endParaRPr lang="fr-FR" sz="2000" b="0" i="1" kern="1200" dirty="0">
            <a:solidFill>
              <a:schemeClr val="bg1"/>
            </a:solidFill>
          </a:endParaRPr>
        </a:p>
      </dsp:txBody>
      <dsp:txXfrm>
        <a:off x="2350859" y="3514837"/>
        <a:ext cx="4598480" cy="1613265"/>
      </dsp:txXfrm>
    </dsp:sp>
    <dsp:sp modelId="{199D8029-9A92-4385-89F1-77752383D628}">
      <dsp:nvSpPr>
        <dsp:cNvPr id="0" name=""/>
        <dsp:cNvSpPr/>
      </dsp:nvSpPr>
      <dsp:spPr>
        <a:xfrm>
          <a:off x="0" y="5128102"/>
          <a:ext cx="9300200" cy="1613265"/>
        </a:xfrm>
        <a:prstGeom prst="trapezoid">
          <a:avLst>
            <a:gd name="adj" fmla="val 68979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Harmonisation disciplinaire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1" kern="1200" dirty="0" smtClean="0">
              <a:solidFill>
                <a:schemeClr val="bg1"/>
              </a:solidFill>
            </a:rPr>
            <a:t>Avant le conseil de classe</a:t>
          </a:r>
          <a:endParaRPr lang="fr-FR" sz="2000" b="0" i="1" kern="1200" dirty="0">
            <a:solidFill>
              <a:schemeClr val="bg1"/>
            </a:solidFill>
          </a:endParaRPr>
        </a:p>
      </dsp:txBody>
      <dsp:txXfrm>
        <a:off x="1627534" y="5128102"/>
        <a:ext cx="6045130" cy="1613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B7723-11F9-4ECD-95C9-F04E22FA4DEE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C7ACF-8FCD-49C4-9BB8-AC70FE3DA5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027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17/11/2021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1032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Arrêté et décret du 8 juin 2021</a:t>
            </a:r>
          </a:p>
          <a:p>
            <a:r>
              <a:rPr lang="fr-FR" dirty="0" smtClean="0"/>
              <a:t>https://www.legifrance.gouv.fr/jorf/id/JORFTEXT000043623475</a:t>
            </a:r>
          </a:p>
          <a:p>
            <a:r>
              <a:rPr lang="fr-FR" dirty="0" smtClean="0"/>
              <a:t>https://www.legifrance.gouv.fr/jorf/id/JORFTEXT000043623491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dirty="0" smtClean="0"/>
              <a:t>  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1970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9580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12" y="225420"/>
            <a:ext cx="3318780" cy="1748840"/>
          </a:xfrm>
          <a:prstGeom prst="rect">
            <a:avLst/>
          </a:prstGeom>
        </p:spPr>
      </p:pic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E30AA9-DF8C-4E7A-A00C-8C2E732F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216482-8E34-4219-9958-5B27A7F1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D73F4FC-5184-4F47-9664-10EB5D52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0000" y="3128061"/>
            <a:ext cx="9126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00" y="114320"/>
            <a:ext cx="2886223" cy="1520903"/>
          </a:xfrm>
          <a:prstGeom prst="rect">
            <a:avLst/>
          </a:prstGeom>
        </p:spPr>
      </p:pic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FBDA03-F40B-4F55-8A7C-D520AE49B59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0ED3D7-C910-49A7-8CAB-8D034854522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466D059-C3A3-44F0-8A6C-245B62EE32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0000" y="3128061"/>
            <a:ext cx="9126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40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Corps de la </a:t>
            </a:r>
            <a:r>
              <a:rPr lang="fr-FR" dirty="0" err="1"/>
              <a:t>prÉsentation</a:t>
            </a:r>
            <a:r>
              <a:rPr lang="fr-FR" dirty="0"/>
              <a:t> relative au chapitre aborde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00" y="114320"/>
            <a:ext cx="2886223" cy="1520903"/>
          </a:xfrm>
          <a:prstGeom prst="rect">
            <a:avLst/>
          </a:prstGeom>
        </p:spPr>
      </p:pic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FBDA03-F40B-4F55-8A7C-D520AE49B59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0ED3D7-C910-49A7-8CAB-8D034854522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466D059-C3A3-44F0-8A6C-245B62EE32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44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89998" y="2522624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8000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785999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FA596207-EA38-443A-8F17-9B0EBD45DCD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11F3594-A487-4400-9783-129C39A3F11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CC075F50-8D94-4B76-A1F4-8DB55ABDD35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906000" cy="602128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340768"/>
            <a:ext cx="9126000" cy="5038432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3"/>
          <a:stretch/>
        </p:blipFill>
        <p:spPr>
          <a:xfrm>
            <a:off x="7473280" y="22520"/>
            <a:ext cx="2432720" cy="814191"/>
          </a:xfrm>
          <a:prstGeom prst="rect">
            <a:avLst/>
          </a:prstGeom>
        </p:spPr>
      </p:pic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88C3781-5A88-45DF-BBBC-7ED3D21CA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02280EB-5B39-47B2-ADF1-344773FFB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E7E1353-9A24-4DDD-A0DE-D76411AD4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88000" y="240000"/>
            <a:ext cx="5928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89999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88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786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5AC2CA1F-4B50-46EC-82C1-C11F0E17CA8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5AF6FF1C-5606-4A63-8C3D-D8D61735F69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Groupe de travail VR/DGE pour la voie professionnelle	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E2C6802-BDBC-4D06-B4E8-CDA5A9E1856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89999" y="1200000"/>
            <a:ext cx="9126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89999" y="2448000"/>
            <a:ext cx="9126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8248500" y="6378000"/>
            <a:ext cx="1267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  <a:latin typeface="Acumin Pro" panose="020B0504020202020204" pitchFamily="34" charset="0"/>
              </a:defRPr>
            </a:lvl1pPr>
          </a:lstStyle>
          <a:p>
            <a:pPr algn="r"/>
            <a:r>
              <a:rPr lang="fr-FR" cap="all"/>
              <a:t>31 mai 2021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90000" y="6378000"/>
            <a:ext cx="6396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  <a:latin typeface="Acumin Pro" panose="020B0504020202020204" pitchFamily="34" charset="0"/>
              </a:defRPr>
            </a:lvl1pPr>
          </a:lstStyle>
          <a:p>
            <a:r>
              <a:rPr lang="fr-FR" dirty="0"/>
              <a:t>Groupe de travail VR/DGE pour la voie professionnelle	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786000" y="6378000"/>
            <a:ext cx="1462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Acumin Pro" panose="020B0504020202020204" pitchFamily="34" charset="0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0" y="0"/>
            <a:ext cx="1512168" cy="796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3" r:id="rId3"/>
    <p:sldLayoutId id="2147483810" r:id="rId4"/>
    <p:sldLayoutId id="2147483811" r:id="rId5"/>
    <p:sldLayoutId id="2147483809" r:id="rId6"/>
  </p:sldLayoutIdLst>
  <p:hf hdr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Acumin Pro" panose="020B0504020202020204" pitchFamily="34" charset="0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1pPr>
      <a:lvl2pPr marL="251994" indent="-71999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2pPr>
      <a:lvl3pPr marL="431990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3pPr>
      <a:lvl4pPr marL="611985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4pPr>
      <a:lvl5pPr marL="827979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Acumin Pro" panose="020B0504020202020204" pitchFamily="34" charset="0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88504" y="1627881"/>
            <a:ext cx="9126000" cy="3862684"/>
          </a:xfrm>
        </p:spPr>
        <p:txBody>
          <a:bodyPr/>
          <a:lstStyle/>
          <a:p>
            <a:endParaRPr lang="fr-FR" dirty="0" smtClean="0">
              <a:latin typeface="Acumin Pro" panose="020B0504020202020204" pitchFamily="34" charset="0"/>
            </a:endParaRPr>
          </a:p>
          <a:p>
            <a:pPr algn="ctr"/>
            <a:r>
              <a:rPr lang="fr-FR" dirty="0" smtClean="0"/>
              <a:t>Modalités d’évaluation et de délivrance du CAP session 2021 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sz="2000" i="1" dirty="0" smtClean="0"/>
              <a:t>Visio du 17/11/2021 15:00</a:t>
            </a:r>
          </a:p>
          <a:p>
            <a:pPr algn="ctr"/>
            <a:r>
              <a:rPr lang="fr-FR" sz="2000" i="1" dirty="0" smtClean="0"/>
              <a:t>professeurs LHG de terminale Bac Pro  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8248500" y="6378000"/>
            <a:ext cx="1267500" cy="480000"/>
          </a:xfrm>
        </p:spPr>
        <p:txBody>
          <a:bodyPr/>
          <a:lstStyle/>
          <a:p>
            <a:pPr algn="r"/>
            <a:r>
              <a:rPr lang="fr-FR" cap="all">
                <a:latin typeface="Acumin Pro" panose="020B0504020202020204" pitchFamily="34" charset="0"/>
              </a:rPr>
              <a:t>31 mai 2021</a:t>
            </a:r>
            <a:endParaRPr lang="fr-FR" cap="all" dirty="0">
              <a:latin typeface="Acumin Pro" panose="020B0504020202020204" pitchFamily="34" charset="0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5"/>
          </p:nvPr>
        </p:nvSpPr>
        <p:spPr>
          <a:xfrm>
            <a:off x="390000" y="6378000"/>
            <a:ext cx="6396000" cy="480000"/>
          </a:xfrm>
        </p:spPr>
        <p:txBody>
          <a:bodyPr/>
          <a:lstStyle/>
          <a:p>
            <a:r>
              <a:rPr lang="fr-FR">
                <a:latin typeface="Acumin Pro" panose="020B0504020202020204" pitchFamily="34" charset="0"/>
              </a:rPr>
              <a:t>Groupe de travail VR/DGE pour la voie professionnelle </a:t>
            </a:r>
            <a:endParaRPr lang="fr-FR" dirty="0">
              <a:latin typeface="Acumin Pro" panose="020B0504020202020204" pitchFamily="34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6786000" y="6378000"/>
            <a:ext cx="1462500" cy="48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Acumin Pro" panose="020B0504020202020204" pitchFamily="34" charset="0"/>
              </a:rPr>
              <a:pPr/>
              <a:t>1</a:t>
            </a:fld>
            <a:endParaRPr lang="fr-FR" dirty="0">
              <a:latin typeface="Acumin Pro" panose="020B05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7662"/>
            <a:ext cx="9906000" cy="95820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3" r="12693"/>
          <a:stretch/>
        </p:blipFill>
        <p:spPr>
          <a:xfrm>
            <a:off x="7817768" y="5083470"/>
            <a:ext cx="2088232" cy="814191"/>
          </a:xfrm>
          <a:prstGeom prst="rect">
            <a:avLst/>
          </a:prstGeom>
        </p:spPr>
      </p:pic>
      <p:sp>
        <p:nvSpPr>
          <p:cNvPr id="12" name="Espace réservé du pied de page 3">
            <a:extLst>
              <a:ext uri="{FF2B5EF4-FFF2-40B4-BE49-F238E27FC236}">
                <a16:creationId xmlns:a16="http://schemas.microsoft.com/office/drawing/2014/main" id="{0819A812-1DC2-4F48-8168-C222A1B8B054}"/>
              </a:ext>
            </a:extLst>
          </p:cNvPr>
          <p:cNvSpPr txBox="1">
            <a:spLocks/>
          </p:cNvSpPr>
          <p:nvPr/>
        </p:nvSpPr>
        <p:spPr>
          <a:xfrm>
            <a:off x="97500" y="5923427"/>
            <a:ext cx="9675568" cy="906677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/>
          </a:p>
          <a:p>
            <a:r>
              <a:rPr lang="fr-FR" dirty="0" smtClean="0"/>
              <a:t>Emmanuelle GOULARD , IEN Lettres Histoire, NOUMEA.. </a:t>
            </a:r>
          </a:p>
        </p:txBody>
      </p:sp>
    </p:spTree>
    <p:extLst>
      <p:ext uri="{BB962C8B-B14F-4D97-AF65-F5344CB8AC3E}">
        <p14:creationId xmlns:p14="http://schemas.microsoft.com/office/powerpoint/2010/main" val="202597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749" y="-133320"/>
            <a:ext cx="8001000" cy="6810375"/>
          </a:xfrm>
          <a:prstGeom prst="rect">
            <a:avLst/>
          </a:prstGeom>
        </p:spPr>
      </p:pic>
      <p:sp>
        <p:nvSpPr>
          <p:cNvPr id="5" name="Étoile à 5 branches 4"/>
          <p:cNvSpPr/>
          <p:nvPr/>
        </p:nvSpPr>
        <p:spPr>
          <a:xfrm rot="1007669">
            <a:off x="5870806" y="-351419"/>
            <a:ext cx="5400600" cy="2664296"/>
          </a:xfrm>
          <a:prstGeom prst="star5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Document supplémentaire session 2021 </a:t>
            </a:r>
            <a:endParaRPr lang="fr-FR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2" y="18175"/>
            <a:ext cx="2071366" cy="110083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485125" y="4029922"/>
            <a:ext cx="1401139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Segoe Print" panose="02000600000000000000" pitchFamily="2" charset="0"/>
              </a:rPr>
              <a:t>UG1 (F +HG)   </a:t>
            </a:r>
            <a:endParaRPr lang="fr-FR" sz="2400" dirty="0">
              <a:latin typeface="Segoe Print" panose="02000600000000000000" pitchFamily="2" charset="0"/>
            </a:endParaRPr>
          </a:p>
        </p:txBody>
      </p:sp>
      <p:sp>
        <p:nvSpPr>
          <p:cNvPr id="11" name="AutoShape 2" descr="Magnet 30x30mm &amp;quot;Panneau Attention&amp;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0" y="2189870"/>
            <a:ext cx="2360711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Epreuve de LHGEMC  =  UG1 </a:t>
            </a:r>
          </a:p>
          <a:p>
            <a:endParaRPr lang="fr-FR" b="1" dirty="0" smtClean="0"/>
          </a:p>
          <a:p>
            <a:r>
              <a:rPr lang="fr-FR" b="1" dirty="0" smtClean="0"/>
              <a:t>Coefficients : </a:t>
            </a:r>
          </a:p>
          <a:p>
            <a:r>
              <a:rPr lang="fr-FR" b="1" dirty="0" smtClean="0"/>
              <a:t>Français écrit : 1</a:t>
            </a:r>
          </a:p>
          <a:p>
            <a:r>
              <a:rPr lang="fr-FR" b="1" dirty="0" smtClean="0"/>
              <a:t>Français oral : 1</a:t>
            </a:r>
          </a:p>
          <a:p>
            <a:r>
              <a:rPr lang="fr-FR" b="1" dirty="0" smtClean="0"/>
              <a:t>HGEMC : 1     </a:t>
            </a:r>
          </a:p>
          <a:p>
            <a:endParaRPr lang="fr-FR" b="1" dirty="0"/>
          </a:p>
          <a:p>
            <a:r>
              <a:rPr lang="fr-FR" b="1" dirty="0" smtClean="0"/>
              <a:t>=&gt; 2/3 de la note en français </a:t>
            </a:r>
          </a:p>
          <a:p>
            <a:r>
              <a:rPr lang="fr-FR" b="1" dirty="0" smtClean="0"/>
              <a:t> </a:t>
            </a:r>
          </a:p>
          <a:p>
            <a:endParaRPr lang="fr-FR" b="1" dirty="0"/>
          </a:p>
        </p:txBody>
      </p:sp>
      <p:sp>
        <p:nvSpPr>
          <p:cNvPr id="22" name="ZoneTexte 21"/>
          <p:cNvSpPr txBox="1"/>
          <p:nvPr/>
        </p:nvSpPr>
        <p:spPr>
          <a:xfrm flipH="1">
            <a:off x="8571106" y="37703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2"/>
                </a:solidFill>
              </a:rPr>
              <a:t>X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318002" y="4139728"/>
            <a:ext cx="359425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En plus de l’appréciation, préciser et distinguer ici </a:t>
            </a:r>
          </a:p>
          <a:p>
            <a:r>
              <a:rPr lang="fr-FR" sz="1200" i="1" dirty="0" smtClean="0"/>
              <a:t>la note de Français écrit, celle d’oral </a:t>
            </a:r>
          </a:p>
          <a:p>
            <a:r>
              <a:rPr lang="fr-FR" sz="1200" i="1" dirty="0" smtClean="0"/>
              <a:t>et la </a:t>
            </a:r>
            <a:r>
              <a:rPr lang="fr-FR" sz="1200" i="1" smtClean="0"/>
              <a:t>note d’HGEMC. </a:t>
            </a:r>
            <a:endParaRPr 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36139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95000" y="261771"/>
            <a:ext cx="3642344" cy="126188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4. Les appréciations</a:t>
            </a:r>
          </a:p>
          <a:p>
            <a:endParaRPr lang="fr-FR" sz="2400" b="1" dirty="0"/>
          </a:p>
          <a:p>
            <a:r>
              <a:rPr lang="fr-FR" sz="2400" b="1" dirty="0" smtClean="0"/>
              <a:t> </a:t>
            </a:r>
            <a:endParaRPr lang="fr-FR" sz="2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844824"/>
            <a:ext cx="97866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Elles doivent être </a:t>
            </a:r>
            <a:r>
              <a:rPr lang="fr-FR" sz="2400" b="1" u="sng" dirty="0" smtClean="0"/>
              <a:t>précisément renseignées </a:t>
            </a:r>
            <a:r>
              <a:rPr lang="fr-FR" sz="2400" b="1" dirty="0" smtClean="0"/>
              <a:t>dans le LS pour </a:t>
            </a:r>
          </a:p>
          <a:p>
            <a:r>
              <a:rPr lang="fr-FR" sz="2400" b="1" dirty="0"/>
              <a:t>p</a:t>
            </a:r>
            <a:r>
              <a:rPr lang="fr-FR" sz="2400" b="1" dirty="0" smtClean="0"/>
              <a:t>ermettre au </a:t>
            </a:r>
            <a:r>
              <a:rPr lang="fr-FR" sz="2400" b="1" dirty="0" smtClean="0">
                <a:solidFill>
                  <a:schemeClr val="bg2"/>
                </a:solidFill>
              </a:rPr>
              <a:t>conseil de classe </a:t>
            </a:r>
            <a:r>
              <a:rPr lang="fr-FR" sz="2400" b="1" dirty="0" smtClean="0"/>
              <a:t>d’émettre un avis  </a:t>
            </a:r>
          </a:p>
          <a:p>
            <a:r>
              <a:rPr lang="fr-FR" sz="2400" b="1" dirty="0"/>
              <a:t>e</a:t>
            </a:r>
            <a:r>
              <a:rPr lang="fr-FR" sz="2400" b="1" dirty="0" smtClean="0"/>
              <a:t>t au </a:t>
            </a:r>
            <a:r>
              <a:rPr lang="fr-FR" sz="2400" b="1" dirty="0" smtClean="0">
                <a:solidFill>
                  <a:schemeClr val="bg2"/>
                </a:solidFill>
              </a:rPr>
              <a:t>jury de délibération </a:t>
            </a:r>
            <a:r>
              <a:rPr lang="fr-FR" sz="2400" b="1" dirty="0" smtClean="0"/>
              <a:t>de statuer sur la délivrance du diplôme. </a:t>
            </a:r>
          </a:p>
          <a:p>
            <a:endParaRPr lang="fr-FR" sz="2400" b="1" dirty="0" smtClean="0"/>
          </a:p>
          <a:p>
            <a:pPr lvl="2"/>
            <a:r>
              <a:rPr lang="fr-FR" sz="2400" b="1" dirty="0" smtClean="0"/>
              <a:t>-Le niveau acquis</a:t>
            </a:r>
          </a:p>
          <a:p>
            <a:pPr lvl="2"/>
            <a:r>
              <a:rPr lang="fr-FR" sz="2400" b="1" dirty="0" smtClean="0"/>
              <a:t>-Les progrès réalisés</a:t>
            </a:r>
          </a:p>
          <a:p>
            <a:pPr lvl="2"/>
            <a:r>
              <a:rPr lang="fr-FR" sz="2400" b="1" dirty="0" smtClean="0"/>
              <a:t>-L’engagement </a:t>
            </a:r>
          </a:p>
          <a:p>
            <a:pPr lvl="2"/>
            <a:r>
              <a:rPr lang="fr-FR" sz="2400" b="1" dirty="0" smtClean="0"/>
              <a:t>-L’assiduité </a:t>
            </a:r>
            <a:r>
              <a:rPr lang="fr-FR" sz="2400" dirty="0" smtClean="0"/>
              <a:t>(</a:t>
            </a:r>
            <a:r>
              <a:rPr lang="fr-FR" sz="2400" i="1" dirty="0" smtClean="0"/>
              <a:t>en cas d’absences aux CCF ou durant l’année, </a:t>
            </a:r>
          </a:p>
          <a:p>
            <a:pPr lvl="2"/>
            <a:r>
              <a:rPr lang="fr-FR" sz="2400" i="1" dirty="0" smtClean="0"/>
              <a:t>l’explication de la situation de l’élève peut être déterminante)  </a:t>
            </a:r>
            <a:endParaRPr lang="fr-FR" sz="2400" i="1" dirty="0"/>
          </a:p>
        </p:txBody>
      </p:sp>
      <p:sp>
        <p:nvSpPr>
          <p:cNvPr id="5" name="Étoile à 5 branches 4"/>
          <p:cNvSpPr/>
          <p:nvPr/>
        </p:nvSpPr>
        <p:spPr>
          <a:xfrm rot="1007669">
            <a:off x="5916523" y="-441090"/>
            <a:ext cx="4747429" cy="2444269"/>
          </a:xfrm>
          <a:prstGeom prst="star5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Déterminantes  en 2021 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5373216"/>
            <a:ext cx="9948557" cy="16312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Indiquer le cas échéant la part prise par le CC dans la construction de la note et </a:t>
            </a:r>
          </a:p>
          <a:p>
            <a:r>
              <a:rPr lang="fr-FR" sz="2000" b="1" dirty="0" smtClean="0"/>
              <a:t>le nombre de CCF réellement passés. </a:t>
            </a:r>
          </a:p>
          <a:p>
            <a:endParaRPr lang="fr-FR" sz="2000" b="1" dirty="0"/>
          </a:p>
          <a:p>
            <a:r>
              <a:rPr lang="fr-FR" sz="2000" b="1" dirty="0" smtClean="0"/>
              <a:t>Préciser en distinguant la note d’HGEMC et la note de français</a:t>
            </a:r>
          </a:p>
          <a:p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522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920552" y="1844824"/>
            <a:ext cx="5923416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Actualités diverses</a:t>
            </a:r>
            <a:r>
              <a:rPr lang="fr-FR" dirty="0" smtClean="0"/>
              <a:t> :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Formation français, programme limitatif, les 6,8,10/12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Oral de contrôle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Programmes adaptés HG, terminale BP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Tests de positionnement rentrée 2022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Candidats CAPLP, CAER  interne &amp; externe ?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244957" y="4005064"/>
            <a:ext cx="2659702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Plan de l’intervention :</a:t>
            </a:r>
          </a:p>
          <a:p>
            <a:pPr lvl="1"/>
            <a:r>
              <a:rPr lang="fr-FR" dirty="0" smtClean="0"/>
              <a:t>-Le CCF</a:t>
            </a:r>
          </a:p>
          <a:p>
            <a:pPr lvl="1"/>
            <a:r>
              <a:rPr lang="fr-FR" dirty="0" smtClean="0"/>
              <a:t>-Du CCF au CC </a:t>
            </a:r>
          </a:p>
          <a:p>
            <a:pPr lvl="1"/>
            <a:r>
              <a:rPr lang="fr-FR" dirty="0" smtClean="0"/>
              <a:t>-L’harmonisation </a:t>
            </a:r>
          </a:p>
          <a:p>
            <a:pPr lvl="1"/>
            <a:r>
              <a:rPr lang="fr-FR" dirty="0" smtClean="0"/>
              <a:t>-Le livret scolaire </a:t>
            </a:r>
          </a:p>
          <a:p>
            <a:pPr lvl="1"/>
            <a:r>
              <a:rPr lang="fr-FR" dirty="0" smtClean="0"/>
              <a:t>-Les appréciations</a:t>
            </a:r>
          </a:p>
          <a:p>
            <a:r>
              <a:rPr lang="fr-FR" b="1" dirty="0" smtClean="0"/>
              <a:t>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8548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D2931-05F9-467B-9487-326631EB2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84F31B-93AB-41FA-A4E2-7C66CD903CB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72952" y="240000"/>
            <a:ext cx="9433048" cy="66787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tx2"/>
                </a:solidFill>
              </a:rPr>
              <a:t>Scénario actuel : reprise le 11 octobre et pas de </a:t>
            </a:r>
            <a:r>
              <a:rPr lang="fr-FR" sz="2400" b="1" i="1" dirty="0" err="1" smtClean="0">
                <a:solidFill>
                  <a:schemeClr val="tx2"/>
                </a:solidFill>
              </a:rPr>
              <a:t>reconfinement</a:t>
            </a:r>
            <a:r>
              <a:rPr lang="fr-FR" sz="2400" b="1" i="1" dirty="0" smtClean="0">
                <a:solidFill>
                  <a:schemeClr val="tx2"/>
                </a:solidFill>
              </a:rPr>
              <a:t> </a:t>
            </a:r>
          </a:p>
          <a:p>
            <a:endParaRPr lang="fr-FR" sz="2400" b="1" dirty="0" smtClean="0">
              <a:solidFill>
                <a:schemeClr val="tx2"/>
              </a:solidFill>
            </a:endParaRPr>
          </a:p>
          <a:p>
            <a:r>
              <a:rPr lang="fr-FR" sz="2800" b="1" u="sng" dirty="0" smtClean="0">
                <a:solidFill>
                  <a:schemeClr val="tx2"/>
                </a:solidFill>
              </a:rPr>
              <a:t>CAP</a:t>
            </a:r>
            <a:r>
              <a:rPr lang="fr-FR" sz="2800" b="1" dirty="0" smtClean="0">
                <a:solidFill>
                  <a:schemeClr val="tx2"/>
                </a:solidFill>
              </a:rPr>
              <a:t> : </a:t>
            </a:r>
          </a:p>
          <a:p>
            <a:endParaRPr lang="fr-FR" b="1" dirty="0" smtClean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tx2"/>
                </a:solidFill>
              </a:rPr>
              <a:t>CCF : </a:t>
            </a:r>
            <a:r>
              <a:rPr lang="fr-FR" b="1" dirty="0">
                <a:solidFill>
                  <a:schemeClr val="bg2"/>
                </a:solidFill>
              </a:rPr>
              <a:t>u</a:t>
            </a:r>
            <a:r>
              <a:rPr lang="fr-FR" b="1" dirty="0" smtClean="0">
                <a:solidFill>
                  <a:schemeClr val="bg2"/>
                </a:solidFill>
              </a:rPr>
              <a:t>ne situation au moins pour valider l’unité de français et l’unité d’HG-EMC</a:t>
            </a:r>
          </a:p>
          <a:p>
            <a:pPr lvl="1"/>
            <a:r>
              <a:rPr lang="fr-FR" b="1" dirty="0" smtClean="0">
                <a:solidFill>
                  <a:schemeClr val="bg2"/>
                </a:solidFill>
              </a:rPr>
              <a:t>	       =&gt; 1 situation au moins sur les 2 en français ( soit écrit, soit oral si les deux 		ne peuvent être conduits).  </a:t>
            </a:r>
            <a:endParaRPr lang="fr-FR" b="1" dirty="0">
              <a:solidFill>
                <a:schemeClr val="bg2"/>
              </a:solidFill>
            </a:endParaRPr>
          </a:p>
          <a:p>
            <a:pPr lvl="1"/>
            <a:r>
              <a:rPr lang="fr-FR" b="1" dirty="0" smtClean="0">
                <a:solidFill>
                  <a:schemeClr val="bg2"/>
                </a:solidFill>
              </a:rPr>
              <a:t>	        =&gt; la situation d’orale en HG.  </a:t>
            </a:r>
          </a:p>
          <a:p>
            <a:pPr lvl="1"/>
            <a:endParaRPr lang="fr-FR" b="1" dirty="0">
              <a:solidFill>
                <a:schemeClr val="tx2"/>
              </a:solidFill>
            </a:endParaRPr>
          </a:p>
          <a:p>
            <a:r>
              <a:rPr lang="fr-FR" sz="2800" b="1" u="sng" dirty="0" smtClean="0">
                <a:solidFill>
                  <a:schemeClr val="tx2"/>
                </a:solidFill>
              </a:rPr>
              <a:t>BAC</a:t>
            </a:r>
            <a:r>
              <a:rPr lang="fr-FR" sz="2800" b="1" dirty="0" smtClean="0">
                <a:solidFill>
                  <a:schemeClr val="tx2"/>
                </a:solidFill>
              </a:rPr>
              <a:t> </a:t>
            </a:r>
            <a:r>
              <a:rPr lang="fr-FR" sz="2400" b="1" dirty="0" smtClean="0">
                <a:solidFill>
                  <a:schemeClr val="tx2"/>
                </a:solidFill>
              </a:rPr>
              <a:t>: </a:t>
            </a:r>
          </a:p>
          <a:p>
            <a:pPr lvl="1"/>
            <a:endParaRPr lang="fr-FR" b="1" dirty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tx2"/>
                </a:solidFill>
              </a:rPr>
              <a:t>Passation des épreuves ponctuelles du bac :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	en français =&gt; </a:t>
            </a:r>
            <a:r>
              <a:rPr lang="fr-FR" b="1" dirty="0" smtClean="0">
                <a:solidFill>
                  <a:schemeClr val="bg2"/>
                </a:solidFill>
              </a:rPr>
              <a:t>deux objets d’</a:t>
            </a:r>
            <a:r>
              <a:rPr lang="fr-FR" b="1" dirty="0">
                <a:solidFill>
                  <a:schemeClr val="bg2"/>
                </a:solidFill>
              </a:rPr>
              <a:t>é</a:t>
            </a:r>
            <a:r>
              <a:rPr lang="fr-FR" b="1" dirty="0" smtClean="0">
                <a:solidFill>
                  <a:schemeClr val="bg2"/>
                </a:solidFill>
              </a:rPr>
              <a:t>tude au choix des candidats </a:t>
            </a:r>
            <a:endParaRPr lang="fr-FR" b="1" dirty="0">
              <a:solidFill>
                <a:schemeClr val="bg2"/>
              </a:solidFill>
            </a:endParaRP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	en histoire géographie EMC =&gt; sujets ordinaires avec  2 situations au choix.  </a:t>
            </a:r>
          </a:p>
          <a:p>
            <a:pPr lvl="1"/>
            <a:endParaRPr lang="fr-FR" b="1" dirty="0" smtClean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bg2"/>
                </a:solidFill>
              </a:rPr>
              <a:t>Calcul de la moyenne </a:t>
            </a:r>
            <a:r>
              <a:rPr lang="fr-FR" b="1" dirty="0">
                <a:solidFill>
                  <a:schemeClr val="bg2"/>
                </a:solidFill>
              </a:rPr>
              <a:t>des épreuves ponctuelles </a:t>
            </a:r>
            <a:r>
              <a:rPr lang="fr-FR" b="1" dirty="0" smtClean="0">
                <a:solidFill>
                  <a:schemeClr val="bg2"/>
                </a:solidFill>
              </a:rPr>
              <a:t>des enseignements généraux</a:t>
            </a:r>
          </a:p>
          <a:p>
            <a:pPr lvl="1"/>
            <a:r>
              <a:rPr lang="fr-FR" b="1" dirty="0" smtClean="0">
                <a:solidFill>
                  <a:schemeClr val="bg2"/>
                </a:solidFill>
              </a:rPr>
              <a:t>   </a:t>
            </a:r>
            <a:r>
              <a:rPr lang="fr-FR" dirty="0" smtClean="0">
                <a:solidFill>
                  <a:schemeClr val="bg2"/>
                </a:solidFill>
              </a:rPr>
              <a:t>(LHG</a:t>
            </a:r>
            <a:r>
              <a:rPr lang="fr-FR" dirty="0">
                <a:solidFill>
                  <a:schemeClr val="bg2"/>
                </a:solidFill>
              </a:rPr>
              <a:t>, PSE, Economie gestion ou économie droit)</a:t>
            </a:r>
            <a:r>
              <a:rPr lang="fr-FR" b="1" dirty="0">
                <a:solidFill>
                  <a:schemeClr val="bg2"/>
                </a:solidFill>
              </a:rPr>
              <a:t> </a:t>
            </a:r>
            <a:r>
              <a:rPr lang="fr-FR" b="1" dirty="0" smtClean="0">
                <a:solidFill>
                  <a:schemeClr val="bg2"/>
                </a:solidFill>
              </a:rPr>
              <a:t>=&gt; prise en compte des deux meilleures notes obtenues.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Maintien de l’épreuve de contrôle, le 17 décembre. 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832648" y="620688"/>
            <a:ext cx="4160912" cy="86409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</a:p>
          <a:p>
            <a:pPr algn="ctr"/>
            <a:r>
              <a:rPr lang="fr-FR" i="1" dirty="0" smtClean="0"/>
              <a:t>Aménagements exceptionnels </a:t>
            </a:r>
          </a:p>
          <a:p>
            <a:pPr algn="ctr"/>
            <a:r>
              <a:rPr lang="fr-FR" i="1" dirty="0" smtClean="0"/>
              <a:t>au titre de la session 2021 </a:t>
            </a:r>
          </a:p>
          <a:p>
            <a:pPr algn="ctr"/>
            <a:r>
              <a:rPr lang="fr-FR" i="1" dirty="0" smtClean="0"/>
              <a:t>Décret 8/06/2021 </a:t>
            </a:r>
          </a:p>
          <a:p>
            <a:pPr algn="ctr"/>
            <a:endParaRPr lang="fr-FR" b="1" dirty="0" smtClean="0">
              <a:solidFill>
                <a:schemeClr val="bg1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1424608" y="1412776"/>
            <a:ext cx="8064896" cy="496522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389449" y="1647191"/>
            <a:ext cx="7128792" cy="45365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 rot="20145791">
            <a:off x="165494" y="3050893"/>
            <a:ext cx="67096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		Diapo de la </a:t>
            </a:r>
            <a:r>
              <a:rPr lang="fr-FR" dirty="0" err="1" smtClean="0"/>
              <a:t>visio</a:t>
            </a:r>
            <a:r>
              <a:rPr lang="fr-FR" dirty="0" smtClean="0"/>
              <a:t> du 23 septembre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714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97500" y="56803"/>
            <a:ext cx="30553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fr-FR" sz="3200" b="1" dirty="0" smtClean="0"/>
              <a:t>Le CCF</a:t>
            </a:r>
          </a:p>
          <a:p>
            <a:r>
              <a:rPr lang="fr-FR" sz="3200" b="1" dirty="0" smtClean="0"/>
              <a:t> </a:t>
            </a:r>
            <a:endParaRPr lang="fr-FR" sz="32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205944" y="1179543"/>
            <a:ext cx="9700056" cy="87100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b="1" i="1" u="sng" dirty="0" smtClean="0"/>
              <a:t>PLUSIEURS CAS DE FIGURE </a:t>
            </a:r>
            <a:r>
              <a:rPr lang="fr-FR" sz="2000" b="1" i="1" dirty="0" smtClean="0"/>
              <a:t>: </a:t>
            </a:r>
          </a:p>
          <a:p>
            <a:endParaRPr lang="fr-FR" sz="2000" b="1" i="1" dirty="0" smtClean="0"/>
          </a:p>
          <a:p>
            <a:r>
              <a:rPr lang="fr-FR" sz="2000" b="1" dirty="0" smtClean="0"/>
              <a:t>1° Toutes les situations de CCF ont pu être passées =&gt; elles seules comptent (pas de CC).</a:t>
            </a:r>
            <a:r>
              <a:rPr lang="fr-FR" sz="2000" b="1" dirty="0" smtClean="0">
                <a:solidFill>
                  <a:schemeClr val="bg2"/>
                </a:solidFill>
              </a:rPr>
              <a:t> </a:t>
            </a:r>
            <a:r>
              <a:rPr lang="fr-FR" sz="2000" b="1" dirty="0"/>
              <a:t>Les modalités et coefficients sont </a:t>
            </a:r>
            <a:r>
              <a:rPr lang="fr-FR" sz="2000" b="1" dirty="0" smtClean="0"/>
              <a:t>inchangés. </a:t>
            </a:r>
          </a:p>
          <a:p>
            <a:endParaRPr lang="fr-FR" sz="2000" b="1" dirty="0" smtClean="0"/>
          </a:p>
          <a:p>
            <a:r>
              <a:rPr lang="fr-FR" sz="2000" b="1" dirty="0" smtClean="0"/>
              <a:t>2° </a:t>
            </a:r>
            <a:r>
              <a:rPr lang="fr-FR" sz="2000" b="1" dirty="0"/>
              <a:t>Aucun CCF n’a pu être passé, ni </a:t>
            </a:r>
            <a:r>
              <a:rPr lang="fr-FR" sz="2000" b="1" dirty="0" smtClean="0"/>
              <a:t>en français</a:t>
            </a:r>
            <a:r>
              <a:rPr lang="fr-FR" sz="2000" b="1" dirty="0"/>
              <a:t>, ni en HG  =&gt; contrôle continu intégral </a:t>
            </a:r>
          </a:p>
          <a:p>
            <a:endParaRPr lang="fr-FR" sz="2000" b="1" dirty="0"/>
          </a:p>
          <a:p>
            <a:r>
              <a:rPr lang="fr-FR" sz="2000" b="1" dirty="0"/>
              <a:t>3</a:t>
            </a:r>
            <a:r>
              <a:rPr lang="fr-FR" sz="2000" b="1" dirty="0" smtClean="0"/>
              <a:t>° Seul le CCF d’histoire-géo, EMC a pu être passé =&gt; contrôle continu pour l’histoire géo et maintien du CCF pour le français </a:t>
            </a:r>
          </a:p>
          <a:p>
            <a:endParaRPr lang="fr-FR" sz="2000" b="1" dirty="0"/>
          </a:p>
          <a:p>
            <a:r>
              <a:rPr lang="fr-FR" sz="2000" b="1" dirty="0"/>
              <a:t>4</a:t>
            </a:r>
            <a:r>
              <a:rPr lang="fr-FR" sz="2000" b="1" dirty="0" smtClean="0"/>
              <a:t>° Une seule des deux situations en CCF a pu être évaluée en français (lecture écriture ou oral). La note obtenue à cette seule évaluation compte pour les 2 situations si elle est significative, dans le cas contraire elle peut être  complétée par des notes de CC.          Le français compte pour 2/3 de la note ! </a:t>
            </a:r>
            <a:endParaRPr lang="fr-FR" sz="2000" b="1" dirty="0"/>
          </a:p>
          <a:p>
            <a:r>
              <a:rPr lang="fr-FR" sz="2000" b="1" dirty="0" smtClean="0"/>
              <a:t> </a:t>
            </a:r>
            <a:endParaRPr lang="fr-FR" sz="2000" b="1" dirty="0"/>
          </a:p>
          <a:p>
            <a:endParaRPr lang="fr-FR" sz="2000" b="1" dirty="0" smtClean="0"/>
          </a:p>
          <a:p>
            <a:endParaRPr lang="fr-FR" sz="2000" b="1" dirty="0"/>
          </a:p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/>
          </a:p>
          <a:p>
            <a:r>
              <a:rPr lang="fr-FR" b="1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161599" y="745622"/>
            <a:ext cx="966161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bg2"/>
                </a:solidFill>
              </a:rPr>
              <a:t>Les épreuves de CCF peuvent être remplacées ou complétées par le contrôle continu. </a:t>
            </a: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366" y="6224906"/>
            <a:ext cx="603556" cy="597460"/>
          </a:xfrm>
          <a:prstGeom prst="rect">
            <a:avLst/>
          </a:prstGeom>
        </p:spPr>
      </p:pic>
      <p:sp>
        <p:nvSpPr>
          <p:cNvPr id="28" name="ZoneTexte 27"/>
          <p:cNvSpPr txBox="1"/>
          <p:nvPr/>
        </p:nvSpPr>
        <p:spPr>
          <a:xfrm>
            <a:off x="1657131" y="6338970"/>
            <a:ext cx="8460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Précisions : le « 0 » n’est pas éliminatoire, la mention ABS est éliminatoire. </a:t>
            </a:r>
            <a:endParaRPr lang="fr-FR" b="1" dirty="0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2920" y="5424820"/>
            <a:ext cx="603556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endParaRPr lang="fr-FR" cap="all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95000" y="936983"/>
            <a:ext cx="9711000" cy="12618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2400" b="1" dirty="0" smtClean="0"/>
          </a:p>
          <a:p>
            <a:r>
              <a:rPr lang="fr-FR" sz="2400" b="1" dirty="0" smtClean="0"/>
              <a:t>Le </a:t>
            </a:r>
            <a:r>
              <a:rPr lang="fr-FR" sz="2400" b="1" dirty="0"/>
              <a:t>contrôle continu </a:t>
            </a:r>
            <a:r>
              <a:rPr lang="fr-FR" sz="2400" b="1" dirty="0" smtClean="0"/>
              <a:t>repose sur les </a:t>
            </a:r>
            <a:r>
              <a:rPr lang="fr-FR" sz="2400" b="1" dirty="0"/>
              <a:t>notes </a:t>
            </a:r>
            <a:r>
              <a:rPr lang="fr-FR" sz="2400" b="1" dirty="0" smtClean="0"/>
              <a:t>obtenues, avant </a:t>
            </a:r>
            <a:r>
              <a:rPr lang="fr-FR" sz="2400" b="1" dirty="0"/>
              <a:t>la </a:t>
            </a:r>
            <a:endParaRPr lang="fr-FR" sz="2400" b="1" dirty="0" smtClean="0"/>
          </a:p>
          <a:p>
            <a:r>
              <a:rPr lang="fr-FR" sz="2400" b="1" dirty="0" smtClean="0"/>
              <a:t>fermeture </a:t>
            </a:r>
            <a:r>
              <a:rPr lang="fr-FR" sz="2400" b="1" dirty="0"/>
              <a:t>des établissements </a:t>
            </a:r>
            <a:r>
              <a:rPr lang="fr-FR" sz="2400" b="1" dirty="0" smtClean="0"/>
              <a:t>et </a:t>
            </a:r>
            <a:r>
              <a:rPr lang="fr-FR" sz="2800" b="1" u="sng" dirty="0" smtClean="0">
                <a:solidFill>
                  <a:schemeClr val="bg2"/>
                </a:solidFill>
              </a:rPr>
              <a:t>après </a:t>
            </a:r>
            <a:r>
              <a:rPr lang="fr-FR" sz="2800" b="1" u="sng" dirty="0">
                <a:solidFill>
                  <a:schemeClr val="bg2"/>
                </a:solidFill>
              </a:rPr>
              <a:t>leur réouverture</a:t>
            </a:r>
            <a:r>
              <a:rPr lang="fr-FR" sz="2400" b="1" dirty="0">
                <a:solidFill>
                  <a:schemeClr val="bg2"/>
                </a:solidFill>
              </a:rPr>
              <a:t>.</a:t>
            </a:r>
            <a:r>
              <a:rPr lang="fr-FR" sz="2000" b="1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5000" y="356339"/>
            <a:ext cx="80535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fr-FR" sz="3200" b="1" dirty="0" smtClean="0"/>
              <a:t>Du CCF au CC </a:t>
            </a:r>
            <a:r>
              <a:rPr lang="fr-FR" sz="2400" dirty="0" smtClean="0"/>
              <a:t>(situations 2,3 et 4) </a:t>
            </a:r>
            <a:endParaRPr lang="fr-FR" sz="3200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61530" y="2492896"/>
            <a:ext cx="98085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Les notes retenues doivent être </a:t>
            </a:r>
            <a:r>
              <a:rPr lang="fr-FR" sz="2800" b="1" u="sng" dirty="0" smtClean="0">
                <a:solidFill>
                  <a:schemeClr val="bg2"/>
                </a:solidFill>
              </a:rPr>
              <a:t>significatives</a:t>
            </a:r>
            <a:r>
              <a:rPr lang="fr-FR" sz="2400" b="1" dirty="0" smtClean="0"/>
              <a:t> et refléter le profil de l’élève : son niveau de maîtrise des compétences, ses progrès, son engagement, son assiduité.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0317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99394732"/>
              </p:ext>
            </p:extLst>
          </p:nvPr>
        </p:nvGraphicFramePr>
        <p:xfrm>
          <a:off x="632520" y="0"/>
          <a:ext cx="93002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120000"/>
            <a:ext cx="372886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2. Instances d’harmonisation</a:t>
            </a:r>
          </a:p>
          <a:p>
            <a:r>
              <a:rPr lang="fr-FR" sz="2800" b="1" dirty="0" smtClean="0"/>
              <a:t>&amp; calendrier</a:t>
            </a:r>
          </a:p>
          <a:p>
            <a:endParaRPr lang="fr-FR" sz="2800" dirty="0" smtClean="0"/>
          </a:p>
        </p:txBody>
      </p:sp>
      <p:sp>
        <p:nvSpPr>
          <p:cNvPr id="6" name="Flèche vers le bas 5"/>
          <p:cNvSpPr/>
          <p:nvPr/>
        </p:nvSpPr>
        <p:spPr>
          <a:xfrm rot="10800000">
            <a:off x="28802" y="3501008"/>
            <a:ext cx="437520" cy="324036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Etablissement 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88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156185" y="106004"/>
            <a:ext cx="9777536" cy="1512258"/>
            <a:chOff x="0" y="5094980"/>
            <a:chExt cx="8883479" cy="1602846"/>
          </a:xfrm>
        </p:grpSpPr>
        <p:sp>
          <p:nvSpPr>
            <p:cNvPr id="5" name="Trapèze 4"/>
            <p:cNvSpPr/>
            <p:nvPr/>
          </p:nvSpPr>
          <p:spPr>
            <a:xfrm>
              <a:off x="0" y="5094980"/>
              <a:ext cx="8883479" cy="1602845"/>
            </a:xfrm>
            <a:prstGeom prst="trapezoid">
              <a:avLst>
                <a:gd name="adj" fmla="val 66316"/>
              </a:avLst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Trapèze 4"/>
            <p:cNvSpPr txBox="1"/>
            <p:nvPr/>
          </p:nvSpPr>
          <p:spPr>
            <a:xfrm>
              <a:off x="759897" y="5142184"/>
              <a:ext cx="7719983" cy="15556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kern="1200" dirty="0" smtClean="0">
                  <a:solidFill>
                    <a:schemeClr val="tx1"/>
                  </a:solidFill>
                </a:rPr>
                <a:t>Harmonisation disciplinaire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0" i="1" kern="1200" dirty="0" smtClean="0">
                  <a:solidFill>
                    <a:schemeClr val="tx1"/>
                  </a:solidFill>
                </a:rPr>
                <a:t>Avant le conseil de classe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2000" b="1" i="1" dirty="0" smtClean="0">
                <a:solidFill>
                  <a:schemeClr val="tx1"/>
                </a:solidFill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i="1" dirty="0" smtClean="0">
                  <a:solidFill>
                    <a:schemeClr val="tx1"/>
                  </a:solidFill>
                </a:rPr>
                <a:t>3 PRINCIPES : EQUITE, BIENVEILLANCE et VALEUR DU DIPLÔME</a:t>
              </a:r>
              <a:endParaRPr lang="fr-FR" sz="2000" b="1" i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97500" y="2132856"/>
            <a:ext cx="9251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fr-FR" b="1" dirty="0" smtClean="0"/>
              <a:t>Harmonisation au sein de la classe entre les différents élèves puis entre toutes </a:t>
            </a:r>
          </a:p>
          <a:p>
            <a:r>
              <a:rPr lang="fr-FR" b="1" dirty="0" smtClean="0"/>
              <a:t>les classes d’un même enseignant</a:t>
            </a:r>
            <a:r>
              <a:rPr lang="fr-FR" dirty="0" smtClean="0"/>
              <a:t>. 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8577" y="3645024"/>
            <a:ext cx="100527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2</a:t>
            </a:r>
            <a:r>
              <a:rPr lang="fr-FR" b="1" dirty="0" smtClean="0"/>
              <a:t>. Harmonisation entre toutes les classes et collègues LHG de l’établissement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dirty="0" smtClean="0"/>
              <a:t>Statistiques des résultats des trois dernières années, en Lettres-Histoire dans l’établissement,</a:t>
            </a:r>
          </a:p>
          <a:p>
            <a:r>
              <a:rPr lang="fr-FR" dirty="0" smtClean="0"/>
              <a:t>     par filières.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829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97500" y="120000"/>
            <a:ext cx="1687148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3. Le livret scolaire </a:t>
            </a:r>
          </a:p>
          <a:p>
            <a:endParaRPr lang="fr-FR" sz="2800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214" y="135280"/>
            <a:ext cx="7923314" cy="7515225"/>
          </a:xfrm>
          <a:prstGeom prst="rect">
            <a:avLst/>
          </a:prstGeom>
        </p:spPr>
      </p:pic>
      <p:sp>
        <p:nvSpPr>
          <p:cNvPr id="9" name="Forme libre 8"/>
          <p:cNvSpPr/>
          <p:nvPr/>
        </p:nvSpPr>
        <p:spPr>
          <a:xfrm>
            <a:off x="3004448" y="174171"/>
            <a:ext cx="3278472" cy="783772"/>
          </a:xfrm>
          <a:custGeom>
            <a:avLst/>
            <a:gdLst>
              <a:gd name="connsiteX0" fmla="*/ 3004466 w 3278472"/>
              <a:gd name="connsiteY0" fmla="*/ 272143 h 783772"/>
              <a:gd name="connsiteX1" fmla="*/ 2710552 w 3278472"/>
              <a:gd name="connsiteY1" fmla="*/ 239486 h 783772"/>
              <a:gd name="connsiteX2" fmla="*/ 2645238 w 3278472"/>
              <a:gd name="connsiteY2" fmla="*/ 217715 h 783772"/>
              <a:gd name="connsiteX3" fmla="*/ 2547266 w 3278472"/>
              <a:gd name="connsiteY3" fmla="*/ 195943 h 783772"/>
              <a:gd name="connsiteX4" fmla="*/ 2405752 w 3278472"/>
              <a:gd name="connsiteY4" fmla="*/ 152400 h 783772"/>
              <a:gd name="connsiteX5" fmla="*/ 2340438 w 3278472"/>
              <a:gd name="connsiteY5" fmla="*/ 141515 h 783772"/>
              <a:gd name="connsiteX6" fmla="*/ 2296895 w 3278472"/>
              <a:gd name="connsiteY6" fmla="*/ 130629 h 783772"/>
              <a:gd name="connsiteX7" fmla="*/ 2177152 w 3278472"/>
              <a:gd name="connsiteY7" fmla="*/ 119743 h 783772"/>
              <a:gd name="connsiteX8" fmla="*/ 1360723 w 3278472"/>
              <a:gd name="connsiteY8" fmla="*/ 87086 h 783772"/>
              <a:gd name="connsiteX9" fmla="*/ 1121238 w 3278472"/>
              <a:gd name="connsiteY9" fmla="*/ 43543 h 783772"/>
              <a:gd name="connsiteX10" fmla="*/ 990609 w 3278472"/>
              <a:gd name="connsiteY10" fmla="*/ 0 h 783772"/>
              <a:gd name="connsiteX11" fmla="*/ 381009 w 3278472"/>
              <a:gd name="connsiteY11" fmla="*/ 10886 h 783772"/>
              <a:gd name="connsiteX12" fmla="*/ 206838 w 3278472"/>
              <a:gd name="connsiteY12" fmla="*/ 32658 h 783772"/>
              <a:gd name="connsiteX13" fmla="*/ 185066 w 3278472"/>
              <a:gd name="connsiteY13" fmla="*/ 65315 h 783772"/>
              <a:gd name="connsiteX14" fmla="*/ 141523 w 3278472"/>
              <a:gd name="connsiteY14" fmla="*/ 141515 h 783772"/>
              <a:gd name="connsiteX15" fmla="*/ 10895 w 3278472"/>
              <a:gd name="connsiteY15" fmla="*/ 195943 h 783772"/>
              <a:gd name="connsiteX16" fmla="*/ 21781 w 3278472"/>
              <a:gd name="connsiteY16" fmla="*/ 402772 h 783772"/>
              <a:gd name="connsiteX17" fmla="*/ 65323 w 3278472"/>
              <a:gd name="connsiteY17" fmla="*/ 489858 h 783772"/>
              <a:gd name="connsiteX18" fmla="*/ 87095 w 3278472"/>
              <a:gd name="connsiteY18" fmla="*/ 566058 h 783772"/>
              <a:gd name="connsiteX19" fmla="*/ 130638 w 3278472"/>
              <a:gd name="connsiteY19" fmla="*/ 587829 h 783772"/>
              <a:gd name="connsiteX20" fmla="*/ 174181 w 3278472"/>
              <a:gd name="connsiteY20" fmla="*/ 674915 h 783772"/>
              <a:gd name="connsiteX21" fmla="*/ 217723 w 3278472"/>
              <a:gd name="connsiteY21" fmla="*/ 696686 h 783772"/>
              <a:gd name="connsiteX22" fmla="*/ 326581 w 3278472"/>
              <a:gd name="connsiteY22" fmla="*/ 762000 h 783772"/>
              <a:gd name="connsiteX23" fmla="*/ 413666 w 3278472"/>
              <a:gd name="connsiteY23" fmla="*/ 783772 h 783772"/>
              <a:gd name="connsiteX24" fmla="*/ 1393381 w 3278472"/>
              <a:gd name="connsiteY24" fmla="*/ 772886 h 783772"/>
              <a:gd name="connsiteX25" fmla="*/ 2808523 w 3278472"/>
              <a:gd name="connsiteY25" fmla="*/ 740229 h 783772"/>
              <a:gd name="connsiteX26" fmla="*/ 2862952 w 3278472"/>
              <a:gd name="connsiteY26" fmla="*/ 696686 h 783772"/>
              <a:gd name="connsiteX27" fmla="*/ 3004466 w 3278472"/>
              <a:gd name="connsiteY27" fmla="*/ 653143 h 783772"/>
              <a:gd name="connsiteX28" fmla="*/ 3113323 w 3278472"/>
              <a:gd name="connsiteY28" fmla="*/ 587829 h 783772"/>
              <a:gd name="connsiteX29" fmla="*/ 3156866 w 3278472"/>
              <a:gd name="connsiteY29" fmla="*/ 566058 h 783772"/>
              <a:gd name="connsiteX30" fmla="*/ 3200409 w 3278472"/>
              <a:gd name="connsiteY30" fmla="*/ 544286 h 783772"/>
              <a:gd name="connsiteX31" fmla="*/ 3265723 w 3278472"/>
              <a:gd name="connsiteY31" fmla="*/ 522515 h 783772"/>
              <a:gd name="connsiteX32" fmla="*/ 3276609 w 3278472"/>
              <a:gd name="connsiteY32" fmla="*/ 489858 h 783772"/>
              <a:gd name="connsiteX33" fmla="*/ 3233066 w 3278472"/>
              <a:gd name="connsiteY33" fmla="*/ 478972 h 783772"/>
              <a:gd name="connsiteX34" fmla="*/ 3189523 w 3278472"/>
              <a:gd name="connsiteY34" fmla="*/ 435429 h 783772"/>
              <a:gd name="connsiteX35" fmla="*/ 3124209 w 3278472"/>
              <a:gd name="connsiteY35" fmla="*/ 391886 h 783772"/>
              <a:gd name="connsiteX36" fmla="*/ 3091552 w 3278472"/>
              <a:gd name="connsiteY36" fmla="*/ 370115 h 783772"/>
              <a:gd name="connsiteX37" fmla="*/ 3048009 w 3278472"/>
              <a:gd name="connsiteY37" fmla="*/ 326572 h 783772"/>
              <a:gd name="connsiteX38" fmla="*/ 3004466 w 3278472"/>
              <a:gd name="connsiteY38" fmla="*/ 261258 h 783772"/>
              <a:gd name="connsiteX39" fmla="*/ 2993581 w 3278472"/>
              <a:gd name="connsiteY39" fmla="*/ 217715 h 783772"/>
              <a:gd name="connsiteX40" fmla="*/ 2960923 w 3278472"/>
              <a:gd name="connsiteY40" fmla="*/ 206829 h 783772"/>
              <a:gd name="connsiteX41" fmla="*/ 2884723 w 3278472"/>
              <a:gd name="connsiteY41" fmla="*/ 206829 h 783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78472" h="783772">
                <a:moveTo>
                  <a:pt x="3004466" y="272143"/>
                </a:moveTo>
                <a:cubicBezTo>
                  <a:pt x="2977068" y="269652"/>
                  <a:pt x="2790374" y="261255"/>
                  <a:pt x="2710552" y="239486"/>
                </a:cubicBezTo>
                <a:cubicBezTo>
                  <a:pt x="2688412" y="233448"/>
                  <a:pt x="2667640" y="222693"/>
                  <a:pt x="2645238" y="217715"/>
                </a:cubicBezTo>
                <a:cubicBezTo>
                  <a:pt x="2612581" y="210458"/>
                  <a:pt x="2579590" y="204563"/>
                  <a:pt x="2547266" y="195943"/>
                </a:cubicBezTo>
                <a:cubicBezTo>
                  <a:pt x="2419750" y="161939"/>
                  <a:pt x="2546771" y="184943"/>
                  <a:pt x="2405752" y="152400"/>
                </a:cubicBezTo>
                <a:cubicBezTo>
                  <a:pt x="2384246" y="147437"/>
                  <a:pt x="2362081" y="145844"/>
                  <a:pt x="2340438" y="141515"/>
                </a:cubicBezTo>
                <a:cubicBezTo>
                  <a:pt x="2325767" y="138581"/>
                  <a:pt x="2311725" y="132606"/>
                  <a:pt x="2296895" y="130629"/>
                </a:cubicBezTo>
                <a:cubicBezTo>
                  <a:pt x="2257168" y="125332"/>
                  <a:pt x="2217066" y="123372"/>
                  <a:pt x="2177152" y="119743"/>
                </a:cubicBezTo>
                <a:cubicBezTo>
                  <a:pt x="1894267" y="25454"/>
                  <a:pt x="2207909" y="126490"/>
                  <a:pt x="1360723" y="87086"/>
                </a:cubicBezTo>
                <a:cubicBezTo>
                  <a:pt x="1346768" y="86437"/>
                  <a:pt x="1160109" y="62978"/>
                  <a:pt x="1121238" y="43543"/>
                </a:cubicBezTo>
                <a:cubicBezTo>
                  <a:pt x="1050932" y="8391"/>
                  <a:pt x="1093438" y="25708"/>
                  <a:pt x="990609" y="0"/>
                </a:cubicBezTo>
                <a:cubicBezTo>
                  <a:pt x="787409" y="3629"/>
                  <a:pt x="584065" y="2425"/>
                  <a:pt x="381009" y="10886"/>
                </a:cubicBezTo>
                <a:cubicBezTo>
                  <a:pt x="322551" y="13322"/>
                  <a:pt x="263212" y="16998"/>
                  <a:pt x="206838" y="32658"/>
                </a:cubicBezTo>
                <a:cubicBezTo>
                  <a:pt x="194232" y="36160"/>
                  <a:pt x="191557" y="53956"/>
                  <a:pt x="185066" y="65315"/>
                </a:cubicBezTo>
                <a:cubicBezTo>
                  <a:pt x="179946" y="74274"/>
                  <a:pt x="154155" y="132673"/>
                  <a:pt x="141523" y="141515"/>
                </a:cubicBezTo>
                <a:cubicBezTo>
                  <a:pt x="85705" y="180587"/>
                  <a:pt x="65342" y="182332"/>
                  <a:pt x="10895" y="195943"/>
                </a:cubicBezTo>
                <a:cubicBezTo>
                  <a:pt x="882" y="296071"/>
                  <a:pt x="-11757" y="307748"/>
                  <a:pt x="21781" y="402772"/>
                </a:cubicBezTo>
                <a:cubicBezTo>
                  <a:pt x="32583" y="433377"/>
                  <a:pt x="57451" y="458372"/>
                  <a:pt x="65323" y="489858"/>
                </a:cubicBezTo>
                <a:cubicBezTo>
                  <a:pt x="65417" y="490235"/>
                  <a:pt x="81890" y="560853"/>
                  <a:pt x="87095" y="566058"/>
                </a:cubicBezTo>
                <a:cubicBezTo>
                  <a:pt x="98570" y="577533"/>
                  <a:pt x="116124" y="580572"/>
                  <a:pt x="130638" y="587829"/>
                </a:cubicBezTo>
                <a:cubicBezTo>
                  <a:pt x="145152" y="616858"/>
                  <a:pt x="145152" y="660401"/>
                  <a:pt x="174181" y="674915"/>
                </a:cubicBezTo>
                <a:cubicBezTo>
                  <a:pt x="188695" y="682172"/>
                  <a:pt x="203808" y="688337"/>
                  <a:pt x="217723" y="696686"/>
                </a:cubicBezTo>
                <a:cubicBezTo>
                  <a:pt x="248780" y="715320"/>
                  <a:pt x="289254" y="749557"/>
                  <a:pt x="326581" y="762000"/>
                </a:cubicBezTo>
                <a:cubicBezTo>
                  <a:pt x="354967" y="771462"/>
                  <a:pt x="384638" y="776515"/>
                  <a:pt x="413666" y="783772"/>
                </a:cubicBezTo>
                <a:lnTo>
                  <a:pt x="1393381" y="772886"/>
                </a:lnTo>
                <a:cubicBezTo>
                  <a:pt x="2734926" y="753991"/>
                  <a:pt x="2291762" y="814054"/>
                  <a:pt x="2808523" y="740229"/>
                </a:cubicBezTo>
                <a:cubicBezTo>
                  <a:pt x="2826666" y="725715"/>
                  <a:pt x="2842555" y="707812"/>
                  <a:pt x="2862952" y="696686"/>
                </a:cubicBezTo>
                <a:cubicBezTo>
                  <a:pt x="2879517" y="687651"/>
                  <a:pt x="2991162" y="656944"/>
                  <a:pt x="3004466" y="653143"/>
                </a:cubicBezTo>
                <a:cubicBezTo>
                  <a:pt x="3049187" y="608424"/>
                  <a:pt x="3017059" y="635961"/>
                  <a:pt x="3113323" y="587829"/>
                </a:cubicBezTo>
                <a:lnTo>
                  <a:pt x="3156866" y="566058"/>
                </a:lnTo>
                <a:cubicBezTo>
                  <a:pt x="3171380" y="558801"/>
                  <a:pt x="3185014" y="549418"/>
                  <a:pt x="3200409" y="544286"/>
                </a:cubicBezTo>
                <a:lnTo>
                  <a:pt x="3265723" y="522515"/>
                </a:lnTo>
                <a:cubicBezTo>
                  <a:pt x="3269352" y="511629"/>
                  <a:pt x="3283494" y="499038"/>
                  <a:pt x="3276609" y="489858"/>
                </a:cubicBezTo>
                <a:cubicBezTo>
                  <a:pt x="3267632" y="477889"/>
                  <a:pt x="3245753" y="486901"/>
                  <a:pt x="3233066" y="478972"/>
                </a:cubicBezTo>
                <a:cubicBezTo>
                  <a:pt x="3215660" y="468093"/>
                  <a:pt x="3207882" y="444609"/>
                  <a:pt x="3189523" y="435429"/>
                </a:cubicBezTo>
                <a:cubicBezTo>
                  <a:pt x="3101757" y="391546"/>
                  <a:pt x="3179620" y="436215"/>
                  <a:pt x="3124209" y="391886"/>
                </a:cubicBezTo>
                <a:cubicBezTo>
                  <a:pt x="3113993" y="383713"/>
                  <a:pt x="3101485" y="378629"/>
                  <a:pt x="3091552" y="370115"/>
                </a:cubicBezTo>
                <a:cubicBezTo>
                  <a:pt x="3075967" y="356757"/>
                  <a:pt x="3059395" y="343651"/>
                  <a:pt x="3048009" y="326572"/>
                </a:cubicBezTo>
                <a:lnTo>
                  <a:pt x="3004466" y="261258"/>
                </a:lnTo>
                <a:cubicBezTo>
                  <a:pt x="3000838" y="246744"/>
                  <a:pt x="3002927" y="229398"/>
                  <a:pt x="2993581" y="217715"/>
                </a:cubicBezTo>
                <a:cubicBezTo>
                  <a:pt x="2986413" y="208755"/>
                  <a:pt x="2972341" y="207971"/>
                  <a:pt x="2960923" y="206829"/>
                </a:cubicBezTo>
                <a:cubicBezTo>
                  <a:pt x="2935649" y="204302"/>
                  <a:pt x="2910123" y="206829"/>
                  <a:pt x="2884723" y="206829"/>
                </a:cubicBezTo>
              </a:path>
            </a:pathLst>
          </a:cu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720752" y="5336917"/>
            <a:ext cx="144016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Pristina" panose="03060402040406080204" pitchFamily="66" charset="0"/>
              </a:rPr>
              <a:t>Français </a:t>
            </a:r>
            <a:endParaRPr lang="fr-FR" b="1" dirty="0">
              <a:latin typeface="Pristina" panose="0306040204040608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648744" y="5898555"/>
            <a:ext cx="151216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Pristina" panose="03060402040406080204" pitchFamily="66" charset="0"/>
              </a:rPr>
              <a:t>HG EMC </a:t>
            </a:r>
            <a:endParaRPr lang="fr-FR" sz="1600" b="1" dirty="0">
              <a:latin typeface="Pristina" panose="03060402040406080204" pitchFamily="66" charset="0"/>
            </a:endParaRPr>
          </a:p>
        </p:txBody>
      </p:sp>
      <p:sp>
        <p:nvSpPr>
          <p:cNvPr id="14" name="Flèche droite 13"/>
          <p:cNvSpPr/>
          <p:nvPr/>
        </p:nvSpPr>
        <p:spPr>
          <a:xfrm>
            <a:off x="97500" y="4985792"/>
            <a:ext cx="2144688" cy="187220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À remplir comme d’habitude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128187" y="869430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177084" y="922754"/>
            <a:ext cx="46346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CLASSE DE DEUXIEME ANNÉE DE CAP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186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97500" y="120000"/>
            <a:ext cx="2263212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Le livret scolaire </a:t>
            </a:r>
          </a:p>
          <a:p>
            <a:endParaRPr lang="fr-FR" sz="2800" b="1" dirty="0"/>
          </a:p>
        </p:txBody>
      </p:sp>
      <p:sp>
        <p:nvSpPr>
          <p:cNvPr id="5" name="Flèche droite 4"/>
          <p:cNvSpPr/>
          <p:nvPr/>
        </p:nvSpPr>
        <p:spPr>
          <a:xfrm>
            <a:off x="195000" y="1789659"/>
            <a:ext cx="1975180" cy="144016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Conseil de classe </a:t>
            </a: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180" y="99986"/>
            <a:ext cx="7148786" cy="6301680"/>
          </a:xfrm>
          <a:prstGeom prst="rect">
            <a:avLst/>
          </a:prstGeom>
        </p:spPr>
      </p:pic>
      <p:sp>
        <p:nvSpPr>
          <p:cNvPr id="12" name="Flèche droite 11"/>
          <p:cNvSpPr/>
          <p:nvPr/>
        </p:nvSpPr>
        <p:spPr>
          <a:xfrm>
            <a:off x="6105128" y="2996952"/>
            <a:ext cx="1822780" cy="1342925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Jury de délibération  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14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_FOND ECRAN_4_3" id="{10C338DC-25DE-DE49-B378-885F7B62B31C}" vid="{8EB08C32-EACE-6D4D-9991-56925EA9F4D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2c7ddd52-0a06-43b1-a35c-dcb15ea2e3f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D57C802836FCB44B44B7372FB2B7972" ma:contentTypeVersion="2" ma:contentTypeDescription="Crée un document." ma:contentTypeScope="" ma:versionID="5a60f89c127121cb1fddd53ae7c254b1">
  <xsd:schema xmlns:xsd="http://www.w3.org/2001/XMLSchema" xmlns:xs="http://www.w3.org/2001/XMLSchema" xmlns:p="http://schemas.microsoft.com/office/2006/metadata/properties" xmlns:ns2="2c7ddd52-0a06-43b1-a35c-dcb15ea2e3f4" targetNamespace="http://schemas.microsoft.com/office/2006/metadata/properties" ma:root="true" ma:fieldsID="d5f738a9b3eb3c0a5db9868b5f12e787" ns2:_="">
    <xsd:import namespace="2c7ddd52-0a06-43b1-a35c-dcb15ea2e3f4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ddd52-0a06-43b1-a35c-dcb15ea2e3f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665D03-BD43-4A86-B6D2-5126C047A9BC}">
  <ds:schemaRefs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2c7ddd52-0a06-43b1-a35c-dcb15ea2e3f4"/>
  </ds:schemaRefs>
</ds:datastoreItem>
</file>

<file path=customXml/itemProps2.xml><?xml version="1.0" encoding="utf-8"?>
<ds:datastoreItem xmlns:ds="http://schemas.openxmlformats.org/officeDocument/2006/customXml" ds:itemID="{1035F979-A072-4E70-A14C-C63B81B29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ddd52-0a06-43b1-a35c-dcb15ea2e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B448C3-5FE1-481F-85C8-33598570CB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7681</TotalTime>
  <Words>666</Words>
  <Application>Microsoft Office PowerPoint</Application>
  <PresentationFormat>Format A4 (210 x 297 mm)</PresentationFormat>
  <Paragraphs>149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Acumin Pro</vt:lpstr>
      <vt:lpstr>Arial</vt:lpstr>
      <vt:lpstr>Calibri</vt:lpstr>
      <vt:lpstr>Marianne</vt:lpstr>
      <vt:lpstr>Pristina</vt:lpstr>
      <vt:lpstr>Segoe Print</vt:lpstr>
      <vt:lpstr>Symbol</vt:lpstr>
      <vt:lpstr>Wingdings</vt:lpstr>
      <vt:lpstr>MINISTÈRIEL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A4</dc:title>
  <dc:subject>Client</dc:subject>
  <dc:creator>Microsoft Office User</dc:creator>
  <cp:lastModifiedBy>egoulard</cp:lastModifiedBy>
  <cp:revision>293</cp:revision>
  <dcterms:created xsi:type="dcterms:W3CDTF">2020-07-03T12:53:24Z</dcterms:created>
  <dcterms:modified xsi:type="dcterms:W3CDTF">2021-11-17T03:20:58Z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0x010100873AB55E0CC5DA459F57F5A42893F46A005A087D358B12CA4E82A8A8BA9B8A8CF200D3544DBFAD4F664AA25DF68E6D1F0A9E00689F2856DFEDCE40890FDCED81A7DFC9005D57C802836FCB44B44B7372FB2B7972</vt:lpwstr>
  </property>
</Properties>
</file>