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8"/>
  </p:notesMasterIdLst>
  <p:handoutMasterIdLst>
    <p:handoutMasterId r:id="rId39"/>
  </p:handoutMasterIdLst>
  <p:sldIdLst>
    <p:sldId id="504" r:id="rId5"/>
    <p:sldId id="505" r:id="rId6"/>
    <p:sldId id="506" r:id="rId7"/>
    <p:sldId id="327" r:id="rId8"/>
    <p:sldId id="507" r:id="rId9"/>
    <p:sldId id="509" r:id="rId10"/>
    <p:sldId id="492" r:id="rId11"/>
    <p:sldId id="478" r:id="rId12"/>
    <p:sldId id="479" r:id="rId13"/>
    <p:sldId id="510" r:id="rId14"/>
    <p:sldId id="516" r:id="rId15"/>
    <p:sldId id="515" r:id="rId16"/>
    <p:sldId id="511" r:id="rId17"/>
    <p:sldId id="521" r:id="rId18"/>
    <p:sldId id="518" r:id="rId19"/>
    <p:sldId id="520" r:id="rId20"/>
    <p:sldId id="512" r:id="rId21"/>
    <p:sldId id="517" r:id="rId22"/>
    <p:sldId id="524" r:id="rId23"/>
    <p:sldId id="525" r:id="rId24"/>
    <p:sldId id="513" r:id="rId25"/>
    <p:sldId id="526" r:id="rId26"/>
    <p:sldId id="529" r:id="rId27"/>
    <p:sldId id="535" r:id="rId28"/>
    <p:sldId id="527" r:id="rId29"/>
    <p:sldId id="528" r:id="rId30"/>
    <p:sldId id="514" r:id="rId31"/>
    <p:sldId id="533" r:id="rId32"/>
    <p:sldId id="534" r:id="rId33"/>
    <p:sldId id="523" r:id="rId34"/>
    <p:sldId id="483" r:id="rId35"/>
    <p:sldId id="488" r:id="rId36"/>
    <p:sldId id="536" r:id="rId37"/>
  </p:sldIdLst>
  <p:sldSz cx="9906000" cy="6858000" type="A4"/>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CE-RECTORAT" id="{0B896E98-F45E-4768-8620-EDDF394BE181}">
          <p14:sldIdLst>
            <p14:sldId id="504"/>
            <p14:sldId id="505"/>
            <p14:sldId id="506"/>
            <p14:sldId id="327"/>
            <p14:sldId id="507"/>
            <p14:sldId id="509"/>
            <p14:sldId id="492"/>
            <p14:sldId id="478"/>
            <p14:sldId id="479"/>
            <p14:sldId id="510"/>
            <p14:sldId id="516"/>
            <p14:sldId id="515"/>
            <p14:sldId id="511"/>
            <p14:sldId id="521"/>
            <p14:sldId id="518"/>
            <p14:sldId id="520"/>
            <p14:sldId id="512"/>
            <p14:sldId id="517"/>
            <p14:sldId id="524"/>
            <p14:sldId id="525"/>
            <p14:sldId id="513"/>
            <p14:sldId id="526"/>
            <p14:sldId id="529"/>
            <p14:sldId id="535"/>
            <p14:sldId id="527"/>
            <p14:sldId id="528"/>
            <p14:sldId id="514"/>
            <p14:sldId id="533"/>
            <p14:sldId id="534"/>
            <p14:sldId id="523"/>
            <p14:sldId id="483"/>
            <p14:sldId id="488"/>
            <p14:sldId id="53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oulard" initials="e" lastIdx="0" clrIdx="0">
    <p:extLst>
      <p:ext uri="{19B8F6BF-5375-455C-9EA6-DF929625EA0E}">
        <p15:presenceInfo xmlns:p15="http://schemas.microsoft.com/office/powerpoint/2012/main" userId="egoul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88C"/>
    <a:srgbClr val="5C8E26"/>
    <a:srgbClr val="80C2D6"/>
    <a:srgbClr val="F9B235"/>
    <a:srgbClr val="E9415A"/>
    <a:srgbClr val="00FF99"/>
    <a:srgbClr val="00CC66"/>
    <a:srgbClr val="42A5C2"/>
    <a:srgbClr val="DF3F5A"/>
    <a:srgbClr val="2722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15" autoAdjust="0"/>
    <p:restoredTop sz="71064" autoAdjust="0"/>
  </p:normalViewPr>
  <p:slideViewPr>
    <p:cSldViewPr showGuides="1">
      <p:cViewPr varScale="1">
        <p:scale>
          <a:sx n="49" d="100"/>
          <a:sy n="49" d="100"/>
        </p:scale>
        <p:origin x="1012" y="36"/>
      </p:cViewPr>
      <p:guideLst>
        <p:guide orient="horz" pos="2160"/>
        <p:guide orient="horz" pos="255"/>
        <p:guide orient="horz" pos="1139"/>
        <p:guide orient="horz" pos="1095"/>
        <p:guide orient="horz" pos="4065"/>
        <p:guide orient="horz" pos="4201"/>
        <p:guide pos="3120"/>
        <p:guide pos="516"/>
        <p:guide pos="5626"/>
        <p:guide pos="5920"/>
      </p:guideLst>
    </p:cSldViewPr>
  </p:slideViewPr>
  <p:outlineViewPr>
    <p:cViewPr>
      <p:scale>
        <a:sx n="33" d="100"/>
        <a:sy n="33" d="100"/>
      </p:scale>
      <p:origin x="0" y="0"/>
    </p:cViewPr>
  </p:outlineViewPr>
  <p:notesTextViewPr>
    <p:cViewPr>
      <p:scale>
        <a:sx n="3" d="2"/>
        <a:sy n="3" d="2"/>
      </p:scale>
      <p:origin x="0" y="-1732"/>
    </p:cViewPr>
  </p:notesTextViewPr>
  <p:sorterViewPr>
    <p:cViewPr>
      <p:scale>
        <a:sx n="66" d="100"/>
        <a:sy n="66" d="100"/>
      </p:scale>
      <p:origin x="0" y="0"/>
    </p:cViewPr>
  </p:sorter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5428"/>
          </a:xfrm>
          <a:prstGeom prst="rect">
            <a:avLst/>
          </a:prstGeom>
        </p:spPr>
        <p:txBody>
          <a:bodyPr vert="horz" lIns="91440" tIns="45720" rIns="91440" bIns="45720" rtlCol="0"/>
          <a:lstStyle>
            <a:lvl1pPr algn="r">
              <a:defRPr sz="1200"/>
            </a:lvl1pPr>
          </a:lstStyle>
          <a:p>
            <a:fld id="{C7CB7723-11F9-4ECD-95C9-F04E22FA4DEE}" type="datetimeFigureOut">
              <a:rPr lang="fr-FR" smtClean="0"/>
              <a:t>04/06/2021</a:t>
            </a:fld>
            <a:endParaRPr lang="fr-FR"/>
          </a:p>
        </p:txBody>
      </p:sp>
      <p:sp>
        <p:nvSpPr>
          <p:cNvPr id="4" name="Espace réservé du pied de page 3"/>
          <p:cNvSpPr>
            <a:spLocks noGrp="1"/>
          </p:cNvSpPr>
          <p:nvPr>
            <p:ph type="ftr" sz="quarter" idx="2"/>
          </p:nvPr>
        </p:nvSpPr>
        <p:spPr>
          <a:xfrm>
            <a:off x="0" y="9378825"/>
            <a:ext cx="2971800" cy="49542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378825"/>
            <a:ext cx="2971800" cy="495427"/>
          </a:xfrm>
          <a:prstGeom prst="rect">
            <a:avLst/>
          </a:prstGeom>
        </p:spPr>
        <p:txBody>
          <a:bodyPr vert="horz" lIns="91440" tIns="45720" rIns="91440" bIns="45720" rtlCol="0" anchor="b"/>
          <a:lstStyle>
            <a:lvl1pPr algn="r">
              <a:defRPr sz="1200"/>
            </a:lvl1pPr>
          </a:lstStyle>
          <a:p>
            <a:fld id="{5EFC7ACF-8FCD-49C4-9BB8-AC70FE3DA57D}" type="slidenum">
              <a:rPr lang="fr-FR" smtClean="0"/>
              <a:t>‹N°›</a:t>
            </a:fld>
            <a:endParaRPr lang="fr-FR"/>
          </a:p>
        </p:txBody>
      </p:sp>
    </p:spTree>
    <p:extLst>
      <p:ext uri="{BB962C8B-B14F-4D97-AF65-F5344CB8AC3E}">
        <p14:creationId xmlns:p14="http://schemas.microsoft.com/office/powerpoint/2010/main" val="15070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04/06/2021</a:t>
            </a:fld>
            <a:endParaRPr lang="fr-FR" dirty="0"/>
          </a:p>
        </p:txBody>
      </p:sp>
      <p:sp>
        <p:nvSpPr>
          <p:cNvPr id="4" name="Espace réservé de l'image des diapositives 3"/>
          <p:cNvSpPr>
            <a:spLocks noGrp="1" noRot="1" noChangeAspect="1"/>
          </p:cNvSpPr>
          <p:nvPr>
            <p:ph type="sldImg" idx="2"/>
          </p:nvPr>
        </p:nvSpPr>
        <p:spPr>
          <a:xfrm>
            <a:off x="755650" y="741363"/>
            <a:ext cx="5346700" cy="37020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690269"/>
            <a:ext cx="5486400" cy="444341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8823"/>
            <a:ext cx="2971800" cy="493713"/>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9378823"/>
            <a:ext cx="2971800" cy="493713"/>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a:t>
            </a:fld>
            <a:endParaRPr lang="fr-FR"/>
          </a:p>
        </p:txBody>
      </p:sp>
    </p:spTree>
    <p:extLst>
      <p:ext uri="{BB962C8B-B14F-4D97-AF65-F5344CB8AC3E}">
        <p14:creationId xmlns:p14="http://schemas.microsoft.com/office/powerpoint/2010/main" val="296656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10</a:t>
            </a:fld>
            <a:endParaRPr lang="fr-FR"/>
          </a:p>
        </p:txBody>
      </p:sp>
    </p:spTree>
    <p:extLst>
      <p:ext uri="{BB962C8B-B14F-4D97-AF65-F5344CB8AC3E}">
        <p14:creationId xmlns:p14="http://schemas.microsoft.com/office/powerpoint/2010/main" val="385130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Voir arrêté du 16/12/2020 </a:t>
            </a:r>
          </a:p>
          <a:p>
            <a:r>
              <a:rPr lang="fr-FR" b="1" dirty="0" smtClean="0"/>
              <a:t>Une approche pédagogique dans une logique de parcours </a:t>
            </a:r>
          </a:p>
          <a:p>
            <a:r>
              <a:rPr lang="fr-FR" dirty="0" smtClean="0"/>
              <a:t>L’ARI remplace la certification intermédiaire dès 2021. </a:t>
            </a:r>
          </a:p>
          <a:p>
            <a:r>
              <a:rPr lang="fr-FR" dirty="0" smtClean="0"/>
              <a:t>Elle</a:t>
            </a:r>
            <a:r>
              <a:rPr lang="fr-FR" baseline="0" dirty="0" smtClean="0"/>
              <a:t> </a:t>
            </a:r>
            <a:r>
              <a:rPr lang="fr-FR" dirty="0" smtClean="0"/>
              <a:t>est délivrée par le Vice-Recteur. </a:t>
            </a:r>
          </a:p>
          <a:p>
            <a:r>
              <a:rPr lang="fr-FR" dirty="0" smtClean="0"/>
              <a:t>Elle permet</a:t>
            </a:r>
            <a:r>
              <a:rPr lang="fr-FR" baseline="0" dirty="0" smtClean="0"/>
              <a:t> un</a:t>
            </a:r>
            <a:r>
              <a:rPr lang="fr-FR" dirty="0" smtClean="0"/>
              <a:t> bilan</a:t>
            </a:r>
            <a:r>
              <a:rPr lang="fr-FR" baseline="0" dirty="0" smtClean="0"/>
              <a:t> de compétences en 1</a:t>
            </a:r>
            <a:r>
              <a:rPr lang="fr-FR" baseline="30000" dirty="0" smtClean="0"/>
              <a:t>ère</a:t>
            </a:r>
            <a:r>
              <a:rPr lang="fr-FR" baseline="0" dirty="0" smtClean="0"/>
              <a:t> mais aussi un plan de travail pour l’élève en terminale en vue de sa préparation et de sa réussite au bac. </a:t>
            </a:r>
          </a:p>
          <a:p>
            <a:r>
              <a:rPr lang="fr-FR" baseline="0" dirty="0" smtClean="0"/>
              <a:t>Le livret scolaire est déjà mis en œuvre de la maternelle au collège. Il est également mis en œuvre au lycée général et technologique. </a:t>
            </a:r>
          </a:p>
          <a:p>
            <a:r>
              <a:rPr lang="fr-FR" baseline="0" dirty="0" smtClean="0"/>
              <a:t>Sa mise en œuvre dans la voie professionnelle achève sa généralisation sur tous les cycles de la formation initiale.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253022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Modalité de calcul et de délivrance de L’ARI.</a:t>
            </a:r>
          </a:p>
          <a:p>
            <a:r>
              <a:rPr lang="fr-FR" dirty="0" smtClean="0"/>
              <a:t>En</a:t>
            </a:r>
            <a:r>
              <a:rPr lang="fr-FR" baseline="0" dirty="0" smtClean="0"/>
              <a:t> cas d’absence d’évaluation, les règles de gestion habituelles sont appliquées : 0/20 pour une absence injustifiée , non-évalué pour une absence justifiée ou pour une dispense. </a:t>
            </a:r>
          </a:p>
          <a:p>
            <a:r>
              <a:rPr lang="fr-FR" baseline="0" dirty="0" smtClean="0"/>
              <a:t>Le LSL Pro faciliteront également les délibérations des jurys pour le baccalauréat à partir de la session 2022.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276899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13</a:t>
            </a:fld>
            <a:endParaRPr lang="fr-FR"/>
          </a:p>
        </p:txBody>
      </p:sp>
    </p:spTree>
    <p:extLst>
      <p:ext uri="{BB962C8B-B14F-4D97-AF65-F5344CB8AC3E}">
        <p14:creationId xmlns:p14="http://schemas.microsoft.com/office/powerpoint/2010/main" val="364746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compétences des programmes sont automatiquement</a:t>
            </a:r>
            <a:r>
              <a:rPr lang="fr-FR" baseline="0" dirty="0" smtClean="0"/>
              <a:t> reportées dans le LSL Pro</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82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33206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a:t>
            </a:r>
            <a:r>
              <a:rPr lang="fr-FR" baseline="0" dirty="0"/>
              <a:t> les enseignements généraux : situation plus complexe car certains programmes (français notamment) n’ont pas été écrits dans une perspective d’approche par compétences. C’est </a:t>
            </a:r>
            <a:r>
              <a:rPr lang="fr-FR" baseline="0" dirty="0" smtClean="0"/>
              <a:t>aux équipes </a:t>
            </a:r>
            <a:r>
              <a:rPr lang="fr-FR" baseline="0" dirty="0"/>
              <a:t>de faire le travail de déclinaison en compétences secondaires, connaissances, capacités, attitudes. </a:t>
            </a:r>
          </a:p>
          <a:p>
            <a:r>
              <a:rPr lang="fr-FR" baseline="0" dirty="0"/>
              <a:t>De grandes disparités selon les disciplines, leur programme ou le travail engagé précédemment autour de la modularisation.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48322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C’est à cette étape que la réfléxion sur la discipline, sur son évaluation est engagée afin de déterminer les lignes à renseigner dans </a:t>
            </a:r>
            <a:r>
              <a:rPr lang="fr-FR" sz="1200" b="0" i="0" u="none" strike="noStrike" kern="1200" baseline="0" dirty="0" err="1" smtClean="0">
                <a:solidFill>
                  <a:schemeClr val="tx1"/>
                </a:solidFill>
                <a:latin typeface="+mn-lt"/>
                <a:ea typeface="+mn-ea"/>
                <a:cs typeface="+mn-cs"/>
              </a:rPr>
              <a:t>pronote</a:t>
            </a:r>
            <a:r>
              <a:rPr lang="fr-FR" sz="1200" b="0" i="0" u="none" strike="noStrike" kern="1200" baseline="0" dirty="0" smtClean="0">
                <a:solidFill>
                  <a:schemeClr val="tx1"/>
                </a:solidFill>
                <a:latin typeface="+mn-lt"/>
                <a:ea typeface="+mn-ea"/>
                <a:cs typeface="+mn-cs"/>
              </a:rPr>
              <a:t>. </a:t>
            </a:r>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17</a:t>
            </a:fld>
            <a:endParaRPr lang="fr-FR"/>
          </a:p>
        </p:txBody>
      </p:sp>
    </p:spTree>
    <p:extLst>
      <p:ext uri="{BB962C8B-B14F-4D97-AF65-F5344CB8AC3E}">
        <p14:creationId xmlns:p14="http://schemas.microsoft.com/office/powerpoint/2010/main" val="391582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items de compétences peuvent être reportés dans PRONOTE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20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programme de français n’a pas été écrit dans une perspective d’APC , ce qui oblige les équipes à se pencher sur la déclinaison des 4 compétences en compétences secondaires ( </a:t>
            </a:r>
          </a:p>
          <a:p>
            <a:r>
              <a:rPr lang="fr-FR" baseline="0" dirty="0" smtClean="0"/>
              <a:t>pas de grille nationale). </a:t>
            </a:r>
          </a:p>
          <a:p>
            <a:r>
              <a:rPr lang="fr-FR" dirty="0" smtClean="0"/>
              <a:t>Ce</a:t>
            </a:r>
            <a:r>
              <a:rPr lang="fr-FR" baseline="0" dirty="0" smtClean="0"/>
              <a:t> sont à ces questions (et sans doute d’autres) que vont se confronter les équipes disciplinaires qui s’engagent dans l’approche par compétences. C’est en cela que le LSL pro est un puissant levier pour interroger les pratiques et les disciplines car il soulève des questions qui obligent à des choix  pour paramétrer </a:t>
            </a:r>
            <a:r>
              <a:rPr lang="fr-FR" baseline="0" dirty="0" err="1" smtClean="0"/>
              <a:t>Pronote</a:t>
            </a:r>
            <a:r>
              <a:rPr lang="fr-FR" baseline="0" dirty="0" smtClean="0"/>
              <a:t>. </a:t>
            </a:r>
          </a:p>
          <a:p>
            <a:r>
              <a:rPr lang="fr-FR" b="1" baseline="0" dirty="0" smtClean="0"/>
              <a:t>Comment décompose-t-on une compétence principale ? </a:t>
            </a:r>
            <a:r>
              <a:rPr lang="fr-FR" b="0" baseline="0" dirty="0" smtClean="0"/>
              <a:t>Pas de modèle, pas de grille nationale, quelques tentatives académiques sur lesquelles on peut s’appuyer pour élaborer une grille académique propre à la NC. </a:t>
            </a:r>
          </a:p>
          <a:p>
            <a:r>
              <a:rPr lang="fr-FR" b="1" baseline="0" dirty="0" smtClean="0"/>
              <a:t>Peut-on décomposer une compétence secondaire en capacité /connaissance / attitude ? </a:t>
            </a:r>
            <a:r>
              <a:rPr lang="fr-FR" b="0" baseline="0" dirty="0" smtClean="0"/>
              <a:t>Pas dans le </a:t>
            </a:r>
            <a:r>
              <a:rPr lang="fr-FR" b="0" baseline="0" dirty="0" err="1" smtClean="0"/>
              <a:t>Pronote</a:t>
            </a:r>
            <a:r>
              <a:rPr lang="fr-FR" b="0" baseline="0" dirty="0" smtClean="0"/>
              <a:t>, où devraient figurer seulement des compétences </a:t>
            </a:r>
          </a:p>
          <a:p>
            <a:r>
              <a:rPr lang="fr-FR" sz="1200" kern="1200" dirty="0" smtClean="0">
                <a:solidFill>
                  <a:schemeClr val="tx1"/>
                </a:solidFill>
                <a:effectLst/>
                <a:latin typeface="Arial" pitchFamily="34" charset="0"/>
                <a:ea typeface="+mn-ea"/>
                <a:cs typeface="+mn-cs"/>
              </a:rPr>
              <a:t> </a:t>
            </a:r>
          </a:p>
          <a:p>
            <a:endParaRPr lang="fr-FR" baseline="0" dirty="0" smtClean="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17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a:t>
            </a:fld>
            <a:endParaRPr lang="fr-FR"/>
          </a:p>
        </p:txBody>
      </p:sp>
    </p:spTree>
    <p:extLst>
      <p:ext uri="{BB962C8B-B14F-4D97-AF65-F5344CB8AC3E}">
        <p14:creationId xmlns:p14="http://schemas.microsoft.com/office/powerpoint/2010/main" val="133984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Remonter des grilles de compétences n’excédant pas 15 </a:t>
            </a:r>
            <a:r>
              <a:rPr lang="fr-FR" smtClean="0"/>
              <a:t>items (approximativement) pour </a:t>
            </a:r>
            <a:r>
              <a:rPr lang="fr-FR" dirty="0" smtClean="0"/>
              <a:t>le </a:t>
            </a:r>
            <a:r>
              <a:rPr lang="fr-FR" smtClean="0"/>
              <a:t>6 aout</a:t>
            </a:r>
            <a:r>
              <a:rPr lang="fr-FR" baseline="0" smtClean="0"/>
              <a:t> ?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baseline="0" dirty="0" smtClean="0"/>
              <a:t>Distinguer ce que l’on veut inscrire collectivement dans </a:t>
            </a:r>
            <a:r>
              <a:rPr lang="fr-FR" baseline="0" dirty="0" err="1" smtClean="0"/>
              <a:t>Pronote</a:t>
            </a:r>
            <a:r>
              <a:rPr lang="fr-FR" baseline="0" dirty="0" smtClean="0"/>
              <a:t> et ce que l’on veut retenir pour sa progression et ses évaluations propres.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dirty="0"/>
          </a:p>
        </p:txBody>
      </p:sp>
    </p:spTree>
    <p:extLst>
      <p:ext uri="{BB962C8B-B14F-4D97-AF65-F5344CB8AC3E}">
        <p14:creationId xmlns:p14="http://schemas.microsoft.com/office/powerpoint/2010/main" val="3410369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OU « Quelles incidences sur les pratiques de classe ? » </a:t>
            </a:r>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21</a:t>
            </a:fld>
            <a:endParaRPr lang="fr-FR"/>
          </a:p>
        </p:txBody>
      </p:sp>
    </p:spTree>
    <p:extLst>
      <p:ext uri="{BB962C8B-B14F-4D97-AF65-F5344CB8AC3E}">
        <p14:creationId xmlns:p14="http://schemas.microsoft.com/office/powerpoint/2010/main" val="3260878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200" b="1" kern="1200" dirty="0">
                <a:solidFill>
                  <a:schemeClr val="tx1"/>
                </a:solidFill>
                <a:effectLst/>
                <a:latin typeface="Arial" pitchFamily="34" charset="0"/>
                <a:ea typeface="+mn-ea"/>
                <a:cs typeface="+mn-cs"/>
              </a:rPr>
              <a:t>Note ou positionnement ? </a:t>
            </a:r>
          </a:p>
          <a:p>
            <a:r>
              <a:rPr lang="fr-FR" sz="1200" b="1" kern="1200" dirty="0">
                <a:solidFill>
                  <a:schemeClr val="tx1"/>
                </a:solidFill>
                <a:effectLst/>
                <a:latin typeface="Arial" pitchFamily="34" charset="0"/>
                <a:ea typeface="+mn-ea"/>
                <a:cs typeface="+mn-cs"/>
              </a:rPr>
              <a:t>A l’école comme au collège, c’est l’évaluation par compétences et la mise en œuvre</a:t>
            </a:r>
            <a:r>
              <a:rPr lang="fr-FR" sz="1200" b="1" kern="1200" baseline="0" dirty="0">
                <a:solidFill>
                  <a:schemeClr val="tx1"/>
                </a:solidFill>
                <a:effectLst/>
                <a:latin typeface="Arial" pitchFamily="34" charset="0"/>
                <a:ea typeface="+mn-ea"/>
                <a:cs typeface="+mn-cs"/>
              </a:rPr>
              <a:t> des livrets scolaires qui ont signé l’arrêt des notes ( IFE N° 94, page 32) </a:t>
            </a:r>
            <a:endParaRPr lang="fr-FR" sz="1200" b="1" kern="1200" dirty="0">
              <a:solidFill>
                <a:schemeClr val="tx1"/>
              </a:solidFill>
              <a:effectLst/>
              <a:latin typeface="Arial"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Arial" pitchFamily="34" charset="0"/>
                <a:ea typeface="+mn-ea"/>
                <a:cs typeface="+mn-cs"/>
              </a:rPr>
              <a:t>Une question sensible qui divisent encore parfois les enseignants, les parents, les élèves. Illusion que la note est plus objective et/ou plus fiable que le positionnement.</a:t>
            </a:r>
            <a:r>
              <a:rPr lang="fr-FR" sz="1200" kern="1200" baseline="0" dirty="0">
                <a:solidFill>
                  <a:schemeClr val="tx1"/>
                </a:solidFill>
                <a:effectLst/>
                <a:latin typeface="Arial" pitchFamily="34" charset="0"/>
                <a:ea typeface="+mn-ea"/>
                <a:cs typeface="+mn-cs"/>
              </a:rPr>
              <a:t> </a:t>
            </a:r>
            <a:r>
              <a:rPr lang="fr-FR" sz="1200" kern="1200" dirty="0">
                <a:solidFill>
                  <a:schemeClr val="tx1"/>
                </a:solidFill>
                <a:effectLst/>
                <a:latin typeface="Arial" pitchFamily="34" charset="0"/>
                <a:ea typeface="+mn-ea"/>
                <a:cs typeface="+mn-cs"/>
              </a:rPr>
              <a:t>  </a:t>
            </a:r>
          </a:p>
          <a:p>
            <a:r>
              <a:rPr lang="fr-FR" sz="1200" kern="1200" dirty="0" smtClean="0">
                <a:solidFill>
                  <a:schemeClr val="tx1"/>
                </a:solidFill>
                <a:effectLst/>
                <a:latin typeface="Arial" pitchFamily="34" charset="0"/>
                <a:ea typeface="+mn-ea"/>
                <a:cs typeface="+mn-cs"/>
              </a:rPr>
              <a:t>En </a:t>
            </a:r>
            <a:r>
              <a:rPr lang="fr-FR" sz="1200" kern="1200" dirty="0">
                <a:solidFill>
                  <a:schemeClr val="tx1"/>
                </a:solidFill>
                <a:effectLst/>
                <a:latin typeface="Arial" pitchFamily="34" charset="0"/>
                <a:ea typeface="+mn-ea"/>
                <a:cs typeface="+mn-cs"/>
              </a:rPr>
              <a:t>NC , continuité =&gt; pas de notes au collège.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Arial" pitchFamily="34" charset="0"/>
                <a:ea typeface="+mn-ea"/>
                <a:cs typeface="+mn-cs"/>
              </a:rPr>
              <a:t> </a:t>
            </a:r>
            <a:r>
              <a:rPr lang="fr-FR" sz="1200" b="1" kern="1200" dirty="0">
                <a:solidFill>
                  <a:schemeClr val="tx1"/>
                </a:solidFill>
                <a:effectLst/>
                <a:latin typeface="Arial" pitchFamily="34" charset="0"/>
                <a:ea typeface="+mn-ea"/>
                <a:cs typeface="+mn-cs"/>
              </a:rPr>
              <a:t>L’évaluation</a:t>
            </a:r>
            <a:r>
              <a:rPr lang="fr-FR" sz="1200" b="1" kern="1200" baseline="0" dirty="0">
                <a:solidFill>
                  <a:schemeClr val="tx1"/>
                </a:solidFill>
                <a:effectLst/>
                <a:latin typeface="Arial" pitchFamily="34" charset="0"/>
                <a:ea typeface="+mn-ea"/>
                <a:cs typeface="+mn-cs"/>
              </a:rPr>
              <a:t> par</a:t>
            </a:r>
            <a:r>
              <a:rPr lang="fr-FR" sz="1200" b="1" kern="1200" dirty="0">
                <a:solidFill>
                  <a:schemeClr val="tx1"/>
                </a:solidFill>
                <a:effectLst/>
                <a:latin typeface="Arial" pitchFamily="34" charset="0"/>
                <a:ea typeface="+mn-ea"/>
                <a:cs typeface="+mn-cs"/>
              </a:rPr>
              <a:t> compétences, n’exclut</a:t>
            </a:r>
            <a:r>
              <a:rPr lang="fr-FR" sz="1200" b="1" kern="1200" baseline="0" dirty="0">
                <a:solidFill>
                  <a:schemeClr val="tx1"/>
                </a:solidFill>
                <a:effectLst/>
                <a:latin typeface="Arial" pitchFamily="34" charset="0"/>
                <a:ea typeface="+mn-ea"/>
                <a:cs typeface="+mn-cs"/>
              </a:rPr>
              <a:t> par la notation chiffrée, contrairement à ce qui est souvent </a:t>
            </a:r>
            <a:r>
              <a:rPr lang="fr-FR" sz="1200" b="1" kern="1200" baseline="0" dirty="0" smtClean="0">
                <a:solidFill>
                  <a:schemeClr val="tx1"/>
                </a:solidFill>
                <a:effectLst/>
                <a:latin typeface="Arial" pitchFamily="34" charset="0"/>
                <a:ea typeface="+mn-ea"/>
                <a:cs typeface="+mn-cs"/>
              </a:rPr>
              <a:t>dit, mais elle la rend inutile. </a:t>
            </a:r>
            <a:endParaRPr lang="fr-FR" sz="1200" kern="1200" dirty="0">
              <a:solidFill>
                <a:schemeClr val="tx1"/>
              </a:solidFill>
              <a:effectLst/>
              <a:latin typeface="Arial" pitchFamily="34" charset="0"/>
              <a:ea typeface="+mn-ea"/>
              <a:cs typeface="+mn-cs"/>
            </a:endParaRPr>
          </a:p>
          <a:p>
            <a:r>
              <a:rPr lang="fr-FR" sz="1200" kern="1200" dirty="0">
                <a:solidFill>
                  <a:schemeClr val="tx1"/>
                </a:solidFill>
                <a:effectLst/>
                <a:latin typeface="Arial" pitchFamily="34" charset="0"/>
                <a:ea typeface="+mn-ea"/>
                <a:cs typeface="+mn-cs"/>
              </a:rPr>
              <a:t>La notation, si elle n’apporte rien</a:t>
            </a:r>
            <a:r>
              <a:rPr lang="fr-FR" sz="1200" kern="1200" baseline="0" dirty="0">
                <a:solidFill>
                  <a:schemeClr val="tx1"/>
                </a:solidFill>
                <a:effectLst/>
                <a:latin typeface="Arial" pitchFamily="34" charset="0"/>
                <a:ea typeface="+mn-ea"/>
                <a:cs typeface="+mn-cs"/>
              </a:rPr>
              <a:t> de plus, </a:t>
            </a:r>
            <a:r>
              <a:rPr lang="fr-FR" sz="1200" kern="1200" dirty="0">
                <a:solidFill>
                  <a:schemeClr val="tx1"/>
                </a:solidFill>
                <a:effectLst/>
                <a:latin typeface="Arial" pitchFamily="34" charset="0"/>
                <a:ea typeface="+mn-ea"/>
                <a:cs typeface="+mn-cs"/>
              </a:rPr>
              <a:t> peut néanmoins offrir les mêmes bénéfices que le positionnement, à condition qu’il y est ( Merle, 2012) : </a:t>
            </a:r>
          </a:p>
          <a:p>
            <a:pPr lvl="0"/>
            <a:r>
              <a:rPr lang="fr-FR" sz="1200" kern="1200" dirty="0">
                <a:solidFill>
                  <a:schemeClr val="tx1"/>
                </a:solidFill>
                <a:effectLst/>
                <a:latin typeface="Arial" pitchFamily="34" charset="0"/>
                <a:ea typeface="+mn-ea"/>
                <a:cs typeface="+mn-cs"/>
              </a:rPr>
              <a:t>-un barème communiqué à l’élève, à l’avance pour apprécier ce qui est réussi, ce qui est échoué</a:t>
            </a:r>
          </a:p>
          <a:p>
            <a:pPr lvl="0"/>
            <a:r>
              <a:rPr lang="fr-FR" sz="1200" kern="1200" dirty="0">
                <a:solidFill>
                  <a:schemeClr val="tx1"/>
                </a:solidFill>
                <a:effectLst/>
                <a:latin typeface="Arial" pitchFamily="34" charset="0"/>
                <a:ea typeface="+mn-ea"/>
                <a:cs typeface="+mn-cs"/>
              </a:rPr>
              <a:t>-des annotations sur les copies pour indiquer à l’élève les pistes de progrès</a:t>
            </a:r>
          </a:p>
          <a:p>
            <a:pPr lvl="0"/>
            <a:endParaRPr lang="fr-FR" sz="1200" kern="1200" dirty="0">
              <a:solidFill>
                <a:schemeClr val="tx1"/>
              </a:solidFill>
              <a:effectLst/>
              <a:latin typeface="Arial" pitchFamily="34" charset="0"/>
              <a:ea typeface="+mn-ea"/>
              <a:cs typeface="+mn-cs"/>
            </a:endParaRPr>
          </a:p>
          <a:p>
            <a:pPr lvl="0"/>
            <a:r>
              <a:rPr lang="fr-FR" sz="1200" kern="1200" dirty="0">
                <a:solidFill>
                  <a:schemeClr val="tx1"/>
                </a:solidFill>
                <a:effectLst/>
                <a:latin typeface="Arial" pitchFamily="34" charset="0"/>
                <a:ea typeface="+mn-ea"/>
                <a:cs typeface="+mn-cs"/>
              </a:rPr>
              <a:t>Faire un usage encourageant de la note = Evaluation positive. /</a:t>
            </a:r>
            <a:r>
              <a:rPr lang="fr-FR" sz="1200" kern="1200" dirty="0" err="1">
                <a:solidFill>
                  <a:schemeClr val="tx1"/>
                </a:solidFill>
                <a:effectLst/>
                <a:latin typeface="Arial" pitchFamily="34" charset="0"/>
                <a:ea typeface="+mn-ea"/>
                <a:cs typeface="+mn-cs"/>
              </a:rPr>
              <a:t>cf</a:t>
            </a:r>
            <a:r>
              <a:rPr lang="fr-FR" sz="1200" kern="1200" dirty="0">
                <a:solidFill>
                  <a:schemeClr val="tx1"/>
                </a:solidFill>
                <a:effectLst/>
                <a:latin typeface="Arial" pitchFamily="34" charset="0"/>
                <a:ea typeface="+mn-ea"/>
                <a:cs typeface="+mn-cs"/>
              </a:rPr>
              <a:t> </a:t>
            </a:r>
            <a:r>
              <a:rPr lang="fr-FR" sz="1200" kern="1200" dirty="0" smtClean="0">
                <a:solidFill>
                  <a:schemeClr val="tx1"/>
                </a:solidFill>
                <a:effectLst/>
                <a:latin typeface="Arial" pitchFamily="34" charset="0"/>
                <a:ea typeface="+mn-ea"/>
                <a:cs typeface="+mn-cs"/>
              </a:rPr>
              <a:t>« constante macabre » </a:t>
            </a:r>
            <a:r>
              <a:rPr lang="fr-FR" sz="1200" kern="1200" dirty="0">
                <a:solidFill>
                  <a:schemeClr val="tx1"/>
                </a:solidFill>
                <a:effectLst/>
                <a:latin typeface="Arial" pitchFamily="34" charset="0"/>
                <a:ea typeface="+mn-ea"/>
                <a:cs typeface="+mn-cs"/>
              </a:rPr>
              <a:t>(</a:t>
            </a:r>
            <a:r>
              <a:rPr lang="fr-FR" sz="1200" kern="1200" dirty="0" err="1">
                <a:solidFill>
                  <a:schemeClr val="tx1"/>
                </a:solidFill>
                <a:effectLst/>
                <a:latin typeface="Arial" pitchFamily="34" charset="0"/>
                <a:ea typeface="+mn-ea"/>
                <a:cs typeface="+mn-cs"/>
              </a:rPr>
              <a:t>Antibi</a:t>
            </a:r>
            <a:r>
              <a:rPr lang="fr-FR" sz="1200" kern="1200" dirty="0">
                <a:solidFill>
                  <a:schemeClr val="tx1"/>
                </a:solidFill>
                <a:effectLst/>
                <a:latin typeface="Arial" pitchFamily="34" charset="0"/>
                <a:ea typeface="+mn-ea"/>
                <a:cs typeface="+mn-cs"/>
              </a:rPr>
              <a:t>, 2003)   =&gt; les performances des élèves sont plus basées sur les échecs que sur les réussites. Passer à une notation additive plutôt que soustractive = affecter des points aux éléments réussis, plutôt que soustraire des points sur les éléments échoués.  Exemple de la notation pour la dictée, qui depuis 1013 au DNB comptabilise les graphies correctes.  /</a:t>
            </a:r>
          </a:p>
          <a:p>
            <a:pPr lvl="0"/>
            <a:r>
              <a:rPr lang="fr-FR" sz="1200" kern="1200" dirty="0">
                <a:solidFill>
                  <a:schemeClr val="tx1"/>
                </a:solidFill>
                <a:effectLst/>
                <a:latin typeface="Arial" pitchFamily="34" charset="0"/>
                <a:ea typeface="+mn-ea"/>
                <a:cs typeface="+mn-cs"/>
              </a:rPr>
              <a:t>Lorsque les épreuves sont communes, souvent plus équitables.  </a:t>
            </a:r>
          </a:p>
          <a:p>
            <a:pPr lvl="0"/>
            <a:r>
              <a:rPr lang="fr-FR" sz="1200" kern="1200" dirty="0">
                <a:solidFill>
                  <a:schemeClr val="tx1"/>
                </a:solidFill>
                <a:effectLst/>
                <a:latin typeface="Arial" pitchFamily="34" charset="0"/>
                <a:ea typeface="+mn-ea"/>
                <a:cs typeface="+mn-cs"/>
              </a:rPr>
              <a:t>Les</a:t>
            </a:r>
            <a:r>
              <a:rPr lang="fr-FR" sz="1200" kern="1200" baseline="0" dirty="0">
                <a:solidFill>
                  <a:schemeClr val="tx1"/>
                </a:solidFill>
                <a:effectLst/>
                <a:latin typeface="Arial" pitchFamily="34" charset="0"/>
                <a:ea typeface="+mn-ea"/>
                <a:cs typeface="+mn-cs"/>
              </a:rPr>
              <a:t> avantages du positionnement par niveau plutôt que par note : IFE N° 94 septembre 2014; Olivier Rey , Annie </a:t>
            </a:r>
            <a:r>
              <a:rPr lang="fr-FR" sz="1200" kern="1200" baseline="0" dirty="0" err="1">
                <a:solidFill>
                  <a:schemeClr val="tx1"/>
                </a:solidFill>
                <a:effectLst/>
                <a:latin typeface="Arial" pitchFamily="34" charset="0"/>
                <a:ea typeface="+mn-ea"/>
                <a:cs typeface="+mn-cs"/>
              </a:rPr>
              <a:t>Feyfant</a:t>
            </a:r>
            <a:r>
              <a:rPr lang="fr-FR" sz="1200" kern="1200" baseline="0" dirty="0">
                <a:solidFill>
                  <a:schemeClr val="tx1"/>
                </a:solidFill>
                <a:effectLst/>
                <a:latin typeface="Arial" pitchFamily="34" charset="0"/>
                <a:ea typeface="+mn-ea"/>
                <a:cs typeface="+mn-cs"/>
              </a:rPr>
              <a:t>  : «</a:t>
            </a:r>
            <a:r>
              <a:rPr lang="fr-FR" sz="1200" b="1" kern="1200" baseline="0" dirty="0">
                <a:solidFill>
                  <a:schemeClr val="tx1"/>
                </a:solidFill>
                <a:effectLst/>
                <a:latin typeface="Arial" pitchFamily="34" charset="0"/>
                <a:ea typeface="+mn-ea"/>
                <a:cs typeface="+mn-cs"/>
              </a:rPr>
              <a:t> Les objectifs et les résultats déclarés montrent une plus grande concertation entre enseignants, une meilleure communication avec les familles, la lutte contre le décrochage et l’</a:t>
            </a:r>
            <a:r>
              <a:rPr lang="fr-FR" sz="1200" b="1" kern="1200" baseline="0" dirty="0" err="1">
                <a:solidFill>
                  <a:schemeClr val="tx1"/>
                </a:solidFill>
                <a:effectLst/>
                <a:latin typeface="Arial" pitchFamily="34" charset="0"/>
                <a:ea typeface="+mn-ea"/>
                <a:cs typeface="+mn-cs"/>
              </a:rPr>
              <a:t>absenteisme</a:t>
            </a:r>
            <a:r>
              <a:rPr lang="fr-FR" sz="1200" b="1" kern="1200" baseline="0" dirty="0">
                <a:solidFill>
                  <a:schemeClr val="tx1"/>
                </a:solidFill>
                <a:effectLst/>
                <a:latin typeface="Arial" pitchFamily="34" charset="0"/>
                <a:ea typeface="+mn-ea"/>
                <a:cs typeface="+mn-cs"/>
              </a:rPr>
              <a:t>, l’amélioration du climat scolaire, la </a:t>
            </a:r>
            <a:r>
              <a:rPr lang="fr-FR" sz="1200" b="1" kern="1200" baseline="0" dirty="0" err="1">
                <a:solidFill>
                  <a:schemeClr val="tx1"/>
                </a:solidFill>
                <a:effectLst/>
                <a:latin typeface="Arial" pitchFamily="34" charset="0"/>
                <a:ea typeface="+mn-ea"/>
                <a:cs typeface="+mn-cs"/>
              </a:rPr>
              <a:t>remotivation</a:t>
            </a:r>
            <a:r>
              <a:rPr lang="fr-FR" sz="1200" b="1" kern="1200" baseline="0" dirty="0">
                <a:solidFill>
                  <a:schemeClr val="tx1"/>
                </a:solidFill>
                <a:effectLst/>
                <a:latin typeface="Arial" pitchFamily="34" charset="0"/>
                <a:ea typeface="+mn-ea"/>
                <a:cs typeface="+mn-cs"/>
              </a:rPr>
              <a:t> des élèves, l’amélioration des résultats, » </a:t>
            </a:r>
            <a:endParaRPr lang="fr-FR" sz="1200" b="1" kern="1200" dirty="0">
              <a:solidFill>
                <a:schemeClr val="tx1"/>
              </a:solidFill>
              <a:effectLst/>
              <a:latin typeface="Arial" pitchFamily="34" charset="0"/>
              <a:ea typeface="+mn-ea"/>
              <a:cs typeface="+mn-cs"/>
            </a:endParaRPr>
          </a:p>
          <a:p>
            <a:endParaRPr lang="fr-FR" sz="1200" b="1" kern="1200" dirty="0" smtClean="0">
              <a:solidFill>
                <a:schemeClr val="tx1"/>
              </a:solidFill>
              <a:effectLst/>
              <a:latin typeface="Arial" pitchFamily="34" charset="0"/>
              <a:ea typeface="+mn-ea"/>
              <a:cs typeface="+mn-cs"/>
            </a:endParaRPr>
          </a:p>
          <a:p>
            <a:r>
              <a:rPr lang="fr-FR" sz="1200" b="1" kern="1200" dirty="0" smtClean="0">
                <a:solidFill>
                  <a:schemeClr val="tx1"/>
                </a:solidFill>
                <a:effectLst/>
                <a:latin typeface="Arial" pitchFamily="34" charset="0"/>
                <a:ea typeface="+mn-ea"/>
                <a:cs typeface="+mn-cs"/>
              </a:rPr>
              <a:t>Classe </a:t>
            </a:r>
            <a:r>
              <a:rPr lang="fr-FR" sz="1200" b="1" kern="1200" dirty="0">
                <a:solidFill>
                  <a:schemeClr val="tx1"/>
                </a:solidFill>
                <a:effectLst/>
                <a:latin typeface="Arial" pitchFamily="34" charset="0"/>
                <a:ea typeface="+mn-ea"/>
                <a:cs typeface="+mn-cs"/>
              </a:rPr>
              <a:t>sans notes : voir </a:t>
            </a:r>
            <a:r>
              <a:rPr lang="fr-FR" sz="1200" b="1" kern="1200" dirty="0" err="1" smtClean="0">
                <a:solidFill>
                  <a:schemeClr val="tx1"/>
                </a:solidFill>
                <a:effectLst/>
                <a:latin typeface="Arial" pitchFamily="34" charset="0"/>
                <a:ea typeface="+mn-ea"/>
                <a:cs typeface="+mn-cs"/>
              </a:rPr>
              <a:t>Expérithèque</a:t>
            </a:r>
            <a:r>
              <a:rPr lang="fr-FR" sz="1200" b="1" kern="1200" dirty="0" smtClean="0">
                <a:solidFill>
                  <a:schemeClr val="tx1"/>
                </a:solidFill>
                <a:effectLst/>
                <a:latin typeface="Arial" pitchFamily="34" charset="0"/>
                <a:ea typeface="+mn-ea"/>
                <a:cs typeface="+mn-cs"/>
              </a:rPr>
              <a:t>, </a:t>
            </a:r>
            <a:r>
              <a:rPr lang="fr-FR" sz="1200" b="1" kern="1200" dirty="0">
                <a:solidFill>
                  <a:schemeClr val="tx1"/>
                </a:solidFill>
                <a:effectLst/>
                <a:latin typeface="Arial" pitchFamily="34" charset="0"/>
                <a:ea typeface="+mn-ea"/>
                <a:cs typeface="+mn-cs"/>
              </a:rPr>
              <a:t>banque de </a:t>
            </a:r>
            <a:r>
              <a:rPr lang="fr-FR" sz="1200" b="1" kern="1200" dirty="0" smtClean="0">
                <a:solidFill>
                  <a:schemeClr val="tx1"/>
                </a:solidFill>
                <a:effectLst/>
                <a:latin typeface="Arial" pitchFamily="34" charset="0"/>
                <a:ea typeface="+mn-ea"/>
                <a:cs typeface="+mn-cs"/>
              </a:rPr>
              <a:t>ressources. </a:t>
            </a:r>
            <a:endParaRPr lang="fr-FR" sz="1200" kern="1200" dirty="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81525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u="sng" dirty="0" smtClean="0"/>
              <a:t>Propositions </a:t>
            </a:r>
            <a:r>
              <a:rPr lang="fr-FR" dirty="0" smtClean="0"/>
              <a:t>: Construire</a:t>
            </a:r>
            <a:r>
              <a:rPr lang="fr-FR" baseline="0" dirty="0" smtClean="0"/>
              <a:t> les</a:t>
            </a:r>
            <a:r>
              <a:rPr lang="fr-FR" dirty="0" smtClean="0"/>
              <a:t> barèmes avec les élèves avant les devoirs ? </a:t>
            </a:r>
          </a:p>
          <a:p>
            <a:r>
              <a:rPr lang="fr-FR" u="sng" dirty="0" smtClean="0"/>
              <a:t>Quelques exemples issus d’évaluations</a:t>
            </a:r>
            <a:r>
              <a:rPr lang="fr-FR" u="sng" baseline="0" dirty="0" smtClean="0"/>
              <a:t> certificatives chiffrées et par compétences  </a:t>
            </a:r>
            <a:r>
              <a:rPr lang="fr-FR" u="none" baseline="0" dirty="0" smtClean="0"/>
              <a:t>Le </a:t>
            </a:r>
            <a:r>
              <a:rPr lang="fr-FR" b="1" dirty="0" smtClean="0"/>
              <a:t>barème de l’épreuve écrite du bac : </a:t>
            </a:r>
            <a:r>
              <a:rPr lang="fr-FR" b="0" dirty="0" smtClean="0"/>
              <a:t>différentes capacités</a:t>
            </a:r>
            <a:r>
              <a:rPr lang="fr-FR" b="0" baseline="0" dirty="0" smtClean="0"/>
              <a:t> relevant des 4 compétences sont évaluées :  </a:t>
            </a:r>
            <a:endParaRPr lang="fr-FR" b="0" dirty="0" smtClean="0"/>
          </a:p>
          <a:p>
            <a:r>
              <a:rPr lang="fr-FR" b="1" dirty="0" smtClean="0"/>
              <a:t>Lecture-culture / utilisation des connaissances </a:t>
            </a:r>
            <a:r>
              <a:rPr lang="fr-FR" dirty="0" smtClean="0"/>
              <a:t>= maîtriser</a:t>
            </a:r>
            <a:r>
              <a:rPr lang="fr-FR" baseline="0" dirty="0" smtClean="0"/>
              <a:t> l’échange écrit + confronter des connaissances et des expériences pour se construire + devenir un lecteur compétent et critique.  </a:t>
            </a:r>
          </a:p>
          <a:p>
            <a:r>
              <a:rPr lang="fr-FR" b="1" baseline="0" dirty="0" smtClean="0"/>
              <a:t>Argumentation</a:t>
            </a:r>
            <a:r>
              <a:rPr lang="fr-FR" baseline="0" dirty="0" smtClean="0"/>
              <a:t> = confronter des connaissances et des expériences pour se construire + Maîtriser l’échange écrit. </a:t>
            </a:r>
          </a:p>
          <a:p>
            <a:r>
              <a:rPr lang="fr-FR" b="1" baseline="0" dirty="0" smtClean="0"/>
              <a:t>Expression</a:t>
            </a:r>
            <a:r>
              <a:rPr lang="fr-FR" baseline="0" dirty="0" smtClean="0"/>
              <a:t> = Maîtriser l’échange écrit.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2313402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exemple d’entête de devoir</a:t>
            </a:r>
            <a:r>
              <a:rPr lang="fr-FR" baseline="0" dirty="0" smtClean="0"/>
              <a:t> de type bac pro en français. </a:t>
            </a:r>
            <a:endParaRPr lang="fr-FR" dirty="0" smtClean="0"/>
          </a:p>
          <a:p>
            <a:endParaRPr lang="fr-FR" dirty="0" smtClean="0"/>
          </a:p>
          <a:p>
            <a:r>
              <a:rPr lang="fr-FR" dirty="0" smtClean="0"/>
              <a:t>Les évaluations formatives conduites tout au long de l’année,</a:t>
            </a:r>
            <a:r>
              <a:rPr lang="fr-FR" baseline="0" dirty="0" smtClean="0"/>
              <a:t> devraient donner lieu à un positionnement pour investir pleinement leur dimension formative . </a:t>
            </a:r>
            <a:r>
              <a:rPr lang="fr-FR" baseline="0" dirty="0" err="1" smtClean="0"/>
              <a:t>Cf</a:t>
            </a:r>
            <a:r>
              <a:rPr lang="fr-FR" baseline="0" dirty="0" smtClean="0"/>
              <a:t> De </a:t>
            </a:r>
            <a:r>
              <a:rPr lang="fr-FR" baseline="0" dirty="0" err="1" smtClean="0"/>
              <a:t>Ketele</a:t>
            </a:r>
            <a:r>
              <a:rPr lang="fr-FR" baseline="0" dirty="0" smtClean="0"/>
              <a:t>, diapo suivante.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dirty="0"/>
          </a:p>
        </p:txBody>
      </p:sp>
    </p:spTree>
    <p:extLst>
      <p:ext uri="{BB962C8B-B14F-4D97-AF65-F5344CB8AC3E}">
        <p14:creationId xmlns:p14="http://schemas.microsoft.com/office/powerpoint/2010/main" val="423981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1507697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dirty="0"/>
          </a:p>
        </p:txBody>
      </p:sp>
    </p:spTree>
    <p:extLst>
      <p:ext uri="{BB962C8B-B14F-4D97-AF65-F5344CB8AC3E}">
        <p14:creationId xmlns:p14="http://schemas.microsoft.com/office/powerpoint/2010/main" val="148743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27</a:t>
            </a:fld>
            <a:endParaRPr lang="fr-FR"/>
          </a:p>
        </p:txBody>
      </p:sp>
    </p:spTree>
    <p:extLst>
      <p:ext uri="{BB962C8B-B14F-4D97-AF65-F5344CB8AC3E}">
        <p14:creationId xmlns:p14="http://schemas.microsoft.com/office/powerpoint/2010/main" val="3775710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dirty="0"/>
          </a:p>
        </p:txBody>
      </p:sp>
    </p:spTree>
    <p:extLst>
      <p:ext uri="{BB962C8B-B14F-4D97-AF65-F5344CB8AC3E}">
        <p14:creationId xmlns:p14="http://schemas.microsoft.com/office/powerpoint/2010/main" val="3593730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Limite du « cours magistral dialogué » , de la trace écrite dictée etc.  : gain de temps mais apprentissages</a:t>
            </a:r>
            <a:r>
              <a:rPr lang="fr-FR" baseline="0" dirty="0" smtClean="0"/>
              <a:t> </a:t>
            </a:r>
            <a:r>
              <a:rPr lang="fr-FR" baseline="0" dirty="0" smtClean="0"/>
              <a:t>limités. </a:t>
            </a:r>
            <a:r>
              <a:rPr lang="fr-FR" baseline="0" smtClean="0"/>
              <a:t>Privilégier </a:t>
            </a:r>
            <a:r>
              <a:rPr lang="fr-FR" baseline="0" dirty="0" smtClean="0"/>
              <a:t>les situations complexes…</a:t>
            </a:r>
          </a:p>
          <a:p>
            <a:r>
              <a:rPr lang="fr-FR" baseline="0" dirty="0" smtClean="0"/>
              <a:t>------------------------------</a:t>
            </a:r>
          </a:p>
          <a:p>
            <a:r>
              <a:rPr lang="fr-FR" baseline="0" dirty="0" smtClean="0"/>
              <a:t>2) Notions de : familles de situations / Métacognition / Zone proximale de développement (</a:t>
            </a:r>
            <a:r>
              <a:rPr lang="fr-FR" baseline="0" dirty="0" err="1" smtClean="0"/>
              <a:t>Vygotski</a:t>
            </a:r>
            <a:r>
              <a:rPr lang="fr-FR" baseline="0" dirty="0" smtClean="0"/>
              <a:t> 1997) </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La « Zone Proximale de Développement ». </a:t>
            </a:r>
            <a:r>
              <a:rPr lang="fr-FR" b="0" dirty="0" smtClean="0"/>
              <a:t>Extrait d'un enseignement de T. Dujardin. La ZPD comprend les compétences, les connaissances et les notions qu'une personne est sur le point d'acquérir, mais qu'elle ne maîtrise pas encore sans aide. L'enseignant amène l'apprenant dans la ZPD en : Évaluant les aptitudes et le potentiel de l'apprenti. En encourageant sa participation et en favorisant la transition de la dépendance à l'autonomie. Puis en évitant l'ennui et l'échec. Si certaines frustrations sont tolérables, l'apprenant ne doit toutefois pas être ni totalement dépassé ni passif, mais doit prendre une part active dans son apprentissage.</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dirty="0"/>
          </a:p>
        </p:txBody>
      </p:sp>
    </p:spTree>
    <p:extLst>
      <p:ext uri="{BB962C8B-B14F-4D97-AF65-F5344CB8AC3E}">
        <p14:creationId xmlns:p14="http://schemas.microsoft.com/office/powerpoint/2010/main" val="427424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3</a:t>
            </a:fld>
            <a:endParaRPr lang="fr-FR"/>
          </a:p>
        </p:txBody>
      </p:sp>
    </p:spTree>
    <p:extLst>
      <p:ext uri="{BB962C8B-B14F-4D97-AF65-F5344CB8AC3E}">
        <p14:creationId xmlns:p14="http://schemas.microsoft.com/office/powerpoint/2010/main" val="284174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Enseignement facilité car les programmes d’HG sont écrits et déclinés en</a:t>
            </a:r>
            <a:r>
              <a:rPr lang="fr-FR" baseline="0" dirty="0" smtClean="0"/>
              <a:t> compétences / capacités et connaissances. </a:t>
            </a:r>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30</a:t>
            </a:fld>
            <a:endParaRPr lang="fr-FR"/>
          </a:p>
        </p:txBody>
      </p:sp>
    </p:spTree>
    <p:extLst>
      <p:ext uri="{BB962C8B-B14F-4D97-AF65-F5344CB8AC3E}">
        <p14:creationId xmlns:p14="http://schemas.microsoft.com/office/powerpoint/2010/main" val="783715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Quelques pistes</a:t>
            </a:r>
            <a:r>
              <a:rPr lang="fr-FR" baseline="0" dirty="0" smtClean="0"/>
              <a:t> qui seront approfondies lors de</a:t>
            </a:r>
            <a:r>
              <a:rPr lang="fr-FR" dirty="0" smtClean="0"/>
              <a:t>s formations</a:t>
            </a:r>
            <a:r>
              <a:rPr lang="fr-FR" baseline="0" dirty="0" smtClean="0"/>
              <a:t> disciplinaires.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2196988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dirty="0"/>
          </a:p>
        </p:txBody>
      </p:sp>
    </p:spTree>
    <p:extLst>
      <p:ext uri="{BB962C8B-B14F-4D97-AF65-F5344CB8AC3E}">
        <p14:creationId xmlns:p14="http://schemas.microsoft.com/office/powerpoint/2010/main" val="2670355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33</a:t>
            </a:fld>
            <a:endParaRPr lang="fr-FR" dirty="0"/>
          </a:p>
        </p:txBody>
      </p:sp>
    </p:spTree>
    <p:extLst>
      <p:ext uri="{BB962C8B-B14F-4D97-AF65-F5344CB8AC3E}">
        <p14:creationId xmlns:p14="http://schemas.microsoft.com/office/powerpoint/2010/main" val="186896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pitchFamily="34" charset="0"/>
                <a:ea typeface="+mn-ea"/>
                <a:cs typeface="+mn-cs"/>
              </a:rPr>
              <a:t>Le but de cette présentation est de proposer un discours commun et une terminologie commune pour faciliter la communication </a:t>
            </a:r>
            <a:r>
              <a:rPr lang="fr-FR" sz="1200" kern="1200" dirty="0" smtClean="0">
                <a:solidFill>
                  <a:schemeClr val="tx1"/>
                </a:solidFill>
                <a:effectLst/>
                <a:latin typeface="Arial" pitchFamily="34" charset="0"/>
                <a:ea typeface="+mn-ea"/>
                <a:cs typeface="+mn-cs"/>
              </a:rPr>
              <a:t>car</a:t>
            </a:r>
            <a:r>
              <a:rPr lang="fr-FR" sz="1200" kern="1200" baseline="0" dirty="0" smtClean="0">
                <a:solidFill>
                  <a:schemeClr val="tx1"/>
                </a:solidFill>
                <a:effectLst/>
                <a:latin typeface="Arial" pitchFamily="34" charset="0"/>
                <a:ea typeface="+mn-ea"/>
                <a:cs typeface="+mn-cs"/>
              </a:rPr>
              <a:t> </a:t>
            </a:r>
            <a:r>
              <a:rPr lang="fr-FR" sz="1200" kern="1200" baseline="0" dirty="0">
                <a:solidFill>
                  <a:schemeClr val="tx1"/>
                </a:solidFill>
                <a:effectLst/>
                <a:latin typeface="Arial" pitchFamily="34" charset="0"/>
                <a:ea typeface="+mn-ea"/>
                <a:cs typeface="+mn-cs"/>
              </a:rPr>
              <a:t>de</a:t>
            </a:r>
            <a:r>
              <a:rPr lang="fr-FR" sz="1200" kern="1200" dirty="0">
                <a:solidFill>
                  <a:schemeClr val="tx1"/>
                </a:solidFill>
                <a:effectLst/>
                <a:latin typeface="Arial" pitchFamily="34" charset="0"/>
                <a:ea typeface="+mn-ea"/>
                <a:cs typeface="+mn-cs"/>
              </a:rPr>
              <a:t> grandes disparités d’acceptions liées à des termes et notions souvent polysémiques qui brouillent parfois la communication. </a:t>
            </a:r>
          </a:p>
          <a:p>
            <a:r>
              <a:rPr lang="fr-FR" sz="1200" kern="1200" dirty="0" smtClean="0">
                <a:solidFill>
                  <a:schemeClr val="tx1"/>
                </a:solidFill>
                <a:effectLst/>
                <a:latin typeface="Arial" pitchFamily="34" charset="0"/>
                <a:ea typeface="+mn-ea"/>
                <a:cs typeface="+mn-cs"/>
              </a:rPr>
              <a:t>Ces </a:t>
            </a:r>
            <a:r>
              <a:rPr lang="fr-FR" sz="1200" kern="1200" dirty="0">
                <a:solidFill>
                  <a:schemeClr val="tx1"/>
                </a:solidFill>
                <a:effectLst/>
                <a:latin typeface="Arial" pitchFamily="34" charset="0"/>
                <a:ea typeface="+mn-ea"/>
                <a:cs typeface="+mn-cs"/>
              </a:rPr>
              <a:t>mises au point visent à considérer la dimension pédagogique de la mise en œuvre du LSL </a:t>
            </a:r>
            <a:r>
              <a:rPr lang="fr-FR" sz="1200" kern="1200" dirty="0" smtClean="0">
                <a:solidFill>
                  <a:schemeClr val="tx1"/>
                </a:solidFill>
                <a:effectLst/>
                <a:latin typeface="Arial" pitchFamily="34" charset="0"/>
                <a:ea typeface="+mn-ea"/>
                <a:cs typeface="+mn-cs"/>
              </a:rPr>
              <a:t>pro, </a:t>
            </a:r>
            <a:r>
              <a:rPr lang="fr-FR" sz="1200" kern="1200" dirty="0">
                <a:solidFill>
                  <a:schemeClr val="tx1"/>
                </a:solidFill>
                <a:effectLst/>
                <a:latin typeface="Arial" pitchFamily="34" charset="0"/>
                <a:ea typeface="+mn-ea"/>
                <a:cs typeface="+mn-cs"/>
              </a:rPr>
              <a:t>qui oblige à mener une réflexion sur les lignes à renseigner dans Pronote, qui engage à </a:t>
            </a:r>
            <a:r>
              <a:rPr lang="fr-FR" sz="1200" kern="1200" dirty="0" smtClean="0">
                <a:solidFill>
                  <a:schemeClr val="tx1"/>
                </a:solidFill>
                <a:effectLst/>
                <a:latin typeface="Arial" pitchFamily="34" charset="0"/>
                <a:ea typeface="+mn-ea"/>
                <a:cs typeface="+mn-cs"/>
              </a:rPr>
              <a:t>leur </a:t>
            </a:r>
            <a:r>
              <a:rPr lang="fr-FR" sz="1200" kern="1200" dirty="0">
                <a:solidFill>
                  <a:schemeClr val="tx1"/>
                </a:solidFill>
                <a:effectLst/>
                <a:latin typeface="Arial" pitchFamily="34" charset="0"/>
                <a:ea typeface="+mn-ea"/>
                <a:cs typeface="+mn-cs"/>
              </a:rPr>
              <a:t>tour une réflexion dans chaque discipline autour de </a:t>
            </a:r>
            <a:r>
              <a:rPr lang="fr-FR" sz="1200" kern="1200" dirty="0" smtClean="0">
                <a:solidFill>
                  <a:schemeClr val="tx1"/>
                </a:solidFill>
                <a:effectLst/>
                <a:latin typeface="Arial" pitchFamily="34" charset="0"/>
                <a:ea typeface="+mn-ea"/>
                <a:cs typeface="+mn-cs"/>
              </a:rPr>
              <a:t>leur </a:t>
            </a:r>
            <a:r>
              <a:rPr lang="fr-FR" sz="1200" kern="1200" dirty="0">
                <a:solidFill>
                  <a:schemeClr val="tx1"/>
                </a:solidFill>
                <a:effectLst/>
                <a:latin typeface="Arial" pitchFamily="34" charset="0"/>
                <a:ea typeface="+mn-ea"/>
                <a:cs typeface="+mn-cs"/>
              </a:rPr>
              <a:t>finalité, </a:t>
            </a:r>
            <a:r>
              <a:rPr lang="fr-FR" sz="1200" kern="1200" dirty="0" smtClean="0">
                <a:solidFill>
                  <a:schemeClr val="tx1"/>
                </a:solidFill>
                <a:effectLst/>
                <a:latin typeface="Arial" pitchFamily="34" charset="0"/>
                <a:ea typeface="+mn-ea"/>
                <a:cs typeface="+mn-cs"/>
              </a:rPr>
              <a:t>de</a:t>
            </a:r>
            <a:r>
              <a:rPr lang="fr-FR" sz="1200" kern="1200" baseline="0" dirty="0" smtClean="0">
                <a:solidFill>
                  <a:schemeClr val="tx1"/>
                </a:solidFill>
                <a:effectLst/>
                <a:latin typeface="Arial" pitchFamily="34" charset="0"/>
                <a:ea typeface="+mn-ea"/>
                <a:cs typeface="+mn-cs"/>
              </a:rPr>
              <a:t> l’</a:t>
            </a:r>
            <a:r>
              <a:rPr lang="fr-FR" sz="1200" kern="1200" dirty="0" smtClean="0">
                <a:solidFill>
                  <a:schemeClr val="tx1"/>
                </a:solidFill>
                <a:effectLst/>
                <a:latin typeface="Arial" pitchFamily="34" charset="0"/>
                <a:ea typeface="+mn-ea"/>
                <a:cs typeface="+mn-cs"/>
              </a:rPr>
              <a:t>évaluation </a:t>
            </a:r>
            <a:r>
              <a:rPr lang="fr-FR" sz="1200" kern="1200" dirty="0">
                <a:solidFill>
                  <a:schemeClr val="tx1"/>
                </a:solidFill>
                <a:effectLst/>
                <a:latin typeface="Arial" pitchFamily="34" charset="0"/>
                <a:ea typeface="+mn-ea"/>
                <a:cs typeface="+mn-cs"/>
              </a:rPr>
              <a:t>et </a:t>
            </a:r>
            <a:r>
              <a:rPr lang="fr-FR" sz="1200" kern="1200" dirty="0" smtClean="0">
                <a:solidFill>
                  <a:schemeClr val="tx1"/>
                </a:solidFill>
                <a:effectLst/>
                <a:latin typeface="Arial" pitchFamily="34" charset="0"/>
                <a:ea typeface="+mn-ea"/>
                <a:cs typeface="+mn-cs"/>
              </a:rPr>
              <a:t>de</a:t>
            </a:r>
            <a:r>
              <a:rPr lang="fr-FR" sz="1200" kern="1200" baseline="0" dirty="0" smtClean="0">
                <a:solidFill>
                  <a:schemeClr val="tx1"/>
                </a:solidFill>
                <a:effectLst/>
                <a:latin typeface="Arial" pitchFamily="34" charset="0"/>
                <a:ea typeface="+mn-ea"/>
                <a:cs typeface="+mn-cs"/>
              </a:rPr>
              <a:t> l’</a:t>
            </a:r>
            <a:r>
              <a:rPr lang="fr-FR" sz="1200" kern="1200" dirty="0" smtClean="0">
                <a:solidFill>
                  <a:schemeClr val="tx1"/>
                </a:solidFill>
                <a:effectLst/>
                <a:latin typeface="Arial" pitchFamily="34" charset="0"/>
                <a:ea typeface="+mn-ea"/>
                <a:cs typeface="+mn-cs"/>
              </a:rPr>
              <a:t>enseignement/apprentissage</a:t>
            </a:r>
            <a:r>
              <a:rPr lang="fr-FR" sz="1200" kern="1200" dirty="0">
                <a:solidFill>
                  <a:schemeClr val="tx1"/>
                </a:solidFill>
                <a:effectLst/>
                <a:latin typeface="Arial" pitchFamily="34" charset="0"/>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34411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137924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itchFamily="34" charset="0"/>
                <a:ea typeface="+mn-ea"/>
                <a:cs typeface="+mn-cs"/>
              </a:rPr>
              <a:t>Que dire de ces élèves ? </a:t>
            </a:r>
            <a:endParaRPr lang="fr-FR" sz="1200" kern="1200" dirty="0" smtClean="0">
              <a:solidFill>
                <a:schemeClr val="tx1"/>
              </a:solidFill>
              <a:effectLst/>
              <a:latin typeface="Arial" pitchFamily="34" charset="0"/>
              <a:ea typeface="+mn-ea"/>
              <a:cs typeface="+mn-cs"/>
            </a:endParaRPr>
          </a:p>
          <a:p>
            <a:endParaRPr lang="fr-FR" sz="1200" b="1" kern="1200" dirty="0" smtClean="0">
              <a:solidFill>
                <a:schemeClr val="tx1"/>
              </a:solidFill>
              <a:effectLst/>
              <a:latin typeface="Arial" pitchFamily="34" charset="0"/>
              <a:ea typeface="+mn-ea"/>
              <a:cs typeface="+mn-cs"/>
            </a:endParaRPr>
          </a:p>
          <a:p>
            <a:r>
              <a:rPr lang="fr-FR" sz="1200" b="1" kern="1200" dirty="0" smtClean="0">
                <a:solidFill>
                  <a:schemeClr val="tx1"/>
                </a:solidFill>
                <a:effectLst/>
                <a:latin typeface="Arial" pitchFamily="34" charset="0"/>
                <a:ea typeface="+mn-ea"/>
                <a:cs typeface="+mn-cs"/>
              </a:rPr>
              <a:t>Grille</a:t>
            </a:r>
            <a:r>
              <a:rPr lang="fr-FR" sz="1200" b="1" kern="1200" baseline="0" dirty="0" smtClean="0">
                <a:solidFill>
                  <a:schemeClr val="tx1"/>
                </a:solidFill>
                <a:effectLst/>
                <a:latin typeface="Arial" pitchFamily="34" charset="0"/>
                <a:ea typeface="+mn-ea"/>
                <a:cs typeface="+mn-cs"/>
              </a:rPr>
              <a:t> </a:t>
            </a:r>
            <a:r>
              <a:rPr lang="fr-FR" sz="1200" b="1" kern="1200" baseline="0" dirty="0">
                <a:solidFill>
                  <a:schemeClr val="tx1"/>
                </a:solidFill>
                <a:effectLst/>
                <a:latin typeface="Arial" pitchFamily="34" charset="0"/>
                <a:ea typeface="+mn-ea"/>
                <a:cs typeface="+mn-cs"/>
              </a:rPr>
              <a:t>1 </a:t>
            </a:r>
            <a:r>
              <a:rPr lang="fr-FR" sz="1200" kern="1200" dirty="0" smtClean="0">
                <a:solidFill>
                  <a:schemeClr val="tx1"/>
                </a:solidFill>
                <a:effectLst/>
                <a:latin typeface="Arial" pitchFamily="34" charset="0"/>
                <a:ea typeface="+mn-ea"/>
                <a:cs typeface="+mn-cs"/>
              </a:rPr>
              <a:t>Ces </a:t>
            </a:r>
            <a:r>
              <a:rPr lang="fr-FR" sz="1200" kern="1200" dirty="0">
                <a:solidFill>
                  <a:schemeClr val="tx1"/>
                </a:solidFill>
                <a:effectLst/>
                <a:latin typeface="Arial" pitchFamily="34" charset="0"/>
                <a:ea typeface="+mn-ea"/>
                <a:cs typeface="+mn-cs"/>
              </a:rPr>
              <a:t>élèves auront tous la même moyenne (60 =&gt; </a:t>
            </a:r>
            <a:r>
              <a:rPr lang="fr-FR" sz="1200" kern="1200" dirty="0" smtClean="0">
                <a:solidFill>
                  <a:schemeClr val="tx1"/>
                </a:solidFill>
                <a:effectLst/>
                <a:latin typeface="Arial" pitchFamily="34" charset="0"/>
                <a:ea typeface="+mn-ea"/>
                <a:cs typeface="+mn-cs"/>
              </a:rPr>
              <a:t>10/20.</a:t>
            </a:r>
            <a:r>
              <a:rPr lang="fr-FR" sz="1200" kern="1200" baseline="0" dirty="0" smtClean="0">
                <a:solidFill>
                  <a:schemeClr val="tx1"/>
                </a:solidFill>
                <a:effectLst/>
                <a:latin typeface="Arial" pitchFamily="34" charset="0"/>
                <a:ea typeface="+mn-ea"/>
                <a:cs typeface="+mn-cs"/>
              </a:rPr>
              <a:t> Quel bilan à part « </a:t>
            </a:r>
            <a:r>
              <a:rPr lang="fr-FR" sz="1200" kern="1200" dirty="0" smtClean="0">
                <a:solidFill>
                  <a:schemeClr val="tx1"/>
                </a:solidFill>
                <a:effectLst/>
                <a:latin typeface="Arial" pitchFamily="34" charset="0"/>
                <a:ea typeface="+mn-ea"/>
                <a:cs typeface="+mn-cs"/>
              </a:rPr>
              <a:t>élève moyen » ? ) </a:t>
            </a:r>
          </a:p>
          <a:p>
            <a:r>
              <a:rPr lang="fr-FR" sz="1200" b="1" kern="1200" dirty="0" smtClean="0">
                <a:solidFill>
                  <a:schemeClr val="tx1"/>
                </a:solidFill>
                <a:effectLst/>
                <a:latin typeface="Arial" pitchFamily="34" charset="0"/>
                <a:ea typeface="+mn-ea"/>
                <a:cs typeface="+mn-cs"/>
              </a:rPr>
              <a:t>Grille</a:t>
            </a:r>
            <a:r>
              <a:rPr lang="fr-FR" sz="1200" b="1" kern="1200" baseline="0" dirty="0" smtClean="0">
                <a:solidFill>
                  <a:schemeClr val="tx1"/>
                </a:solidFill>
                <a:effectLst/>
                <a:latin typeface="Arial" pitchFamily="34" charset="0"/>
                <a:ea typeface="+mn-ea"/>
                <a:cs typeface="+mn-cs"/>
              </a:rPr>
              <a:t> </a:t>
            </a:r>
            <a:r>
              <a:rPr lang="fr-FR" sz="1200" b="1" kern="1200" baseline="0" dirty="0">
                <a:solidFill>
                  <a:schemeClr val="tx1"/>
                </a:solidFill>
                <a:effectLst/>
                <a:latin typeface="Arial" pitchFamily="34" charset="0"/>
                <a:ea typeface="+mn-ea"/>
                <a:cs typeface="+mn-cs"/>
              </a:rPr>
              <a:t>2 </a:t>
            </a:r>
            <a:r>
              <a:rPr lang="fr-FR" sz="1200" b="1" kern="1200" dirty="0">
                <a:solidFill>
                  <a:schemeClr val="tx1"/>
                </a:solidFill>
                <a:effectLst/>
                <a:latin typeface="Arial" pitchFamily="34" charset="0"/>
                <a:ea typeface="+mn-ea"/>
                <a:cs typeface="+mn-cs"/>
              </a:rPr>
              <a:t> </a:t>
            </a:r>
            <a:r>
              <a:rPr lang="fr-FR" sz="1200" b="1" kern="1200" dirty="0" smtClean="0">
                <a:solidFill>
                  <a:schemeClr val="tx1"/>
                </a:solidFill>
                <a:effectLst/>
                <a:latin typeface="Arial" pitchFamily="34" charset="0"/>
                <a:ea typeface="+mn-ea"/>
                <a:cs typeface="+mn-cs"/>
              </a:rPr>
              <a:t>(APC) </a:t>
            </a:r>
            <a:r>
              <a:rPr lang="fr-FR" sz="1200" kern="1200" dirty="0">
                <a:solidFill>
                  <a:schemeClr val="tx1"/>
                </a:solidFill>
                <a:effectLst/>
                <a:latin typeface="Arial" pitchFamily="34" charset="0"/>
                <a:ea typeface="+mn-ea"/>
                <a:cs typeface="+mn-cs"/>
              </a:rPr>
              <a:t> : </a:t>
            </a:r>
          </a:p>
          <a:p>
            <a:r>
              <a:rPr lang="fr-FR" sz="1200" kern="1200" dirty="0">
                <a:solidFill>
                  <a:schemeClr val="tx1"/>
                </a:solidFill>
                <a:effectLst/>
                <a:latin typeface="Arial" pitchFamily="34" charset="0"/>
                <a:ea typeface="+mn-ea"/>
                <a:cs typeface="+mn-cs"/>
              </a:rPr>
              <a:t> Victorine rencontre des difficultés en écriture, sans doute liées à des fragilités en maîtrise de la langue (orthographe ?°) puisqu’à l’oral elle obtient de bons résultats. Pas de problème en lecture </a:t>
            </a:r>
            <a:r>
              <a:rPr lang="fr-FR" sz="1200" kern="1200" dirty="0" smtClean="0">
                <a:solidFill>
                  <a:schemeClr val="tx1"/>
                </a:solidFill>
                <a:effectLst/>
                <a:latin typeface="Arial" pitchFamily="34" charset="0"/>
                <a:ea typeface="+mn-ea"/>
                <a:cs typeface="+mn-cs"/>
              </a:rPr>
              <a:t>(…littéraire </a:t>
            </a:r>
            <a:r>
              <a:rPr lang="fr-FR" sz="1200" kern="1200" dirty="0">
                <a:solidFill>
                  <a:schemeClr val="tx1"/>
                </a:solidFill>
                <a:effectLst/>
                <a:latin typeface="Arial" pitchFamily="34" charset="0"/>
                <a:ea typeface="+mn-ea"/>
                <a:cs typeface="+mn-cs"/>
              </a:rPr>
              <a:t>mais peut-être en a </a:t>
            </a:r>
            <a:r>
              <a:rPr lang="fr-FR" sz="1200" kern="1200" dirty="0" smtClean="0">
                <a:solidFill>
                  <a:schemeClr val="tx1"/>
                </a:solidFill>
                <a:effectLst/>
                <a:latin typeface="Arial" pitchFamily="34" charset="0"/>
                <a:ea typeface="+mn-ea"/>
                <a:cs typeface="+mn-cs"/>
              </a:rPr>
              <a:t>t- elle sur </a:t>
            </a:r>
            <a:r>
              <a:rPr lang="fr-FR" sz="1200" kern="1200" dirty="0">
                <a:solidFill>
                  <a:schemeClr val="tx1"/>
                </a:solidFill>
                <a:effectLst/>
                <a:latin typeface="Arial" pitchFamily="34" charset="0"/>
                <a:ea typeface="+mn-ea"/>
                <a:cs typeface="+mn-cs"/>
              </a:rPr>
              <a:t>un texte explicatif ? ) </a:t>
            </a:r>
          </a:p>
          <a:p>
            <a:r>
              <a:rPr lang="fr-FR" sz="1200" kern="1200" dirty="0">
                <a:solidFill>
                  <a:schemeClr val="tx1"/>
                </a:solidFill>
                <a:effectLst/>
                <a:latin typeface="Arial" pitchFamily="34" charset="0"/>
                <a:ea typeface="+mn-ea"/>
                <a:cs typeface="+mn-cs"/>
              </a:rPr>
              <a:t>Brandon rencontre des difficultés à l’oral ( timidité ?  difficultés d’expression ? ), mais semble être plus à l’aise à l’écrit</a:t>
            </a:r>
            <a:r>
              <a:rPr lang="fr-FR" sz="1200" kern="1200" baseline="0" dirty="0">
                <a:solidFill>
                  <a:schemeClr val="tx1"/>
                </a:solidFill>
                <a:effectLst/>
                <a:latin typeface="Arial" pitchFamily="34" charset="0"/>
                <a:ea typeface="+mn-ea"/>
                <a:cs typeface="+mn-cs"/>
              </a:rPr>
              <a:t> bien qu’il</a:t>
            </a:r>
            <a:r>
              <a:rPr lang="fr-FR" sz="1200" kern="1200" dirty="0">
                <a:solidFill>
                  <a:schemeClr val="tx1"/>
                </a:solidFill>
                <a:effectLst/>
                <a:latin typeface="Arial" pitchFamily="34" charset="0"/>
                <a:ea typeface="+mn-ea"/>
                <a:cs typeface="+mn-cs"/>
              </a:rPr>
              <a:t> présente des fragilités en lecture. </a:t>
            </a:r>
          </a:p>
          <a:p>
            <a:pPr lvl="0"/>
            <a:r>
              <a:rPr lang="fr-FR" sz="1200" b="1" kern="1200" dirty="0">
                <a:solidFill>
                  <a:schemeClr val="tx1"/>
                </a:solidFill>
                <a:effectLst/>
                <a:latin typeface="Arial" pitchFamily="34" charset="0"/>
                <a:ea typeface="+mn-ea"/>
                <a:cs typeface="+mn-cs"/>
              </a:rPr>
              <a:t>Plus</a:t>
            </a:r>
            <a:r>
              <a:rPr lang="fr-FR" sz="1200" b="1" kern="1200" baseline="0" dirty="0">
                <a:solidFill>
                  <a:schemeClr val="tx1"/>
                </a:solidFill>
                <a:effectLst/>
                <a:latin typeface="Arial" pitchFamily="34" charset="0"/>
                <a:ea typeface="+mn-ea"/>
                <a:cs typeface="+mn-cs"/>
              </a:rPr>
              <a:t> </a:t>
            </a:r>
            <a:r>
              <a:rPr lang="fr-FR" sz="1200" b="1" kern="1200" dirty="0">
                <a:solidFill>
                  <a:schemeClr val="tx1"/>
                </a:solidFill>
                <a:effectLst/>
                <a:latin typeface="Arial" pitchFamily="34" charset="0"/>
                <a:ea typeface="+mn-ea"/>
                <a:cs typeface="+mn-cs"/>
              </a:rPr>
              <a:t>value, de l’évaluation</a:t>
            </a:r>
            <a:r>
              <a:rPr lang="fr-FR" sz="1200" b="1" kern="1200" baseline="0" dirty="0">
                <a:solidFill>
                  <a:schemeClr val="tx1"/>
                </a:solidFill>
                <a:effectLst/>
                <a:latin typeface="Arial" pitchFamily="34" charset="0"/>
                <a:ea typeface="+mn-ea"/>
                <a:cs typeface="+mn-cs"/>
              </a:rPr>
              <a:t> par compétences </a:t>
            </a:r>
            <a:r>
              <a:rPr lang="fr-FR" sz="1200" kern="1200" baseline="0" dirty="0">
                <a:solidFill>
                  <a:schemeClr val="tx1"/>
                </a:solidFill>
                <a:effectLst/>
                <a:latin typeface="Arial" pitchFamily="34" charset="0"/>
                <a:ea typeface="+mn-ea"/>
                <a:cs typeface="+mn-cs"/>
              </a:rPr>
              <a:t>: </a:t>
            </a:r>
            <a:endParaRPr lang="fr-FR" sz="1200" kern="1200" dirty="0">
              <a:solidFill>
                <a:schemeClr val="tx1"/>
              </a:solidFill>
              <a:effectLst/>
              <a:latin typeface="Arial" pitchFamily="34" charset="0"/>
              <a:ea typeface="+mn-ea"/>
              <a:cs typeface="+mn-cs"/>
            </a:endParaRPr>
          </a:p>
          <a:p>
            <a:pPr lvl="0"/>
            <a:r>
              <a:rPr lang="fr-FR" sz="1200" kern="1200" dirty="0">
                <a:solidFill>
                  <a:schemeClr val="tx1"/>
                </a:solidFill>
                <a:effectLst/>
                <a:latin typeface="Arial" pitchFamily="34" charset="0"/>
                <a:ea typeface="+mn-ea"/>
                <a:cs typeface="+mn-cs"/>
              </a:rPr>
              <a:t>Des profils se dessinent qui permettent aux élèves de mieux saisir les domaines sur lesquels doivent porter leurs efforts mais aussi ceux dans lesquels ils réussissent (estime de soi ) et aux enseignants de mieux identifier l’accompagnement à proposer, les points de vigilance à avoir. </a:t>
            </a:r>
          </a:p>
          <a:p>
            <a:r>
              <a:rPr lang="fr-FR" sz="1200" kern="1200" dirty="0">
                <a:solidFill>
                  <a:schemeClr val="tx1"/>
                </a:solidFill>
                <a:effectLst/>
                <a:latin typeface="Arial" pitchFamily="34" charset="0"/>
                <a:ea typeface="+mn-ea"/>
                <a:cs typeface="+mn-cs"/>
              </a:rPr>
              <a:t>=&gt; donner du sens à un ensemble d’indices quantitatifs et qualitatifs plutôt que faire une somme de points. </a:t>
            </a:r>
            <a:endParaRPr lang="fr-FR" dirty="0">
              <a:effectLst/>
            </a:endParaRPr>
          </a:p>
          <a:p>
            <a:r>
              <a:rPr lang="fr-FR" dirty="0">
                <a:effectLst/>
              </a:rPr>
              <a:t>Deux conceptions de l’évaluation : la 1ère basée sur le contrôle,</a:t>
            </a:r>
            <a:r>
              <a:rPr lang="fr-FR" baseline="0" dirty="0">
                <a:effectLst/>
              </a:rPr>
              <a:t> </a:t>
            </a:r>
            <a:r>
              <a:rPr lang="fr-FR" dirty="0">
                <a:effectLst/>
              </a:rPr>
              <a:t>la vérification des acquisitions,</a:t>
            </a:r>
            <a:r>
              <a:rPr lang="fr-FR" baseline="0" dirty="0">
                <a:effectLst/>
              </a:rPr>
              <a:t> la mesure des</a:t>
            </a:r>
            <a:r>
              <a:rPr lang="fr-FR" dirty="0">
                <a:effectLst/>
              </a:rPr>
              <a:t> écarts par rapport à une norme, une moyenne suivie d’un verdict / la 2</a:t>
            </a:r>
            <a:r>
              <a:rPr lang="fr-FR" baseline="30000" dirty="0">
                <a:effectLst/>
              </a:rPr>
              <a:t>ème</a:t>
            </a:r>
            <a:r>
              <a:rPr lang="fr-FR" dirty="0">
                <a:effectLst/>
              </a:rPr>
              <a:t> (APC)</a:t>
            </a:r>
            <a:r>
              <a:rPr lang="fr-FR" baseline="0" dirty="0">
                <a:effectLst/>
              </a:rPr>
              <a:t> </a:t>
            </a:r>
            <a:r>
              <a:rPr lang="fr-FR" dirty="0">
                <a:effectLst/>
              </a:rPr>
              <a:t>basée elle aussi sur le contrôle et la vérification des acquisitions</a:t>
            </a:r>
            <a:r>
              <a:rPr lang="fr-FR" sz="1200" dirty="0">
                <a:effectLst/>
              </a:rPr>
              <a:t> +</a:t>
            </a:r>
            <a:r>
              <a:rPr lang="fr-FR" dirty="0">
                <a:effectLst/>
              </a:rPr>
              <a:t> les domaines de réussite et les domaines fragiles</a:t>
            </a:r>
            <a:r>
              <a:rPr lang="fr-FR" baseline="0" dirty="0">
                <a:effectLst/>
              </a:rPr>
              <a:t> mais l’APC offre en plus</a:t>
            </a:r>
            <a:r>
              <a:rPr lang="fr-FR" sz="1200" dirty="0">
                <a:effectLst/>
              </a:rPr>
              <a:t> </a:t>
            </a:r>
            <a:r>
              <a:rPr lang="fr-FR" dirty="0">
                <a:effectLst/>
              </a:rPr>
              <a:t>des indications pour que les élèves orientent leur travail,</a:t>
            </a:r>
            <a:r>
              <a:rPr lang="fr-FR" baseline="0" dirty="0">
                <a:effectLst/>
              </a:rPr>
              <a:t> donne</a:t>
            </a:r>
            <a:r>
              <a:rPr lang="fr-FR" sz="1200" dirty="0">
                <a:effectLst/>
              </a:rPr>
              <a:t> </a:t>
            </a:r>
            <a:r>
              <a:rPr lang="fr-FR" dirty="0">
                <a:effectLst/>
              </a:rPr>
              <a:t>des indications pour orienter le travail des enseignants  (collectif dans la classe mais aussi différenciation pédagogique selon profils de chaque élève, remédiation,</a:t>
            </a:r>
            <a:r>
              <a:rPr lang="fr-FR" baseline="0" dirty="0">
                <a:effectLst/>
              </a:rPr>
              <a:t> etc. </a:t>
            </a:r>
            <a:r>
              <a:rPr lang="fr-FR" dirty="0" smtClean="0">
                <a:effectLst/>
              </a:rPr>
              <a:t>) </a:t>
            </a:r>
            <a:r>
              <a:rPr lang="fr-FR" dirty="0">
                <a:effectLst/>
              </a:rPr>
              <a:t>en hiérarchisant les difficultés. </a:t>
            </a:r>
          </a:p>
          <a:p>
            <a:r>
              <a:rPr lang="fr-FR" sz="1200" kern="1200" dirty="0">
                <a:solidFill>
                  <a:schemeClr val="tx1"/>
                </a:solidFill>
                <a:effectLst/>
                <a:latin typeface="Arial" pitchFamily="34" charset="0"/>
                <a:ea typeface="+mn-ea"/>
                <a:cs typeface="+mn-cs"/>
              </a:rPr>
              <a:t>Evaluation formative VS évaluation-contrôle de conformité</a:t>
            </a:r>
          </a:p>
          <a:p>
            <a:r>
              <a:rPr lang="fr-FR" sz="1200" kern="1200" dirty="0">
                <a:solidFill>
                  <a:schemeClr val="tx1"/>
                </a:solidFill>
                <a:effectLst/>
                <a:latin typeface="Arial" pitchFamily="34" charset="0"/>
                <a:ea typeface="+mn-ea"/>
                <a:cs typeface="+mn-cs"/>
              </a:rPr>
              <a:t>Les enseignants de la voie professionnelle sont familiers de ces concepts, avec la pratique du CCF et CC ; indissociable de l’approche par compétences ( voir les grilles d’évaluation des différentes épreuves). Si le propos est aujourd’hui bien intégré, il n’a pourtant pas encore pleinement infusé les pratiques évaluatives des enseignants. </a:t>
            </a:r>
          </a:p>
          <a:p>
            <a:r>
              <a:rPr lang="fr-FR" sz="1200" b="1" kern="1200" dirty="0" smtClean="0">
                <a:solidFill>
                  <a:schemeClr val="tx1"/>
                </a:solidFill>
                <a:effectLst/>
                <a:latin typeface="Arial" pitchFamily="34" charset="0"/>
                <a:ea typeface="+mn-ea"/>
                <a:cs typeface="+mn-cs"/>
              </a:rPr>
              <a:t>Donc « évaluer </a:t>
            </a:r>
            <a:r>
              <a:rPr lang="fr-FR" sz="1200" b="1" kern="1200" dirty="0">
                <a:solidFill>
                  <a:schemeClr val="tx1"/>
                </a:solidFill>
                <a:effectLst/>
                <a:latin typeface="Arial" pitchFamily="34" charset="0"/>
                <a:ea typeface="+mn-ea"/>
                <a:cs typeface="+mn-cs"/>
              </a:rPr>
              <a:t>des compétences pour quoi </a:t>
            </a:r>
            <a:r>
              <a:rPr lang="fr-FR" sz="1200" b="1" kern="1200" dirty="0" smtClean="0">
                <a:solidFill>
                  <a:schemeClr val="tx1"/>
                </a:solidFill>
                <a:effectLst/>
                <a:latin typeface="Arial" pitchFamily="34" charset="0"/>
                <a:ea typeface="+mn-ea"/>
                <a:cs typeface="+mn-cs"/>
              </a:rPr>
              <a:t>? » =&gt;</a:t>
            </a:r>
            <a:r>
              <a:rPr lang="fr-FR" sz="1200" b="1" kern="1200" baseline="0" dirty="0" smtClean="0">
                <a:solidFill>
                  <a:schemeClr val="tx1"/>
                </a:solidFill>
                <a:effectLst/>
                <a:latin typeface="Arial" pitchFamily="34" charset="0"/>
                <a:ea typeface="+mn-ea"/>
                <a:cs typeface="+mn-cs"/>
              </a:rPr>
              <a:t> po</a:t>
            </a:r>
            <a:r>
              <a:rPr lang="fr-FR" sz="1200" b="1" kern="1200" dirty="0" smtClean="0">
                <a:solidFill>
                  <a:schemeClr val="tx1"/>
                </a:solidFill>
                <a:effectLst/>
                <a:latin typeface="Arial" pitchFamily="34" charset="0"/>
                <a:ea typeface="+mn-ea"/>
                <a:cs typeface="+mn-cs"/>
              </a:rPr>
              <a:t>ur </a:t>
            </a:r>
            <a:r>
              <a:rPr lang="fr-FR" sz="1200" b="1" kern="1200" dirty="0">
                <a:solidFill>
                  <a:schemeClr val="tx1"/>
                </a:solidFill>
                <a:effectLst/>
                <a:latin typeface="Arial" pitchFamily="34" charset="0"/>
                <a:ea typeface="+mn-ea"/>
                <a:cs typeface="+mn-cs"/>
              </a:rPr>
              <a:t>que ces évaluations</a:t>
            </a:r>
            <a:r>
              <a:rPr lang="fr-FR" sz="1200" b="1" kern="1200" baseline="0" dirty="0">
                <a:solidFill>
                  <a:schemeClr val="tx1"/>
                </a:solidFill>
                <a:effectLst/>
                <a:latin typeface="Arial" pitchFamily="34" charset="0"/>
                <a:ea typeface="+mn-ea"/>
                <a:cs typeface="+mn-cs"/>
              </a:rPr>
              <a:t> soient formatives et s’inscrivent dans un processus d’apprentissage. </a:t>
            </a:r>
            <a:endParaRPr lang="fr-FR" sz="1200" b="1" kern="1200" dirty="0">
              <a:solidFill>
                <a:schemeClr val="tx1"/>
              </a:solidFill>
              <a:effectLst/>
              <a:latin typeface="Arial" pitchFamily="34" charset="0"/>
              <a:ea typeface="+mn-ea"/>
              <a:cs typeface="+mn-cs"/>
            </a:endParaRPr>
          </a:p>
          <a:p>
            <a:endParaRPr lang="fr-FR" sz="1200" kern="1200" dirty="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73549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pitchFamily="34" charset="0"/>
                <a:ea typeface="+mn-ea"/>
                <a:cs typeface="+mn-cs"/>
              </a:rPr>
              <a:t>Assembler</a:t>
            </a:r>
            <a:r>
              <a:rPr lang="fr-FR" sz="1200" kern="1200" baseline="0" dirty="0">
                <a:solidFill>
                  <a:schemeClr val="tx1"/>
                </a:solidFill>
                <a:effectLst/>
                <a:latin typeface="Arial" pitchFamily="34" charset="0"/>
                <a:ea typeface="+mn-ea"/>
                <a:cs typeface="+mn-cs"/>
              </a:rPr>
              <a:t> </a:t>
            </a:r>
            <a:r>
              <a:rPr lang="fr-FR" sz="1200" kern="1200" dirty="0">
                <a:solidFill>
                  <a:schemeClr val="tx1"/>
                </a:solidFill>
                <a:effectLst/>
                <a:latin typeface="Arial" pitchFamily="34" charset="0"/>
                <a:ea typeface="+mn-ea"/>
                <a:cs typeface="+mn-cs"/>
              </a:rPr>
              <a:t>trois termes de ce nuage de mots pour parvenir à une définition de la compétence. </a:t>
            </a:r>
          </a:p>
          <a:p>
            <a:r>
              <a:rPr lang="fr-FR" sz="1200" kern="1200" dirty="0">
                <a:solidFill>
                  <a:schemeClr val="tx1"/>
                </a:solidFill>
                <a:effectLst/>
                <a:latin typeface="Arial" pitchFamily="34" charset="0"/>
                <a:ea typeface="+mn-ea"/>
                <a:cs typeface="+mn-cs"/>
              </a:rPr>
              <a:t>Confusion fréquente sur la nature des éléments qui rentre dans la composition de la compétence / mélange entre « </a:t>
            </a:r>
            <a:r>
              <a:rPr lang="fr-FR" sz="1200" kern="1200" dirty="0" smtClean="0">
                <a:solidFill>
                  <a:schemeClr val="tx1"/>
                </a:solidFill>
                <a:effectLst/>
                <a:latin typeface="Arial" pitchFamily="34" charset="0"/>
                <a:ea typeface="+mn-ea"/>
                <a:cs typeface="+mn-cs"/>
              </a:rPr>
              <a:t>compétences</a:t>
            </a:r>
            <a:r>
              <a:rPr lang="fr-FR" sz="1200" kern="1200" dirty="0">
                <a:solidFill>
                  <a:schemeClr val="tx1"/>
                </a:solidFill>
                <a:effectLst/>
                <a:latin typeface="Arial" pitchFamily="34" charset="0"/>
                <a:ea typeface="+mn-ea"/>
                <a:cs typeface="+mn-cs"/>
              </a:rPr>
              <a:t> » et processus pour les acquérir / confusion « compétences » et outils pour les évaluer etc.  Exemple : connaissance-savoir faire-certification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84869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Arial" pitchFamily="34" charset="0"/>
                <a:ea typeface="+mn-ea"/>
                <a:cs typeface="+mn-cs"/>
              </a:rPr>
              <a:t>Des modèles différents circulent qui se rattachent à des conceptions différentes (ex : performance, pédagogie par objectifs,</a:t>
            </a:r>
            <a:r>
              <a:rPr lang="fr-FR" sz="1200" kern="1200" baseline="0" dirty="0">
                <a:solidFill>
                  <a:schemeClr val="tx1"/>
                </a:solidFill>
                <a:effectLst/>
                <a:latin typeface="Arial" pitchFamily="34" charset="0"/>
                <a:ea typeface="+mn-ea"/>
                <a:cs typeface="+mn-cs"/>
              </a:rPr>
              <a:t> </a:t>
            </a:r>
            <a:r>
              <a:rPr lang="fr-FR" sz="1200" kern="1200" dirty="0" err="1">
                <a:solidFill>
                  <a:schemeClr val="tx1"/>
                </a:solidFill>
                <a:effectLst/>
                <a:latin typeface="Arial" pitchFamily="34" charset="0"/>
                <a:ea typeface="+mn-ea"/>
                <a:cs typeface="+mn-cs"/>
              </a:rPr>
              <a:t>Cf</a:t>
            </a:r>
            <a:r>
              <a:rPr lang="fr-FR" sz="1200" kern="1200" dirty="0">
                <a:solidFill>
                  <a:schemeClr val="tx1"/>
                </a:solidFill>
                <a:effectLst/>
                <a:latin typeface="Arial" pitchFamily="34" charset="0"/>
                <a:ea typeface="+mn-ea"/>
                <a:cs typeface="+mn-cs"/>
              </a:rPr>
              <a:t> Perrenoud).  </a:t>
            </a: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8</a:t>
            </a:fld>
            <a:endParaRPr lang="fr-FR"/>
          </a:p>
        </p:txBody>
      </p:sp>
    </p:spTree>
    <p:extLst>
      <p:ext uri="{BB962C8B-B14F-4D97-AF65-F5344CB8AC3E}">
        <p14:creationId xmlns:p14="http://schemas.microsoft.com/office/powerpoint/2010/main" val="367637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200" kern="1200" dirty="0">
                <a:solidFill>
                  <a:schemeClr val="tx1"/>
                </a:solidFill>
                <a:effectLst/>
                <a:latin typeface="Arial" pitchFamily="34" charset="0"/>
                <a:ea typeface="+mn-ea"/>
                <a:cs typeface="+mn-cs"/>
              </a:rPr>
              <a:t>Nous nous accordons sur le dernier modèle qui correspond à la terminologie « éducation Nationale </a:t>
            </a:r>
            <a:r>
              <a:rPr lang="fr-FR" sz="1200" kern="1200" dirty="0" smtClean="0">
                <a:solidFill>
                  <a:schemeClr val="tx1"/>
                </a:solidFill>
                <a:effectLst/>
                <a:latin typeface="Arial" pitchFamily="34" charset="0"/>
                <a:ea typeface="+mn-ea"/>
                <a:cs typeface="+mn-cs"/>
              </a:rPr>
              <a:t>», </a:t>
            </a:r>
            <a:r>
              <a:rPr lang="fr-FR" sz="1200" kern="1200" dirty="0">
                <a:solidFill>
                  <a:schemeClr val="tx1"/>
                </a:solidFill>
                <a:effectLst/>
                <a:latin typeface="Arial" pitchFamily="34" charset="0"/>
                <a:ea typeface="+mn-ea"/>
                <a:cs typeface="+mn-cs"/>
              </a:rPr>
              <a:t>utilisée pour le socle commun de connaissances de compétences et de valeurs de Nouvelle-Calédonie (2020).</a:t>
            </a:r>
          </a:p>
          <a:p>
            <a:r>
              <a:rPr lang="fr-FR" sz="1200" kern="1200" dirty="0">
                <a:solidFill>
                  <a:schemeClr val="tx1"/>
                </a:solidFill>
                <a:effectLst/>
                <a:latin typeface="Arial" pitchFamily="34" charset="0"/>
                <a:ea typeface="+mn-ea"/>
                <a:cs typeface="+mn-cs"/>
              </a:rPr>
              <a:t>On</a:t>
            </a:r>
            <a:r>
              <a:rPr lang="fr-FR" sz="1200" kern="1200" baseline="0" dirty="0">
                <a:solidFill>
                  <a:schemeClr val="tx1"/>
                </a:solidFill>
                <a:effectLst/>
                <a:latin typeface="Arial" pitchFamily="34" charset="0"/>
                <a:ea typeface="+mn-ea"/>
                <a:cs typeface="+mn-cs"/>
              </a:rPr>
              <a:t> retient également les termes « </a:t>
            </a:r>
            <a:r>
              <a:rPr lang="fr-FR" sz="1200" kern="1200" baseline="0" dirty="0" smtClean="0">
                <a:solidFill>
                  <a:schemeClr val="tx1"/>
                </a:solidFill>
                <a:effectLst/>
                <a:latin typeface="Arial" pitchFamily="34" charset="0"/>
                <a:ea typeface="+mn-ea"/>
                <a:cs typeface="+mn-cs"/>
              </a:rPr>
              <a:t>compétences principales </a:t>
            </a:r>
            <a:r>
              <a:rPr lang="fr-FR" sz="1200" kern="1200" baseline="0" dirty="0">
                <a:solidFill>
                  <a:schemeClr val="tx1"/>
                </a:solidFill>
                <a:effectLst/>
                <a:latin typeface="Arial" pitchFamily="34" charset="0"/>
                <a:ea typeface="+mn-ea"/>
                <a:cs typeface="+mn-cs"/>
              </a:rPr>
              <a:t>et </a:t>
            </a:r>
            <a:r>
              <a:rPr lang="fr-FR" sz="1200" kern="1200" baseline="0" dirty="0" smtClean="0">
                <a:solidFill>
                  <a:schemeClr val="tx1"/>
                </a:solidFill>
                <a:effectLst/>
                <a:latin typeface="Arial" pitchFamily="34" charset="0"/>
                <a:ea typeface="+mn-ea"/>
                <a:cs typeface="+mn-cs"/>
              </a:rPr>
              <a:t>secondaires</a:t>
            </a:r>
            <a:r>
              <a:rPr lang="fr-FR" sz="1200" kern="1200" baseline="0" dirty="0">
                <a:solidFill>
                  <a:schemeClr val="tx1"/>
                </a:solidFill>
                <a:effectLst/>
                <a:latin typeface="Arial" pitchFamily="34" charset="0"/>
                <a:ea typeface="+mn-ea"/>
                <a:cs typeface="+mn-cs"/>
              </a:rPr>
              <a:t> » ou « </a:t>
            </a:r>
            <a:r>
              <a:rPr lang="fr-FR" sz="1200" kern="1200" baseline="0" dirty="0" smtClean="0">
                <a:solidFill>
                  <a:schemeClr val="tx1"/>
                </a:solidFill>
                <a:effectLst/>
                <a:latin typeface="Arial" pitchFamily="34" charset="0"/>
                <a:ea typeface="+mn-ea"/>
                <a:cs typeface="+mn-cs"/>
              </a:rPr>
              <a:t>compétences détaillées</a:t>
            </a:r>
            <a:r>
              <a:rPr lang="fr-FR" sz="1200" kern="1200" baseline="0" dirty="0">
                <a:solidFill>
                  <a:schemeClr val="tx1"/>
                </a:solidFill>
                <a:effectLst/>
                <a:latin typeface="Arial" pitchFamily="34" charset="0"/>
                <a:ea typeface="+mn-ea"/>
                <a:cs typeface="+mn-cs"/>
              </a:rPr>
              <a:t> » :</a:t>
            </a:r>
          </a:p>
          <a:p>
            <a:r>
              <a:rPr lang="fr-FR" sz="1200" kern="1200" baseline="0" dirty="0">
                <a:solidFill>
                  <a:schemeClr val="tx1"/>
                </a:solidFill>
                <a:effectLst/>
                <a:latin typeface="Arial" pitchFamily="34" charset="0"/>
                <a:ea typeface="+mn-ea"/>
                <a:cs typeface="+mn-cs"/>
              </a:rPr>
              <a:t>Exemple : </a:t>
            </a:r>
            <a:r>
              <a:rPr lang="fr-FR" sz="1200" kern="1200" dirty="0">
                <a:solidFill>
                  <a:schemeClr val="tx1"/>
                </a:solidFill>
                <a:effectLst/>
                <a:latin typeface="Arial" pitchFamily="34" charset="0"/>
                <a:ea typeface="+mn-ea"/>
                <a:cs typeface="+mn-cs"/>
              </a:rPr>
              <a:t> </a:t>
            </a:r>
            <a:r>
              <a:rPr lang="fr-FR" sz="1200" kern="1200" baseline="0" dirty="0">
                <a:solidFill>
                  <a:schemeClr val="tx1"/>
                </a:solidFill>
                <a:effectLst/>
                <a:latin typeface="Arial" pitchFamily="34" charset="0"/>
                <a:ea typeface="+mn-ea"/>
                <a:cs typeface="+mn-cs"/>
              </a:rPr>
              <a:t>Lire (principale) =&gt; comprendre/ analyser/ interpréter (secondaire)</a:t>
            </a:r>
            <a:endParaRPr lang="fr-FR" sz="1200" kern="1200" dirty="0">
              <a:solidFill>
                <a:schemeClr val="tx1"/>
              </a:solidFill>
              <a:effectLst/>
              <a:latin typeface="Arial" pitchFamily="34" charset="0"/>
              <a:ea typeface="+mn-ea"/>
              <a:cs typeface="+mn-cs"/>
            </a:endParaRPr>
          </a:p>
          <a:p>
            <a:r>
              <a:rPr lang="fr-FR" sz="1200" kern="1200" dirty="0">
                <a:solidFill>
                  <a:schemeClr val="tx1"/>
                </a:solidFill>
                <a:effectLst/>
                <a:latin typeface="Arial" pitchFamily="34" charset="0"/>
                <a:ea typeface="+mn-ea"/>
                <a:cs typeface="+mn-cs"/>
              </a:rPr>
              <a:t> </a:t>
            </a:r>
          </a:p>
          <a:p>
            <a:pPr lvl="0"/>
            <a:r>
              <a:rPr lang="fr-FR" sz="1200" kern="1200" dirty="0">
                <a:solidFill>
                  <a:schemeClr val="tx1"/>
                </a:solidFill>
                <a:effectLst/>
                <a:latin typeface="Arial" pitchFamily="34" charset="0"/>
                <a:ea typeface="+mn-ea"/>
                <a:cs typeface="+mn-cs"/>
              </a:rPr>
              <a:t>Gros plan sur « </a:t>
            </a:r>
            <a:r>
              <a:rPr lang="fr-FR" sz="1200" i="1" kern="1200" dirty="0">
                <a:solidFill>
                  <a:schemeClr val="tx1"/>
                </a:solidFill>
                <a:effectLst/>
                <a:latin typeface="Arial" pitchFamily="34" charset="0"/>
                <a:ea typeface="+mn-ea"/>
                <a:cs typeface="+mn-cs"/>
              </a:rPr>
              <a:t>accomplir une tache ou faire face à </a:t>
            </a:r>
            <a:r>
              <a:rPr lang="fr-FR" sz="1200" b="1" i="1" u="sng" kern="1200" dirty="0">
                <a:solidFill>
                  <a:schemeClr val="tx1"/>
                </a:solidFill>
                <a:effectLst/>
                <a:latin typeface="Arial" pitchFamily="34" charset="0"/>
                <a:ea typeface="+mn-ea"/>
                <a:cs typeface="+mn-cs"/>
              </a:rPr>
              <a:t>une situation complexe ou inédite</a:t>
            </a:r>
            <a:r>
              <a:rPr lang="fr-FR" sz="1200" kern="1200" dirty="0">
                <a:solidFill>
                  <a:schemeClr val="tx1"/>
                </a:solidFill>
                <a:effectLst/>
                <a:latin typeface="Arial" pitchFamily="34" charset="0"/>
                <a:ea typeface="+mn-ea"/>
                <a:cs typeface="+mn-cs"/>
              </a:rPr>
              <a:t> » : la compétence n’est pas une fin en soi,  elle a une finalité d’action, elle s’inscrit dans une situation indissociable du concept de compétence. C’est à cette condition qu’une compétence est dite « transférable » ( à</a:t>
            </a:r>
            <a:r>
              <a:rPr lang="fr-FR" sz="1200" kern="1200" baseline="0" dirty="0">
                <a:solidFill>
                  <a:schemeClr val="tx1"/>
                </a:solidFill>
                <a:effectLst/>
                <a:latin typeface="Arial" pitchFamily="34" charset="0"/>
                <a:ea typeface="+mn-ea"/>
                <a:cs typeface="+mn-cs"/>
              </a:rPr>
              <a:t> l’opposé d’une</a:t>
            </a:r>
            <a:r>
              <a:rPr lang="fr-FR" sz="1200" kern="1200" dirty="0">
                <a:solidFill>
                  <a:schemeClr val="tx1"/>
                </a:solidFill>
                <a:effectLst/>
                <a:latin typeface="Arial" pitchFamily="34" charset="0"/>
                <a:ea typeface="+mn-ea"/>
                <a:cs typeface="+mn-cs"/>
              </a:rPr>
              <a:t> tâche automatisable) et c’est l’étendue de sa transférabilité d’une situation à une autre qui définit son niveau de maîtrise. (sinon il s’agit d’apprentissages mécaniques, béhavioristes, reproduits ou imités dans des situations identiques). Pour pousser la logique , on</a:t>
            </a:r>
            <a:r>
              <a:rPr lang="fr-FR" sz="1200" kern="1200" baseline="0" dirty="0">
                <a:solidFill>
                  <a:schemeClr val="tx1"/>
                </a:solidFill>
                <a:effectLst/>
                <a:latin typeface="Arial" pitchFamily="34" charset="0"/>
                <a:ea typeface="+mn-ea"/>
                <a:cs typeface="+mn-cs"/>
              </a:rPr>
              <a:t> ne devrait </a:t>
            </a:r>
            <a:r>
              <a:rPr lang="fr-FR" sz="1200" kern="1200" dirty="0">
                <a:solidFill>
                  <a:schemeClr val="tx1"/>
                </a:solidFill>
                <a:effectLst/>
                <a:latin typeface="Arial" pitchFamily="34" charset="0"/>
                <a:ea typeface="+mn-ea"/>
                <a:cs typeface="+mn-cs"/>
              </a:rPr>
              <a:t>évaluer que sur des parties non traitées dans</a:t>
            </a:r>
            <a:r>
              <a:rPr lang="fr-FR" sz="1200" kern="1200" baseline="0" dirty="0">
                <a:solidFill>
                  <a:schemeClr val="tx1"/>
                </a:solidFill>
                <a:effectLst/>
                <a:latin typeface="Arial" pitchFamily="34" charset="0"/>
                <a:ea typeface="+mn-ea"/>
                <a:cs typeface="+mn-cs"/>
              </a:rPr>
              <a:t> l</a:t>
            </a:r>
            <a:r>
              <a:rPr lang="fr-FR" sz="1200" kern="1200" dirty="0">
                <a:solidFill>
                  <a:schemeClr val="tx1"/>
                </a:solidFill>
                <a:effectLst/>
                <a:latin typeface="Arial" pitchFamily="34" charset="0"/>
                <a:ea typeface="+mn-ea"/>
                <a:cs typeface="+mn-cs"/>
              </a:rPr>
              <a:t>es </a:t>
            </a:r>
            <a:r>
              <a:rPr lang="fr-FR" sz="1200" kern="1200" dirty="0" smtClean="0">
                <a:solidFill>
                  <a:schemeClr val="tx1"/>
                </a:solidFill>
                <a:effectLst/>
                <a:latin typeface="Arial" pitchFamily="34" charset="0"/>
                <a:ea typeface="+mn-ea"/>
                <a:cs typeface="+mn-cs"/>
              </a:rPr>
              <a:t>programmes </a:t>
            </a:r>
            <a:r>
              <a:rPr lang="fr-FR" sz="1200" kern="1200" dirty="0">
                <a:solidFill>
                  <a:schemeClr val="tx1"/>
                </a:solidFill>
                <a:effectLst/>
                <a:latin typeface="Arial" pitchFamily="34" charset="0"/>
                <a:ea typeface="+mn-ea"/>
                <a:cs typeface="+mn-cs"/>
              </a:rPr>
              <a:t>et des situations inédites</a:t>
            </a:r>
            <a:r>
              <a:rPr lang="fr-FR" sz="1200" kern="1200" baseline="0" dirty="0">
                <a:solidFill>
                  <a:schemeClr val="tx1"/>
                </a:solidFill>
                <a:effectLst/>
                <a:latin typeface="Arial" pitchFamily="34" charset="0"/>
                <a:ea typeface="+mn-ea"/>
                <a:cs typeface="+mn-cs"/>
              </a:rPr>
              <a:t> </a:t>
            </a:r>
            <a:r>
              <a:rPr lang="fr-FR" sz="1200" kern="1200" dirty="0">
                <a:solidFill>
                  <a:schemeClr val="tx1"/>
                </a:solidFill>
                <a:effectLst/>
                <a:latin typeface="Arial" pitchFamily="34" charset="0"/>
                <a:ea typeface="+mn-ea"/>
                <a:cs typeface="+mn-cs"/>
              </a:rPr>
              <a:t>pour être au plus proche de la notion de compétences.  </a:t>
            </a:r>
          </a:p>
          <a:p>
            <a:r>
              <a:rPr lang="fr-FR" sz="1200" kern="1200" dirty="0">
                <a:solidFill>
                  <a:schemeClr val="tx1"/>
                </a:solidFill>
                <a:effectLst/>
                <a:latin typeface="Arial" pitchFamily="34" charset="0"/>
                <a:ea typeface="+mn-ea"/>
                <a:cs typeface="+mn-cs"/>
              </a:rPr>
              <a:t> </a:t>
            </a:r>
          </a:p>
          <a:p>
            <a:r>
              <a:rPr lang="fr-FR" sz="1200" kern="1200" dirty="0">
                <a:solidFill>
                  <a:schemeClr val="tx1"/>
                </a:solidFill>
                <a:effectLst/>
                <a:latin typeface="Arial" pitchFamily="34" charset="0"/>
                <a:ea typeface="+mn-ea"/>
                <a:cs typeface="+mn-cs"/>
              </a:rPr>
              <a:t>Une</a:t>
            </a:r>
            <a:r>
              <a:rPr lang="fr-FR" sz="1200" kern="1200" baseline="0" dirty="0">
                <a:solidFill>
                  <a:schemeClr val="tx1"/>
                </a:solidFill>
                <a:effectLst/>
                <a:latin typeface="Arial" pitchFamily="34" charset="0"/>
                <a:ea typeface="+mn-ea"/>
                <a:cs typeface="+mn-cs"/>
              </a:rPr>
              <a:t> compétence</a:t>
            </a:r>
            <a:r>
              <a:rPr lang="fr-FR" sz="1200" kern="1200" dirty="0">
                <a:solidFill>
                  <a:schemeClr val="tx1"/>
                </a:solidFill>
                <a:effectLst/>
                <a:latin typeface="Arial" pitchFamily="34" charset="0"/>
                <a:ea typeface="+mn-ea"/>
                <a:cs typeface="+mn-cs"/>
              </a:rPr>
              <a:t> s’actualise (s’apprend et s’évalue) dans une famille de situations correspondant à la discipline, et dans des situations complexes qui mobilisent des ressources différentes à chaque fois (capacité/attitude et connaissances</a:t>
            </a:r>
            <a:r>
              <a:rPr lang="fr-FR" sz="1200" kern="1200" dirty="0" smtClean="0">
                <a:solidFill>
                  <a:schemeClr val="tx1"/>
                </a:solidFill>
                <a:effectLst/>
                <a:latin typeface="Arial" pitchFamily="34" charset="0"/>
                <a:ea typeface="+mn-ea"/>
                <a:cs typeface="+mn-cs"/>
              </a:rPr>
              <a:t>),</a:t>
            </a:r>
            <a:r>
              <a:rPr lang="fr-FR" sz="1200" kern="1200" baseline="0" dirty="0" smtClean="0">
                <a:solidFill>
                  <a:schemeClr val="tx1"/>
                </a:solidFill>
                <a:effectLst/>
                <a:latin typeface="Arial" pitchFamily="34" charset="0"/>
                <a:ea typeface="+mn-ea"/>
                <a:cs typeface="+mn-cs"/>
              </a:rPr>
              <a:t> et</a:t>
            </a:r>
            <a:r>
              <a:rPr lang="fr-FR" sz="1200" kern="1200" dirty="0" smtClean="0">
                <a:solidFill>
                  <a:schemeClr val="tx1"/>
                </a:solidFill>
                <a:effectLst/>
                <a:latin typeface="Arial" pitchFamily="34" charset="0"/>
                <a:ea typeface="+mn-ea"/>
                <a:cs typeface="+mn-cs"/>
              </a:rPr>
              <a:t> </a:t>
            </a:r>
            <a:r>
              <a:rPr lang="fr-FR" sz="1200" kern="1200" dirty="0">
                <a:solidFill>
                  <a:schemeClr val="tx1"/>
                </a:solidFill>
                <a:effectLst/>
                <a:latin typeface="Arial" pitchFamily="34" charset="0"/>
                <a:ea typeface="+mn-ea"/>
                <a:cs typeface="+mn-cs"/>
              </a:rPr>
              <a:t>font intervenir des variables et des aléas. </a:t>
            </a:r>
          </a:p>
          <a:p>
            <a:pPr lvl="0"/>
            <a:r>
              <a:rPr lang="fr-FR" sz="1200" b="1" u="sng" kern="1200" dirty="0">
                <a:solidFill>
                  <a:schemeClr val="tx1"/>
                </a:solidFill>
                <a:effectLst/>
                <a:latin typeface="Arial" pitchFamily="34" charset="0"/>
                <a:ea typeface="+mn-ea"/>
                <a:cs typeface="+mn-cs"/>
              </a:rPr>
              <a:t>Une compétence est un système</a:t>
            </a:r>
            <a:r>
              <a:rPr lang="fr-FR" sz="1200" kern="1200" dirty="0">
                <a:solidFill>
                  <a:schemeClr val="tx1"/>
                </a:solidFill>
                <a:effectLst/>
                <a:latin typeface="Arial" pitchFamily="34" charset="0"/>
                <a:ea typeface="+mn-ea"/>
                <a:cs typeface="+mn-cs"/>
              </a:rPr>
              <a:t> et non l’addition simple de trois composantes (connaissance, attitude, capacité).. </a:t>
            </a:r>
            <a:r>
              <a:rPr lang="fr-NC" sz="1200" i="1" kern="1200" dirty="0">
                <a:solidFill>
                  <a:schemeClr val="tx1"/>
                </a:solidFill>
                <a:effectLst/>
                <a:latin typeface="Arial" pitchFamily="34" charset="0"/>
                <a:ea typeface="+mn-ea"/>
                <a:cs typeface="+mn-cs"/>
              </a:rPr>
              <a:t>Comme toujours dans les systèmes vivants, le tout est plus que la simple réunion des parties, parce qu’elles forment un système, comme le rappelle Tardif (1992, 1994</a:t>
            </a:r>
            <a:r>
              <a:rPr lang="fr-FR" sz="1200" i="1" kern="1200" dirty="0">
                <a:solidFill>
                  <a:schemeClr val="tx1"/>
                </a:solidFill>
                <a:effectLst/>
                <a:latin typeface="Arial" pitchFamily="34" charset="0"/>
                <a:ea typeface="+mn-ea"/>
                <a:cs typeface="+mn-cs"/>
              </a:rPr>
              <a:t>)</a:t>
            </a:r>
            <a:endParaRPr lang="fr-FR" sz="1200" kern="1200" dirty="0">
              <a:solidFill>
                <a:schemeClr val="tx1"/>
              </a:solidFill>
              <a:effectLst/>
              <a:latin typeface="Arial" pitchFamily="34" charset="0"/>
              <a:ea typeface="+mn-ea"/>
              <a:cs typeface="+mn-cs"/>
            </a:endParaRPr>
          </a:p>
          <a:p>
            <a:r>
              <a:rPr lang="fr-FR" sz="1200" u="sng" kern="1200" dirty="0">
                <a:solidFill>
                  <a:schemeClr val="tx1"/>
                </a:solidFill>
                <a:effectLst/>
                <a:latin typeface="Arial" pitchFamily="34" charset="0"/>
                <a:ea typeface="+mn-ea"/>
                <a:cs typeface="+mn-cs"/>
              </a:rPr>
              <a:t>Exemple</a:t>
            </a:r>
            <a:r>
              <a:rPr lang="fr-FR" sz="1200" kern="1200" dirty="0">
                <a:solidFill>
                  <a:schemeClr val="tx1"/>
                </a:solidFill>
                <a:effectLst/>
                <a:latin typeface="Arial" pitchFamily="34" charset="0"/>
                <a:ea typeface="+mn-ea"/>
                <a:cs typeface="+mn-cs"/>
              </a:rPr>
              <a:t> : Compétence « Conduire » : Connaissance = code de la route / Capacité = passer les vitesses, freiner, allumer les phares, etc.  / Attitude = être vigilant,</a:t>
            </a:r>
            <a:r>
              <a:rPr lang="fr-FR" sz="1200" kern="1200" baseline="0" dirty="0">
                <a:solidFill>
                  <a:schemeClr val="tx1"/>
                </a:solidFill>
                <a:effectLst/>
                <a:latin typeface="Arial" pitchFamily="34" charset="0"/>
                <a:ea typeface="+mn-ea"/>
                <a:cs typeface="+mn-cs"/>
              </a:rPr>
              <a:t> </a:t>
            </a:r>
            <a:r>
              <a:rPr lang="fr-FR" sz="1200" kern="1200" dirty="0">
                <a:solidFill>
                  <a:schemeClr val="tx1"/>
                </a:solidFill>
                <a:effectLst/>
                <a:latin typeface="Arial" pitchFamily="34" charset="0"/>
                <a:ea typeface="+mn-ea"/>
                <a:cs typeface="+mn-cs"/>
              </a:rPr>
              <a:t>être courtois. Si l’une des trois composantes fait défaut, conduire est impossible ou dangereux.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360821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512" y="225420"/>
            <a:ext cx="3318780" cy="1748840"/>
          </a:xfrm>
          <a:prstGeom prst="rect">
            <a:avLst/>
          </a:prstGeom>
        </p:spPr>
      </p:pic>
      <p:sp>
        <p:nvSpPr>
          <p:cNvPr id="2" name="Espace réservé de la date 1">
            <a:extLst>
              <a:ext uri="{FF2B5EF4-FFF2-40B4-BE49-F238E27FC236}">
                <a16:creationId xmlns:a16="http://schemas.microsoft.com/office/drawing/2014/main" id="{47E30AA9-DF8C-4E7A-A00C-8C2E732FFC74}"/>
              </a:ext>
            </a:extLst>
          </p:cNvPr>
          <p:cNvSpPr>
            <a:spLocks noGrp="1"/>
          </p:cNvSpPr>
          <p:nvPr>
            <p:ph type="dt" sz="half" idx="10"/>
          </p:nvPr>
        </p:nvSpPr>
        <p:spPr/>
        <p:txBody>
          <a:bodyPr/>
          <a:lstStyle/>
          <a:p>
            <a:pPr algn="r"/>
            <a:r>
              <a:rPr lang="fr-FR" cap="all"/>
              <a:t>31 mai 2021</a:t>
            </a:r>
            <a:endParaRPr lang="fr-FR" cap="all" dirty="0"/>
          </a:p>
        </p:txBody>
      </p:sp>
      <p:sp>
        <p:nvSpPr>
          <p:cNvPr id="8" name="Espace réservé du pied de page 7">
            <a:extLst>
              <a:ext uri="{FF2B5EF4-FFF2-40B4-BE49-F238E27FC236}">
                <a16:creationId xmlns:a16="http://schemas.microsoft.com/office/drawing/2014/main" id="{4B216482-8E34-4219-9958-5B27A7F14545}"/>
              </a:ext>
            </a:extLst>
          </p:cNvPr>
          <p:cNvSpPr>
            <a:spLocks noGrp="1"/>
          </p:cNvSpPr>
          <p:nvPr>
            <p:ph type="ftr" sz="quarter" idx="11"/>
          </p:nvPr>
        </p:nvSpPr>
        <p:spPr/>
        <p:txBody>
          <a:bodyPr/>
          <a:lstStyle/>
          <a:p>
            <a:r>
              <a:rPr lang="fr-FR"/>
              <a:t>Groupe de travail VR/DGE pour la voie professionnelle	</a:t>
            </a:r>
            <a:endParaRPr lang="fr-FR" dirty="0"/>
          </a:p>
        </p:txBody>
      </p:sp>
      <p:sp>
        <p:nvSpPr>
          <p:cNvPr id="9" name="Espace réservé du numéro de diapositive 8">
            <a:extLst>
              <a:ext uri="{FF2B5EF4-FFF2-40B4-BE49-F238E27FC236}">
                <a16:creationId xmlns:a16="http://schemas.microsoft.com/office/drawing/2014/main" id="{7D73F4FC-5184-4F47-9664-10EB5D528D26}"/>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0" y="114320"/>
            <a:ext cx="2886223" cy="1520903"/>
          </a:xfrm>
          <a:prstGeom prst="rect">
            <a:avLst/>
          </a:prstGeom>
        </p:spPr>
      </p:pic>
      <p:sp>
        <p:nvSpPr>
          <p:cNvPr id="5" name="Espace réservé de la date 4">
            <a:extLst>
              <a:ext uri="{FF2B5EF4-FFF2-40B4-BE49-F238E27FC236}">
                <a16:creationId xmlns:a16="http://schemas.microsoft.com/office/drawing/2014/main" id="{A7FBDA03-F40B-4F55-8A7C-D520AE49B593}"/>
              </a:ext>
            </a:extLst>
          </p:cNvPr>
          <p:cNvSpPr>
            <a:spLocks noGrp="1"/>
          </p:cNvSpPr>
          <p:nvPr>
            <p:ph type="dt" sz="half" idx="14"/>
          </p:nvPr>
        </p:nvSpPr>
        <p:spPr/>
        <p:txBody>
          <a:bodyPr/>
          <a:lstStyle/>
          <a:p>
            <a:pPr algn="r"/>
            <a:r>
              <a:rPr lang="fr-FR" cap="all"/>
              <a:t>31 mai 2021</a:t>
            </a:r>
            <a:endParaRPr lang="fr-FR" cap="all" dirty="0"/>
          </a:p>
        </p:txBody>
      </p:sp>
      <p:sp>
        <p:nvSpPr>
          <p:cNvPr id="6" name="Espace réservé du pied de page 5">
            <a:extLst>
              <a:ext uri="{FF2B5EF4-FFF2-40B4-BE49-F238E27FC236}">
                <a16:creationId xmlns:a16="http://schemas.microsoft.com/office/drawing/2014/main" id="{EA0ED3D7-C910-49A7-8CAB-8D0348545227}"/>
              </a:ext>
            </a:extLst>
          </p:cNvPr>
          <p:cNvSpPr>
            <a:spLocks noGrp="1"/>
          </p:cNvSpPr>
          <p:nvPr>
            <p:ph type="ftr" sz="quarter" idx="15"/>
          </p:nvPr>
        </p:nvSpPr>
        <p:spPr/>
        <p:txBody>
          <a:bodyPr/>
          <a:lstStyle/>
          <a:p>
            <a:r>
              <a:rPr lang="fr-FR"/>
              <a:t>Groupe de travail VR/DGE pour la voie professionnelle	</a:t>
            </a:r>
            <a:endParaRPr lang="fr-FR" dirty="0"/>
          </a:p>
        </p:txBody>
      </p:sp>
      <p:sp>
        <p:nvSpPr>
          <p:cNvPr id="9" name="Espace réservé du numéro de diapositive 8">
            <a:extLst>
              <a:ext uri="{FF2B5EF4-FFF2-40B4-BE49-F238E27FC236}">
                <a16:creationId xmlns:a16="http://schemas.microsoft.com/office/drawing/2014/main" id="{F466D059-C3A3-44F0-8A6C-245B62EE3273}"/>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2400" b="1" cap="all" baseline="0"/>
            </a:lvl1pPr>
            <a:lvl2pPr marL="0" indent="0">
              <a:spcBef>
                <a:spcPts val="500"/>
              </a:spcBef>
              <a:spcAft>
                <a:spcPts val="0"/>
              </a:spcAft>
              <a:buNone/>
              <a:defRPr sz="1850"/>
            </a:lvl2pPr>
          </a:lstStyle>
          <a:p>
            <a:pPr lvl="0"/>
            <a:r>
              <a:rPr lang="fr-FR" dirty="0"/>
              <a:t>Corps de la </a:t>
            </a:r>
            <a:r>
              <a:rPr lang="fr-FR" dirty="0" err="1"/>
              <a:t>prÉsentation</a:t>
            </a:r>
            <a:r>
              <a:rPr lang="fr-FR" dirty="0"/>
              <a:t> relative au chapitre aborde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0" y="114320"/>
            <a:ext cx="2886223" cy="1520903"/>
          </a:xfrm>
          <a:prstGeom prst="rect">
            <a:avLst/>
          </a:prstGeom>
        </p:spPr>
      </p:pic>
      <p:sp>
        <p:nvSpPr>
          <p:cNvPr id="5" name="Espace réservé de la date 4">
            <a:extLst>
              <a:ext uri="{FF2B5EF4-FFF2-40B4-BE49-F238E27FC236}">
                <a16:creationId xmlns:a16="http://schemas.microsoft.com/office/drawing/2014/main" id="{A7FBDA03-F40B-4F55-8A7C-D520AE49B593}"/>
              </a:ext>
            </a:extLst>
          </p:cNvPr>
          <p:cNvSpPr>
            <a:spLocks noGrp="1"/>
          </p:cNvSpPr>
          <p:nvPr>
            <p:ph type="dt" sz="half" idx="14"/>
          </p:nvPr>
        </p:nvSpPr>
        <p:spPr/>
        <p:txBody>
          <a:bodyPr/>
          <a:lstStyle/>
          <a:p>
            <a:pPr algn="r"/>
            <a:r>
              <a:rPr lang="fr-FR" cap="all"/>
              <a:t>31 mai 2021</a:t>
            </a:r>
            <a:endParaRPr lang="fr-FR" cap="all" dirty="0"/>
          </a:p>
        </p:txBody>
      </p:sp>
      <p:sp>
        <p:nvSpPr>
          <p:cNvPr id="6" name="Espace réservé du pied de page 5">
            <a:extLst>
              <a:ext uri="{FF2B5EF4-FFF2-40B4-BE49-F238E27FC236}">
                <a16:creationId xmlns:a16="http://schemas.microsoft.com/office/drawing/2014/main" id="{EA0ED3D7-C910-49A7-8CAB-8D0348545227}"/>
              </a:ext>
            </a:extLst>
          </p:cNvPr>
          <p:cNvSpPr>
            <a:spLocks noGrp="1"/>
          </p:cNvSpPr>
          <p:nvPr>
            <p:ph type="ftr" sz="quarter" idx="15"/>
          </p:nvPr>
        </p:nvSpPr>
        <p:spPr/>
        <p:txBody>
          <a:bodyPr/>
          <a:lstStyle/>
          <a:p>
            <a:r>
              <a:rPr lang="fr-FR"/>
              <a:t>Groupe de travail VR/DGE pour la voie professionnelle	</a:t>
            </a:r>
            <a:endParaRPr lang="fr-FR" dirty="0"/>
          </a:p>
        </p:txBody>
      </p:sp>
      <p:sp>
        <p:nvSpPr>
          <p:cNvPr id="9" name="Espace réservé du numéro de diapositive 8">
            <a:extLst>
              <a:ext uri="{FF2B5EF4-FFF2-40B4-BE49-F238E27FC236}">
                <a16:creationId xmlns:a16="http://schemas.microsoft.com/office/drawing/2014/main" id="{F466D059-C3A3-44F0-8A6C-245B62EE3273}"/>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79448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6" name="Espace réservé de la date 5">
            <a:extLst>
              <a:ext uri="{FF2B5EF4-FFF2-40B4-BE49-F238E27FC236}">
                <a16:creationId xmlns:a16="http://schemas.microsoft.com/office/drawing/2014/main" id="{FA596207-EA38-443A-8F17-9B0EBD45DCD3}"/>
              </a:ext>
            </a:extLst>
          </p:cNvPr>
          <p:cNvSpPr>
            <a:spLocks noGrp="1"/>
          </p:cNvSpPr>
          <p:nvPr>
            <p:ph type="dt" sz="half" idx="16"/>
          </p:nvPr>
        </p:nvSpPr>
        <p:spPr/>
        <p:txBody>
          <a:bodyPr/>
          <a:lstStyle/>
          <a:p>
            <a:pPr algn="r"/>
            <a:r>
              <a:rPr lang="fr-FR" cap="all"/>
              <a:t>31 mai 2021</a:t>
            </a:r>
            <a:endParaRPr lang="fr-FR" cap="all" dirty="0"/>
          </a:p>
        </p:txBody>
      </p:sp>
      <p:sp>
        <p:nvSpPr>
          <p:cNvPr id="7" name="Espace réservé du pied de page 6">
            <a:extLst>
              <a:ext uri="{FF2B5EF4-FFF2-40B4-BE49-F238E27FC236}">
                <a16:creationId xmlns:a16="http://schemas.microsoft.com/office/drawing/2014/main" id="{E11F3594-A487-4400-9783-129C39A3F11E}"/>
              </a:ext>
            </a:extLst>
          </p:cNvPr>
          <p:cNvSpPr>
            <a:spLocks noGrp="1"/>
          </p:cNvSpPr>
          <p:nvPr>
            <p:ph type="ftr" sz="quarter" idx="17"/>
          </p:nvPr>
        </p:nvSpPr>
        <p:spPr/>
        <p:txBody>
          <a:bodyPr/>
          <a:lstStyle/>
          <a:p>
            <a:r>
              <a:rPr lang="fr-FR"/>
              <a:t>Groupe de travail VR/DGE pour la voie professionnelle	</a:t>
            </a:r>
            <a:endParaRPr lang="fr-FR" dirty="0"/>
          </a:p>
        </p:txBody>
      </p:sp>
      <p:sp>
        <p:nvSpPr>
          <p:cNvPr id="11" name="Espace réservé du numéro de diapositive 10">
            <a:extLst>
              <a:ext uri="{FF2B5EF4-FFF2-40B4-BE49-F238E27FC236}">
                <a16:creationId xmlns:a16="http://schemas.microsoft.com/office/drawing/2014/main" id="{CC075F50-8D94-4B76-A1F4-8DB55ABDD35A}"/>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6712"/>
            <a:ext cx="9906000" cy="6021288"/>
          </a:xfrm>
          <a:prstGeom prst="rect">
            <a:avLst/>
          </a:prstGeom>
        </p:spPr>
      </p:pic>
      <p:sp>
        <p:nvSpPr>
          <p:cNvPr id="2" name="Titre 1"/>
          <p:cNvSpPr>
            <a:spLocks noGrp="1"/>
          </p:cNvSpPr>
          <p:nvPr>
            <p:ph type="title" hasCustomPrompt="1"/>
          </p:nvPr>
        </p:nvSpPr>
        <p:spPr bwMode="gray">
          <a:xfrm>
            <a:off x="389999" y="1340768"/>
            <a:ext cx="9126000" cy="5038432"/>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pic>
        <p:nvPicPr>
          <p:cNvPr id="8" name="Image 7"/>
          <p:cNvPicPr>
            <a:picLocks noChangeAspect="1"/>
          </p:cNvPicPr>
          <p:nvPr userDrawn="1"/>
        </p:nvPicPr>
        <p:blipFill rotWithShape="1">
          <a:blip r:embed="rId3">
            <a:extLst>
              <a:ext uri="{28A0092B-C50C-407E-A947-70E740481C1C}">
                <a14:useLocalDpi xmlns:a14="http://schemas.microsoft.com/office/drawing/2010/main" val="0"/>
              </a:ext>
            </a:extLst>
          </a:blip>
          <a:srcRect l="10363"/>
          <a:stretch/>
        </p:blipFill>
        <p:spPr>
          <a:xfrm>
            <a:off x="7473280" y="22520"/>
            <a:ext cx="2432720" cy="814191"/>
          </a:xfrm>
          <a:prstGeom prst="rect">
            <a:avLst/>
          </a:prstGeom>
        </p:spPr>
      </p:pic>
      <p:sp>
        <p:nvSpPr>
          <p:cNvPr id="7" name="Espace réservé de la date 6">
            <a:extLst>
              <a:ext uri="{FF2B5EF4-FFF2-40B4-BE49-F238E27FC236}">
                <a16:creationId xmlns:a16="http://schemas.microsoft.com/office/drawing/2014/main" id="{E88C3781-5A88-45DF-BBBC-7ED3D21CA677}"/>
              </a:ext>
            </a:extLst>
          </p:cNvPr>
          <p:cNvSpPr>
            <a:spLocks noGrp="1"/>
          </p:cNvSpPr>
          <p:nvPr>
            <p:ph type="dt" sz="half" idx="10"/>
          </p:nvPr>
        </p:nvSpPr>
        <p:spPr/>
        <p:txBody>
          <a:bodyPr/>
          <a:lstStyle/>
          <a:p>
            <a:pPr algn="r"/>
            <a:r>
              <a:rPr lang="fr-FR" cap="all"/>
              <a:t>31 mai 2021</a:t>
            </a:r>
            <a:endParaRPr lang="fr-FR" cap="all" dirty="0"/>
          </a:p>
        </p:txBody>
      </p:sp>
      <p:sp>
        <p:nvSpPr>
          <p:cNvPr id="9" name="Espace réservé du pied de page 8">
            <a:extLst>
              <a:ext uri="{FF2B5EF4-FFF2-40B4-BE49-F238E27FC236}">
                <a16:creationId xmlns:a16="http://schemas.microsoft.com/office/drawing/2014/main" id="{602280EB-5B39-47B2-ADF1-344773FFB8A7}"/>
              </a:ext>
            </a:extLst>
          </p:cNvPr>
          <p:cNvSpPr>
            <a:spLocks noGrp="1"/>
          </p:cNvSpPr>
          <p:nvPr>
            <p:ph type="ftr" sz="quarter" idx="11"/>
          </p:nvPr>
        </p:nvSpPr>
        <p:spPr/>
        <p:txBody>
          <a:bodyPr/>
          <a:lstStyle/>
          <a:p>
            <a:r>
              <a:rPr lang="fr-FR"/>
              <a:t>Groupe de travail VR/DGE pour la voie professionnelle	</a:t>
            </a:r>
            <a:endParaRPr lang="fr-FR" dirty="0"/>
          </a:p>
        </p:txBody>
      </p:sp>
      <p:sp>
        <p:nvSpPr>
          <p:cNvPr id="10" name="Espace réservé du numéro de diapositive 9">
            <a:extLst>
              <a:ext uri="{FF2B5EF4-FFF2-40B4-BE49-F238E27FC236}">
                <a16:creationId xmlns:a16="http://schemas.microsoft.com/office/drawing/2014/main" id="{2E7E1353-9A24-4DDD-A0DE-D76411AD4AC7}"/>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e la date 5">
            <a:extLst>
              <a:ext uri="{FF2B5EF4-FFF2-40B4-BE49-F238E27FC236}">
                <a16:creationId xmlns:a16="http://schemas.microsoft.com/office/drawing/2014/main" id="{5AC2CA1F-4B50-46EC-82C1-C11F0E17CA8A}"/>
              </a:ext>
            </a:extLst>
          </p:cNvPr>
          <p:cNvSpPr>
            <a:spLocks noGrp="1"/>
          </p:cNvSpPr>
          <p:nvPr>
            <p:ph type="dt" sz="half" idx="17"/>
          </p:nvPr>
        </p:nvSpPr>
        <p:spPr/>
        <p:txBody>
          <a:bodyPr/>
          <a:lstStyle/>
          <a:p>
            <a:pPr algn="r"/>
            <a:r>
              <a:rPr lang="fr-FR" cap="all"/>
              <a:t>31 mai 2021</a:t>
            </a:r>
            <a:endParaRPr lang="fr-FR" cap="all" dirty="0"/>
          </a:p>
        </p:txBody>
      </p:sp>
      <p:sp>
        <p:nvSpPr>
          <p:cNvPr id="7" name="Espace réservé du pied de page 6">
            <a:extLst>
              <a:ext uri="{FF2B5EF4-FFF2-40B4-BE49-F238E27FC236}">
                <a16:creationId xmlns:a16="http://schemas.microsoft.com/office/drawing/2014/main" id="{5AF6FF1C-5606-4A63-8C3D-D8D61735F694}"/>
              </a:ext>
            </a:extLst>
          </p:cNvPr>
          <p:cNvSpPr>
            <a:spLocks noGrp="1"/>
          </p:cNvSpPr>
          <p:nvPr>
            <p:ph type="ftr" sz="quarter" idx="18"/>
          </p:nvPr>
        </p:nvSpPr>
        <p:spPr/>
        <p:txBody>
          <a:bodyPr/>
          <a:lstStyle/>
          <a:p>
            <a:r>
              <a:rPr lang="fr-FR"/>
              <a:t>Groupe de travail VR/DGE pour la voie professionnelle	</a:t>
            </a:r>
            <a:endParaRPr lang="fr-FR" dirty="0"/>
          </a:p>
        </p:txBody>
      </p:sp>
      <p:sp>
        <p:nvSpPr>
          <p:cNvPr id="8" name="Espace réservé du numéro de diapositive 7">
            <a:extLst>
              <a:ext uri="{FF2B5EF4-FFF2-40B4-BE49-F238E27FC236}">
                <a16:creationId xmlns:a16="http://schemas.microsoft.com/office/drawing/2014/main" id="{6E2C6802-BDBC-4D06-B4E8-CDA5A9E18561}"/>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ED77E5B-8C50-4930-9AD7-8023DBEA6AC7}" type="datetimeFigureOut">
              <a:rPr lang="fr-FR" smtClean="0"/>
              <a:t>04/06/2021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10895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latin typeface="Acumin Pro" panose="020B0504020202020204" pitchFamily="34" charset="0"/>
              </a:defRPr>
            </a:lvl1pPr>
          </a:lstStyle>
          <a:p>
            <a:pPr algn="r"/>
            <a:r>
              <a:rPr lang="fr-FR" cap="all"/>
              <a:t>31 mai 2021</a:t>
            </a:r>
            <a:endParaRPr lang="fr-FR" cap="all" dirty="0"/>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latin typeface="Acumin Pro" panose="020B0504020202020204" pitchFamily="34" charset="0"/>
              </a:defRPr>
            </a:lvl1pPr>
          </a:lstStyle>
          <a:p>
            <a:r>
              <a:rPr lang="fr-FR" dirty="0"/>
              <a:t>Groupe de travail VR/DGE pour la voie professionnelle	</a:t>
            </a:r>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latin typeface="Acumin Pro" panose="020B0504020202020204" pitchFamily="34"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2480" y="0"/>
            <a:ext cx="1512168" cy="7968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3" r:id="rId3"/>
    <p:sldLayoutId id="2147483810" r:id="rId4"/>
    <p:sldLayoutId id="2147483811" r:id="rId5"/>
    <p:sldLayoutId id="2147483809" r:id="rId6"/>
    <p:sldLayoutId id="2147483814" r:id="rId7"/>
  </p:sldLayoutIdLst>
  <p:hf hdr="0"/>
  <p:txStyles>
    <p:titleStyle>
      <a:lvl1pPr algn="l" defTabSz="914378" rtl="0" eaLnBrk="1" latinLnBrk="0" hangingPunct="1">
        <a:lnSpc>
          <a:spcPct val="90000"/>
        </a:lnSpc>
        <a:spcBef>
          <a:spcPct val="0"/>
        </a:spcBef>
        <a:buNone/>
        <a:defRPr sz="2550" b="1" kern="1200">
          <a:solidFill>
            <a:schemeClr val="tx1"/>
          </a:solidFill>
          <a:latin typeface="Acumin Pro" panose="020B0504020202020204" pitchFamily="34" charset="0"/>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gouv.fr/bo/21/Hebdo6/MENE2102235N.ht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sites.ac-nancy-metz.fr/lettres-hist-geo-lp/reperes-de-progressivite-et-attendus-de-fin-de-cycle-en-francais/" TargetMode="External"/><Relationship Id="rId4" Type="http://schemas.openxmlformats.org/officeDocument/2006/relationships/hyperlink" Target="https://lettres-histoire-geographie.enseigne.ac-lyon.fr/spip/spip.php?article35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1021586" y="2018399"/>
            <a:ext cx="8074532" cy="3786865"/>
          </a:xfrm>
          <a:blipFill>
            <a:blip r:embed="rId3"/>
            <a:tile tx="0" ty="0" sx="100000" sy="100000" flip="none" algn="tl"/>
          </a:blipFill>
        </p:spPr>
        <p:txBody>
          <a:bodyPr>
            <a:normAutofit/>
          </a:bodyPr>
          <a:lstStyle/>
          <a:p>
            <a:pPr algn="ctr"/>
            <a:endParaRPr lang="fr-FR" sz="4388" cap="none" dirty="0"/>
          </a:p>
          <a:p>
            <a:pPr algn="ctr"/>
            <a:r>
              <a:rPr lang="fr-FR" sz="4388" dirty="0" smtClean="0">
                <a:solidFill>
                  <a:schemeClr val="bg1"/>
                </a:solidFill>
              </a:rPr>
              <a:t>ARI, LSL PRO, PRONOTE </a:t>
            </a:r>
          </a:p>
          <a:p>
            <a:pPr algn="ctr"/>
            <a:endParaRPr lang="fr-FR" sz="4388" dirty="0" smtClean="0">
              <a:solidFill>
                <a:schemeClr val="bg1"/>
              </a:solidFill>
            </a:endParaRPr>
          </a:p>
          <a:p>
            <a:pPr algn="ctr"/>
            <a:r>
              <a:rPr lang="fr-FR" sz="4388" dirty="0" smtClean="0">
                <a:solidFill>
                  <a:schemeClr val="bg1"/>
                </a:solidFill>
              </a:rPr>
              <a:t>et </a:t>
            </a:r>
            <a:r>
              <a:rPr lang="fr-FR" sz="4388" dirty="0">
                <a:solidFill>
                  <a:schemeClr val="bg1"/>
                </a:solidFill>
              </a:rPr>
              <a:t>approche par </a:t>
            </a:r>
            <a:endParaRPr lang="fr-FR" sz="4388" dirty="0" smtClean="0">
              <a:solidFill>
                <a:schemeClr val="bg1"/>
              </a:solidFill>
            </a:endParaRPr>
          </a:p>
          <a:p>
            <a:pPr algn="ctr"/>
            <a:endParaRPr lang="fr-FR" sz="4388" dirty="0">
              <a:solidFill>
                <a:schemeClr val="bg1"/>
              </a:solidFill>
            </a:endParaRPr>
          </a:p>
          <a:p>
            <a:pPr algn="ctr"/>
            <a:r>
              <a:rPr lang="fr-FR" sz="4388" dirty="0" err="1" smtClean="0">
                <a:solidFill>
                  <a:schemeClr val="bg1"/>
                </a:solidFill>
              </a:rPr>
              <a:t>compétenceS</a:t>
            </a:r>
            <a:endParaRPr lang="fr-FR" sz="4388" dirty="0">
              <a:solidFill>
                <a:schemeClr val="bg1"/>
              </a:solidFill>
            </a:endParaRPr>
          </a:p>
          <a:p>
            <a:pPr algn="ctr"/>
            <a:endParaRPr lang="fr-FR" sz="4388" cap="none" dirty="0"/>
          </a:p>
        </p:txBody>
      </p:sp>
      <p:sp>
        <p:nvSpPr>
          <p:cNvPr id="8" name="Espace réservé du pied de page 7"/>
          <p:cNvSpPr>
            <a:spLocks noGrp="1"/>
          </p:cNvSpPr>
          <p:nvPr>
            <p:ph type="ftr" sz="quarter" idx="4294967295"/>
          </p:nvPr>
        </p:nvSpPr>
        <p:spPr>
          <a:xfrm>
            <a:off x="390000" y="6378000"/>
            <a:ext cx="9205916" cy="363368"/>
          </a:xfrm>
        </p:spPr>
        <p:txBody>
          <a:bodyPr/>
          <a:lstStyle/>
          <a:p>
            <a:r>
              <a:rPr lang="fr-FR" sz="1800" dirty="0" smtClean="0"/>
              <a:t>Visio 4 juin</a:t>
            </a:r>
            <a:r>
              <a:rPr lang="fr-FR" sz="1800" b="1" dirty="0" smtClean="0">
                <a:solidFill>
                  <a:schemeClr val="tx1"/>
                </a:solidFill>
              </a:rPr>
              <a:t> 2021				Emmanuelle GOULARD, IEN Lettres Histoire</a:t>
            </a:r>
            <a:endParaRPr lang="fr-FR" sz="1800" b="1" dirty="0">
              <a:solidFill>
                <a:schemeClr val="tx1"/>
              </a:solidFill>
            </a:endParaRPr>
          </a:p>
        </p:txBody>
      </p:sp>
      <p:sp>
        <p:nvSpPr>
          <p:cNvPr id="9" name="Espace réservé du numéro de diapositive 8"/>
          <p:cNvSpPr>
            <a:spLocks noGrp="1"/>
          </p:cNvSpPr>
          <p:nvPr>
            <p:ph type="sldNum" sz="quarter" idx="4294967295"/>
          </p:nvPr>
        </p:nvSpPr>
        <p:spPr/>
        <p:txBody>
          <a:bodyPr/>
          <a:lstStyle/>
          <a:p>
            <a:fld id="{733122C9-A0B9-462F-8757-0847AD287B63}" type="slidenum">
              <a:rPr lang="fr-FR" smtClean="0">
                <a:latin typeface="Acumin Pro" panose="020B0504020202020204" pitchFamily="34" charset="0"/>
              </a:rPr>
              <a:pPr/>
              <a:t>1</a:t>
            </a:fld>
            <a:endParaRPr lang="fr-FR" dirty="0">
              <a:latin typeface="Acumin Pro" panose="020B0504020202020204" pitchFamily="34" charset="0"/>
            </a:endParaRPr>
          </a:p>
        </p:txBody>
      </p:sp>
    </p:spTree>
    <p:extLst>
      <p:ext uri="{BB962C8B-B14F-4D97-AF65-F5344CB8AC3E}">
        <p14:creationId xmlns:p14="http://schemas.microsoft.com/office/powerpoint/2010/main" val="3971899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195000" y="1844824"/>
            <a:ext cx="9510528" cy="4464495"/>
          </a:xfrm>
          <a:blipFill>
            <a:blip r:embed="rId3"/>
            <a:tile tx="0" ty="0" sx="100000" sy="100000" flip="none" algn="tl"/>
          </a:blipFill>
        </p:spPr>
        <p:txBody>
          <a:bodyPr>
            <a:normAutofit/>
          </a:bodyPr>
          <a:lstStyle/>
          <a:p>
            <a:pPr algn="ctr"/>
            <a:endParaRPr lang="fr-FR" sz="4388" cap="none" dirty="0"/>
          </a:p>
          <a:p>
            <a:pPr algn="ctr"/>
            <a:r>
              <a:rPr lang="fr-FR" sz="4388" dirty="0" smtClean="0">
                <a:solidFill>
                  <a:schemeClr val="bg1"/>
                </a:solidFill>
              </a:rPr>
              <a:t>De </a:t>
            </a:r>
            <a:r>
              <a:rPr lang="fr-FR" sz="4388" dirty="0" err="1" smtClean="0">
                <a:solidFill>
                  <a:schemeClr val="bg1"/>
                </a:solidFill>
              </a:rPr>
              <a:t>l’aRI</a:t>
            </a:r>
            <a:r>
              <a:rPr lang="fr-FR" sz="4388" dirty="0" smtClean="0">
                <a:solidFill>
                  <a:schemeClr val="bg1"/>
                </a:solidFill>
              </a:rPr>
              <a:t> </a:t>
            </a:r>
          </a:p>
          <a:p>
            <a:pPr algn="ctr"/>
            <a:endParaRPr lang="fr-FR" sz="4388" dirty="0" smtClean="0">
              <a:solidFill>
                <a:schemeClr val="bg1"/>
              </a:solidFill>
            </a:endParaRPr>
          </a:p>
          <a:p>
            <a:pPr algn="ctr"/>
            <a:r>
              <a:rPr lang="fr-FR" sz="4388" dirty="0" smtClean="0">
                <a:solidFill>
                  <a:schemeClr val="bg1"/>
                </a:solidFill>
              </a:rPr>
              <a:t>au </a:t>
            </a:r>
          </a:p>
          <a:p>
            <a:pPr algn="ctr"/>
            <a:endParaRPr lang="fr-FR" sz="4388" dirty="0">
              <a:solidFill>
                <a:schemeClr val="bg1"/>
              </a:solidFill>
            </a:endParaRPr>
          </a:p>
          <a:p>
            <a:pPr algn="ctr"/>
            <a:r>
              <a:rPr lang="fr-FR" sz="4388" dirty="0" smtClean="0">
                <a:solidFill>
                  <a:schemeClr val="bg1"/>
                </a:solidFill>
              </a:rPr>
              <a:t>LSL Pro </a:t>
            </a:r>
            <a:endParaRPr lang="fr-FR" sz="4388" dirty="0">
              <a:solidFill>
                <a:schemeClr val="bg1"/>
              </a:solidFill>
            </a:endParaRPr>
          </a:p>
          <a:p>
            <a:pPr algn="ctr"/>
            <a:endParaRPr lang="fr-FR" sz="4388" cap="none" dirty="0">
              <a:solidFill>
                <a:schemeClr val="bg1"/>
              </a:solidFill>
            </a:endParaRPr>
          </a:p>
        </p:txBody>
      </p:sp>
      <p:sp>
        <p:nvSpPr>
          <p:cNvPr id="8" name="Espace réservé du pied de page 7"/>
          <p:cNvSpPr>
            <a:spLocks noGrp="1"/>
          </p:cNvSpPr>
          <p:nvPr>
            <p:ph type="ftr" sz="quarter" idx="4294967295"/>
          </p:nvPr>
        </p:nvSpPr>
        <p:spPr/>
        <p:txBody>
          <a:bodyPr/>
          <a:lstStyle/>
          <a:p>
            <a:r>
              <a:rPr lang="fr-FR" b="1" dirty="0">
                <a:solidFill>
                  <a:schemeClr val="tx1"/>
                </a:solidFill>
                <a:latin typeface="Acumin Pro" panose="020B0504020202020204" pitchFamily="34" charset="0"/>
              </a:rPr>
              <a:t>1</a:t>
            </a:r>
            <a:r>
              <a:rPr lang="fr-FR" b="1" baseline="30000" dirty="0">
                <a:solidFill>
                  <a:schemeClr val="tx1"/>
                </a:solidFill>
                <a:latin typeface="Acumin Pro" panose="020B0504020202020204" pitchFamily="34" charset="0"/>
              </a:rPr>
              <a:t>er</a:t>
            </a:r>
            <a:r>
              <a:rPr lang="fr-FR" b="1" dirty="0">
                <a:solidFill>
                  <a:schemeClr val="tx1"/>
                </a:solidFill>
                <a:latin typeface="Acumin Pro" panose="020B0504020202020204" pitchFamily="34" charset="0"/>
              </a:rPr>
              <a:t> Trimestre 2021</a:t>
            </a:r>
          </a:p>
        </p:txBody>
      </p:sp>
      <p:sp>
        <p:nvSpPr>
          <p:cNvPr id="9" name="Espace réservé du numéro de diapositive 8"/>
          <p:cNvSpPr>
            <a:spLocks noGrp="1"/>
          </p:cNvSpPr>
          <p:nvPr>
            <p:ph type="sldNum" sz="quarter" idx="4294967295"/>
          </p:nvPr>
        </p:nvSpPr>
        <p:spPr/>
        <p:txBody>
          <a:bodyPr/>
          <a:lstStyle/>
          <a:p>
            <a:fld id="{733122C9-A0B9-462F-8757-0847AD287B63}" type="slidenum">
              <a:rPr lang="fr-FR" smtClean="0">
                <a:latin typeface="Acumin Pro" panose="020B0504020202020204" pitchFamily="34" charset="0"/>
              </a:rPr>
              <a:pPr/>
              <a:t>10</a:t>
            </a:fld>
            <a:endParaRPr lang="fr-FR" dirty="0">
              <a:latin typeface="Acumin Pro" panose="020B0504020202020204" pitchFamily="34" charset="0"/>
            </a:endParaRPr>
          </a:p>
        </p:txBody>
      </p:sp>
    </p:spTree>
    <p:extLst>
      <p:ext uri="{BB962C8B-B14F-4D97-AF65-F5344CB8AC3E}">
        <p14:creationId xmlns:p14="http://schemas.microsoft.com/office/powerpoint/2010/main" val="3926941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0472" y="908720"/>
            <a:ext cx="9705528" cy="5184576"/>
          </a:xfrm>
        </p:spPr>
        <p:txBody>
          <a:bodyPr>
            <a:normAutofit/>
          </a:bodyPr>
          <a:lstStyle/>
          <a:p>
            <a:r>
              <a:rPr lang="fr-FR" b="1" dirty="0"/>
              <a:t> </a:t>
            </a:r>
            <a:r>
              <a:rPr lang="fr-FR" sz="2400" b="1" u="sng" dirty="0">
                <a:hlinkClick r:id="rId3"/>
              </a:rPr>
              <a:t>BO N°6 du 11 </a:t>
            </a:r>
            <a:r>
              <a:rPr lang="fr-FR" sz="2400" b="1" u="sng" dirty="0" err="1">
                <a:hlinkClick r:id="rId3"/>
              </a:rPr>
              <a:t>févr</a:t>
            </a:r>
            <a:r>
              <a:rPr lang="fr-FR" sz="2400" b="1" u="sng" dirty="0">
                <a:hlinkClick r:id="rId3"/>
              </a:rPr>
              <a:t> </a:t>
            </a:r>
            <a:r>
              <a:rPr lang="fr-FR" sz="2400" b="1" u="sng" dirty="0" smtClean="0">
                <a:hlinkClick r:id="rId3"/>
              </a:rPr>
              <a:t>2021</a:t>
            </a:r>
            <a:r>
              <a:rPr lang="fr-FR" sz="2400" b="1" u="sng" dirty="0" smtClean="0"/>
              <a:t> (extraits) </a:t>
            </a:r>
            <a:endParaRPr lang="fr-FR" sz="2400" dirty="0"/>
          </a:p>
          <a:p>
            <a:r>
              <a:rPr lang="fr-FR" sz="2400" b="1" dirty="0"/>
              <a:t>Si elle n'a pas de valeur certificative, l'attestation de réussite intermédiaire installe néanmoins </a:t>
            </a:r>
            <a:r>
              <a:rPr lang="fr-FR" sz="2400" b="1" dirty="0">
                <a:solidFill>
                  <a:srgbClr val="FF0000"/>
                </a:solidFill>
              </a:rPr>
              <a:t>en fin de première </a:t>
            </a:r>
            <a:r>
              <a:rPr lang="fr-FR" sz="2400" b="1" dirty="0"/>
              <a:t>un </a:t>
            </a:r>
            <a:r>
              <a:rPr lang="fr-FR" sz="2400" b="1" dirty="0">
                <a:solidFill>
                  <a:srgbClr val="FF0000"/>
                </a:solidFill>
              </a:rPr>
              <a:t>bilan des connaissances et des compétences </a:t>
            </a:r>
            <a:r>
              <a:rPr lang="fr-FR" sz="2400" b="1" dirty="0"/>
              <a:t>de l'élève et marque ainsi une étape importante dans son parcours vers le baccalauréat professionnel.</a:t>
            </a:r>
            <a:endParaRPr lang="fr-FR" sz="2400" dirty="0"/>
          </a:p>
          <a:p>
            <a:endParaRPr lang="fr-FR" sz="2400" b="1" dirty="0" smtClean="0"/>
          </a:p>
          <a:p>
            <a:r>
              <a:rPr lang="fr-FR" sz="2400" b="1" dirty="0" smtClean="0"/>
              <a:t>Elle </a:t>
            </a:r>
            <a:r>
              <a:rPr lang="fr-FR" sz="2400" b="1" dirty="0"/>
              <a:t>permet de souligner les points forts constatés et d'identifier </a:t>
            </a:r>
            <a:r>
              <a:rPr lang="fr-FR" sz="2400" b="1" dirty="0">
                <a:solidFill>
                  <a:srgbClr val="FF0000"/>
                </a:solidFill>
              </a:rPr>
              <a:t>les axes de travail à envisager par l'élève pour l'obtention du baccalauréat.</a:t>
            </a:r>
            <a:endParaRPr lang="fr-FR" sz="2400" dirty="0">
              <a:solidFill>
                <a:srgbClr val="FF0000"/>
              </a:solidFill>
            </a:endParaRPr>
          </a:p>
          <a:p>
            <a:endParaRPr lang="fr-FR" sz="2400" b="1" dirty="0" smtClean="0"/>
          </a:p>
          <a:p>
            <a:r>
              <a:rPr lang="fr-FR" sz="2400" b="1" dirty="0" smtClean="0"/>
              <a:t>L'attestation </a:t>
            </a:r>
            <a:r>
              <a:rPr lang="fr-FR" sz="2400" b="1" dirty="0"/>
              <a:t>de réussite intermédiaire s'appuie sur l'ensemble des enseignements : elle concerne donc tous les professeurs et </a:t>
            </a:r>
            <a:r>
              <a:rPr lang="fr-FR" sz="2400" b="1" dirty="0">
                <a:solidFill>
                  <a:srgbClr val="FF0000"/>
                </a:solidFill>
              </a:rPr>
              <a:t>s'intègre dans le suivi pédagogique et éducatif de l'élève.</a:t>
            </a:r>
            <a:endParaRPr lang="fr-FR" sz="2400" dirty="0">
              <a:solidFill>
                <a:srgbClr val="FF0000"/>
              </a:solidFill>
            </a:endParaRPr>
          </a:p>
          <a:p>
            <a:endParaRPr lang="fr-FR" dirty="0"/>
          </a:p>
        </p:txBody>
      </p:sp>
      <p:sp>
        <p:nvSpPr>
          <p:cNvPr id="5" name="ZoneTexte 4"/>
          <p:cNvSpPr txBox="1"/>
          <p:nvPr/>
        </p:nvSpPr>
        <p:spPr>
          <a:xfrm>
            <a:off x="1568624" y="28098"/>
            <a:ext cx="8136904" cy="707886"/>
          </a:xfrm>
          <a:prstGeom prst="rect">
            <a:avLst/>
          </a:prstGeom>
          <a:solidFill>
            <a:srgbClr val="F9B235"/>
          </a:solidFill>
        </p:spPr>
        <p:txBody>
          <a:bodyPr wrap="square" rtlCol="0">
            <a:spAutoFit/>
          </a:bodyPr>
          <a:lstStyle/>
          <a:p>
            <a:r>
              <a:rPr lang="fr-FR" sz="2000" b="1" dirty="0" smtClean="0"/>
              <a:t>L’attestation de réussite intermédiaire est délivrée sur la base des éléments –moyennes et appréciations - portées dans le LSL pro </a:t>
            </a:r>
            <a:endParaRPr lang="fr-FR" sz="2000" b="1" dirty="0"/>
          </a:p>
        </p:txBody>
      </p:sp>
    </p:spTree>
    <p:extLst>
      <p:ext uri="{BB962C8B-B14F-4D97-AF65-F5344CB8AC3E}">
        <p14:creationId xmlns:p14="http://schemas.microsoft.com/office/powerpoint/2010/main" val="3602358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0" y="1666692"/>
            <a:ext cx="9898743" cy="5237026"/>
          </a:xfrm>
        </p:spPr>
        <p:txBody>
          <a:bodyPr/>
          <a:lstStyle/>
          <a:p>
            <a:r>
              <a:rPr lang="fr-FR" sz="2800" cap="none" dirty="0" smtClean="0"/>
              <a:t>L’ARI est délivrée en fin de 1</a:t>
            </a:r>
            <a:r>
              <a:rPr lang="fr-FR" sz="2800" cap="none" baseline="30000" dirty="0" smtClean="0"/>
              <a:t>ère</a:t>
            </a:r>
            <a:r>
              <a:rPr lang="fr-FR" sz="2800" cap="none" dirty="0" smtClean="0"/>
              <a:t> bac pro si : </a:t>
            </a:r>
          </a:p>
          <a:p>
            <a:endParaRPr lang="fr-FR" cap="none" dirty="0" smtClean="0"/>
          </a:p>
          <a:p>
            <a:pPr marL="457200" indent="-457200">
              <a:buFont typeface="Wingdings" panose="05000000000000000000" pitchFamily="2" charset="2"/>
              <a:buChar char="Ø"/>
            </a:pPr>
            <a:r>
              <a:rPr lang="fr-FR" sz="2400" cap="none" dirty="0" smtClean="0">
                <a:solidFill>
                  <a:srgbClr val="00B050"/>
                </a:solidFill>
              </a:rPr>
              <a:t>La  moyenne annuelle de l’ensemble des notes inscrites au LSL pro (</a:t>
            </a:r>
            <a:r>
              <a:rPr lang="fr-FR" sz="2400" cap="none" dirty="0" err="1" smtClean="0">
                <a:solidFill>
                  <a:srgbClr val="00B050"/>
                </a:solidFill>
              </a:rPr>
              <a:t>coef</a:t>
            </a:r>
            <a:r>
              <a:rPr lang="fr-FR" sz="2400" cap="none" dirty="0" smtClean="0">
                <a:solidFill>
                  <a:srgbClr val="00B050"/>
                </a:solidFill>
              </a:rPr>
              <a:t> 1 pour les EG / </a:t>
            </a:r>
            <a:r>
              <a:rPr lang="fr-FR" sz="2400" cap="none" dirty="0" err="1" smtClean="0">
                <a:solidFill>
                  <a:srgbClr val="00B050"/>
                </a:solidFill>
              </a:rPr>
              <a:t>coef</a:t>
            </a:r>
            <a:r>
              <a:rPr lang="fr-FR" sz="2400" cap="none" dirty="0" smtClean="0">
                <a:solidFill>
                  <a:srgbClr val="00B050"/>
                </a:solidFill>
              </a:rPr>
              <a:t> 4 pour l’ EP de spécialité ) est égale ou supérieure à 10/20. </a:t>
            </a:r>
          </a:p>
          <a:p>
            <a:endParaRPr lang="fr-FR" sz="2400" cap="none" dirty="0">
              <a:solidFill>
                <a:srgbClr val="00B050"/>
              </a:solidFill>
            </a:endParaRPr>
          </a:p>
          <a:p>
            <a:pPr marL="457200" indent="-457200">
              <a:buFont typeface="Wingdings" panose="05000000000000000000" pitchFamily="2" charset="2"/>
              <a:buChar char="Ø"/>
            </a:pPr>
            <a:r>
              <a:rPr lang="fr-FR" sz="2400" cap="none" dirty="0" smtClean="0">
                <a:solidFill>
                  <a:srgbClr val="00B050"/>
                </a:solidFill>
              </a:rPr>
              <a:t>Si </a:t>
            </a:r>
            <a:r>
              <a:rPr lang="fr-FR" sz="2400" cap="none" dirty="0">
                <a:solidFill>
                  <a:srgbClr val="00B050"/>
                </a:solidFill>
              </a:rPr>
              <a:t>la moyenne se situe entre 9 et </a:t>
            </a:r>
            <a:r>
              <a:rPr lang="fr-FR" sz="2400" cap="none" dirty="0" smtClean="0">
                <a:solidFill>
                  <a:srgbClr val="00B050"/>
                </a:solidFill>
              </a:rPr>
              <a:t>10/20 et que le conseil de classe restreint délibère en faveur de sa délivrance à partir de l’appréciation </a:t>
            </a:r>
            <a:r>
              <a:rPr lang="fr-FR" sz="2400" cap="none" dirty="0">
                <a:solidFill>
                  <a:srgbClr val="00B050"/>
                </a:solidFill>
              </a:rPr>
              <a:t>portée </a:t>
            </a:r>
            <a:r>
              <a:rPr lang="fr-FR" sz="2400" cap="none" dirty="0" smtClean="0">
                <a:solidFill>
                  <a:srgbClr val="00B050"/>
                </a:solidFill>
              </a:rPr>
              <a:t>sur la PFMP dans le LSL Pro. </a:t>
            </a:r>
          </a:p>
          <a:p>
            <a:r>
              <a:rPr lang="fr-FR" cap="none" dirty="0"/>
              <a:t>	</a:t>
            </a:r>
            <a:r>
              <a:rPr lang="fr-FR" cap="none" dirty="0" smtClean="0"/>
              <a:t>	</a:t>
            </a:r>
          </a:p>
          <a:p>
            <a:r>
              <a:rPr lang="fr-FR" sz="2400" cap="none" dirty="0">
                <a:solidFill>
                  <a:srgbClr val="E9415A"/>
                </a:solidFill>
              </a:rPr>
              <a:t>		</a:t>
            </a:r>
            <a:r>
              <a:rPr lang="fr-FR" sz="2400" cap="none" dirty="0" smtClean="0">
                <a:solidFill>
                  <a:srgbClr val="E9415A"/>
                </a:solidFill>
              </a:rPr>
              <a:t>L’ARI n’est pas délivrée pour les élèves qui obtiennent une 		moyenne en dessous de 9/10. </a:t>
            </a:r>
          </a:p>
          <a:p>
            <a:endParaRPr lang="fr-FR" cap="none" dirty="0"/>
          </a:p>
        </p:txBody>
      </p:sp>
      <p:sp>
        <p:nvSpPr>
          <p:cNvPr id="4" name="Espace réservé de la date 3"/>
          <p:cNvSpPr>
            <a:spLocks noGrp="1"/>
          </p:cNvSpPr>
          <p:nvPr>
            <p:ph type="dt" sz="half" idx="14"/>
          </p:nvPr>
        </p:nvSpPr>
        <p:spPr/>
        <p:txBody>
          <a:bodyPr/>
          <a:lstStyle/>
          <a:p>
            <a:pPr algn="r"/>
            <a:r>
              <a:rPr lang="fr-FR" cap="all" smtClean="0"/>
              <a:t>31 mai 2021</a:t>
            </a:r>
            <a:endParaRPr lang="fr-FR" cap="all" dirty="0"/>
          </a:p>
        </p:txBody>
      </p:sp>
      <p:sp>
        <p:nvSpPr>
          <p:cNvPr id="5" name="Espace réservé du pied de page 4"/>
          <p:cNvSpPr>
            <a:spLocks noGrp="1"/>
          </p:cNvSpPr>
          <p:nvPr>
            <p:ph type="ftr" sz="quarter" idx="15"/>
          </p:nvPr>
        </p:nvSpPr>
        <p:spPr>
          <a:xfrm flipV="1">
            <a:off x="390000" y="6857999"/>
            <a:ext cx="6396000" cy="45719"/>
          </a:xfrm>
        </p:spPr>
        <p:txBody>
          <a:bodyPr/>
          <a:lstStyle/>
          <a:p>
            <a:r>
              <a:rPr lang="fr-FR" dirty="0" smtClean="0"/>
              <a:t>Groupe de travail VR/DGE pour la voie professionnelle	</a:t>
            </a:r>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3"/>
          <a:stretch>
            <a:fillRect/>
          </a:stretch>
        </p:blipFill>
        <p:spPr>
          <a:xfrm>
            <a:off x="632520" y="5229200"/>
            <a:ext cx="1097246" cy="727522"/>
          </a:xfrm>
          <a:prstGeom prst="rect">
            <a:avLst/>
          </a:prstGeom>
        </p:spPr>
      </p:pic>
      <p:sp>
        <p:nvSpPr>
          <p:cNvPr id="8" name="ZoneTexte 7"/>
          <p:cNvSpPr txBox="1"/>
          <p:nvPr/>
        </p:nvSpPr>
        <p:spPr>
          <a:xfrm>
            <a:off x="1568624" y="28098"/>
            <a:ext cx="8136904" cy="707886"/>
          </a:xfrm>
          <a:prstGeom prst="rect">
            <a:avLst/>
          </a:prstGeom>
          <a:solidFill>
            <a:srgbClr val="F9B235"/>
          </a:solidFill>
        </p:spPr>
        <p:txBody>
          <a:bodyPr wrap="square" rtlCol="0">
            <a:spAutoFit/>
          </a:bodyPr>
          <a:lstStyle/>
          <a:p>
            <a:r>
              <a:rPr lang="fr-FR" sz="2000" b="1" dirty="0" smtClean="0"/>
              <a:t>L’attestation de réussite intermédiaire est délivrée sur la base des éléments –moyennes et appréciations - portées dans le LSL pro </a:t>
            </a:r>
            <a:endParaRPr lang="fr-FR" sz="2000" b="1" dirty="0"/>
          </a:p>
        </p:txBody>
      </p:sp>
    </p:spTree>
    <p:extLst>
      <p:ext uri="{BB962C8B-B14F-4D97-AF65-F5344CB8AC3E}">
        <p14:creationId xmlns:p14="http://schemas.microsoft.com/office/powerpoint/2010/main" val="1584373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195000" y="1412776"/>
            <a:ext cx="9510528" cy="4896543"/>
          </a:xfrm>
          <a:blipFill>
            <a:blip r:embed="rId3"/>
            <a:tile tx="0" ty="0" sx="100000" sy="100000" flip="none" algn="tl"/>
          </a:blipFill>
        </p:spPr>
        <p:txBody>
          <a:bodyPr>
            <a:normAutofit/>
          </a:bodyPr>
          <a:lstStyle/>
          <a:p>
            <a:pPr algn="ctr"/>
            <a:endParaRPr lang="fr-FR" sz="4388" cap="none" dirty="0"/>
          </a:p>
          <a:p>
            <a:pPr algn="ctr"/>
            <a:r>
              <a:rPr lang="fr-FR" sz="4388" dirty="0" err="1" smtClean="0">
                <a:solidFill>
                  <a:schemeClr val="bg1"/>
                </a:solidFill>
              </a:rPr>
              <a:t>DeS</a:t>
            </a:r>
            <a:r>
              <a:rPr lang="fr-FR" sz="4388" dirty="0" smtClean="0">
                <a:solidFill>
                  <a:schemeClr val="bg1"/>
                </a:solidFill>
              </a:rPr>
              <a:t> Programmes de </a:t>
            </a:r>
          </a:p>
          <a:p>
            <a:pPr algn="ctr"/>
            <a:r>
              <a:rPr lang="fr-FR" sz="4388" dirty="0" smtClean="0">
                <a:solidFill>
                  <a:schemeClr val="bg1"/>
                </a:solidFill>
              </a:rPr>
              <a:t>Lettres, Histoire-géographie-EMC </a:t>
            </a:r>
          </a:p>
          <a:p>
            <a:pPr algn="ctr"/>
            <a:endParaRPr lang="fr-FR" sz="4388" dirty="0" smtClean="0">
              <a:solidFill>
                <a:schemeClr val="bg1"/>
              </a:solidFill>
            </a:endParaRPr>
          </a:p>
          <a:p>
            <a:pPr algn="ctr"/>
            <a:r>
              <a:rPr lang="fr-FR" sz="4388" dirty="0" smtClean="0">
                <a:solidFill>
                  <a:schemeClr val="bg1"/>
                </a:solidFill>
              </a:rPr>
              <a:t>au </a:t>
            </a:r>
          </a:p>
          <a:p>
            <a:pPr algn="ctr"/>
            <a:endParaRPr lang="fr-FR" sz="4388" dirty="0" smtClean="0">
              <a:solidFill>
                <a:schemeClr val="bg1"/>
              </a:solidFill>
            </a:endParaRPr>
          </a:p>
          <a:p>
            <a:pPr algn="ctr"/>
            <a:r>
              <a:rPr lang="fr-FR" sz="4388" dirty="0" smtClean="0">
                <a:solidFill>
                  <a:schemeClr val="bg1"/>
                </a:solidFill>
              </a:rPr>
              <a:t>LSL PRO</a:t>
            </a:r>
            <a:endParaRPr lang="fr-FR" sz="4388" cap="none" dirty="0">
              <a:solidFill>
                <a:schemeClr val="bg1"/>
              </a:solidFill>
            </a:endParaRPr>
          </a:p>
        </p:txBody>
      </p:sp>
      <p:sp>
        <p:nvSpPr>
          <p:cNvPr id="8" name="Espace réservé du pied de page 7"/>
          <p:cNvSpPr>
            <a:spLocks noGrp="1"/>
          </p:cNvSpPr>
          <p:nvPr>
            <p:ph type="ftr" sz="quarter" idx="4294967295"/>
          </p:nvPr>
        </p:nvSpPr>
        <p:spPr/>
        <p:txBody>
          <a:bodyPr/>
          <a:lstStyle/>
          <a:p>
            <a:r>
              <a:rPr lang="fr-FR" b="1" dirty="0">
                <a:solidFill>
                  <a:schemeClr val="tx1"/>
                </a:solidFill>
                <a:latin typeface="Acumin Pro" panose="020B0504020202020204" pitchFamily="34" charset="0"/>
              </a:rPr>
              <a:t>1</a:t>
            </a:r>
            <a:r>
              <a:rPr lang="fr-FR" b="1" baseline="30000" dirty="0">
                <a:solidFill>
                  <a:schemeClr val="tx1"/>
                </a:solidFill>
                <a:latin typeface="Acumin Pro" panose="020B0504020202020204" pitchFamily="34" charset="0"/>
              </a:rPr>
              <a:t>er</a:t>
            </a:r>
            <a:r>
              <a:rPr lang="fr-FR" b="1" dirty="0">
                <a:solidFill>
                  <a:schemeClr val="tx1"/>
                </a:solidFill>
                <a:latin typeface="Acumin Pro" panose="020B0504020202020204" pitchFamily="34" charset="0"/>
              </a:rPr>
              <a:t> Trimestre 2021</a:t>
            </a:r>
          </a:p>
        </p:txBody>
      </p:sp>
      <p:sp>
        <p:nvSpPr>
          <p:cNvPr id="9" name="Espace réservé du numéro de diapositive 8"/>
          <p:cNvSpPr>
            <a:spLocks noGrp="1"/>
          </p:cNvSpPr>
          <p:nvPr>
            <p:ph type="sldNum" sz="quarter" idx="4294967295"/>
          </p:nvPr>
        </p:nvSpPr>
        <p:spPr/>
        <p:txBody>
          <a:bodyPr/>
          <a:lstStyle/>
          <a:p>
            <a:fld id="{733122C9-A0B9-462F-8757-0847AD287B63}" type="slidenum">
              <a:rPr lang="fr-FR" smtClean="0">
                <a:latin typeface="Acumin Pro" panose="020B0504020202020204" pitchFamily="34" charset="0"/>
              </a:rPr>
              <a:pPr/>
              <a:t>13</a:t>
            </a:fld>
            <a:endParaRPr lang="fr-FR" dirty="0">
              <a:latin typeface="Acumin Pro" panose="020B0504020202020204" pitchFamily="34" charset="0"/>
            </a:endParaRPr>
          </a:p>
        </p:txBody>
      </p:sp>
    </p:spTree>
    <p:extLst>
      <p:ext uri="{BB962C8B-B14F-4D97-AF65-F5344CB8AC3E}">
        <p14:creationId xmlns:p14="http://schemas.microsoft.com/office/powerpoint/2010/main" val="1206190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0243" y="-26314"/>
            <a:ext cx="9852604" cy="1692771"/>
          </a:xfrm>
          <a:prstGeom prst="rect">
            <a:avLst/>
          </a:prstGeom>
          <a:blipFill>
            <a:blip r:embed="rId3"/>
            <a:tile tx="0" ty="0" sx="100000" sy="100000" flip="none" algn="tl"/>
          </a:blipFill>
        </p:spPr>
        <p:txBody>
          <a:bodyPr wrap="square" rtlCol="0">
            <a:spAutoFit/>
          </a:bodyPr>
          <a:lstStyle/>
          <a:p>
            <a:r>
              <a:rPr lang="fr-FR" sz="3200" b="1" u="sng" dirty="0" smtClean="0">
                <a:solidFill>
                  <a:schemeClr val="bg1"/>
                </a:solidFill>
              </a:rPr>
              <a:t>HISTOIRE GÉOGRAPHIE  : </a:t>
            </a:r>
            <a:r>
              <a:rPr lang="fr-FR" sz="2400" b="1" dirty="0" smtClean="0">
                <a:solidFill>
                  <a:schemeClr val="bg1"/>
                </a:solidFill>
              </a:rPr>
              <a:t>DEUX COMPÉTENCES identiques dans le PROGRAMME et dans le LSLPRO </a:t>
            </a:r>
          </a:p>
          <a:p>
            <a:endParaRPr lang="fr-FR" sz="2400" b="1" dirty="0">
              <a:solidFill>
                <a:schemeClr val="bg1"/>
              </a:solidFill>
            </a:endParaRPr>
          </a:p>
          <a:p>
            <a:endParaRPr lang="fr-FR" sz="2400" b="1" dirty="0">
              <a:solidFill>
                <a:schemeClr val="bg1"/>
              </a:solidFill>
            </a:endParaRPr>
          </a:p>
        </p:txBody>
      </p:sp>
      <p:pic>
        <p:nvPicPr>
          <p:cNvPr id="9" name="Image 8"/>
          <p:cNvPicPr>
            <a:picLocks noChangeAspect="1"/>
          </p:cNvPicPr>
          <p:nvPr/>
        </p:nvPicPr>
        <p:blipFill>
          <a:blip r:embed="rId4"/>
          <a:stretch>
            <a:fillRect/>
          </a:stretch>
        </p:blipFill>
        <p:spPr>
          <a:xfrm>
            <a:off x="-159568" y="1622000"/>
            <a:ext cx="9639809" cy="2136053"/>
          </a:xfrm>
          <a:prstGeom prst="rect">
            <a:avLst/>
          </a:prstGeom>
        </p:spPr>
      </p:pic>
      <p:pic>
        <p:nvPicPr>
          <p:cNvPr id="12" name="Image 11"/>
          <p:cNvPicPr>
            <a:picLocks noChangeAspect="1"/>
          </p:cNvPicPr>
          <p:nvPr/>
        </p:nvPicPr>
        <p:blipFill>
          <a:blip r:embed="rId5"/>
          <a:stretch>
            <a:fillRect/>
          </a:stretch>
        </p:blipFill>
        <p:spPr>
          <a:xfrm>
            <a:off x="776536" y="4517119"/>
            <a:ext cx="9273480" cy="1458770"/>
          </a:xfrm>
          <a:prstGeom prst="rect">
            <a:avLst/>
          </a:prstGeom>
        </p:spPr>
      </p:pic>
      <p:sp>
        <p:nvSpPr>
          <p:cNvPr id="13" name="Flèche vers le bas 12"/>
          <p:cNvSpPr/>
          <p:nvPr/>
        </p:nvSpPr>
        <p:spPr>
          <a:xfrm rot="1674447">
            <a:off x="2384106" y="868778"/>
            <a:ext cx="864096" cy="2585019"/>
          </a:xfrm>
          <a:prstGeom prst="downArrow">
            <a:avLst/>
          </a:prstGeom>
          <a:solidFill>
            <a:srgbClr val="80C2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22225">
                  <a:solidFill>
                    <a:schemeClr val="accent2"/>
                  </a:solidFill>
                  <a:prstDash val="solid"/>
                </a:ln>
                <a:solidFill>
                  <a:schemeClr val="accent2">
                    <a:lumMod val="40000"/>
                    <a:lumOff val="60000"/>
                  </a:schemeClr>
                </a:solidFill>
              </a:rPr>
              <a:t>PROGRAMME</a:t>
            </a:r>
            <a:endParaRPr lang="fr-FR" b="1" dirty="0">
              <a:ln w="22225">
                <a:solidFill>
                  <a:schemeClr val="accent2"/>
                </a:solidFill>
                <a:prstDash val="solid"/>
              </a:ln>
              <a:solidFill>
                <a:schemeClr val="accent2">
                  <a:lumMod val="40000"/>
                  <a:lumOff val="60000"/>
                </a:schemeClr>
              </a:solidFill>
            </a:endParaRPr>
          </a:p>
        </p:txBody>
      </p:sp>
      <p:sp>
        <p:nvSpPr>
          <p:cNvPr id="15" name="Flèche vers le bas 14"/>
          <p:cNvSpPr/>
          <p:nvPr/>
        </p:nvSpPr>
        <p:spPr>
          <a:xfrm>
            <a:off x="3401757" y="903994"/>
            <a:ext cx="1008112" cy="3753868"/>
          </a:xfrm>
          <a:prstGeom prst="downArrow">
            <a:avLst/>
          </a:prstGeom>
          <a:solidFill>
            <a:srgbClr val="80C2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22225">
                  <a:solidFill>
                    <a:schemeClr val="accent2"/>
                  </a:solidFill>
                  <a:prstDash val="solid"/>
                </a:ln>
                <a:solidFill>
                  <a:schemeClr val="accent2">
                    <a:lumMod val="40000"/>
                    <a:lumOff val="60000"/>
                  </a:schemeClr>
                </a:solidFill>
              </a:rPr>
              <a:t>P</a:t>
            </a:r>
          </a:p>
          <a:p>
            <a:pPr algn="ctr"/>
            <a:r>
              <a:rPr lang="fr-FR" b="1" dirty="0" smtClean="0">
                <a:ln w="22225">
                  <a:solidFill>
                    <a:schemeClr val="accent2"/>
                  </a:solidFill>
                  <a:prstDash val="solid"/>
                </a:ln>
                <a:solidFill>
                  <a:schemeClr val="accent2">
                    <a:lumMod val="40000"/>
                    <a:lumOff val="60000"/>
                  </a:schemeClr>
                </a:solidFill>
              </a:rPr>
              <a:t>ROGRAMME </a:t>
            </a:r>
            <a:endParaRPr lang="fr-FR" b="1" dirty="0">
              <a:ln w="22225">
                <a:solidFill>
                  <a:schemeClr val="accent2"/>
                </a:solidFill>
                <a:prstDash val="solid"/>
              </a:ln>
              <a:solidFill>
                <a:schemeClr val="accent2">
                  <a:lumMod val="40000"/>
                  <a:lumOff val="60000"/>
                </a:schemeClr>
              </a:solidFill>
            </a:endParaRPr>
          </a:p>
        </p:txBody>
      </p:sp>
      <p:pic>
        <p:nvPicPr>
          <p:cNvPr id="16" name="Image 15"/>
          <p:cNvPicPr>
            <a:picLocks noChangeAspect="1"/>
          </p:cNvPicPr>
          <p:nvPr/>
        </p:nvPicPr>
        <p:blipFill>
          <a:blip r:embed="rId6"/>
          <a:stretch>
            <a:fillRect/>
          </a:stretch>
        </p:blipFill>
        <p:spPr>
          <a:xfrm rot="618837">
            <a:off x="4543064" y="2621658"/>
            <a:ext cx="6470172" cy="3384376"/>
          </a:xfrm>
          <a:prstGeom prst="rect">
            <a:avLst/>
          </a:prstGeom>
          <a:solidFill>
            <a:schemeClr val="bg2"/>
          </a:solidFill>
        </p:spPr>
      </p:pic>
      <p:sp>
        <p:nvSpPr>
          <p:cNvPr id="18" name="Flèche vers le bas 17"/>
          <p:cNvSpPr/>
          <p:nvPr/>
        </p:nvSpPr>
        <p:spPr>
          <a:xfrm>
            <a:off x="6544616" y="945901"/>
            <a:ext cx="848782" cy="1857449"/>
          </a:xfrm>
          <a:prstGeom prst="downArrow">
            <a:avLst/>
          </a:prstGeom>
          <a:solidFill>
            <a:srgbClr val="80C2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22225">
                  <a:solidFill>
                    <a:schemeClr val="accent2"/>
                  </a:solidFill>
                  <a:prstDash val="solid"/>
                </a:ln>
                <a:solidFill>
                  <a:schemeClr val="accent2">
                    <a:lumMod val="40000"/>
                    <a:lumOff val="60000"/>
                  </a:schemeClr>
                </a:solidFill>
              </a:rPr>
              <a:t>LSLPRO </a:t>
            </a:r>
            <a:endParaRPr lang="fr-FR" b="1" dirty="0">
              <a:ln w="22225">
                <a:solidFill>
                  <a:schemeClr val="accent2"/>
                </a:solidFill>
                <a:prstDash val="solid"/>
              </a:ln>
              <a:solidFill>
                <a:schemeClr val="accent2">
                  <a:lumMod val="40000"/>
                  <a:lumOff val="60000"/>
                </a:schemeClr>
              </a:solidFill>
            </a:endParaRPr>
          </a:p>
        </p:txBody>
      </p:sp>
      <p:pic>
        <p:nvPicPr>
          <p:cNvPr id="19" name="image1.jpeg"/>
          <p:cNvPicPr/>
          <p:nvPr/>
        </p:nvPicPr>
        <p:blipFill>
          <a:blip r:embed="rId7" cstate="print"/>
          <a:stretch>
            <a:fillRect/>
          </a:stretch>
        </p:blipFill>
        <p:spPr>
          <a:xfrm>
            <a:off x="47511" y="1808399"/>
            <a:ext cx="1152128" cy="576064"/>
          </a:xfrm>
          <a:prstGeom prst="rect">
            <a:avLst/>
          </a:prstGeom>
        </p:spPr>
      </p:pic>
      <p:pic>
        <p:nvPicPr>
          <p:cNvPr id="20" name="Image 19"/>
          <p:cNvPicPr>
            <a:picLocks noChangeAspect="1"/>
          </p:cNvPicPr>
          <p:nvPr/>
        </p:nvPicPr>
        <p:blipFill>
          <a:blip r:embed="rId8"/>
          <a:stretch>
            <a:fillRect/>
          </a:stretch>
        </p:blipFill>
        <p:spPr>
          <a:xfrm rot="631427">
            <a:off x="9311944" y="3112788"/>
            <a:ext cx="955698" cy="936274"/>
          </a:xfrm>
          <a:prstGeom prst="rect">
            <a:avLst/>
          </a:prstGeom>
        </p:spPr>
      </p:pic>
    </p:spTree>
    <p:extLst>
      <p:ext uri="{BB962C8B-B14F-4D97-AF65-F5344CB8AC3E}">
        <p14:creationId xmlns:p14="http://schemas.microsoft.com/office/powerpoint/2010/main" val="132929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06825" y="735784"/>
            <a:ext cx="9243522" cy="5256584"/>
          </a:xfrm>
        </p:spPr>
        <p:txBody>
          <a:bodyPr/>
          <a:lstStyle/>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15</a:t>
            </a:fld>
            <a:endParaRPr lang="fr-FR" dirty="0"/>
          </a:p>
        </p:txBody>
      </p:sp>
      <p:sp>
        <p:nvSpPr>
          <p:cNvPr id="4" name="Rectangle à coins arrondis 3"/>
          <p:cNvSpPr/>
          <p:nvPr/>
        </p:nvSpPr>
        <p:spPr>
          <a:xfrm>
            <a:off x="73435" y="1006320"/>
            <a:ext cx="4855151" cy="50738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PROGRAMME EMC </a:t>
            </a:r>
          </a:p>
          <a:p>
            <a:endParaRPr lang="fr-FR" b="1" dirty="0">
              <a:solidFill>
                <a:schemeClr val="tx1"/>
              </a:solidFill>
            </a:endParaRPr>
          </a:p>
          <a:p>
            <a:pPr marL="285750" indent="-285750">
              <a:buFont typeface="Wingdings" panose="05000000000000000000" pitchFamily="2" charset="2"/>
              <a:buChar char="Ø"/>
            </a:pPr>
            <a:r>
              <a:rPr lang="fr-FR" sz="1600" dirty="0">
                <a:solidFill>
                  <a:schemeClr val="tx1"/>
                </a:solidFill>
              </a:rPr>
              <a:t>Identifier, exprimer et maîtriser ses émotions. </a:t>
            </a:r>
          </a:p>
          <a:p>
            <a:pPr marL="171450" indent="-171450">
              <a:buFont typeface="Wingdings" panose="05000000000000000000" pitchFamily="2" charset="2"/>
              <a:buChar char="Ø"/>
            </a:pPr>
            <a:r>
              <a:rPr lang="fr-FR" sz="1600" dirty="0">
                <a:solidFill>
                  <a:schemeClr val="tx1"/>
                </a:solidFill>
              </a:rPr>
              <a:t>Mettre à distance ses opinions personnelles pour construire son jugement. </a:t>
            </a:r>
          </a:p>
          <a:p>
            <a:pPr marL="171450" indent="-171450">
              <a:buFont typeface="Wingdings" panose="05000000000000000000" pitchFamily="2" charset="2"/>
              <a:buChar char="Ø"/>
            </a:pPr>
            <a:r>
              <a:rPr lang="fr-FR" sz="1600" dirty="0">
                <a:solidFill>
                  <a:schemeClr val="tx1"/>
                </a:solidFill>
              </a:rPr>
              <a:t> Effectuer une recherche documentaire en faisant preuve d’esprit critique. </a:t>
            </a:r>
          </a:p>
          <a:p>
            <a:pPr marL="171450" indent="-171450">
              <a:buFont typeface="Wingdings" panose="05000000000000000000" pitchFamily="2" charset="2"/>
              <a:buChar char="Ø"/>
            </a:pPr>
            <a:r>
              <a:rPr lang="fr-FR" sz="1600" dirty="0">
                <a:solidFill>
                  <a:schemeClr val="tx1"/>
                </a:solidFill>
              </a:rPr>
              <a:t>S’impliquer dans un travail et coopérer. </a:t>
            </a:r>
          </a:p>
          <a:p>
            <a:pPr marL="171450" indent="-171450">
              <a:buFont typeface="Wingdings" panose="05000000000000000000" pitchFamily="2" charset="2"/>
              <a:buChar char="Ø"/>
            </a:pPr>
            <a:r>
              <a:rPr lang="fr-FR" sz="1600" dirty="0">
                <a:solidFill>
                  <a:schemeClr val="tx1"/>
                </a:solidFill>
              </a:rPr>
              <a:t>Construire et exprimer une argumentation cohérente et étayée en s’appuyant sur les repères et les notions du programme. </a:t>
            </a:r>
          </a:p>
          <a:p>
            <a:pPr marL="171450" indent="-171450">
              <a:buFont typeface="Wingdings" panose="05000000000000000000" pitchFamily="2" charset="2"/>
              <a:buChar char="Ø"/>
            </a:pPr>
            <a:r>
              <a:rPr lang="fr-FR" sz="1600" dirty="0">
                <a:solidFill>
                  <a:schemeClr val="tx1"/>
                </a:solidFill>
              </a:rPr>
              <a:t> Savoir écouter, apprendre à débattre. </a:t>
            </a:r>
          </a:p>
          <a:p>
            <a:pPr marL="171450" indent="-171450">
              <a:buFont typeface="Wingdings" panose="05000000000000000000" pitchFamily="2" charset="2"/>
              <a:buChar char="Ø"/>
            </a:pPr>
            <a:r>
              <a:rPr lang="fr-FR" sz="1600" dirty="0">
                <a:solidFill>
                  <a:schemeClr val="tx1"/>
                </a:solidFill>
              </a:rPr>
              <a:t> Respecter autrui et la pluralité des points de vue. </a:t>
            </a:r>
          </a:p>
          <a:p>
            <a:pPr marL="285750" indent="-285750" algn="ctr">
              <a:buFont typeface="Wingdings" panose="05000000000000000000" pitchFamily="2" charset="2"/>
              <a:buChar char="Ø"/>
            </a:pPr>
            <a:endParaRPr lang="fr-FR" sz="1200" b="1" dirty="0">
              <a:solidFill>
                <a:schemeClr val="tx1"/>
              </a:solidFill>
            </a:endParaRPr>
          </a:p>
          <a:p>
            <a:pPr algn="ctr"/>
            <a:r>
              <a:rPr lang="fr-FR" dirty="0">
                <a:solidFill>
                  <a:schemeClr val="tx1"/>
                </a:solidFill>
              </a:rPr>
              <a:t> </a:t>
            </a:r>
          </a:p>
        </p:txBody>
      </p:sp>
      <p:sp>
        <p:nvSpPr>
          <p:cNvPr id="10" name="Rectangle à coins arrondis 9"/>
          <p:cNvSpPr/>
          <p:nvPr/>
        </p:nvSpPr>
        <p:spPr>
          <a:xfrm>
            <a:off x="5619934" y="1006320"/>
            <a:ext cx="3832870" cy="2638704"/>
          </a:xfrm>
          <a:prstGeom prst="roundRect">
            <a:avLst/>
          </a:prstGeom>
          <a:solidFill>
            <a:srgbClr val="AFE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a:t>
            </a:r>
          </a:p>
          <a:p>
            <a:pPr algn="ctr"/>
            <a:endParaRPr lang="fr-FR" b="1" dirty="0">
              <a:solidFill>
                <a:schemeClr val="tx1"/>
              </a:solidFill>
            </a:endParaRPr>
          </a:p>
          <a:p>
            <a:pPr algn="ctr"/>
            <a:r>
              <a:rPr lang="fr-FR" b="1" dirty="0">
                <a:solidFill>
                  <a:schemeClr val="tx1"/>
                </a:solidFill>
              </a:rPr>
              <a:t>LSL PRO</a:t>
            </a:r>
          </a:p>
          <a:p>
            <a:pPr algn="ctr"/>
            <a:endParaRPr lang="fr-FR" b="1" dirty="0">
              <a:solidFill>
                <a:schemeClr val="tx1"/>
              </a:solidFill>
            </a:endParaRPr>
          </a:p>
          <a:p>
            <a:pPr marL="171450" indent="-171450">
              <a:buFont typeface="Wingdings" panose="05000000000000000000" pitchFamily="2" charset="2"/>
              <a:buChar char="Ø"/>
            </a:pPr>
            <a:r>
              <a:rPr lang="fr-FR" sz="1600" dirty="0">
                <a:solidFill>
                  <a:schemeClr val="tx1"/>
                </a:solidFill>
              </a:rPr>
              <a:t>Construire et exprimer une argumentation étayée…</a:t>
            </a:r>
          </a:p>
          <a:p>
            <a:pPr marL="171450" indent="-171450">
              <a:buFont typeface="Wingdings" panose="05000000000000000000" pitchFamily="2" charset="2"/>
              <a:buChar char="Ø"/>
            </a:pPr>
            <a:r>
              <a:rPr lang="fr-FR" sz="1600" dirty="0">
                <a:solidFill>
                  <a:schemeClr val="tx1"/>
                </a:solidFill>
              </a:rPr>
              <a:t>Mettre à distance ses opinions</a:t>
            </a:r>
          </a:p>
          <a:p>
            <a:pPr marL="171450" indent="-171450">
              <a:buFont typeface="Wingdings" panose="05000000000000000000" pitchFamily="2" charset="2"/>
              <a:buChar char="Ø"/>
            </a:pPr>
            <a:r>
              <a:rPr lang="fr-FR" sz="1600" dirty="0">
                <a:solidFill>
                  <a:schemeClr val="tx1"/>
                </a:solidFill>
              </a:rPr>
              <a:t>Mobiliser ses connaissances pour penser et s’engager dans le monde…..  </a:t>
            </a:r>
          </a:p>
        </p:txBody>
      </p:sp>
      <p:sp>
        <p:nvSpPr>
          <p:cNvPr id="5" name="Flèche droite 4"/>
          <p:cNvSpPr/>
          <p:nvPr/>
        </p:nvSpPr>
        <p:spPr>
          <a:xfrm>
            <a:off x="4641526" y="1614183"/>
            <a:ext cx="978408" cy="484632"/>
          </a:xfrm>
          <a:prstGeom prst="rightArrow">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Flèche droite 12"/>
          <p:cNvSpPr/>
          <p:nvPr/>
        </p:nvSpPr>
        <p:spPr>
          <a:xfrm rot="5400000">
            <a:off x="7028046" y="3790144"/>
            <a:ext cx="978408" cy="484632"/>
          </a:xfrm>
          <a:prstGeom prst="rightArrow">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à coins arrondis 13"/>
          <p:cNvSpPr/>
          <p:nvPr/>
        </p:nvSpPr>
        <p:spPr>
          <a:xfrm>
            <a:off x="5889323" y="4509120"/>
            <a:ext cx="3448517" cy="12408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accent6"/>
                </a:solidFill>
              </a:rPr>
              <a:t>Intégrées aux compétences d’histoire géographie </a:t>
            </a:r>
            <a:r>
              <a:rPr lang="fr-FR" dirty="0" smtClean="0">
                <a:solidFill>
                  <a:schemeClr val="accent6"/>
                </a:solidFill>
              </a:rPr>
              <a:t>dans le LSL Pro </a:t>
            </a:r>
            <a:endParaRPr lang="fr-FR" dirty="0">
              <a:solidFill>
                <a:schemeClr val="accent6"/>
              </a:solidFill>
            </a:endParaRPr>
          </a:p>
        </p:txBody>
      </p:sp>
      <p:pic>
        <p:nvPicPr>
          <p:cNvPr id="15" name="image1.jpeg"/>
          <p:cNvPicPr/>
          <p:nvPr/>
        </p:nvPicPr>
        <p:blipFill>
          <a:blip r:embed="rId3" cstate="print"/>
          <a:stretch>
            <a:fillRect/>
          </a:stretch>
        </p:blipFill>
        <p:spPr>
          <a:xfrm>
            <a:off x="308826" y="1219653"/>
            <a:ext cx="1152128" cy="576064"/>
          </a:xfrm>
          <a:prstGeom prst="rect">
            <a:avLst/>
          </a:prstGeom>
        </p:spPr>
      </p:pic>
      <p:pic>
        <p:nvPicPr>
          <p:cNvPr id="16" name="Image 15"/>
          <p:cNvPicPr>
            <a:picLocks noChangeAspect="1"/>
          </p:cNvPicPr>
          <p:nvPr/>
        </p:nvPicPr>
        <p:blipFill>
          <a:blip r:embed="rId4"/>
          <a:stretch>
            <a:fillRect/>
          </a:stretch>
        </p:blipFill>
        <p:spPr>
          <a:xfrm>
            <a:off x="5889323" y="956720"/>
            <a:ext cx="955698" cy="936274"/>
          </a:xfrm>
          <a:prstGeom prst="rect">
            <a:avLst/>
          </a:prstGeom>
        </p:spPr>
      </p:pic>
      <p:sp>
        <p:nvSpPr>
          <p:cNvPr id="17" name="ZoneTexte 16"/>
          <p:cNvSpPr txBox="1"/>
          <p:nvPr/>
        </p:nvSpPr>
        <p:spPr>
          <a:xfrm>
            <a:off x="73435" y="-40656"/>
            <a:ext cx="9858027" cy="1138773"/>
          </a:xfrm>
          <a:prstGeom prst="rect">
            <a:avLst/>
          </a:prstGeom>
          <a:blipFill>
            <a:blip r:embed="rId5"/>
            <a:tile tx="0" ty="0" sx="100000" sy="100000" flip="none" algn="tl"/>
          </a:blipFill>
        </p:spPr>
        <p:txBody>
          <a:bodyPr wrap="square" rtlCol="0">
            <a:spAutoFit/>
          </a:bodyPr>
          <a:lstStyle/>
          <a:p>
            <a:r>
              <a:rPr lang="fr-FR" sz="3200" b="1" u="sng" dirty="0" smtClean="0">
                <a:solidFill>
                  <a:schemeClr val="bg1"/>
                </a:solidFill>
              </a:rPr>
              <a:t>EMC </a:t>
            </a:r>
            <a:r>
              <a:rPr lang="fr-FR" sz="3200" b="1" dirty="0" smtClean="0">
                <a:solidFill>
                  <a:schemeClr val="bg1"/>
                </a:solidFill>
              </a:rPr>
              <a:t>: </a:t>
            </a:r>
          </a:p>
          <a:p>
            <a:r>
              <a:rPr lang="fr-FR" b="1" dirty="0" smtClean="0">
                <a:solidFill>
                  <a:schemeClr val="bg1"/>
                </a:solidFill>
              </a:rPr>
              <a:t>7 COMPÉTENCES DANS LE PROGRAMME RAMENÉES À 3 DANS LE LSLPRO</a:t>
            </a:r>
          </a:p>
          <a:p>
            <a:r>
              <a:rPr lang="fr-FR" b="1" dirty="0" smtClean="0">
                <a:solidFill>
                  <a:schemeClr val="bg1"/>
                </a:solidFill>
              </a:rPr>
              <a:t> </a:t>
            </a:r>
          </a:p>
        </p:txBody>
      </p:sp>
    </p:spTree>
    <p:extLst>
      <p:ext uri="{BB962C8B-B14F-4D97-AF65-F5344CB8AC3E}">
        <p14:creationId xmlns:p14="http://schemas.microsoft.com/office/powerpoint/2010/main" val="14377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55" y="13084"/>
            <a:ext cx="9913705" cy="1244748"/>
          </a:xfrm>
          <a:blipFill>
            <a:blip r:embed="rId3"/>
            <a:tile tx="0" ty="0" sx="100000" sy="100000" flip="none" algn="tl"/>
          </a:blipFill>
        </p:spPr>
        <p:txBody>
          <a:bodyPr/>
          <a:lstStyle/>
          <a:p>
            <a:r>
              <a:rPr lang="fr-FR" sz="3200" u="sng" dirty="0" smtClean="0">
                <a:solidFill>
                  <a:schemeClr val="bg1"/>
                </a:solidFill>
              </a:rPr>
              <a:t>FRANÇAIS :</a:t>
            </a:r>
            <a:r>
              <a:rPr lang="fr-FR" dirty="0" smtClean="0">
                <a:solidFill>
                  <a:schemeClr val="bg1"/>
                </a:solidFill>
              </a:rPr>
              <a:t/>
            </a:r>
            <a:br>
              <a:rPr lang="fr-FR" dirty="0" smtClean="0">
                <a:solidFill>
                  <a:schemeClr val="bg1"/>
                </a:solidFill>
              </a:rPr>
            </a:br>
            <a:r>
              <a:rPr lang="fr-FR" dirty="0">
                <a:solidFill>
                  <a:schemeClr val="bg1"/>
                </a:solidFill>
              </a:rPr>
              <a:t>4 </a:t>
            </a:r>
            <a:r>
              <a:rPr lang="fr-FR" dirty="0" smtClean="0">
                <a:solidFill>
                  <a:schemeClr val="bg1"/>
                </a:solidFill>
              </a:rPr>
              <a:t>COMPETENCES IDENTIQUES  DANS </a:t>
            </a:r>
            <a:r>
              <a:rPr lang="fr-FR" sz="3200" dirty="0" smtClean="0">
                <a:solidFill>
                  <a:schemeClr val="bg1"/>
                </a:solidFill>
              </a:rPr>
              <a:t>LE PROGRAMME</a:t>
            </a:r>
            <a:r>
              <a:rPr lang="fr-FR" dirty="0" smtClean="0">
                <a:solidFill>
                  <a:schemeClr val="bg1"/>
                </a:solidFill>
              </a:rPr>
              <a:t/>
            </a:r>
            <a:br>
              <a:rPr lang="fr-FR" dirty="0" smtClean="0">
                <a:solidFill>
                  <a:schemeClr val="bg1"/>
                </a:solidFill>
              </a:rPr>
            </a:br>
            <a:r>
              <a:rPr lang="fr-FR" dirty="0" smtClean="0">
                <a:solidFill>
                  <a:schemeClr val="bg1"/>
                </a:solidFill>
              </a:rPr>
              <a:t>							DANS LE </a:t>
            </a:r>
            <a:r>
              <a:rPr lang="fr-FR" sz="3600" dirty="0" smtClean="0">
                <a:solidFill>
                  <a:schemeClr val="bg1"/>
                </a:solidFill>
              </a:rPr>
              <a:t>LSL PRO</a:t>
            </a:r>
            <a:endParaRPr lang="fr-FR" sz="3600" dirty="0">
              <a:solidFill>
                <a:schemeClr val="bg1"/>
              </a:solidFill>
            </a:endParaRPr>
          </a:p>
        </p:txBody>
      </p:sp>
      <p:sp>
        <p:nvSpPr>
          <p:cNvPr id="3" name="Espace réservé du texte 2"/>
          <p:cNvSpPr>
            <a:spLocks noGrp="1"/>
          </p:cNvSpPr>
          <p:nvPr>
            <p:ph type="body" sz="quarter" idx="13"/>
          </p:nvPr>
        </p:nvSpPr>
        <p:spPr>
          <a:xfrm>
            <a:off x="272478" y="1330403"/>
            <a:ext cx="9243522" cy="4291560"/>
          </a:xfrm>
        </p:spPr>
        <p:txBody>
          <a:bodyPr/>
          <a:lstStyle/>
          <a:p>
            <a:pPr marL="0" indent="0">
              <a:buNone/>
            </a:pPr>
            <a:r>
              <a:rPr lang="fr-FR" sz="2000" dirty="0" smtClean="0"/>
              <a:t> </a:t>
            </a:r>
            <a:endParaRPr lang="fr-FR" sz="2000" dirty="0"/>
          </a:p>
          <a:p>
            <a:pPr marL="0" indent="0">
              <a:buNone/>
            </a:pPr>
            <a:r>
              <a:rPr lang="fr-FR" sz="2000" dirty="0"/>
              <a:t>: </a:t>
            </a:r>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r>
              <a:rPr lang="fr-FR" sz="2000" dirty="0"/>
              <a:t> </a:t>
            </a:r>
          </a:p>
        </p:txBody>
      </p:sp>
      <p:sp>
        <p:nvSpPr>
          <p:cNvPr id="6" name="Espace réservé de la date 5"/>
          <p:cNvSpPr>
            <a:spLocks noGrp="1"/>
          </p:cNvSpPr>
          <p:nvPr>
            <p:ph type="dt" sz="half" idx="16"/>
          </p:nvPr>
        </p:nvSpPr>
        <p:spPr/>
        <p:txBody>
          <a:bodyPr/>
          <a:lstStyle/>
          <a:p>
            <a:pPr algn="r"/>
            <a:r>
              <a:rPr lang="fr-FR" cap="all"/>
              <a:t>31 mai 2021</a:t>
            </a:r>
            <a:endParaRPr lang="fr-FR" cap="all" dirty="0"/>
          </a:p>
        </p:txBody>
      </p:sp>
      <p:sp>
        <p:nvSpPr>
          <p:cNvPr id="7" name="Espace réservé du pied de page 6"/>
          <p:cNvSpPr>
            <a:spLocks noGrp="1"/>
          </p:cNvSpPr>
          <p:nvPr>
            <p:ph type="ftr" sz="quarter" idx="17"/>
          </p:nvPr>
        </p:nvSpPr>
        <p:spPr/>
        <p:txBody>
          <a:bodyPr/>
          <a:lstStyle/>
          <a:p>
            <a:r>
              <a:rPr lang="fr-FR"/>
              <a:t>Groupe de travail VR/DGE pour la voie professionnelle	</a:t>
            </a:r>
            <a:endParaRPr lang="fr-FR"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16</a:t>
            </a:fld>
            <a:endParaRPr lang="fr-FR" dirty="0"/>
          </a:p>
        </p:txBody>
      </p:sp>
      <p:sp>
        <p:nvSpPr>
          <p:cNvPr id="9" name="Rectangle à coins arrondis 8"/>
          <p:cNvSpPr/>
          <p:nvPr/>
        </p:nvSpPr>
        <p:spPr>
          <a:xfrm>
            <a:off x="18152" y="1696694"/>
            <a:ext cx="4304928" cy="468130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	</a:t>
            </a:r>
          </a:p>
          <a:p>
            <a:pPr algn="ctr"/>
            <a:endParaRPr lang="fr-FR" sz="1400" b="1" dirty="0">
              <a:solidFill>
                <a:schemeClr val="tx1"/>
              </a:solidFill>
            </a:endParaRPr>
          </a:p>
          <a:p>
            <a:pPr algn="ctr"/>
            <a:r>
              <a:rPr lang="fr-FR" sz="1400" b="1" dirty="0">
                <a:solidFill>
                  <a:schemeClr val="tx1"/>
                </a:solidFill>
              </a:rPr>
              <a:t>                      PROGRAMME DE FRANÇAIS </a:t>
            </a:r>
          </a:p>
          <a:p>
            <a:pPr algn="ctr"/>
            <a:endParaRPr lang="fr-FR" sz="1400" b="1" dirty="0">
              <a:solidFill>
                <a:schemeClr val="tx1"/>
              </a:solidFill>
            </a:endParaRPr>
          </a:p>
          <a:p>
            <a:pPr algn="ctr"/>
            <a:endParaRPr lang="fr-FR" sz="1400" dirty="0">
              <a:solidFill>
                <a:schemeClr val="tx1"/>
              </a:solidFill>
            </a:endParaRPr>
          </a:p>
          <a:p>
            <a:r>
              <a:rPr lang="fr-FR" sz="1600" dirty="0">
                <a:solidFill>
                  <a:schemeClr val="tx1"/>
                </a:solidFill>
              </a:rPr>
              <a:t>« Cet </a:t>
            </a:r>
            <a:r>
              <a:rPr lang="fr-FR" sz="1600" dirty="0" smtClean="0">
                <a:solidFill>
                  <a:schemeClr val="tx1"/>
                </a:solidFill>
              </a:rPr>
              <a:t>enseignement </a:t>
            </a:r>
            <a:r>
              <a:rPr lang="fr-FR" sz="1600" dirty="0">
                <a:solidFill>
                  <a:schemeClr val="tx1"/>
                </a:solidFill>
              </a:rPr>
              <a:t>vise ainsi l’acquisition de quatre compétences : </a:t>
            </a:r>
          </a:p>
          <a:p>
            <a:endParaRPr lang="fr-FR" sz="1600" dirty="0">
              <a:solidFill>
                <a:schemeClr val="tx1"/>
              </a:solidFill>
            </a:endParaRPr>
          </a:p>
          <a:p>
            <a:r>
              <a:rPr lang="fr-FR" sz="1600" b="1" dirty="0">
                <a:solidFill>
                  <a:schemeClr val="tx1"/>
                </a:solidFill>
              </a:rPr>
              <a:t>-</a:t>
            </a:r>
            <a:r>
              <a:rPr lang="fr-FR" sz="1600" dirty="0">
                <a:solidFill>
                  <a:schemeClr val="tx1"/>
                </a:solidFill>
              </a:rPr>
              <a:t>Maîtriser l’échange oral : écouter, réagir, s’exprimer dans diverses situations de communication</a:t>
            </a:r>
          </a:p>
          <a:p>
            <a:r>
              <a:rPr lang="fr-FR" sz="1600" b="1" dirty="0">
                <a:solidFill>
                  <a:schemeClr val="tx1"/>
                </a:solidFill>
              </a:rPr>
              <a:t>-</a:t>
            </a:r>
            <a:r>
              <a:rPr lang="fr-FR" sz="1600" dirty="0">
                <a:solidFill>
                  <a:schemeClr val="tx1"/>
                </a:solidFill>
              </a:rPr>
              <a:t>Maîtriser l’échange écrit : analyser écrire et adapter son expression écrite selon les situations et les destinataires </a:t>
            </a:r>
          </a:p>
          <a:p>
            <a:r>
              <a:rPr lang="fr-FR" sz="1600" b="1" dirty="0">
                <a:solidFill>
                  <a:schemeClr val="tx1"/>
                </a:solidFill>
              </a:rPr>
              <a:t>-</a:t>
            </a:r>
            <a:r>
              <a:rPr lang="fr-FR" sz="1600" dirty="0">
                <a:solidFill>
                  <a:schemeClr val="tx1"/>
                </a:solidFill>
              </a:rPr>
              <a:t>Devenir un lecteur compétent et   critique, adapter sa lecture à la diversité des textes. </a:t>
            </a:r>
          </a:p>
          <a:p>
            <a:r>
              <a:rPr lang="fr-FR" sz="1600" b="1" dirty="0">
                <a:solidFill>
                  <a:schemeClr val="tx1"/>
                </a:solidFill>
              </a:rPr>
              <a:t>-</a:t>
            </a:r>
            <a:r>
              <a:rPr lang="fr-FR" sz="1600" dirty="0">
                <a:solidFill>
                  <a:schemeClr val="tx1"/>
                </a:solidFill>
              </a:rPr>
              <a:t> Confronter des connaissances et des expériences pour se construire </a:t>
            </a:r>
          </a:p>
          <a:p>
            <a:pPr algn="ctr"/>
            <a:endParaRPr lang="fr-FR" dirty="0">
              <a:solidFill>
                <a:schemeClr val="tx1"/>
              </a:solidFill>
            </a:endParaRPr>
          </a:p>
        </p:txBody>
      </p:sp>
      <p:pic>
        <p:nvPicPr>
          <p:cNvPr id="13" name="image1.jpeg"/>
          <p:cNvPicPr/>
          <p:nvPr/>
        </p:nvPicPr>
        <p:blipFill>
          <a:blip r:embed="rId4" cstate="print"/>
          <a:stretch>
            <a:fillRect/>
          </a:stretch>
        </p:blipFill>
        <p:spPr>
          <a:xfrm>
            <a:off x="238132" y="1844824"/>
            <a:ext cx="1152128" cy="576064"/>
          </a:xfrm>
          <a:prstGeom prst="rect">
            <a:avLst/>
          </a:prstGeom>
        </p:spPr>
      </p:pic>
      <p:pic>
        <p:nvPicPr>
          <p:cNvPr id="15" name="Image 14"/>
          <p:cNvPicPr>
            <a:picLocks noChangeAspect="1"/>
          </p:cNvPicPr>
          <p:nvPr/>
        </p:nvPicPr>
        <p:blipFill>
          <a:blip r:embed="rId5"/>
          <a:stretch>
            <a:fillRect/>
          </a:stretch>
        </p:blipFill>
        <p:spPr>
          <a:xfrm>
            <a:off x="8420470" y="1497914"/>
            <a:ext cx="1171575" cy="1147763"/>
          </a:xfrm>
          <a:prstGeom prst="rect">
            <a:avLst/>
          </a:prstGeom>
        </p:spPr>
      </p:pic>
      <p:pic>
        <p:nvPicPr>
          <p:cNvPr id="16" name="Image 15"/>
          <p:cNvPicPr>
            <a:picLocks noChangeAspect="1"/>
          </p:cNvPicPr>
          <p:nvPr/>
        </p:nvPicPr>
        <p:blipFill>
          <a:blip r:embed="rId6"/>
          <a:stretch>
            <a:fillRect/>
          </a:stretch>
        </p:blipFill>
        <p:spPr>
          <a:xfrm>
            <a:off x="5696531" y="2867871"/>
            <a:ext cx="3981450" cy="3200400"/>
          </a:xfrm>
          <a:prstGeom prst="rect">
            <a:avLst/>
          </a:prstGeom>
        </p:spPr>
      </p:pic>
      <p:sp>
        <p:nvSpPr>
          <p:cNvPr id="4" name="Flèche vers le bas 3"/>
          <p:cNvSpPr/>
          <p:nvPr/>
        </p:nvSpPr>
        <p:spPr>
          <a:xfrm rot="3169604">
            <a:off x="4717350" y="-18547"/>
            <a:ext cx="701928" cy="3475733"/>
          </a:xfrm>
          <a:prstGeom prst="downArrow">
            <a:avLst>
              <a:gd name="adj1" fmla="val 45865"/>
              <a:gd name="adj2" fmla="val 50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7776666" y="1257832"/>
            <a:ext cx="701928" cy="1529927"/>
          </a:xfrm>
          <a:prstGeom prst="downArrow">
            <a:avLst>
              <a:gd name="adj1" fmla="val 45865"/>
              <a:gd name="adj2" fmla="val 50000"/>
            </a:avLst>
          </a:prstGeom>
          <a:solidFill>
            <a:srgbClr val="5C8E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067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195000" y="1844824"/>
            <a:ext cx="9510528" cy="4464495"/>
          </a:xfrm>
          <a:blipFill>
            <a:blip r:embed="rId3"/>
            <a:tile tx="0" ty="0" sx="100000" sy="100000" flip="none" algn="tl"/>
          </a:blipFill>
        </p:spPr>
        <p:txBody>
          <a:bodyPr>
            <a:normAutofit/>
          </a:bodyPr>
          <a:lstStyle/>
          <a:p>
            <a:pPr algn="ctr"/>
            <a:endParaRPr lang="fr-FR" sz="4388" cap="none" dirty="0"/>
          </a:p>
          <a:p>
            <a:pPr algn="ctr"/>
            <a:r>
              <a:rPr lang="fr-FR" sz="4388" dirty="0" smtClean="0">
                <a:solidFill>
                  <a:schemeClr val="bg1"/>
                </a:solidFill>
              </a:rPr>
              <a:t>DU LSL PRO </a:t>
            </a:r>
          </a:p>
          <a:p>
            <a:pPr algn="ctr"/>
            <a:endParaRPr lang="fr-FR" sz="4388" dirty="0" smtClean="0">
              <a:solidFill>
                <a:schemeClr val="bg1"/>
              </a:solidFill>
            </a:endParaRPr>
          </a:p>
          <a:p>
            <a:pPr algn="ctr"/>
            <a:r>
              <a:rPr lang="fr-FR" sz="4388" dirty="0" smtClean="0">
                <a:solidFill>
                  <a:schemeClr val="bg1"/>
                </a:solidFill>
              </a:rPr>
              <a:t>à </a:t>
            </a:r>
          </a:p>
          <a:p>
            <a:pPr algn="ctr"/>
            <a:endParaRPr lang="fr-FR" sz="4388" dirty="0" smtClean="0">
              <a:solidFill>
                <a:schemeClr val="bg1"/>
              </a:solidFill>
            </a:endParaRPr>
          </a:p>
          <a:p>
            <a:pPr algn="ctr"/>
            <a:r>
              <a:rPr lang="fr-FR" sz="4388" dirty="0" smtClean="0">
                <a:solidFill>
                  <a:schemeClr val="bg1"/>
                </a:solidFill>
              </a:rPr>
              <a:t>PRONOTE</a:t>
            </a:r>
            <a:endParaRPr lang="fr-FR" sz="4388" cap="none" dirty="0">
              <a:solidFill>
                <a:schemeClr val="bg1"/>
              </a:solidFill>
            </a:endParaRPr>
          </a:p>
        </p:txBody>
      </p:sp>
      <p:sp>
        <p:nvSpPr>
          <p:cNvPr id="8" name="Espace réservé du pied de page 7"/>
          <p:cNvSpPr>
            <a:spLocks noGrp="1"/>
          </p:cNvSpPr>
          <p:nvPr>
            <p:ph type="ftr" sz="quarter" idx="4294967295"/>
          </p:nvPr>
        </p:nvSpPr>
        <p:spPr/>
        <p:txBody>
          <a:bodyPr/>
          <a:lstStyle/>
          <a:p>
            <a:r>
              <a:rPr lang="fr-FR" b="1" dirty="0">
                <a:solidFill>
                  <a:schemeClr val="tx1"/>
                </a:solidFill>
                <a:latin typeface="Acumin Pro" panose="020B0504020202020204" pitchFamily="34" charset="0"/>
              </a:rPr>
              <a:t>1</a:t>
            </a:r>
            <a:r>
              <a:rPr lang="fr-FR" b="1" baseline="30000" dirty="0">
                <a:solidFill>
                  <a:schemeClr val="tx1"/>
                </a:solidFill>
                <a:latin typeface="Acumin Pro" panose="020B0504020202020204" pitchFamily="34" charset="0"/>
              </a:rPr>
              <a:t>er</a:t>
            </a:r>
            <a:r>
              <a:rPr lang="fr-FR" b="1" dirty="0">
                <a:solidFill>
                  <a:schemeClr val="tx1"/>
                </a:solidFill>
                <a:latin typeface="Acumin Pro" panose="020B0504020202020204" pitchFamily="34" charset="0"/>
              </a:rPr>
              <a:t> Trimestre 2021</a:t>
            </a:r>
          </a:p>
        </p:txBody>
      </p:sp>
      <p:sp>
        <p:nvSpPr>
          <p:cNvPr id="9" name="Espace réservé du numéro de diapositive 8"/>
          <p:cNvSpPr>
            <a:spLocks noGrp="1"/>
          </p:cNvSpPr>
          <p:nvPr>
            <p:ph type="sldNum" sz="quarter" idx="4294967295"/>
          </p:nvPr>
        </p:nvSpPr>
        <p:spPr/>
        <p:txBody>
          <a:bodyPr/>
          <a:lstStyle/>
          <a:p>
            <a:fld id="{733122C9-A0B9-462F-8757-0847AD287B63}" type="slidenum">
              <a:rPr lang="fr-FR" smtClean="0">
                <a:latin typeface="Acumin Pro" panose="020B0504020202020204" pitchFamily="34" charset="0"/>
              </a:rPr>
              <a:pPr/>
              <a:t>17</a:t>
            </a:fld>
            <a:endParaRPr lang="fr-FR" dirty="0">
              <a:latin typeface="Acumin Pro" panose="020B0504020202020204" pitchFamily="34" charset="0"/>
            </a:endParaRPr>
          </a:p>
        </p:txBody>
      </p:sp>
    </p:spTree>
    <p:extLst>
      <p:ext uri="{BB962C8B-B14F-4D97-AF65-F5344CB8AC3E}">
        <p14:creationId xmlns:p14="http://schemas.microsoft.com/office/powerpoint/2010/main" val="1907533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0243" y="-26314"/>
            <a:ext cx="9852604" cy="1200329"/>
          </a:xfrm>
          <a:prstGeom prst="rect">
            <a:avLst/>
          </a:prstGeom>
          <a:blipFill>
            <a:blip r:embed="rId3"/>
            <a:tile tx="0" ty="0" sx="100000" sy="100000" flip="none" algn="tl"/>
          </a:blipFill>
        </p:spPr>
        <p:txBody>
          <a:bodyPr wrap="square" rtlCol="0">
            <a:spAutoFit/>
          </a:bodyPr>
          <a:lstStyle/>
          <a:p>
            <a:r>
              <a:rPr lang="fr-FR" sz="3200" b="1" u="sng" dirty="0" smtClean="0">
                <a:solidFill>
                  <a:schemeClr val="bg1"/>
                </a:solidFill>
              </a:rPr>
              <a:t>HISTOIRE GÉOGRAPHIE  EMC, </a:t>
            </a:r>
            <a:r>
              <a:rPr lang="fr-FR" sz="3600" b="1" u="sng" dirty="0" smtClean="0">
                <a:solidFill>
                  <a:schemeClr val="bg1"/>
                </a:solidFill>
              </a:rPr>
              <a:t>du LSLPRO à </a:t>
            </a:r>
            <a:r>
              <a:rPr lang="fr-FR" sz="3600" b="1" u="sng" dirty="0" err="1" smtClean="0">
                <a:solidFill>
                  <a:schemeClr val="bg1"/>
                </a:solidFill>
              </a:rPr>
              <a:t>pronote</a:t>
            </a:r>
            <a:r>
              <a:rPr lang="fr-FR" sz="3600" b="1" u="sng" dirty="0" smtClean="0">
                <a:solidFill>
                  <a:schemeClr val="bg1"/>
                </a:solidFill>
              </a:rPr>
              <a:t>  </a:t>
            </a:r>
          </a:p>
        </p:txBody>
      </p:sp>
      <p:pic>
        <p:nvPicPr>
          <p:cNvPr id="17" name="Image 16"/>
          <p:cNvPicPr>
            <a:picLocks noChangeAspect="1"/>
          </p:cNvPicPr>
          <p:nvPr/>
        </p:nvPicPr>
        <p:blipFill>
          <a:blip r:embed="rId4"/>
          <a:stretch>
            <a:fillRect/>
          </a:stretch>
        </p:blipFill>
        <p:spPr>
          <a:xfrm>
            <a:off x="-144604" y="1055974"/>
            <a:ext cx="5292797" cy="5602531"/>
          </a:xfrm>
          <a:prstGeom prst="rect">
            <a:avLst/>
          </a:prstGeom>
        </p:spPr>
      </p:pic>
      <p:cxnSp>
        <p:nvCxnSpPr>
          <p:cNvPr id="22" name="Connecteur droit avec flèche 21"/>
          <p:cNvCxnSpPr/>
          <p:nvPr/>
        </p:nvCxnSpPr>
        <p:spPr>
          <a:xfrm flipH="1" flipV="1">
            <a:off x="920552" y="2345562"/>
            <a:ext cx="4661389" cy="735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a:blip r:embed="rId5"/>
          <a:stretch>
            <a:fillRect/>
          </a:stretch>
        </p:blipFill>
        <p:spPr>
          <a:xfrm rot="19956885" flipV="1">
            <a:off x="339596" y="3102577"/>
            <a:ext cx="8662052" cy="455897"/>
          </a:xfrm>
          <a:prstGeom prst="rect">
            <a:avLst/>
          </a:prstGeom>
          <a:ln>
            <a:noFill/>
          </a:ln>
        </p:spPr>
      </p:pic>
      <p:sp>
        <p:nvSpPr>
          <p:cNvPr id="29" name="Rectangle à coins arrondis 28"/>
          <p:cNvSpPr/>
          <p:nvPr/>
        </p:nvSpPr>
        <p:spPr>
          <a:xfrm>
            <a:off x="5166663" y="1254016"/>
            <a:ext cx="4559807" cy="55126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sz="2400" dirty="0" smtClean="0">
                <a:solidFill>
                  <a:schemeClr val="tx1"/>
                </a:solidFill>
              </a:rPr>
              <a:t>Les items de compétences peuvent être reportés dans PRONOTE.  </a:t>
            </a:r>
          </a:p>
          <a:p>
            <a:pPr algn="just"/>
            <a:endParaRPr lang="fr-FR" sz="2400" dirty="0">
              <a:solidFill>
                <a:schemeClr val="tx1"/>
              </a:solidFill>
            </a:endParaRPr>
          </a:p>
          <a:p>
            <a:pPr marL="285750" indent="-285750" algn="just">
              <a:buFont typeface="Arial" panose="020B0604020202020204" pitchFamily="34" charset="0"/>
              <a:buChar char="•"/>
            </a:pPr>
            <a:r>
              <a:rPr lang="fr-FR" sz="2400" dirty="0" smtClean="0">
                <a:solidFill>
                  <a:schemeClr val="tx1"/>
                </a:solidFill>
              </a:rPr>
              <a:t>Les «capacités» peuvent être notés dans les carnets de bord des enseignants, indiqués dans les barèmes lors des évaluations. </a:t>
            </a:r>
          </a:p>
          <a:p>
            <a:pPr marL="285750" indent="-285750" algn="just">
              <a:buFont typeface="Arial" panose="020B0604020202020204" pitchFamily="34" charset="0"/>
              <a:buChar char="•"/>
            </a:pPr>
            <a:endParaRPr lang="fr-FR" sz="2400" dirty="0" smtClean="0">
              <a:solidFill>
                <a:schemeClr val="tx1"/>
              </a:solidFill>
            </a:endParaRPr>
          </a:p>
          <a:p>
            <a:pPr marL="285750" indent="-285750" algn="just">
              <a:buFont typeface="Arial" panose="020B0604020202020204" pitchFamily="34" charset="0"/>
              <a:buChar char="•"/>
            </a:pPr>
            <a:r>
              <a:rPr lang="fr-FR" sz="2400" dirty="0" smtClean="0">
                <a:solidFill>
                  <a:schemeClr val="tx1"/>
                </a:solidFill>
              </a:rPr>
              <a:t>Des activités pour la mise en œuvre pédagogique</a:t>
            </a:r>
            <a:endParaRPr lang="fr-FR" sz="2400" dirty="0">
              <a:solidFill>
                <a:schemeClr val="tx1"/>
              </a:solidFill>
            </a:endParaRPr>
          </a:p>
        </p:txBody>
      </p:sp>
      <p:cxnSp>
        <p:nvCxnSpPr>
          <p:cNvPr id="34" name="Connecteur droit avec flèche 33"/>
          <p:cNvCxnSpPr/>
          <p:nvPr/>
        </p:nvCxnSpPr>
        <p:spPr>
          <a:xfrm flipH="1">
            <a:off x="4295607" y="3909793"/>
            <a:ext cx="1517947" cy="153045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4376936" y="3936870"/>
            <a:ext cx="1476262" cy="1629673"/>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a:off x="4295607" y="3990109"/>
            <a:ext cx="1517948" cy="1839643"/>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a:off x="4731069" y="3990109"/>
            <a:ext cx="1060131" cy="193269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8962" name="Image 8961"/>
          <p:cNvPicPr>
            <a:picLocks noChangeAspect="1"/>
          </p:cNvPicPr>
          <p:nvPr/>
        </p:nvPicPr>
        <p:blipFill>
          <a:blip r:embed="rId6"/>
          <a:stretch>
            <a:fillRect/>
          </a:stretch>
        </p:blipFill>
        <p:spPr>
          <a:xfrm rot="19448101" flipV="1">
            <a:off x="797671" y="2027016"/>
            <a:ext cx="4177920" cy="2322498"/>
          </a:xfrm>
          <a:prstGeom prst="rect">
            <a:avLst/>
          </a:prstGeom>
        </p:spPr>
      </p:pic>
      <p:cxnSp>
        <p:nvCxnSpPr>
          <p:cNvPr id="3" name="Connecteur droit avec flèche 2"/>
          <p:cNvCxnSpPr/>
          <p:nvPr/>
        </p:nvCxnSpPr>
        <p:spPr>
          <a:xfrm flipH="1">
            <a:off x="4376936" y="5922807"/>
            <a:ext cx="882938" cy="4585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3423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0243" y="-26314"/>
            <a:ext cx="9852604" cy="1692771"/>
          </a:xfrm>
          <a:prstGeom prst="rect">
            <a:avLst/>
          </a:prstGeom>
          <a:blipFill>
            <a:blip r:embed="rId3"/>
            <a:tile tx="0" ty="0" sx="100000" sy="100000" flip="none" algn="tl"/>
          </a:blipFill>
        </p:spPr>
        <p:txBody>
          <a:bodyPr wrap="square" rtlCol="0">
            <a:spAutoFit/>
          </a:bodyPr>
          <a:lstStyle/>
          <a:p>
            <a:r>
              <a:rPr lang="fr-FR" sz="3200" b="1" u="sng" dirty="0" smtClean="0">
                <a:solidFill>
                  <a:schemeClr val="bg1"/>
                </a:solidFill>
              </a:rPr>
              <a:t>      </a:t>
            </a:r>
          </a:p>
          <a:p>
            <a:r>
              <a:rPr lang="fr-FR" sz="3200" b="1" dirty="0">
                <a:solidFill>
                  <a:schemeClr val="bg1"/>
                </a:solidFill>
              </a:rPr>
              <a:t>	</a:t>
            </a:r>
            <a:r>
              <a:rPr lang="fr-FR" sz="3200" b="1" dirty="0" smtClean="0">
                <a:solidFill>
                  <a:schemeClr val="bg1"/>
                </a:solidFill>
              </a:rPr>
              <a:t>	</a:t>
            </a:r>
            <a:r>
              <a:rPr lang="fr-FR" sz="3200" b="1" u="sng" dirty="0" smtClean="0">
                <a:solidFill>
                  <a:schemeClr val="bg1"/>
                </a:solidFill>
              </a:rPr>
              <a:t>FRANÇAIS: </a:t>
            </a:r>
            <a:r>
              <a:rPr lang="fr-FR" sz="3600" b="1" u="sng" dirty="0" smtClean="0">
                <a:solidFill>
                  <a:schemeClr val="bg1"/>
                </a:solidFill>
              </a:rPr>
              <a:t>du </a:t>
            </a:r>
            <a:r>
              <a:rPr lang="fr-FR" sz="3600" b="1" u="sng" dirty="0" err="1" smtClean="0">
                <a:solidFill>
                  <a:schemeClr val="bg1"/>
                </a:solidFill>
              </a:rPr>
              <a:t>LSLPro</a:t>
            </a:r>
            <a:r>
              <a:rPr lang="fr-FR" sz="3600" b="1" u="sng" dirty="0" smtClean="0">
                <a:solidFill>
                  <a:schemeClr val="bg1"/>
                </a:solidFill>
              </a:rPr>
              <a:t> à </a:t>
            </a:r>
            <a:r>
              <a:rPr lang="fr-FR" sz="3600" b="1" u="sng" dirty="0" err="1" smtClean="0">
                <a:solidFill>
                  <a:schemeClr val="bg1"/>
                </a:solidFill>
              </a:rPr>
              <a:t>pronote</a:t>
            </a:r>
            <a:endParaRPr lang="fr-FR" sz="3600" b="1" u="sng" dirty="0" smtClean="0">
              <a:solidFill>
                <a:schemeClr val="bg1"/>
              </a:solidFill>
            </a:endParaRPr>
          </a:p>
          <a:p>
            <a:r>
              <a:rPr lang="fr-FR" sz="3600" b="1" u="sng" dirty="0" smtClean="0">
                <a:solidFill>
                  <a:schemeClr val="bg1"/>
                </a:solidFill>
              </a:rPr>
              <a:t>  </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80" y="153170"/>
            <a:ext cx="1333801" cy="1333801"/>
          </a:xfrm>
          <a:prstGeom prst="rect">
            <a:avLst/>
          </a:prstGeom>
        </p:spPr>
      </p:pic>
      <p:pic>
        <p:nvPicPr>
          <p:cNvPr id="4" name="Image 3"/>
          <p:cNvPicPr>
            <a:picLocks noChangeAspect="1"/>
          </p:cNvPicPr>
          <p:nvPr/>
        </p:nvPicPr>
        <p:blipFill>
          <a:blip r:embed="rId5"/>
          <a:stretch>
            <a:fillRect/>
          </a:stretch>
        </p:blipFill>
        <p:spPr>
          <a:xfrm>
            <a:off x="20243" y="1988840"/>
            <a:ext cx="4167039" cy="4066801"/>
          </a:xfrm>
          <a:prstGeom prst="rect">
            <a:avLst/>
          </a:prstGeom>
        </p:spPr>
      </p:pic>
      <p:sp>
        <p:nvSpPr>
          <p:cNvPr id="14" name="Bulle ronde 13"/>
          <p:cNvSpPr/>
          <p:nvPr/>
        </p:nvSpPr>
        <p:spPr>
          <a:xfrm>
            <a:off x="4266137" y="1486971"/>
            <a:ext cx="5601351" cy="1213823"/>
          </a:xfrm>
          <a:prstGeom prst="wedgeEllipseCallout">
            <a:avLst>
              <a:gd name="adj1" fmla="val -54809"/>
              <a:gd name="adj2" fmla="val 12759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ln w="0"/>
                <a:solidFill>
                  <a:schemeClr val="bg1"/>
                </a:solidFill>
                <a:effectLst>
                  <a:outerShdw blurRad="38100" dist="19050" dir="2700000" algn="tl" rotWithShape="0">
                    <a:schemeClr val="dk1">
                      <a:alpha val="40000"/>
                    </a:schemeClr>
                  </a:outerShdw>
                </a:effectLst>
              </a:rPr>
              <a:t>Comment décompose-t-on une compétence principale en compétences secondaires (ou détaillées )?  </a:t>
            </a:r>
          </a:p>
        </p:txBody>
      </p:sp>
      <p:sp>
        <p:nvSpPr>
          <p:cNvPr id="15" name="Bulle ronde 14"/>
          <p:cNvSpPr/>
          <p:nvPr/>
        </p:nvSpPr>
        <p:spPr>
          <a:xfrm>
            <a:off x="4547601" y="2924944"/>
            <a:ext cx="5319888" cy="1422061"/>
          </a:xfrm>
          <a:prstGeom prst="wedgeEllipseCallout">
            <a:avLst>
              <a:gd name="adj1" fmla="val -62018"/>
              <a:gd name="adj2" fmla="val 3482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n w="0"/>
                <a:solidFill>
                  <a:schemeClr val="bg1"/>
                </a:solidFill>
                <a:effectLst>
                  <a:outerShdw blurRad="38100" dist="19050" dir="2700000" algn="tl" rotWithShape="0">
                    <a:schemeClr val="dk1">
                      <a:alpha val="40000"/>
                    </a:schemeClr>
                  </a:outerShdw>
                </a:effectLst>
              </a:rPr>
              <a:t>Peut-on décomposer une compétence secondaire (ou détaillée ) en capacités/attitudes/ connaissances </a:t>
            </a:r>
          </a:p>
          <a:p>
            <a:pPr algn="ctr"/>
            <a:r>
              <a:rPr lang="fr-FR" sz="1600" b="1" dirty="0">
                <a:ln w="0"/>
                <a:solidFill>
                  <a:schemeClr val="bg1"/>
                </a:solidFill>
                <a:effectLst>
                  <a:outerShdw blurRad="38100" dist="19050" dir="2700000" algn="tl" rotWithShape="0">
                    <a:schemeClr val="dk1">
                      <a:alpha val="40000"/>
                    </a:schemeClr>
                  </a:outerShdw>
                </a:effectLst>
              </a:rPr>
              <a:t>?  </a:t>
            </a:r>
          </a:p>
        </p:txBody>
      </p:sp>
      <p:sp>
        <p:nvSpPr>
          <p:cNvPr id="16" name="Bulle ronde 15"/>
          <p:cNvSpPr/>
          <p:nvPr/>
        </p:nvSpPr>
        <p:spPr>
          <a:xfrm>
            <a:off x="5242497" y="4687489"/>
            <a:ext cx="4624992" cy="1368152"/>
          </a:xfrm>
          <a:prstGeom prst="wedgeEllipseCallout">
            <a:avLst>
              <a:gd name="adj1" fmla="val -83302"/>
              <a:gd name="adj2" fmla="val -7219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n w="0"/>
                <a:solidFill>
                  <a:schemeClr val="bg1"/>
                </a:solidFill>
                <a:effectLst>
                  <a:outerShdw blurRad="38100" dist="19050" dir="2700000" algn="tl" rotWithShape="0">
                    <a:schemeClr val="dk1">
                      <a:alpha val="40000"/>
                    </a:schemeClr>
                  </a:outerShdw>
                </a:effectLst>
              </a:rPr>
              <a:t>Peut-on détailler une compétence en 5 ? 15 ? 30 compétences détaillées? </a:t>
            </a:r>
          </a:p>
        </p:txBody>
      </p:sp>
      <p:sp>
        <p:nvSpPr>
          <p:cNvPr id="18" name="Rectangle à coins arrondis 17"/>
          <p:cNvSpPr/>
          <p:nvPr/>
        </p:nvSpPr>
        <p:spPr>
          <a:xfrm rot="20503872">
            <a:off x="202582" y="2973804"/>
            <a:ext cx="9744333" cy="16058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C’est </a:t>
            </a:r>
            <a:r>
              <a:rPr lang="fr-FR" sz="2800" b="1" dirty="0">
                <a:solidFill>
                  <a:schemeClr val="tx1"/>
                </a:solidFill>
              </a:rPr>
              <a:t>à cette étape que la réflexion en équipe disciplinaire s’engage ….. </a:t>
            </a:r>
          </a:p>
          <a:p>
            <a:pPr algn="ctr"/>
            <a:endParaRPr lang="fr-FR" dirty="0">
              <a:solidFill>
                <a:schemeClr val="tx1"/>
              </a:solidFill>
            </a:endParaRPr>
          </a:p>
          <a:p>
            <a:pPr algn="ctr"/>
            <a:endParaRPr lang="fr-FR" dirty="0">
              <a:solidFill>
                <a:schemeClr val="tx1"/>
              </a:solidFill>
            </a:endParaRPr>
          </a:p>
        </p:txBody>
      </p:sp>
    </p:spTree>
    <p:extLst>
      <p:ext uri="{BB962C8B-B14F-4D97-AF65-F5344CB8AC3E}">
        <p14:creationId xmlns:p14="http://schemas.microsoft.com/office/powerpoint/2010/main" val="60325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courbée vers le haut 3"/>
          <p:cNvSpPr/>
          <p:nvPr/>
        </p:nvSpPr>
        <p:spPr>
          <a:xfrm rot="4875012">
            <a:off x="171583" y="3203447"/>
            <a:ext cx="988124" cy="594360"/>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solidFill>
                <a:schemeClr val="tx1"/>
              </a:solidFill>
            </a:endParaRPr>
          </a:p>
        </p:txBody>
      </p:sp>
      <p:sp>
        <p:nvSpPr>
          <p:cNvPr id="5" name="Flèche courbée vers le haut 4"/>
          <p:cNvSpPr/>
          <p:nvPr/>
        </p:nvSpPr>
        <p:spPr>
          <a:xfrm rot="4875012">
            <a:off x="171584" y="4293070"/>
            <a:ext cx="988124" cy="594360"/>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solidFill>
                <a:schemeClr val="tx1"/>
              </a:solidFill>
            </a:endParaRPr>
          </a:p>
        </p:txBody>
      </p:sp>
      <p:sp>
        <p:nvSpPr>
          <p:cNvPr id="6" name="Flèche courbée vers le haut 5"/>
          <p:cNvSpPr/>
          <p:nvPr/>
        </p:nvSpPr>
        <p:spPr>
          <a:xfrm rot="4875012">
            <a:off x="152085" y="2199839"/>
            <a:ext cx="988124" cy="594360"/>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solidFill>
                <a:schemeClr val="tx1"/>
              </a:solidFill>
            </a:endParaRPr>
          </a:p>
        </p:txBody>
      </p:sp>
      <p:sp>
        <p:nvSpPr>
          <p:cNvPr id="2" name="ZoneTexte 1"/>
          <p:cNvSpPr txBox="1"/>
          <p:nvPr/>
        </p:nvSpPr>
        <p:spPr>
          <a:xfrm>
            <a:off x="1054020" y="908720"/>
            <a:ext cx="8663146" cy="4893647"/>
          </a:xfrm>
          <a:prstGeom prst="rect">
            <a:avLst/>
          </a:prstGeom>
          <a:solidFill>
            <a:schemeClr val="accent4">
              <a:lumMod val="20000"/>
              <a:lumOff val="80000"/>
            </a:schemeClr>
          </a:solidFill>
        </p:spPr>
        <p:txBody>
          <a:bodyPr wrap="square" rtlCol="0">
            <a:spAutoFit/>
          </a:bodyPr>
          <a:lstStyle/>
          <a:p>
            <a:pPr algn="ctr"/>
            <a:r>
              <a:rPr lang="fr-FR" sz="2600" b="1" dirty="0"/>
              <a:t>OBJECTIFS DE CES RENCONTRES </a:t>
            </a:r>
          </a:p>
          <a:p>
            <a:pPr marL="371475" indent="-371475">
              <a:buFont typeface="Wingdings" panose="05000000000000000000" pitchFamily="2" charset="2"/>
              <a:buChar char="Ø"/>
            </a:pPr>
            <a:endParaRPr lang="fr-FR" sz="2600" dirty="0"/>
          </a:p>
          <a:p>
            <a:pPr marL="371475" indent="-371475">
              <a:buFont typeface="Wingdings" panose="05000000000000000000" pitchFamily="2" charset="2"/>
              <a:buChar char="Ø"/>
            </a:pPr>
            <a:r>
              <a:rPr lang="fr-FR" sz="2600" dirty="0"/>
              <a:t>Impulser travail en équipe disciplinaire dans chaque établissement </a:t>
            </a:r>
            <a:endParaRPr lang="fr-FR" sz="2600" dirty="0" smtClean="0"/>
          </a:p>
          <a:p>
            <a:endParaRPr lang="fr-FR" sz="2600" dirty="0"/>
          </a:p>
          <a:p>
            <a:pPr marL="371475" indent="-371475">
              <a:buFont typeface="Wingdings" panose="05000000000000000000" pitchFamily="2" charset="2"/>
              <a:buChar char="Ø"/>
            </a:pPr>
            <a:r>
              <a:rPr lang="fr-FR" sz="2600" dirty="0"/>
              <a:t>Favoriser les échanges entre </a:t>
            </a:r>
            <a:r>
              <a:rPr lang="fr-FR" sz="2600" dirty="0" smtClean="0"/>
              <a:t>établissements</a:t>
            </a:r>
          </a:p>
          <a:p>
            <a:pPr marL="371475" indent="-371475">
              <a:buFont typeface="Wingdings" panose="05000000000000000000" pitchFamily="2" charset="2"/>
              <a:buChar char="Ø"/>
            </a:pPr>
            <a:endParaRPr lang="fr-FR" sz="2600" dirty="0"/>
          </a:p>
          <a:p>
            <a:pPr marL="371475" indent="-371475">
              <a:buFont typeface="Wingdings" panose="05000000000000000000" pitchFamily="2" charset="2"/>
              <a:buChar char="Ø"/>
            </a:pPr>
            <a:r>
              <a:rPr lang="fr-FR" sz="2600" dirty="0"/>
              <a:t>Désenclaver les établissements </a:t>
            </a:r>
            <a:r>
              <a:rPr lang="fr-FR" sz="2600" dirty="0" smtClean="0"/>
              <a:t>isolés</a:t>
            </a:r>
          </a:p>
          <a:p>
            <a:pPr marL="371475" indent="-371475">
              <a:buFont typeface="Wingdings" panose="05000000000000000000" pitchFamily="2" charset="2"/>
              <a:buChar char="Ø"/>
            </a:pPr>
            <a:endParaRPr lang="fr-FR" sz="2600" dirty="0"/>
          </a:p>
          <a:p>
            <a:pPr marL="371475" indent="-371475">
              <a:buFont typeface="Wingdings" panose="05000000000000000000" pitchFamily="2" charset="2"/>
              <a:buChar char="Ø"/>
            </a:pPr>
            <a:r>
              <a:rPr lang="fr-FR" sz="2600" dirty="0"/>
              <a:t>Harmoniser les pratiques et définir </a:t>
            </a:r>
            <a:r>
              <a:rPr lang="fr-FR" sz="2600" dirty="0" smtClean="0"/>
              <a:t>une politique </a:t>
            </a:r>
            <a:r>
              <a:rPr lang="fr-FR" sz="2600" dirty="0"/>
              <a:t>académique concertée pour nos disciplines </a:t>
            </a:r>
            <a:r>
              <a:rPr lang="fr-FR" sz="2600" dirty="0" smtClean="0"/>
              <a:t>LHG</a:t>
            </a:r>
            <a:endParaRPr lang="fr-FR" sz="2600" dirty="0"/>
          </a:p>
          <a:p>
            <a:pPr marL="371475" indent="-371475">
              <a:buFont typeface="Wingdings" panose="05000000000000000000" pitchFamily="2" charset="2"/>
              <a:buChar char="Ø"/>
            </a:pPr>
            <a:endParaRPr lang="fr-FR" sz="2600" dirty="0"/>
          </a:p>
        </p:txBody>
      </p:sp>
    </p:spTree>
    <p:extLst>
      <p:ext uri="{BB962C8B-B14F-4D97-AF65-F5344CB8AC3E}">
        <p14:creationId xmlns:p14="http://schemas.microsoft.com/office/powerpoint/2010/main" val="1337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D95BD78-0313-47FC-A130-3CFEEEB82559}" type="datetime1">
              <a:rPr lang="fr-FR" smtClean="0"/>
              <a:t>04/06/2021</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20</a:t>
            </a:fld>
            <a:endParaRPr lang="fr-FR"/>
          </a:p>
        </p:txBody>
      </p:sp>
      <p:pic>
        <p:nvPicPr>
          <p:cNvPr id="7" name="Espace réservé du contenu 6"/>
          <p:cNvPicPr>
            <a:picLocks noGrp="1" noChangeAspect="1"/>
          </p:cNvPicPr>
          <p:nvPr>
            <p:ph idx="1"/>
          </p:nvPr>
        </p:nvPicPr>
        <p:blipFill>
          <a:blip r:embed="rId3"/>
          <a:stretch>
            <a:fillRect/>
          </a:stretch>
        </p:blipFill>
        <p:spPr>
          <a:xfrm>
            <a:off x="0" y="1076632"/>
            <a:ext cx="4181137" cy="4080560"/>
          </a:xfrm>
          <a:prstGeom prst="rect">
            <a:avLst/>
          </a:prstGeom>
        </p:spPr>
      </p:pic>
      <p:sp>
        <p:nvSpPr>
          <p:cNvPr id="8" name="Bulle ronde 7"/>
          <p:cNvSpPr/>
          <p:nvPr/>
        </p:nvSpPr>
        <p:spPr>
          <a:xfrm>
            <a:off x="3872880" y="-62872"/>
            <a:ext cx="5358206" cy="3776576"/>
          </a:xfrm>
          <a:prstGeom prst="wedgeEllipseCallout">
            <a:avLst>
              <a:gd name="adj1" fmla="val -60458"/>
              <a:gd name="adj2" fmla="val 2364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ln w="0"/>
                <a:solidFill>
                  <a:schemeClr val="bg1"/>
                </a:solidFill>
                <a:effectLst>
                  <a:outerShdw blurRad="38100" dist="19050" dir="2700000" algn="tl" rotWithShape="0">
                    <a:schemeClr val="dk1">
                      <a:alpha val="40000"/>
                    </a:schemeClr>
                  </a:outerShdw>
                </a:effectLst>
              </a:rPr>
              <a:t>?</a:t>
            </a:r>
            <a:endParaRPr lang="fr-FR" sz="4000" b="1" dirty="0" smtClean="0">
              <a:ln w="0"/>
              <a:solidFill>
                <a:schemeClr val="bg1"/>
              </a:solidFill>
              <a:effectLst>
                <a:outerShdw blurRad="38100" dist="19050" dir="2700000" algn="tl" rotWithShape="0">
                  <a:schemeClr val="dk1">
                    <a:alpha val="40000"/>
                  </a:schemeClr>
                </a:outerShdw>
              </a:effectLst>
            </a:endParaRPr>
          </a:p>
          <a:p>
            <a:pPr algn="ctr"/>
            <a:r>
              <a:rPr lang="fr-FR" sz="1600" b="1" dirty="0" smtClean="0">
                <a:ln w="0"/>
                <a:solidFill>
                  <a:schemeClr val="bg1"/>
                </a:solidFill>
                <a:effectLst>
                  <a:outerShdw blurRad="38100" dist="19050" dir="2700000" algn="tl" rotWithShape="0">
                    <a:schemeClr val="dk1">
                      <a:alpha val="40000"/>
                    </a:schemeClr>
                  </a:outerShdw>
                </a:effectLst>
              </a:rPr>
              <a:t>Segmenter une compétence première « </a:t>
            </a:r>
            <a:r>
              <a:rPr lang="fr-FR" sz="2000" b="1" u="sng" dirty="0" smtClean="0">
                <a:ln w="0"/>
                <a:solidFill>
                  <a:schemeClr val="bg1"/>
                </a:solidFill>
                <a:effectLst>
                  <a:outerShdw blurRad="38100" dist="19050" dir="2700000" algn="tl" rotWithShape="0">
                    <a:schemeClr val="dk1">
                      <a:alpha val="40000"/>
                    </a:schemeClr>
                  </a:outerShdw>
                </a:effectLst>
              </a:rPr>
              <a:t>Maîtriser l’échange oral</a:t>
            </a:r>
            <a:r>
              <a:rPr lang="fr-FR" sz="1600" b="1" dirty="0" smtClean="0">
                <a:ln w="0"/>
                <a:solidFill>
                  <a:schemeClr val="bg1"/>
                </a:solidFill>
                <a:effectLst>
                  <a:outerShdw blurRad="38100" dist="19050" dir="2700000" algn="tl" rotWithShape="0">
                    <a:schemeClr val="dk1">
                      <a:alpha val="40000"/>
                    </a:schemeClr>
                  </a:outerShdw>
                </a:effectLst>
              </a:rPr>
              <a:t> » en compétences secondaires :</a:t>
            </a:r>
          </a:p>
          <a:p>
            <a:r>
              <a:rPr lang="fr-FR" sz="2000" b="1" u="sng" dirty="0" smtClean="0">
                <a:ln w="0"/>
                <a:solidFill>
                  <a:schemeClr val="bg1"/>
                </a:solidFill>
                <a:effectLst>
                  <a:outerShdw blurRad="38100" dist="19050" dir="2700000" algn="tl" rotWithShape="0">
                    <a:schemeClr val="dk1">
                      <a:alpha val="40000"/>
                    </a:schemeClr>
                  </a:outerShdw>
                </a:effectLst>
              </a:rPr>
              <a:t>Ecouter </a:t>
            </a:r>
          </a:p>
          <a:p>
            <a:r>
              <a:rPr lang="fr-FR" sz="2000" b="1" u="sng" dirty="0" smtClean="0">
                <a:ln w="0"/>
                <a:solidFill>
                  <a:schemeClr val="bg1"/>
                </a:solidFill>
                <a:effectLst>
                  <a:outerShdw blurRad="38100" dist="19050" dir="2700000" algn="tl" rotWithShape="0">
                    <a:schemeClr val="dk1">
                      <a:alpha val="40000"/>
                    </a:schemeClr>
                  </a:outerShdw>
                </a:effectLst>
              </a:rPr>
              <a:t>Réagir</a:t>
            </a:r>
          </a:p>
          <a:p>
            <a:r>
              <a:rPr lang="fr-FR" sz="2000" b="1" u="sng" dirty="0" smtClean="0">
                <a:ln w="0"/>
                <a:solidFill>
                  <a:schemeClr val="bg1"/>
                </a:solidFill>
                <a:effectLst>
                  <a:outerShdw blurRad="38100" dist="19050" dir="2700000" algn="tl" rotWithShape="0">
                    <a:schemeClr val="dk1">
                      <a:alpha val="40000"/>
                    </a:schemeClr>
                  </a:outerShdw>
                </a:effectLst>
              </a:rPr>
              <a:t>S’exprimer dans diverses situations de communication</a:t>
            </a:r>
          </a:p>
          <a:p>
            <a:r>
              <a:rPr lang="fr-FR" sz="2000" b="1" dirty="0" smtClean="0">
                <a:ln w="0"/>
                <a:solidFill>
                  <a:schemeClr val="bg1"/>
                </a:solidFill>
                <a:effectLst>
                  <a:outerShdw blurRad="38100" dist="19050" dir="2700000" algn="tl" rotWithShape="0">
                    <a:schemeClr val="dk1">
                      <a:alpha val="40000"/>
                    </a:schemeClr>
                  </a:outerShdw>
                </a:effectLst>
              </a:rPr>
              <a:t>		</a:t>
            </a:r>
            <a:r>
              <a:rPr lang="fr-FR" sz="4400" b="1" dirty="0" smtClean="0">
                <a:ln w="0"/>
                <a:solidFill>
                  <a:schemeClr val="bg1"/>
                </a:solidFill>
                <a:effectLst>
                  <a:outerShdw blurRad="38100" dist="19050" dir="2700000" algn="tl" rotWithShape="0">
                    <a:schemeClr val="dk1">
                      <a:alpha val="40000"/>
                    </a:schemeClr>
                  </a:outerShdw>
                </a:effectLst>
              </a:rPr>
              <a:t>? </a:t>
            </a:r>
            <a:endParaRPr lang="fr-FR" sz="2000" b="1" u="sng" dirty="0" smtClean="0">
              <a:ln w="0"/>
              <a:solidFill>
                <a:schemeClr val="bg1"/>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endParaRPr lang="fr-FR" sz="2000" b="1" u="sng" dirty="0">
              <a:ln w="0"/>
              <a:solidFill>
                <a:schemeClr val="bg1"/>
              </a:solidFill>
              <a:effectLst>
                <a:outerShdw blurRad="38100" dist="19050" dir="2700000" algn="tl" rotWithShape="0">
                  <a:schemeClr val="dk1">
                    <a:alpha val="40000"/>
                  </a:schemeClr>
                </a:outerShdw>
              </a:effectLst>
            </a:endParaRPr>
          </a:p>
        </p:txBody>
      </p:sp>
      <p:sp>
        <p:nvSpPr>
          <p:cNvPr id="9" name="Bulle ronde 8"/>
          <p:cNvSpPr/>
          <p:nvPr/>
        </p:nvSpPr>
        <p:spPr>
          <a:xfrm>
            <a:off x="4181137" y="766884"/>
            <a:ext cx="5358206" cy="3560552"/>
          </a:xfrm>
          <a:prstGeom prst="wedgeEllipseCallout">
            <a:avLst>
              <a:gd name="adj1" fmla="val -62054"/>
              <a:gd name="adj2" fmla="val 9503"/>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ln w="0"/>
                <a:solidFill>
                  <a:schemeClr val="accent2"/>
                </a:solidFill>
                <a:effectLst>
                  <a:outerShdw blurRad="38100" dist="19050" dir="2700000" algn="tl" rotWithShape="0">
                    <a:schemeClr val="dk1">
                      <a:alpha val="40000"/>
                    </a:schemeClr>
                  </a:outerShdw>
                </a:effectLst>
              </a:rPr>
              <a:t>?</a:t>
            </a:r>
            <a:endParaRPr lang="fr-FR" sz="4000" b="1" dirty="0" smtClean="0">
              <a:ln w="0"/>
              <a:solidFill>
                <a:schemeClr val="accent2"/>
              </a:solidFill>
              <a:effectLst>
                <a:outerShdw blurRad="38100" dist="19050" dir="2700000" algn="tl" rotWithShape="0">
                  <a:schemeClr val="dk1">
                    <a:alpha val="40000"/>
                  </a:schemeClr>
                </a:outerShdw>
              </a:effectLst>
            </a:endParaRPr>
          </a:p>
          <a:p>
            <a:pPr algn="ctr"/>
            <a:r>
              <a:rPr lang="fr-FR" sz="2000" b="1" u="sng" dirty="0" smtClean="0">
                <a:ln w="0"/>
                <a:solidFill>
                  <a:schemeClr val="accent2"/>
                </a:solidFill>
                <a:effectLst>
                  <a:outerShdw blurRad="38100" dist="19050" dir="2700000" algn="tl" rotWithShape="0">
                    <a:schemeClr val="dk1">
                      <a:alpha val="40000"/>
                    </a:schemeClr>
                  </a:outerShdw>
                </a:effectLst>
              </a:rPr>
              <a:t>S’appuyer sur le CECRL </a:t>
            </a:r>
          </a:p>
          <a:p>
            <a:pPr algn="ctr"/>
            <a:r>
              <a:rPr lang="fr-FR" sz="2000" b="1" dirty="0" smtClean="0">
                <a:ln w="0"/>
                <a:solidFill>
                  <a:schemeClr val="accent2"/>
                </a:solidFill>
                <a:effectLst>
                  <a:outerShdw blurRad="38100" dist="19050" dir="2700000" algn="tl" rotWithShape="0">
                    <a:schemeClr val="dk1">
                      <a:alpha val="40000"/>
                    </a:schemeClr>
                  </a:outerShdw>
                </a:effectLst>
              </a:rPr>
              <a:t>Voir </a:t>
            </a:r>
            <a:r>
              <a:rPr lang="fr-FR" sz="2000" b="1" u="sng" dirty="0" smtClean="0">
                <a:ln w="0"/>
                <a:solidFill>
                  <a:schemeClr val="accent2"/>
                </a:solidFill>
                <a:effectLst>
                  <a:outerShdw blurRad="38100" dist="19050" dir="2700000" algn="tl" rotWithShape="0">
                    <a:schemeClr val="dk1">
                      <a:alpha val="40000"/>
                    </a:schemeClr>
                  </a:outerShdw>
                </a:effectLst>
              </a:rPr>
              <a:t>https</a:t>
            </a:r>
            <a:r>
              <a:rPr lang="fr-FR" sz="2000" b="1" u="sng" dirty="0">
                <a:ln w="0"/>
                <a:solidFill>
                  <a:schemeClr val="accent2"/>
                </a:solidFill>
                <a:effectLst>
                  <a:outerShdw blurRad="38100" dist="19050" dir="2700000" algn="tl" rotWithShape="0">
                    <a:schemeClr val="dk1">
                      <a:alpha val="40000"/>
                    </a:schemeClr>
                  </a:outerShdw>
                </a:effectLst>
              </a:rPr>
              <a:t>://eduscol.education.fr/1971/cadre-europeen-commun-de-reference-pour-les-langues-cecrl</a:t>
            </a:r>
            <a:endParaRPr lang="fr-FR" sz="2000" b="1" u="sng" dirty="0" smtClean="0">
              <a:ln w="0"/>
              <a:solidFill>
                <a:schemeClr val="accent2"/>
              </a:solidFill>
              <a:effectLst>
                <a:outerShdw blurRad="38100" dist="19050" dir="2700000" algn="tl" rotWithShape="0">
                  <a:schemeClr val="dk1">
                    <a:alpha val="40000"/>
                  </a:schemeClr>
                </a:outerShdw>
              </a:effectLst>
            </a:endParaRPr>
          </a:p>
          <a:p>
            <a:r>
              <a:rPr lang="fr-FR" sz="2000" b="1" dirty="0" smtClean="0">
                <a:ln w="0"/>
                <a:solidFill>
                  <a:schemeClr val="bg1"/>
                </a:solidFill>
                <a:effectLst>
                  <a:outerShdw blurRad="38100" dist="19050" dir="2700000" algn="tl" rotWithShape="0">
                    <a:schemeClr val="dk1">
                      <a:alpha val="40000"/>
                    </a:schemeClr>
                  </a:outerShdw>
                </a:effectLst>
              </a:rPr>
              <a:t>		</a:t>
            </a:r>
            <a:r>
              <a:rPr lang="fr-FR" sz="4400" b="1" dirty="0" smtClean="0">
                <a:ln w="0"/>
                <a:solidFill>
                  <a:schemeClr val="accent2"/>
                </a:solidFill>
                <a:effectLst>
                  <a:outerShdw blurRad="38100" dist="19050" dir="2700000" algn="tl" rotWithShape="0">
                    <a:schemeClr val="dk1">
                      <a:alpha val="40000"/>
                    </a:schemeClr>
                  </a:outerShdw>
                </a:effectLst>
              </a:rPr>
              <a:t>? </a:t>
            </a:r>
            <a:endParaRPr lang="fr-FR" sz="2000" b="1" u="sng" dirty="0" smtClean="0">
              <a:ln w="0"/>
              <a:solidFill>
                <a:schemeClr val="accent2"/>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endParaRPr lang="fr-FR" sz="2000" b="1" u="sng" dirty="0">
              <a:ln w="0"/>
              <a:solidFill>
                <a:schemeClr val="bg1"/>
              </a:solidFill>
              <a:effectLst>
                <a:outerShdw blurRad="38100" dist="19050" dir="2700000" algn="tl" rotWithShape="0">
                  <a:schemeClr val="dk1">
                    <a:alpha val="40000"/>
                  </a:schemeClr>
                </a:outerShdw>
              </a:effectLst>
            </a:endParaRPr>
          </a:p>
        </p:txBody>
      </p:sp>
      <p:sp>
        <p:nvSpPr>
          <p:cNvPr id="10" name="Bulle ronde 9"/>
          <p:cNvSpPr/>
          <p:nvPr/>
        </p:nvSpPr>
        <p:spPr>
          <a:xfrm>
            <a:off x="3872880" y="1743124"/>
            <a:ext cx="5956709" cy="4736576"/>
          </a:xfrm>
          <a:prstGeom prst="wedgeEllipseCallout">
            <a:avLst>
              <a:gd name="adj1" fmla="val -59124"/>
              <a:gd name="adj2" fmla="val -926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ln w="0"/>
                <a:solidFill>
                  <a:schemeClr val="accent2"/>
                </a:solidFill>
                <a:effectLst>
                  <a:outerShdw blurRad="38100" dist="19050" dir="2700000" algn="tl" rotWithShape="0">
                    <a:schemeClr val="dk1">
                      <a:alpha val="40000"/>
                    </a:schemeClr>
                  </a:outerShdw>
                </a:effectLst>
              </a:rPr>
              <a:t>?</a:t>
            </a:r>
            <a:endParaRPr lang="fr-FR" sz="4000" b="1" dirty="0" smtClean="0">
              <a:ln w="0"/>
              <a:solidFill>
                <a:schemeClr val="accent2"/>
              </a:solidFill>
              <a:effectLst>
                <a:outerShdw blurRad="38100" dist="19050" dir="2700000" algn="tl" rotWithShape="0">
                  <a:schemeClr val="dk1">
                    <a:alpha val="40000"/>
                  </a:schemeClr>
                </a:outerShdw>
              </a:effectLst>
            </a:endParaRPr>
          </a:p>
          <a:p>
            <a:r>
              <a:rPr lang="fr-FR" sz="2000" b="1" dirty="0" smtClean="0">
                <a:ln w="0"/>
                <a:solidFill>
                  <a:schemeClr val="accent2"/>
                </a:solidFill>
                <a:effectLst>
                  <a:outerShdw blurRad="38100" dist="19050" dir="2700000" algn="tl" rotWithShape="0">
                    <a:schemeClr val="dk1">
                      <a:alpha val="40000"/>
                    </a:schemeClr>
                  </a:outerShdw>
                </a:effectLst>
              </a:rPr>
              <a:t>S’inspirer de différents travaux en académie. Voir :</a:t>
            </a:r>
          </a:p>
          <a:p>
            <a:r>
              <a:rPr lang="fr-FR" sz="2000" b="1" dirty="0">
                <a:ln w="0"/>
                <a:solidFill>
                  <a:schemeClr val="accent2"/>
                </a:solidFill>
                <a:effectLst>
                  <a:outerShdw blurRad="38100" dist="19050" dir="2700000" algn="tl" rotWithShape="0">
                    <a:schemeClr val="dk1">
                      <a:alpha val="40000"/>
                    </a:schemeClr>
                  </a:outerShdw>
                </a:effectLst>
              </a:rPr>
              <a:t> </a:t>
            </a:r>
            <a:r>
              <a:rPr lang="fr-FR" sz="2000" b="1" dirty="0">
                <a:ln w="0"/>
                <a:solidFill>
                  <a:schemeClr val="accent2"/>
                </a:solidFill>
                <a:effectLst>
                  <a:outerShdw blurRad="38100" dist="19050" dir="2700000" algn="tl" rotWithShape="0">
                    <a:schemeClr val="dk1">
                      <a:alpha val="40000"/>
                    </a:schemeClr>
                  </a:outerShdw>
                </a:effectLst>
                <a:hlinkClick r:id="rId4"/>
              </a:rPr>
              <a:t>https://</a:t>
            </a:r>
            <a:r>
              <a:rPr lang="fr-FR" sz="2000" b="1" dirty="0" smtClean="0">
                <a:ln w="0"/>
                <a:solidFill>
                  <a:schemeClr val="accent2"/>
                </a:solidFill>
                <a:effectLst>
                  <a:outerShdw blurRad="38100" dist="19050" dir="2700000" algn="tl" rotWithShape="0">
                    <a:schemeClr val="dk1">
                      <a:alpha val="40000"/>
                    </a:schemeClr>
                  </a:outerShdw>
                </a:effectLst>
                <a:hlinkClick r:id="rId4"/>
              </a:rPr>
              <a:t>lettres-histoire-geographie.enseigne.ac-lyon.fr/spip/spip.php?article350</a:t>
            </a:r>
            <a:endParaRPr lang="fr-FR" sz="2000" b="1" dirty="0" smtClean="0">
              <a:ln w="0"/>
              <a:solidFill>
                <a:schemeClr val="accent2"/>
              </a:solidFill>
              <a:effectLst>
                <a:outerShdw blurRad="38100" dist="19050" dir="2700000" algn="tl" rotWithShape="0">
                  <a:schemeClr val="dk1">
                    <a:alpha val="40000"/>
                  </a:schemeClr>
                </a:outerShdw>
              </a:effectLst>
            </a:endParaRPr>
          </a:p>
          <a:p>
            <a:r>
              <a:rPr lang="fr-FR" sz="2000" b="1" dirty="0">
                <a:ln w="0"/>
                <a:solidFill>
                  <a:schemeClr val="accent2"/>
                </a:solidFill>
                <a:effectLst>
                  <a:outerShdw blurRad="38100" dist="19050" dir="2700000" algn="tl" rotWithShape="0">
                    <a:schemeClr val="dk1">
                      <a:alpha val="40000"/>
                    </a:schemeClr>
                  </a:outerShdw>
                </a:effectLst>
              </a:rPr>
              <a:t> </a:t>
            </a:r>
            <a:endParaRPr lang="fr-FR" sz="2000" b="1" dirty="0" smtClean="0">
              <a:ln w="0"/>
              <a:solidFill>
                <a:schemeClr val="accent2"/>
              </a:solidFill>
              <a:effectLst>
                <a:outerShdw blurRad="38100" dist="19050" dir="2700000" algn="tl" rotWithShape="0">
                  <a:schemeClr val="dk1">
                    <a:alpha val="40000"/>
                  </a:schemeClr>
                </a:outerShdw>
              </a:effectLst>
            </a:endParaRPr>
          </a:p>
          <a:p>
            <a:r>
              <a:rPr lang="fr-FR" sz="2000" b="1" dirty="0" smtClean="0">
                <a:ln w="0"/>
                <a:solidFill>
                  <a:schemeClr val="accent2"/>
                </a:solidFill>
                <a:effectLst>
                  <a:outerShdw blurRad="38100" dist="19050" dir="2700000" algn="tl" rotWithShape="0">
                    <a:schemeClr val="dk1">
                      <a:alpha val="40000"/>
                    </a:schemeClr>
                  </a:outerShdw>
                </a:effectLst>
                <a:hlinkClick r:id="rId5"/>
              </a:rPr>
              <a:t>https</a:t>
            </a:r>
            <a:r>
              <a:rPr lang="fr-FR" sz="2000" b="1" dirty="0">
                <a:ln w="0"/>
                <a:solidFill>
                  <a:schemeClr val="accent2"/>
                </a:solidFill>
                <a:effectLst>
                  <a:outerShdw blurRad="38100" dist="19050" dir="2700000" algn="tl" rotWithShape="0">
                    <a:schemeClr val="dk1">
                      <a:alpha val="40000"/>
                    </a:schemeClr>
                  </a:outerShdw>
                </a:effectLst>
                <a:hlinkClick r:id="rId5"/>
              </a:rPr>
              <a:t>://sites.ac-nancy-metz.fr/lettres-hist-geo-lp/reperes-de-progressivite-et-attendus-de-fin-de-cycle-en-francais</a:t>
            </a:r>
            <a:r>
              <a:rPr lang="fr-FR" sz="2000" b="1" dirty="0" smtClean="0">
                <a:ln w="0"/>
                <a:solidFill>
                  <a:schemeClr val="accent2"/>
                </a:solidFill>
                <a:effectLst>
                  <a:outerShdw blurRad="38100" dist="19050" dir="2700000" algn="tl" rotWithShape="0">
                    <a:schemeClr val="dk1">
                      <a:alpha val="40000"/>
                    </a:schemeClr>
                  </a:outerShdw>
                </a:effectLst>
                <a:hlinkClick r:id="rId5"/>
              </a:rPr>
              <a:t>/</a:t>
            </a:r>
            <a:endParaRPr lang="fr-FR" sz="2000" b="1" dirty="0" smtClean="0">
              <a:ln w="0"/>
              <a:solidFill>
                <a:schemeClr val="accent2"/>
              </a:solidFill>
              <a:effectLst>
                <a:outerShdw blurRad="38100" dist="19050" dir="2700000" algn="tl" rotWithShape="0">
                  <a:schemeClr val="dk1">
                    <a:alpha val="40000"/>
                  </a:schemeClr>
                </a:outerShdw>
              </a:effectLst>
            </a:endParaRPr>
          </a:p>
          <a:p>
            <a:endParaRPr lang="fr-FR" sz="2000" b="1" dirty="0">
              <a:ln w="0"/>
              <a:solidFill>
                <a:schemeClr val="bg1"/>
              </a:solidFill>
              <a:effectLst>
                <a:outerShdw blurRad="38100" dist="19050" dir="2700000" algn="tl" rotWithShape="0">
                  <a:schemeClr val="dk1">
                    <a:alpha val="40000"/>
                  </a:schemeClr>
                </a:outerShdw>
              </a:effectLst>
            </a:endParaRPr>
          </a:p>
          <a:p>
            <a:r>
              <a:rPr lang="fr-FR" sz="4400" b="1" dirty="0" smtClean="0">
                <a:ln w="0"/>
                <a:solidFill>
                  <a:schemeClr val="accent2"/>
                </a:solidFill>
                <a:effectLst>
                  <a:outerShdw blurRad="38100" dist="19050" dir="2700000" algn="tl" rotWithShape="0">
                    <a:schemeClr val="dk1">
                      <a:alpha val="40000"/>
                    </a:schemeClr>
                  </a:outerShdw>
                </a:effectLst>
              </a:rPr>
              <a:t>		? </a:t>
            </a:r>
            <a:endParaRPr lang="fr-FR" sz="2000" b="1" u="sng" dirty="0" smtClean="0">
              <a:ln w="0"/>
              <a:solidFill>
                <a:schemeClr val="accent2"/>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endParaRPr lang="fr-FR" sz="2000" b="1" u="sng" dirty="0">
              <a:ln w="0"/>
              <a:solidFill>
                <a:schemeClr val="bg1"/>
              </a:solidFill>
              <a:effectLst>
                <a:outerShdw blurRad="38100" dist="19050" dir="2700000" algn="tl" rotWithShape="0">
                  <a:schemeClr val="dk1">
                    <a:alpha val="40000"/>
                  </a:schemeClr>
                </a:outerShdw>
              </a:effectLst>
            </a:endParaRPr>
          </a:p>
        </p:txBody>
      </p:sp>
      <p:sp>
        <p:nvSpPr>
          <p:cNvPr id="3" name="Bulle ronde 2"/>
          <p:cNvSpPr/>
          <p:nvPr/>
        </p:nvSpPr>
        <p:spPr>
          <a:xfrm>
            <a:off x="4358925" y="2891988"/>
            <a:ext cx="5470664" cy="3966012"/>
          </a:xfrm>
          <a:prstGeom prst="wedgeEllipseCallout">
            <a:avLst>
              <a:gd name="adj1" fmla="val -72188"/>
              <a:gd name="adj2" fmla="val -428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solidFill>
                  <a:schemeClr val="tx1"/>
                </a:solidFill>
              </a:rPr>
              <a:t>?</a:t>
            </a:r>
          </a:p>
          <a:p>
            <a:pPr algn="ctr"/>
            <a:r>
              <a:rPr lang="fr-FR" sz="2400" b="1" dirty="0" smtClean="0">
                <a:solidFill>
                  <a:schemeClr val="tx1"/>
                </a:solidFill>
              </a:rPr>
              <a:t>S’inspirer du socle commun cycle 4</a:t>
            </a:r>
          </a:p>
          <a:p>
            <a:pPr algn="ctr"/>
            <a:r>
              <a:rPr lang="fr-FR" sz="2400" b="1" dirty="0" smtClean="0">
                <a:solidFill>
                  <a:schemeClr val="tx1"/>
                </a:solidFill>
              </a:rPr>
              <a:t>Ou…. de nos anciens programmes …. </a:t>
            </a:r>
          </a:p>
          <a:p>
            <a:pPr algn="ctr"/>
            <a:r>
              <a:rPr lang="fr-FR" sz="4400" b="1" dirty="0" smtClean="0">
                <a:solidFill>
                  <a:schemeClr val="tx1"/>
                </a:solidFill>
              </a:rPr>
              <a:t>? </a:t>
            </a:r>
            <a:r>
              <a:rPr lang="fr-FR" sz="4400" dirty="0" smtClean="0">
                <a:solidFill>
                  <a:schemeClr val="tx1"/>
                </a:solidFill>
              </a:rPr>
              <a:t> </a:t>
            </a:r>
            <a:endParaRPr lang="fr-FR" sz="4400" dirty="0">
              <a:solidFill>
                <a:schemeClr val="tx1"/>
              </a:solidFill>
            </a:endParaRPr>
          </a:p>
        </p:txBody>
      </p:sp>
    </p:spTree>
    <p:extLst>
      <p:ext uri="{BB962C8B-B14F-4D97-AF65-F5344CB8AC3E}">
        <p14:creationId xmlns:p14="http://schemas.microsoft.com/office/powerpoint/2010/main" val="16716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0" y="1844824"/>
            <a:ext cx="9906000" cy="4464495"/>
          </a:xfrm>
          <a:blipFill>
            <a:blip r:embed="rId3"/>
            <a:tile tx="0" ty="0" sx="100000" sy="100000" flip="none" algn="tl"/>
          </a:blipFill>
        </p:spPr>
        <p:txBody>
          <a:bodyPr>
            <a:normAutofit/>
          </a:bodyPr>
          <a:lstStyle/>
          <a:p>
            <a:pPr algn="ctr"/>
            <a:endParaRPr lang="fr-FR" sz="4388" cap="none" dirty="0"/>
          </a:p>
          <a:p>
            <a:pPr algn="ctr"/>
            <a:r>
              <a:rPr lang="fr-FR" sz="4388" dirty="0" smtClean="0">
                <a:solidFill>
                  <a:schemeClr val="bg1"/>
                </a:solidFill>
              </a:rPr>
              <a:t>De </a:t>
            </a:r>
            <a:r>
              <a:rPr lang="fr-FR" sz="4388" dirty="0" err="1" smtClean="0">
                <a:solidFill>
                  <a:schemeClr val="bg1"/>
                </a:solidFill>
              </a:rPr>
              <a:t>Pronote</a:t>
            </a:r>
            <a:r>
              <a:rPr lang="fr-FR" sz="4388" dirty="0" smtClean="0">
                <a:solidFill>
                  <a:schemeClr val="bg1"/>
                </a:solidFill>
              </a:rPr>
              <a:t> </a:t>
            </a:r>
          </a:p>
          <a:p>
            <a:pPr algn="ctr"/>
            <a:endParaRPr lang="fr-FR" sz="4388" dirty="0">
              <a:solidFill>
                <a:schemeClr val="bg1"/>
              </a:solidFill>
            </a:endParaRPr>
          </a:p>
          <a:p>
            <a:pPr algn="ctr"/>
            <a:r>
              <a:rPr lang="fr-FR" sz="4388" dirty="0" smtClean="0">
                <a:solidFill>
                  <a:schemeClr val="bg1"/>
                </a:solidFill>
              </a:rPr>
              <a:t>à </a:t>
            </a:r>
          </a:p>
          <a:p>
            <a:pPr algn="ctr"/>
            <a:endParaRPr lang="fr-FR" sz="4388" dirty="0" smtClean="0">
              <a:solidFill>
                <a:schemeClr val="bg1"/>
              </a:solidFill>
            </a:endParaRPr>
          </a:p>
          <a:p>
            <a:pPr algn="ctr"/>
            <a:r>
              <a:rPr lang="fr-FR" sz="4388" dirty="0" smtClean="0">
                <a:solidFill>
                  <a:schemeClr val="bg1"/>
                </a:solidFill>
              </a:rPr>
              <a:t>l’</a:t>
            </a:r>
            <a:r>
              <a:rPr lang="fr-FR" sz="4388" dirty="0" err="1" smtClean="0">
                <a:solidFill>
                  <a:schemeClr val="bg1"/>
                </a:solidFill>
              </a:rPr>
              <a:t>evaluation</a:t>
            </a:r>
            <a:r>
              <a:rPr lang="fr-FR" sz="4388" dirty="0" smtClean="0">
                <a:solidFill>
                  <a:schemeClr val="bg1"/>
                </a:solidFill>
              </a:rPr>
              <a:t> </a:t>
            </a:r>
            <a:r>
              <a:rPr lang="fr-FR" sz="4388" dirty="0" err="1" smtClean="0">
                <a:solidFill>
                  <a:schemeClr val="bg1"/>
                </a:solidFill>
              </a:rPr>
              <a:t>deS</a:t>
            </a:r>
            <a:r>
              <a:rPr lang="fr-FR" sz="4388" dirty="0" smtClean="0">
                <a:solidFill>
                  <a:schemeClr val="bg1"/>
                </a:solidFill>
              </a:rPr>
              <a:t> compétences</a:t>
            </a:r>
            <a:endParaRPr lang="fr-FR" sz="4388" cap="none" dirty="0">
              <a:solidFill>
                <a:schemeClr val="bg1"/>
              </a:solidFill>
            </a:endParaRPr>
          </a:p>
        </p:txBody>
      </p:sp>
      <p:sp>
        <p:nvSpPr>
          <p:cNvPr id="8" name="Espace réservé du pied de page 7"/>
          <p:cNvSpPr>
            <a:spLocks noGrp="1"/>
          </p:cNvSpPr>
          <p:nvPr>
            <p:ph type="ftr" sz="quarter" idx="4294967295"/>
          </p:nvPr>
        </p:nvSpPr>
        <p:spPr/>
        <p:txBody>
          <a:bodyPr/>
          <a:lstStyle/>
          <a:p>
            <a:r>
              <a:rPr lang="fr-FR" b="1" dirty="0">
                <a:solidFill>
                  <a:schemeClr val="tx1"/>
                </a:solidFill>
                <a:latin typeface="Acumin Pro" panose="020B0504020202020204" pitchFamily="34" charset="0"/>
              </a:rPr>
              <a:t>1</a:t>
            </a:r>
            <a:r>
              <a:rPr lang="fr-FR" b="1" baseline="30000" dirty="0">
                <a:solidFill>
                  <a:schemeClr val="tx1"/>
                </a:solidFill>
                <a:latin typeface="Acumin Pro" panose="020B0504020202020204" pitchFamily="34" charset="0"/>
              </a:rPr>
              <a:t>er</a:t>
            </a:r>
            <a:r>
              <a:rPr lang="fr-FR" b="1" dirty="0">
                <a:solidFill>
                  <a:schemeClr val="tx1"/>
                </a:solidFill>
                <a:latin typeface="Acumin Pro" panose="020B0504020202020204" pitchFamily="34" charset="0"/>
              </a:rPr>
              <a:t> Trimestre 2021</a:t>
            </a:r>
          </a:p>
        </p:txBody>
      </p:sp>
      <p:sp>
        <p:nvSpPr>
          <p:cNvPr id="9" name="Espace réservé du numéro de diapositive 8"/>
          <p:cNvSpPr>
            <a:spLocks noGrp="1"/>
          </p:cNvSpPr>
          <p:nvPr>
            <p:ph type="sldNum" sz="quarter" idx="4294967295"/>
          </p:nvPr>
        </p:nvSpPr>
        <p:spPr/>
        <p:txBody>
          <a:bodyPr/>
          <a:lstStyle/>
          <a:p>
            <a:fld id="{733122C9-A0B9-462F-8757-0847AD287B63}" type="slidenum">
              <a:rPr lang="fr-FR" smtClean="0">
                <a:latin typeface="Acumin Pro" panose="020B0504020202020204" pitchFamily="34" charset="0"/>
              </a:rPr>
              <a:pPr/>
              <a:t>21</a:t>
            </a:fld>
            <a:endParaRPr lang="fr-FR" dirty="0">
              <a:latin typeface="Acumin Pro" panose="020B0504020202020204" pitchFamily="34" charset="0"/>
            </a:endParaRPr>
          </a:p>
        </p:txBody>
      </p:sp>
    </p:spTree>
    <p:extLst>
      <p:ext uri="{BB962C8B-B14F-4D97-AF65-F5344CB8AC3E}">
        <p14:creationId xmlns:p14="http://schemas.microsoft.com/office/powerpoint/2010/main" val="482917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215" y="1106530"/>
            <a:ext cx="9675569" cy="960000"/>
          </a:xfrm>
        </p:spPr>
        <p:txBody>
          <a:bodyPr/>
          <a:lstStyle/>
          <a:p>
            <a:r>
              <a:rPr lang="fr-FR" dirty="0"/>
              <a:t>PRONOTE : quelles modalités d’évaluation : Note ou positionnement ? </a:t>
            </a:r>
            <a:br>
              <a:rPr lang="fr-FR" dirty="0"/>
            </a:br>
            <a:r>
              <a:rPr lang="fr-FR" dirty="0"/>
              <a:t> Des choix à définir en équipe</a:t>
            </a:r>
          </a:p>
        </p:txBody>
      </p:sp>
      <p:sp>
        <p:nvSpPr>
          <p:cNvPr id="3" name="Espace réservé du texte 2"/>
          <p:cNvSpPr>
            <a:spLocks noGrp="1"/>
          </p:cNvSpPr>
          <p:nvPr>
            <p:ph type="body" sz="quarter" idx="13"/>
          </p:nvPr>
        </p:nvSpPr>
        <p:spPr>
          <a:xfrm>
            <a:off x="389998" y="2522624"/>
            <a:ext cx="2186738" cy="3374400"/>
          </a:xfrm>
          <a:ln>
            <a:solidFill>
              <a:schemeClr val="tx1"/>
            </a:solidFill>
          </a:ln>
        </p:spPr>
        <p:txBody>
          <a:bodyPr/>
          <a:lstStyle/>
          <a:p>
            <a:pPr marL="0" indent="0">
              <a:buNone/>
            </a:pPr>
            <a:r>
              <a:rPr lang="fr-FR" sz="1800" dirty="0"/>
              <a:t>Evaluation </a:t>
            </a:r>
            <a:r>
              <a:rPr lang="fr-FR" sz="1800" dirty="0" smtClean="0"/>
              <a:t>chiffrée ? </a:t>
            </a:r>
            <a:endParaRPr lang="fr-FR" sz="1800" dirty="0"/>
          </a:p>
          <a:p>
            <a:endParaRPr lang="fr-FR" sz="1800" dirty="0"/>
          </a:p>
          <a:p>
            <a:pPr marL="0" indent="0">
              <a:buNone/>
            </a:pPr>
            <a:r>
              <a:rPr lang="fr-FR" sz="1800" dirty="0" err="1"/>
              <a:t>Coefficientée</a:t>
            </a:r>
            <a:r>
              <a:rPr lang="fr-FR" sz="1800" dirty="0"/>
              <a:t>  </a:t>
            </a:r>
          </a:p>
        </p:txBody>
      </p:sp>
      <p:sp>
        <p:nvSpPr>
          <p:cNvPr id="4" name="Espace réservé du texte 3"/>
          <p:cNvSpPr>
            <a:spLocks noGrp="1"/>
          </p:cNvSpPr>
          <p:nvPr>
            <p:ph type="body" sz="quarter" idx="14"/>
          </p:nvPr>
        </p:nvSpPr>
        <p:spPr>
          <a:xfrm>
            <a:off x="2576736" y="2516211"/>
            <a:ext cx="3234057" cy="3374400"/>
          </a:xfrm>
          <a:ln>
            <a:solidFill>
              <a:schemeClr val="accent6"/>
            </a:solidFill>
          </a:ln>
        </p:spPr>
        <p:txBody>
          <a:bodyPr/>
          <a:lstStyle/>
          <a:p>
            <a:pPr marL="0" indent="0">
              <a:buNone/>
            </a:pPr>
            <a:r>
              <a:rPr lang="fr-FR" sz="1800" dirty="0" smtClean="0"/>
              <a:t>Positionnement par couleurs ? </a:t>
            </a:r>
            <a:endParaRPr lang="fr-FR" sz="1800" dirty="0"/>
          </a:p>
          <a:p>
            <a:endParaRPr lang="fr-FR" sz="1400" dirty="0"/>
          </a:p>
        </p:txBody>
      </p:sp>
      <p:sp>
        <p:nvSpPr>
          <p:cNvPr id="5" name="Espace réservé du texte 4"/>
          <p:cNvSpPr>
            <a:spLocks noGrp="1"/>
          </p:cNvSpPr>
          <p:nvPr>
            <p:ph type="body" sz="quarter" idx="15"/>
          </p:nvPr>
        </p:nvSpPr>
        <p:spPr>
          <a:xfrm>
            <a:off x="5961112" y="2516211"/>
            <a:ext cx="3757041" cy="3374400"/>
          </a:xfrm>
          <a:ln>
            <a:solidFill>
              <a:schemeClr val="tx1"/>
            </a:solidFill>
          </a:ln>
        </p:spPr>
        <p:txBody>
          <a:bodyPr/>
          <a:lstStyle/>
          <a:p>
            <a:pPr marL="0" indent="0">
              <a:buNone/>
            </a:pPr>
            <a:r>
              <a:rPr lang="fr-FR" sz="1800" dirty="0"/>
              <a:t>P</a:t>
            </a:r>
            <a:r>
              <a:rPr lang="fr-FR" sz="1800" dirty="0" smtClean="0"/>
              <a:t>ositionnement par niveaux d’acquisition ? </a:t>
            </a:r>
            <a:endParaRPr lang="fr-FR" sz="1800"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22</a:t>
            </a:fld>
            <a:endParaRPr lang="fr-FR" dirty="0"/>
          </a:p>
        </p:txBody>
      </p:sp>
      <p:pic>
        <p:nvPicPr>
          <p:cNvPr id="10" name="Image 9"/>
          <p:cNvPicPr>
            <a:picLocks noChangeAspect="1"/>
          </p:cNvPicPr>
          <p:nvPr/>
        </p:nvPicPr>
        <p:blipFill>
          <a:blip r:embed="rId3"/>
          <a:stretch>
            <a:fillRect/>
          </a:stretch>
        </p:blipFill>
        <p:spPr>
          <a:xfrm>
            <a:off x="5858464" y="3231458"/>
            <a:ext cx="3829050" cy="1378378"/>
          </a:xfrm>
          <a:prstGeom prst="rect">
            <a:avLst/>
          </a:prstGeom>
        </p:spPr>
      </p:pic>
      <p:pic>
        <p:nvPicPr>
          <p:cNvPr id="14" name="Image 13"/>
          <p:cNvPicPr>
            <a:picLocks noChangeAspect="1"/>
          </p:cNvPicPr>
          <p:nvPr/>
        </p:nvPicPr>
        <p:blipFill>
          <a:blip r:embed="rId4"/>
          <a:stretch>
            <a:fillRect/>
          </a:stretch>
        </p:blipFill>
        <p:spPr>
          <a:xfrm>
            <a:off x="2727055" y="3159989"/>
            <a:ext cx="2946891" cy="1637163"/>
          </a:xfrm>
          <a:prstGeom prst="rect">
            <a:avLst/>
          </a:prstGeom>
        </p:spPr>
      </p:pic>
    </p:spTree>
    <p:extLst>
      <p:ext uri="{BB962C8B-B14F-4D97-AF65-F5344CB8AC3E}">
        <p14:creationId xmlns:p14="http://schemas.microsoft.com/office/powerpoint/2010/main" val="268574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8071" y="32681"/>
            <a:ext cx="7637929" cy="960000"/>
          </a:xfrm>
          <a:blipFill>
            <a:blip r:embed="rId3"/>
            <a:tile tx="0" ty="0" sx="100000" sy="100000" flip="none" algn="tl"/>
          </a:blipFill>
        </p:spPr>
        <p:txBody>
          <a:bodyPr/>
          <a:lstStyle/>
          <a:p>
            <a:r>
              <a:rPr lang="fr-FR" sz="3600" dirty="0" smtClean="0">
                <a:solidFill>
                  <a:schemeClr val="bg1"/>
                </a:solidFill>
              </a:rPr>
              <a:t>Exemple d’</a:t>
            </a:r>
            <a:r>
              <a:rPr lang="fr-FR" sz="3600" dirty="0">
                <a:solidFill>
                  <a:schemeClr val="bg1"/>
                </a:solidFill>
              </a:rPr>
              <a:t>é</a:t>
            </a:r>
            <a:r>
              <a:rPr lang="fr-FR" sz="3600" dirty="0" smtClean="0">
                <a:solidFill>
                  <a:schemeClr val="bg1"/>
                </a:solidFill>
              </a:rPr>
              <a:t>valuation chiffrée</a:t>
            </a:r>
            <a:br>
              <a:rPr lang="fr-FR" sz="3600" dirty="0" smtClean="0">
                <a:solidFill>
                  <a:schemeClr val="bg1"/>
                </a:solidFill>
              </a:rPr>
            </a:br>
            <a:r>
              <a:rPr lang="fr-FR" sz="3600" dirty="0" smtClean="0">
                <a:solidFill>
                  <a:schemeClr val="bg1"/>
                </a:solidFill>
              </a:rPr>
              <a:t/>
            </a:r>
            <a:br>
              <a:rPr lang="fr-FR" sz="3600" dirty="0" smtClean="0">
                <a:solidFill>
                  <a:schemeClr val="bg1"/>
                </a:solidFill>
              </a:rPr>
            </a:br>
            <a:endParaRPr lang="fr-FR" sz="3600" dirty="0">
              <a:solidFill>
                <a:schemeClr val="bg1"/>
              </a:solidFill>
            </a:endParaRPr>
          </a:p>
        </p:txBody>
      </p:sp>
      <p:pic>
        <p:nvPicPr>
          <p:cNvPr id="7" name="Espace réservé du contenu 6"/>
          <p:cNvPicPr>
            <a:picLocks noGrp="1" noChangeAspect="1"/>
          </p:cNvPicPr>
          <p:nvPr>
            <p:ph idx="1"/>
          </p:nvPr>
        </p:nvPicPr>
        <p:blipFill>
          <a:blip r:embed="rId4"/>
          <a:stretch>
            <a:fillRect/>
          </a:stretch>
        </p:blipFill>
        <p:spPr>
          <a:xfrm>
            <a:off x="200472" y="1484784"/>
            <a:ext cx="6177128" cy="4103687"/>
          </a:xfrm>
          <a:prstGeom prst="rect">
            <a:avLst/>
          </a:prstGeom>
        </p:spPr>
      </p:pic>
      <p:sp>
        <p:nvSpPr>
          <p:cNvPr id="4" name="Espace réservé de la date 3"/>
          <p:cNvSpPr>
            <a:spLocks noGrp="1"/>
          </p:cNvSpPr>
          <p:nvPr>
            <p:ph type="dt" sz="half" idx="10"/>
          </p:nvPr>
        </p:nvSpPr>
        <p:spPr/>
        <p:txBody>
          <a:bodyPr/>
          <a:lstStyle/>
          <a:p>
            <a:fld id="{453DD8C6-1978-442E-BD27-8EF7782BDF8C}" type="datetime1">
              <a:rPr lang="fr-FR" smtClean="0"/>
              <a:t>04/06/2021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23</a:t>
            </a:fld>
            <a:endParaRPr lang="fr-FR"/>
          </a:p>
        </p:txBody>
      </p:sp>
      <p:pic>
        <p:nvPicPr>
          <p:cNvPr id="3" name="Image 2"/>
          <p:cNvPicPr>
            <a:picLocks noChangeAspect="1"/>
          </p:cNvPicPr>
          <p:nvPr/>
        </p:nvPicPr>
        <p:blipFill>
          <a:blip r:embed="rId5"/>
          <a:stretch>
            <a:fillRect/>
          </a:stretch>
        </p:blipFill>
        <p:spPr>
          <a:xfrm>
            <a:off x="3584848" y="548680"/>
            <a:ext cx="5931151" cy="6309319"/>
          </a:xfrm>
          <a:prstGeom prst="rect">
            <a:avLst/>
          </a:prstGeom>
        </p:spPr>
      </p:pic>
    </p:spTree>
    <p:extLst>
      <p:ext uri="{BB962C8B-B14F-4D97-AF65-F5344CB8AC3E}">
        <p14:creationId xmlns:p14="http://schemas.microsoft.com/office/powerpoint/2010/main" val="39251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30" y="2492896"/>
            <a:ext cx="9126000" cy="3432000"/>
          </a:xfrm>
        </p:spPr>
        <p:txBody>
          <a:bodyPr/>
          <a:lstStyle/>
          <a:p>
            <a:endParaRPr lang="fr-FR" dirty="0"/>
          </a:p>
        </p:txBody>
      </p:sp>
      <p:sp>
        <p:nvSpPr>
          <p:cNvPr id="4" name="Espace réservé de la date 3"/>
          <p:cNvSpPr>
            <a:spLocks noGrp="1"/>
          </p:cNvSpPr>
          <p:nvPr>
            <p:ph type="dt" sz="half" idx="10"/>
          </p:nvPr>
        </p:nvSpPr>
        <p:spPr/>
        <p:txBody>
          <a:bodyPr/>
          <a:lstStyle/>
          <a:p>
            <a:fld id="{05422577-847F-4FFB-B32D-E7B0F8EFB01B}" type="datetime1">
              <a:rPr lang="fr-FR" smtClean="0"/>
              <a:t>04/06/2021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24</a:t>
            </a:fld>
            <a:endParaRPr lang="fr-FR"/>
          </a:p>
        </p:txBody>
      </p:sp>
      <p:graphicFrame>
        <p:nvGraphicFramePr>
          <p:cNvPr id="7" name="Objet 6"/>
          <p:cNvGraphicFramePr>
            <a:graphicFrameLocks noChangeAspect="1"/>
          </p:cNvGraphicFramePr>
          <p:nvPr>
            <p:extLst>
              <p:ext uri="{D42A27DB-BD31-4B8C-83A1-F6EECF244321}">
                <p14:modId xmlns:p14="http://schemas.microsoft.com/office/powerpoint/2010/main" val="1841513892"/>
              </p:ext>
            </p:extLst>
          </p:nvPr>
        </p:nvGraphicFramePr>
        <p:xfrm>
          <a:off x="688698" y="2132856"/>
          <a:ext cx="8152734" cy="5108575"/>
        </p:xfrm>
        <a:graphic>
          <a:graphicData uri="http://schemas.openxmlformats.org/presentationml/2006/ole">
            <mc:AlternateContent xmlns:mc="http://schemas.openxmlformats.org/markup-compatibility/2006">
              <mc:Choice xmlns:v="urn:schemas-microsoft-com:vml" Requires="v">
                <p:oleObj spid="_x0000_s1062" name="Document" r:id="rId4" imgW="6126030" imgH="5109262" progId="Word.Document.12">
                  <p:embed/>
                </p:oleObj>
              </mc:Choice>
              <mc:Fallback>
                <p:oleObj name="Document" r:id="rId4" imgW="6126030" imgH="5109262" progId="Word.Document.12">
                  <p:embed/>
                  <p:pic>
                    <p:nvPicPr>
                      <p:cNvPr id="0" name=""/>
                      <p:cNvPicPr/>
                      <p:nvPr/>
                    </p:nvPicPr>
                    <p:blipFill>
                      <a:blip r:embed="rId5"/>
                      <a:stretch>
                        <a:fillRect/>
                      </a:stretch>
                    </p:blipFill>
                    <p:spPr>
                      <a:xfrm>
                        <a:off x="688698" y="2132856"/>
                        <a:ext cx="8152734" cy="5108575"/>
                      </a:xfrm>
                      <a:prstGeom prst="rect">
                        <a:avLst/>
                      </a:prstGeom>
                    </p:spPr>
                  </p:pic>
                </p:oleObj>
              </mc:Fallback>
            </mc:AlternateContent>
          </a:graphicData>
        </a:graphic>
      </p:graphicFrame>
      <p:sp>
        <p:nvSpPr>
          <p:cNvPr id="8" name="Titre 1"/>
          <p:cNvSpPr>
            <a:spLocks noGrp="1"/>
          </p:cNvSpPr>
          <p:nvPr>
            <p:ph type="title"/>
          </p:nvPr>
        </p:nvSpPr>
        <p:spPr>
          <a:xfrm>
            <a:off x="1496616" y="37398"/>
            <a:ext cx="7643514" cy="439274"/>
          </a:xfrm>
          <a:blipFill>
            <a:blip r:embed="rId6"/>
            <a:tile tx="0" ty="0" sx="100000" sy="100000" flip="none" algn="tl"/>
          </a:blipFill>
        </p:spPr>
        <p:txBody>
          <a:bodyPr/>
          <a:lstStyle/>
          <a:p>
            <a:r>
              <a:rPr lang="fr-FR" sz="3200" dirty="0" smtClean="0">
                <a:solidFill>
                  <a:schemeClr val="bg1"/>
                </a:solidFill>
              </a:rPr>
              <a:t>Exemple d’évaluation par positionnement </a:t>
            </a:r>
            <a:endParaRPr lang="fr-FR" sz="3200" dirty="0">
              <a:solidFill>
                <a:schemeClr val="bg1"/>
              </a:solidFill>
            </a:endParaRPr>
          </a:p>
        </p:txBody>
      </p:sp>
      <p:pic>
        <p:nvPicPr>
          <p:cNvPr id="9" name="Image 8"/>
          <p:cNvPicPr>
            <a:picLocks noChangeAspect="1"/>
          </p:cNvPicPr>
          <p:nvPr/>
        </p:nvPicPr>
        <p:blipFill>
          <a:blip r:embed="rId7"/>
          <a:stretch>
            <a:fillRect/>
          </a:stretch>
        </p:blipFill>
        <p:spPr>
          <a:xfrm>
            <a:off x="1280592" y="620688"/>
            <a:ext cx="7488832" cy="1488777"/>
          </a:xfrm>
          <a:prstGeom prst="rect">
            <a:avLst/>
          </a:prstGeom>
        </p:spPr>
      </p:pic>
    </p:spTree>
    <p:extLst>
      <p:ext uri="{BB962C8B-B14F-4D97-AF65-F5344CB8AC3E}">
        <p14:creationId xmlns:p14="http://schemas.microsoft.com/office/powerpoint/2010/main" val="724890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672" y="188640"/>
            <a:ext cx="7155290" cy="504056"/>
          </a:xfrm>
        </p:spPr>
        <p:txBody>
          <a:bodyPr/>
          <a:lstStyle/>
          <a:p>
            <a:r>
              <a:rPr lang="fr-FR" dirty="0"/>
              <a:t>Evaluer : PRONOTE ET LSL PRO</a:t>
            </a:r>
          </a:p>
        </p:txBody>
      </p:sp>
      <p:sp>
        <p:nvSpPr>
          <p:cNvPr id="3" name="Espace réservé du texte 2"/>
          <p:cNvSpPr>
            <a:spLocks noGrp="1"/>
          </p:cNvSpPr>
          <p:nvPr>
            <p:ph type="body" sz="quarter" idx="13"/>
          </p:nvPr>
        </p:nvSpPr>
        <p:spPr>
          <a:xfrm>
            <a:off x="390000" y="836712"/>
            <a:ext cx="9243522" cy="5184576"/>
          </a:xfrm>
        </p:spPr>
        <p:txBody>
          <a:bodyPr/>
          <a:lstStyle/>
          <a:p>
            <a:pPr marL="0" indent="0">
              <a:buNone/>
            </a:pPr>
            <a:endParaRPr lang="fr-FR" sz="2000" b="0" dirty="0">
              <a:solidFill>
                <a:schemeClr val="accent2"/>
              </a:solidFill>
            </a:endParaRPr>
          </a:p>
          <a:p>
            <a:pPr marL="0" indent="0">
              <a:buNone/>
            </a:pPr>
            <a:r>
              <a:rPr lang="fr-FR" sz="2000" b="0" dirty="0">
                <a:solidFill>
                  <a:schemeClr val="accent2"/>
                </a:solidFill>
              </a:rPr>
              <a:t>Les deux systèmes d’évaluations, note et positionnement, peuvent cohabiter. </a:t>
            </a:r>
          </a:p>
          <a:p>
            <a:pPr marL="0" indent="0">
              <a:buNone/>
            </a:pPr>
            <a:r>
              <a:rPr lang="fr-FR" sz="2000" dirty="0">
                <a:solidFill>
                  <a:srgbClr val="FF0000"/>
                </a:solidFill>
              </a:rPr>
              <a:t>Les compétences peuvent être converties en notes mais pas </a:t>
            </a:r>
            <a:r>
              <a:rPr lang="fr-FR" sz="2000" dirty="0" smtClean="0">
                <a:solidFill>
                  <a:srgbClr val="FF0000"/>
                </a:solidFill>
              </a:rPr>
              <a:t>l’inverse :  </a:t>
            </a:r>
            <a:endParaRPr lang="fr-FR" sz="2000" dirty="0">
              <a:solidFill>
                <a:srgbClr val="FF0000"/>
              </a:solidFill>
            </a:endParaRPr>
          </a:p>
          <a:p>
            <a:pPr marL="0" indent="0">
              <a:buNone/>
            </a:pPr>
            <a:endParaRPr lang="fr-FR" sz="2000"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25</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512030020"/>
              </p:ext>
            </p:extLst>
          </p:nvPr>
        </p:nvGraphicFramePr>
        <p:xfrm>
          <a:off x="390000" y="2780928"/>
          <a:ext cx="9243524" cy="2088232"/>
        </p:xfrm>
        <a:graphic>
          <a:graphicData uri="http://schemas.openxmlformats.org/drawingml/2006/table">
            <a:tbl>
              <a:tblPr firstRow="1" bandRow="1">
                <a:tableStyleId>{5C22544A-7EE6-4342-B048-85BDC9FD1C3A}</a:tableStyleId>
              </a:tblPr>
              <a:tblGrid>
                <a:gridCol w="2310881">
                  <a:extLst>
                    <a:ext uri="{9D8B030D-6E8A-4147-A177-3AD203B41FA5}">
                      <a16:colId xmlns:a16="http://schemas.microsoft.com/office/drawing/2014/main" val="1705690048"/>
                    </a:ext>
                  </a:extLst>
                </a:gridCol>
                <a:gridCol w="2310881">
                  <a:extLst>
                    <a:ext uri="{9D8B030D-6E8A-4147-A177-3AD203B41FA5}">
                      <a16:colId xmlns:a16="http://schemas.microsoft.com/office/drawing/2014/main" val="3083171732"/>
                    </a:ext>
                  </a:extLst>
                </a:gridCol>
                <a:gridCol w="2310881">
                  <a:extLst>
                    <a:ext uri="{9D8B030D-6E8A-4147-A177-3AD203B41FA5}">
                      <a16:colId xmlns:a16="http://schemas.microsoft.com/office/drawing/2014/main" val="482536530"/>
                    </a:ext>
                  </a:extLst>
                </a:gridCol>
                <a:gridCol w="2310881">
                  <a:extLst>
                    <a:ext uri="{9D8B030D-6E8A-4147-A177-3AD203B41FA5}">
                      <a16:colId xmlns:a16="http://schemas.microsoft.com/office/drawing/2014/main" val="959738711"/>
                    </a:ext>
                  </a:extLst>
                </a:gridCol>
              </a:tblGrid>
              <a:tr h="602533">
                <a:tc>
                  <a:txBody>
                    <a:bodyPr/>
                    <a:lstStyle/>
                    <a:p>
                      <a:r>
                        <a:rPr lang="fr-FR" dirty="0">
                          <a:solidFill>
                            <a:schemeClr val="tx1"/>
                          </a:solidFill>
                        </a:rPr>
                        <a:t>0 à 4/20</a:t>
                      </a:r>
                    </a:p>
                  </a:txBody>
                  <a:tcPr>
                    <a:solidFill>
                      <a:schemeClr val="accent3">
                        <a:lumMod val="20000"/>
                        <a:lumOff val="80000"/>
                      </a:schemeClr>
                    </a:solidFill>
                  </a:tcPr>
                </a:tc>
                <a:tc>
                  <a:txBody>
                    <a:bodyPr/>
                    <a:lstStyle/>
                    <a:p>
                      <a:r>
                        <a:rPr lang="fr-FR" dirty="0">
                          <a:solidFill>
                            <a:schemeClr val="tx1"/>
                          </a:solidFill>
                        </a:rPr>
                        <a:t>4 à 10/20</a:t>
                      </a:r>
                    </a:p>
                  </a:txBody>
                  <a:tcPr>
                    <a:solidFill>
                      <a:schemeClr val="accent3">
                        <a:lumMod val="20000"/>
                        <a:lumOff val="80000"/>
                      </a:schemeClr>
                    </a:solidFill>
                  </a:tcPr>
                </a:tc>
                <a:tc>
                  <a:txBody>
                    <a:bodyPr/>
                    <a:lstStyle/>
                    <a:p>
                      <a:r>
                        <a:rPr lang="fr-FR" dirty="0">
                          <a:solidFill>
                            <a:schemeClr val="tx1"/>
                          </a:solidFill>
                        </a:rPr>
                        <a:t>10 à 16/20</a:t>
                      </a:r>
                    </a:p>
                  </a:txBody>
                  <a:tcPr>
                    <a:solidFill>
                      <a:schemeClr val="accent3">
                        <a:lumMod val="20000"/>
                        <a:lumOff val="80000"/>
                      </a:schemeClr>
                    </a:solidFill>
                  </a:tcPr>
                </a:tc>
                <a:tc>
                  <a:txBody>
                    <a:bodyPr/>
                    <a:lstStyle/>
                    <a:p>
                      <a:r>
                        <a:rPr lang="fr-FR" dirty="0">
                          <a:solidFill>
                            <a:schemeClr val="tx1"/>
                          </a:solidFill>
                        </a:rPr>
                        <a:t>16 à 20/20</a:t>
                      </a:r>
                    </a:p>
                  </a:txBody>
                  <a:tcPr>
                    <a:solidFill>
                      <a:schemeClr val="accent3">
                        <a:lumMod val="20000"/>
                        <a:lumOff val="80000"/>
                      </a:schemeClr>
                    </a:solidFill>
                  </a:tcPr>
                </a:tc>
                <a:extLst>
                  <a:ext uri="{0D108BD9-81ED-4DB2-BD59-A6C34878D82A}">
                    <a16:rowId xmlns:a16="http://schemas.microsoft.com/office/drawing/2014/main" val="1296691408"/>
                  </a:ext>
                </a:extLst>
              </a:tr>
              <a:tr h="1485699">
                <a:tc>
                  <a:txBody>
                    <a:bodyPr/>
                    <a:lstStyle/>
                    <a:p>
                      <a:r>
                        <a:rPr lang="fr-FR" dirty="0">
                          <a:solidFill>
                            <a:schemeClr val="tx1"/>
                          </a:solidFill>
                        </a:rPr>
                        <a:t>Compétence</a:t>
                      </a:r>
                      <a:r>
                        <a:rPr lang="fr-FR" baseline="0" dirty="0">
                          <a:solidFill>
                            <a:schemeClr val="tx1"/>
                          </a:solidFill>
                        </a:rPr>
                        <a:t> non maîtrisée</a:t>
                      </a:r>
                      <a:endParaRPr lang="fr-FR" dirty="0">
                        <a:solidFill>
                          <a:schemeClr val="tx1"/>
                        </a:solidFill>
                      </a:endParaRPr>
                    </a:p>
                  </a:txBody>
                  <a:tcPr>
                    <a:solidFill>
                      <a:schemeClr val="accent3">
                        <a:lumMod val="20000"/>
                        <a:lumOff val="80000"/>
                      </a:schemeClr>
                    </a:solidFill>
                  </a:tcPr>
                </a:tc>
                <a:tc>
                  <a:txBody>
                    <a:bodyPr/>
                    <a:lstStyle/>
                    <a:p>
                      <a:r>
                        <a:rPr lang="fr-FR" dirty="0">
                          <a:solidFill>
                            <a:schemeClr val="tx1"/>
                          </a:solidFill>
                        </a:rPr>
                        <a:t>Compétence</a:t>
                      </a:r>
                      <a:r>
                        <a:rPr lang="fr-FR" baseline="0" dirty="0">
                          <a:solidFill>
                            <a:schemeClr val="tx1"/>
                          </a:solidFill>
                        </a:rPr>
                        <a:t> insuffisamment maîtrisée </a:t>
                      </a:r>
                      <a:endParaRPr lang="fr-FR" dirty="0">
                        <a:solidFill>
                          <a:schemeClr val="tx1"/>
                        </a:solidFill>
                      </a:endParaRPr>
                    </a:p>
                  </a:txBody>
                  <a:tcPr>
                    <a:solidFill>
                      <a:schemeClr val="accent3">
                        <a:lumMod val="20000"/>
                        <a:lumOff val="80000"/>
                      </a:schemeClr>
                    </a:solidFill>
                  </a:tcPr>
                </a:tc>
                <a:tc>
                  <a:txBody>
                    <a:bodyPr/>
                    <a:lstStyle/>
                    <a:p>
                      <a:r>
                        <a:rPr lang="fr-FR" dirty="0">
                          <a:solidFill>
                            <a:schemeClr val="tx1"/>
                          </a:solidFill>
                        </a:rPr>
                        <a:t>Compétence maîtrisée</a:t>
                      </a:r>
                    </a:p>
                  </a:txBody>
                  <a:tcPr>
                    <a:solidFill>
                      <a:schemeClr val="accent3">
                        <a:lumMod val="20000"/>
                        <a:lumOff val="80000"/>
                      </a:schemeClr>
                    </a:solidFill>
                  </a:tcPr>
                </a:tc>
                <a:tc>
                  <a:txBody>
                    <a:bodyPr/>
                    <a:lstStyle/>
                    <a:p>
                      <a:r>
                        <a:rPr lang="fr-FR" dirty="0">
                          <a:solidFill>
                            <a:schemeClr val="tx1"/>
                          </a:solidFill>
                        </a:rPr>
                        <a:t>Compétence</a:t>
                      </a:r>
                      <a:r>
                        <a:rPr lang="fr-FR" baseline="0" dirty="0">
                          <a:solidFill>
                            <a:schemeClr val="tx1"/>
                          </a:solidFill>
                        </a:rPr>
                        <a:t> bien maîtrisée</a:t>
                      </a:r>
                      <a:endParaRPr lang="fr-FR"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636942714"/>
                  </a:ext>
                </a:extLst>
              </a:tr>
            </a:tbl>
          </a:graphicData>
        </a:graphic>
      </p:graphicFrame>
    </p:spTree>
    <p:extLst>
      <p:ext uri="{BB962C8B-B14F-4D97-AF65-F5344CB8AC3E}">
        <p14:creationId xmlns:p14="http://schemas.microsoft.com/office/powerpoint/2010/main" val="3551531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383" y="116632"/>
            <a:ext cx="8136904" cy="1368152"/>
          </a:xfrm>
        </p:spPr>
        <p:txBody>
          <a:bodyPr/>
          <a:lstStyle/>
          <a:p>
            <a:r>
              <a:rPr lang="fr-FR" dirty="0"/>
              <a:t>Evaluer une compétence :  note ou positionnement ? </a:t>
            </a:r>
            <a:br>
              <a:rPr lang="fr-FR" dirty="0"/>
            </a:br>
            <a:r>
              <a:rPr lang="fr-FR" dirty="0"/>
              <a:t>		</a:t>
            </a:r>
            <a:br>
              <a:rPr lang="fr-FR" dirty="0"/>
            </a:br>
            <a:r>
              <a:rPr lang="fr-FR" dirty="0"/>
              <a:t>		Petit florilège </a:t>
            </a:r>
            <a:r>
              <a:rPr lang="fr-FR" dirty="0" smtClean="0"/>
              <a:t>pour en débattre</a:t>
            </a:r>
            <a:r>
              <a:rPr lang="fr-FR" dirty="0"/>
              <a:t>. </a:t>
            </a:r>
            <a:br>
              <a:rPr lang="fr-FR" dirty="0"/>
            </a:br>
            <a:r>
              <a:rPr lang="fr-FR" dirty="0"/>
              <a:t>		</a:t>
            </a:r>
            <a:r>
              <a:rPr lang="fr-FR" sz="1400" dirty="0"/>
              <a:t>(extraits du dossier de veille de l’IFE, N° 94 septembre 2014) </a:t>
            </a:r>
          </a:p>
        </p:txBody>
      </p:sp>
      <p:sp>
        <p:nvSpPr>
          <p:cNvPr id="3" name="Espace réservé du texte 2"/>
          <p:cNvSpPr>
            <a:spLocks noGrp="1"/>
          </p:cNvSpPr>
          <p:nvPr>
            <p:ph type="body" sz="quarter" idx="13"/>
          </p:nvPr>
        </p:nvSpPr>
        <p:spPr>
          <a:xfrm>
            <a:off x="225967" y="2606689"/>
            <a:ext cx="9243522" cy="792088"/>
          </a:xfrm>
        </p:spPr>
        <p:txBody>
          <a:bodyPr/>
          <a:lstStyle/>
          <a:p>
            <a:pPr marL="0" indent="0">
              <a:buNone/>
            </a:pPr>
            <a:r>
              <a:rPr lang="fr-FR" sz="2000" dirty="0">
                <a:latin typeface="Arial" panose="020B0604020202020204" pitchFamily="34" charset="0"/>
                <a:cs typeface="Arial" panose="020B0604020202020204" pitchFamily="34" charset="0"/>
              </a:rPr>
              <a:t>La notation favorise un accroissement de la violence et de la polarisation sociale sur fond de moindre solidarité.  (</a:t>
            </a:r>
            <a:r>
              <a:rPr lang="fr-FR" sz="2000" b="0" dirty="0" err="1">
                <a:latin typeface="Arial" panose="020B0604020202020204" pitchFamily="34" charset="0"/>
                <a:cs typeface="Arial" panose="020B0604020202020204" pitchFamily="34" charset="0"/>
              </a:rPr>
              <a:t>Bradfood</a:t>
            </a:r>
            <a:r>
              <a:rPr lang="fr-FR" sz="2000" b="0" dirty="0">
                <a:latin typeface="Arial" panose="020B0604020202020204" pitchFamily="34" charset="0"/>
                <a:cs typeface="Arial" panose="020B0604020202020204" pitchFamily="34" charset="0"/>
              </a:rPr>
              <a:t> &amp;</a:t>
            </a:r>
            <a:r>
              <a:rPr lang="fr-FR" sz="2000" b="0" dirty="0" err="1">
                <a:latin typeface="Arial" panose="020B0604020202020204" pitchFamily="34" charset="0"/>
                <a:cs typeface="Arial" panose="020B0604020202020204" pitchFamily="34" charset="0"/>
              </a:rPr>
              <a:t>Pollard</a:t>
            </a:r>
            <a:r>
              <a:rPr lang="fr-FR" sz="2000" b="0" dirty="0">
                <a:latin typeface="Arial" panose="020B0604020202020204" pitchFamily="34" charset="0"/>
                <a:cs typeface="Arial" panose="020B0604020202020204" pitchFamily="34" charset="0"/>
              </a:rPr>
              <a:t>, 2006)</a:t>
            </a:r>
            <a:endParaRPr lang="fr-FR" sz="2000" b="0" i="1" dirty="0">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26</a:t>
            </a:fld>
            <a:endParaRPr lang="fr-FR" dirty="0"/>
          </a:p>
        </p:txBody>
      </p:sp>
      <p:sp>
        <p:nvSpPr>
          <p:cNvPr id="5" name="ZoneTexte 4"/>
          <p:cNvSpPr txBox="1"/>
          <p:nvPr/>
        </p:nvSpPr>
        <p:spPr>
          <a:xfrm>
            <a:off x="167207" y="1508174"/>
            <a:ext cx="9361042" cy="1015663"/>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La notation ne devrait pas concerner des apprentissages en cours d’acquisition sauf à produire de l’échec ou de la réussite abusifs (De </a:t>
            </a:r>
            <a:r>
              <a:rPr lang="fr-FR" sz="2000" b="1" dirty="0" err="1">
                <a:latin typeface="Arial" panose="020B0604020202020204" pitchFamily="34" charset="0"/>
                <a:cs typeface="Arial" panose="020B0604020202020204" pitchFamily="34" charset="0"/>
              </a:rPr>
              <a:t>Ketele</a:t>
            </a:r>
            <a:r>
              <a:rPr lang="fr-FR" sz="2000" b="1" dirty="0">
                <a:latin typeface="Arial" panose="020B0604020202020204" pitchFamily="34" charset="0"/>
                <a:cs typeface="Arial" panose="020B0604020202020204" pitchFamily="34" charset="0"/>
              </a:rPr>
              <a:t> 2013</a:t>
            </a:r>
            <a:r>
              <a:rPr lang="fr-FR" b="1" dirty="0">
                <a:latin typeface="Arial" panose="020B0604020202020204" pitchFamily="34" charset="0"/>
                <a:cs typeface="Arial" panose="020B0604020202020204" pitchFamily="34" charset="0"/>
              </a:rPr>
              <a:t>)</a:t>
            </a:r>
            <a:endParaRPr lang="fr-FR" b="1" i="1" dirty="0">
              <a:latin typeface="Arial" panose="020B0604020202020204" pitchFamily="34" charset="0"/>
              <a:cs typeface="Arial" panose="020B0604020202020204" pitchFamily="34" charset="0"/>
            </a:endParaRPr>
          </a:p>
        </p:txBody>
      </p:sp>
      <p:sp>
        <p:nvSpPr>
          <p:cNvPr id="9" name="ZoneTexte 8"/>
          <p:cNvSpPr txBox="1"/>
          <p:nvPr/>
        </p:nvSpPr>
        <p:spPr>
          <a:xfrm>
            <a:off x="167207" y="3568617"/>
            <a:ext cx="9243522" cy="707886"/>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Pour les enseignants, la note est un instrument de motivation extrinsèque. (</a:t>
            </a:r>
            <a:r>
              <a:rPr lang="fr-FR" sz="2000" dirty="0" err="1">
                <a:latin typeface="Arial" panose="020B0604020202020204" pitchFamily="34" charset="0"/>
                <a:cs typeface="Arial" panose="020B0604020202020204" pitchFamily="34" charset="0"/>
              </a:rPr>
              <a:t>O.Rey</a:t>
            </a:r>
            <a:r>
              <a:rPr lang="fr-FR" sz="2000" dirty="0">
                <a:latin typeface="Arial" panose="020B0604020202020204" pitchFamily="34" charset="0"/>
                <a:cs typeface="Arial" panose="020B0604020202020204" pitchFamily="34" charset="0"/>
              </a:rPr>
              <a:t> et A. </a:t>
            </a:r>
            <a:r>
              <a:rPr lang="fr-FR" sz="2000" dirty="0" err="1">
                <a:latin typeface="Arial" panose="020B0604020202020204" pitchFamily="34" charset="0"/>
                <a:cs typeface="Arial" panose="020B0604020202020204" pitchFamily="34" charset="0"/>
              </a:rPr>
              <a:t>Feyfant</a:t>
            </a:r>
            <a:r>
              <a:rPr lang="fr-FR" sz="2000" dirty="0">
                <a:latin typeface="Arial" panose="020B0604020202020204" pitchFamily="34" charset="0"/>
                <a:cs typeface="Arial" panose="020B0604020202020204" pitchFamily="34" charset="0"/>
              </a:rPr>
              <a:t>, 2014)</a:t>
            </a:r>
          </a:p>
        </p:txBody>
      </p:sp>
      <p:sp>
        <p:nvSpPr>
          <p:cNvPr id="10" name="ZoneTexte 9"/>
          <p:cNvSpPr txBox="1"/>
          <p:nvPr/>
        </p:nvSpPr>
        <p:spPr>
          <a:xfrm>
            <a:off x="225967" y="4476609"/>
            <a:ext cx="9455031" cy="707886"/>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Les docimologues ont montré depuis les années 1930 le caractère aléatoire de la notation des épreuves au baccalauréat. </a:t>
            </a:r>
            <a:r>
              <a:rPr lang="fr-FR" sz="2000" dirty="0">
                <a:latin typeface="Arial" panose="020B0604020202020204" pitchFamily="34" charset="0"/>
                <a:cs typeface="Arial" panose="020B0604020202020204" pitchFamily="34" charset="0"/>
              </a:rPr>
              <a:t>(</a:t>
            </a:r>
            <a:r>
              <a:rPr lang="fr-FR" sz="2000" dirty="0" err="1">
                <a:latin typeface="Arial" panose="020B0604020202020204" pitchFamily="34" charset="0"/>
                <a:cs typeface="Arial" panose="020B0604020202020204" pitchFamily="34" charset="0"/>
              </a:rPr>
              <a:t>Suchaud</a:t>
            </a:r>
            <a:r>
              <a:rPr lang="fr-FR" sz="2000" dirty="0">
                <a:latin typeface="Arial" panose="020B0604020202020204" pitchFamily="34" charset="0"/>
                <a:cs typeface="Arial" panose="020B0604020202020204" pitchFamily="34" charset="0"/>
              </a:rPr>
              <a:t>, 2008) </a:t>
            </a:r>
          </a:p>
        </p:txBody>
      </p:sp>
      <p:sp>
        <p:nvSpPr>
          <p:cNvPr id="4" name="Rectangle 3"/>
          <p:cNvSpPr/>
          <p:nvPr/>
        </p:nvSpPr>
        <p:spPr>
          <a:xfrm>
            <a:off x="245474" y="5351549"/>
            <a:ext cx="9660525" cy="707886"/>
          </a:xfrm>
          <a:prstGeom prst="rect">
            <a:avLst/>
          </a:prstGeom>
        </p:spPr>
        <p:txBody>
          <a:bodyPr wrap="square">
            <a:spAutoFit/>
          </a:bodyPr>
          <a:lstStyle/>
          <a:p>
            <a:r>
              <a:rPr lang="fr-FR" sz="2000" b="1" dirty="0"/>
              <a:t>Depuis 2000, responsable des politiques éducatives utilise les compétences comme levier d’évolution des pratiques et des systèmes éducatifs (Rey, 2011) </a:t>
            </a:r>
          </a:p>
        </p:txBody>
      </p:sp>
    </p:spTree>
    <p:extLst>
      <p:ext uri="{BB962C8B-B14F-4D97-AF65-F5344CB8AC3E}">
        <p14:creationId xmlns:p14="http://schemas.microsoft.com/office/powerpoint/2010/main" val="24570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195000" y="1844824"/>
            <a:ext cx="9510528" cy="4464495"/>
          </a:xfrm>
          <a:blipFill>
            <a:blip r:embed="rId3"/>
            <a:tile tx="0" ty="0" sx="100000" sy="100000" flip="none" algn="tl"/>
          </a:blipFill>
        </p:spPr>
        <p:txBody>
          <a:bodyPr>
            <a:normAutofit/>
          </a:bodyPr>
          <a:lstStyle/>
          <a:p>
            <a:pPr algn="ctr"/>
            <a:endParaRPr lang="fr-FR" sz="4388" cap="none" dirty="0"/>
          </a:p>
          <a:p>
            <a:pPr algn="ctr"/>
            <a:r>
              <a:rPr lang="fr-FR" sz="4388" dirty="0" smtClean="0"/>
              <a:t>De l’</a:t>
            </a:r>
            <a:r>
              <a:rPr lang="fr-FR" sz="4388" dirty="0"/>
              <a:t>é</a:t>
            </a:r>
            <a:r>
              <a:rPr lang="fr-FR" sz="4388" dirty="0" smtClean="0"/>
              <a:t>valuation </a:t>
            </a:r>
            <a:endParaRPr lang="fr-FR" sz="4388" dirty="0"/>
          </a:p>
          <a:p>
            <a:pPr algn="ctr"/>
            <a:r>
              <a:rPr lang="fr-FR" sz="4388" dirty="0" smtClean="0"/>
              <a:t>des compétences</a:t>
            </a:r>
            <a:endParaRPr lang="fr-FR" sz="4388" cap="none" dirty="0" smtClean="0"/>
          </a:p>
          <a:p>
            <a:pPr algn="ctr"/>
            <a:r>
              <a:rPr lang="fr-FR" sz="4388" cap="none" dirty="0" smtClean="0"/>
              <a:t>À </a:t>
            </a:r>
          </a:p>
          <a:p>
            <a:pPr algn="ctr"/>
            <a:r>
              <a:rPr lang="fr-FR" sz="4388" cap="none" dirty="0" smtClean="0"/>
              <a:t>L’ENSEIGNEMENT PAR COMPETENCES</a:t>
            </a:r>
            <a:endParaRPr lang="fr-FR" sz="4388" cap="none" dirty="0"/>
          </a:p>
        </p:txBody>
      </p:sp>
      <p:sp>
        <p:nvSpPr>
          <p:cNvPr id="8" name="Espace réservé du pied de page 7"/>
          <p:cNvSpPr>
            <a:spLocks noGrp="1"/>
          </p:cNvSpPr>
          <p:nvPr>
            <p:ph type="ftr" sz="quarter" idx="4294967295"/>
          </p:nvPr>
        </p:nvSpPr>
        <p:spPr/>
        <p:txBody>
          <a:bodyPr/>
          <a:lstStyle/>
          <a:p>
            <a:r>
              <a:rPr lang="fr-FR" b="1" dirty="0">
                <a:solidFill>
                  <a:schemeClr val="tx1"/>
                </a:solidFill>
                <a:latin typeface="Acumin Pro" panose="020B0504020202020204" pitchFamily="34" charset="0"/>
              </a:rPr>
              <a:t>1</a:t>
            </a:r>
            <a:r>
              <a:rPr lang="fr-FR" b="1" baseline="30000" dirty="0">
                <a:solidFill>
                  <a:schemeClr val="tx1"/>
                </a:solidFill>
                <a:latin typeface="Acumin Pro" panose="020B0504020202020204" pitchFamily="34" charset="0"/>
              </a:rPr>
              <a:t>er</a:t>
            </a:r>
            <a:r>
              <a:rPr lang="fr-FR" b="1" dirty="0">
                <a:solidFill>
                  <a:schemeClr val="tx1"/>
                </a:solidFill>
                <a:latin typeface="Acumin Pro" panose="020B0504020202020204" pitchFamily="34" charset="0"/>
              </a:rPr>
              <a:t> Trimestre 2021</a:t>
            </a:r>
          </a:p>
        </p:txBody>
      </p:sp>
      <p:sp>
        <p:nvSpPr>
          <p:cNvPr id="9" name="Espace réservé du numéro de diapositive 8"/>
          <p:cNvSpPr>
            <a:spLocks noGrp="1"/>
          </p:cNvSpPr>
          <p:nvPr>
            <p:ph type="sldNum" sz="quarter" idx="4294967295"/>
          </p:nvPr>
        </p:nvSpPr>
        <p:spPr/>
        <p:txBody>
          <a:bodyPr/>
          <a:lstStyle/>
          <a:p>
            <a:fld id="{733122C9-A0B9-462F-8757-0847AD287B63}" type="slidenum">
              <a:rPr lang="fr-FR" smtClean="0">
                <a:latin typeface="Acumin Pro" panose="020B0504020202020204" pitchFamily="34" charset="0"/>
              </a:rPr>
              <a:pPr/>
              <a:t>27</a:t>
            </a:fld>
            <a:endParaRPr lang="fr-FR" dirty="0">
              <a:latin typeface="Acumin Pro" panose="020B0504020202020204" pitchFamily="34" charset="0"/>
            </a:endParaRPr>
          </a:p>
        </p:txBody>
      </p:sp>
    </p:spTree>
    <p:extLst>
      <p:ext uri="{BB962C8B-B14F-4D97-AF65-F5344CB8AC3E}">
        <p14:creationId xmlns:p14="http://schemas.microsoft.com/office/powerpoint/2010/main" val="2287242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464" y="1052736"/>
            <a:ext cx="9777536" cy="3432000"/>
          </a:xfrm>
        </p:spPr>
        <p:txBody>
          <a:bodyPr/>
          <a:lstStyle/>
          <a:p>
            <a:r>
              <a:rPr lang="fr-FR" altLang="fr-FR" sz="3200" dirty="0" smtClean="0">
                <a:ea typeface="ＭＳ Ｐゴシック" panose="020B0600070205080204" pitchFamily="34" charset="-128"/>
              </a:rPr>
              <a:t>La </a:t>
            </a:r>
            <a:r>
              <a:rPr lang="fr-FR" altLang="fr-FR" sz="3200" dirty="0">
                <a:ea typeface="ＭＳ Ｐゴシック" panose="020B0600070205080204" pitchFamily="34" charset="-128"/>
              </a:rPr>
              <a:t>construction d</a:t>
            </a:r>
            <a:r>
              <a:rPr lang="fr-FR" altLang="fr-FR" sz="3200" dirty="0">
                <a:latin typeface="Arial" panose="020B0604020202020204" pitchFamily="34" charset="0"/>
                <a:ea typeface="MS Mincho" pitchFamily="49" charset="-128"/>
              </a:rPr>
              <a:t>’</a:t>
            </a:r>
            <a:r>
              <a:rPr lang="fr-FR" altLang="ja-JP" sz="3200" dirty="0">
                <a:ea typeface="ＭＳ Ｐゴシック" panose="020B0600070205080204" pitchFamily="34" charset="-128"/>
              </a:rPr>
              <a:t>une compétence relève d</a:t>
            </a:r>
            <a:r>
              <a:rPr lang="fr-FR" altLang="ja-JP" sz="3200" dirty="0">
                <a:latin typeface="Arial" panose="020B0604020202020204" pitchFamily="34" charset="0"/>
                <a:ea typeface="MS Mincho" pitchFamily="49" charset="-128"/>
              </a:rPr>
              <a:t>’</a:t>
            </a:r>
            <a:r>
              <a:rPr lang="fr-FR" altLang="ja-JP" sz="3200" dirty="0">
                <a:ea typeface="ＭＳ Ｐゴシック" panose="020B0600070205080204" pitchFamily="34" charset="-128"/>
              </a:rPr>
              <a:t>un juste dosage entre </a:t>
            </a:r>
            <a:r>
              <a:rPr lang="fr-FR" altLang="ja-JP" sz="3200" b="1" dirty="0">
                <a:solidFill>
                  <a:schemeClr val="accent2">
                    <a:lumMod val="60000"/>
                    <a:lumOff val="40000"/>
                  </a:schemeClr>
                </a:solidFill>
                <a:ea typeface="ＭＳ Ｐゴシック" panose="020B0600070205080204" pitchFamily="34" charset="-128"/>
              </a:rPr>
              <a:t>le travail isolé de ses divers éléments </a:t>
            </a:r>
            <a:endParaRPr lang="fr-FR" altLang="ja-JP" sz="3200" b="1" dirty="0" smtClean="0">
              <a:solidFill>
                <a:schemeClr val="accent2">
                  <a:lumMod val="60000"/>
                  <a:lumOff val="40000"/>
                </a:schemeClr>
              </a:solidFill>
              <a:ea typeface="ＭＳ Ｐゴシック" panose="020B0600070205080204" pitchFamily="34" charset="-128"/>
            </a:endParaRPr>
          </a:p>
          <a:p>
            <a:r>
              <a:rPr lang="fr-FR" altLang="ja-JP" sz="3200" dirty="0" smtClean="0">
                <a:ea typeface="ＭＳ Ｐゴシック" panose="020B0600070205080204" pitchFamily="34" charset="-128"/>
              </a:rPr>
              <a:t>et </a:t>
            </a:r>
            <a:r>
              <a:rPr lang="fr-FR" altLang="ja-JP" sz="3200" dirty="0">
                <a:ea typeface="ＭＳ Ｐゴシック" panose="020B0600070205080204" pitchFamily="34" charset="-128"/>
              </a:rPr>
              <a:t>l</a:t>
            </a:r>
            <a:r>
              <a:rPr lang="fr-FR" altLang="ja-JP" sz="3200" dirty="0">
                <a:latin typeface="Arial" panose="020B0604020202020204" pitchFamily="34" charset="0"/>
                <a:ea typeface="MS Mincho" pitchFamily="49" charset="-128"/>
              </a:rPr>
              <a:t>’</a:t>
            </a:r>
            <a:r>
              <a:rPr lang="fr-FR" altLang="ja-JP" sz="3200" dirty="0">
                <a:ea typeface="ＭＳ Ｐゴシック" panose="020B0600070205080204" pitchFamily="34" charset="-128"/>
              </a:rPr>
              <a:t>intégration de ces éléments en </a:t>
            </a:r>
            <a:endParaRPr lang="fr-FR" altLang="ja-JP" sz="3200" dirty="0" smtClean="0">
              <a:ea typeface="ＭＳ Ｐゴシック" panose="020B0600070205080204" pitchFamily="34" charset="-128"/>
            </a:endParaRPr>
          </a:p>
          <a:p>
            <a:r>
              <a:rPr lang="fr-FR" altLang="ja-JP" sz="3200" b="1" dirty="0" smtClean="0">
                <a:solidFill>
                  <a:schemeClr val="accent4">
                    <a:lumMod val="75000"/>
                  </a:schemeClr>
                </a:solidFill>
                <a:ea typeface="ＭＳ Ｐゴシック" panose="020B0600070205080204" pitchFamily="34" charset="-128"/>
              </a:rPr>
              <a:t>situation </a:t>
            </a:r>
            <a:r>
              <a:rPr lang="fr-FR" altLang="ja-JP" sz="3200" b="1" dirty="0">
                <a:solidFill>
                  <a:schemeClr val="accent4">
                    <a:lumMod val="75000"/>
                  </a:schemeClr>
                </a:solidFill>
                <a:ea typeface="ＭＳ Ｐゴシック" panose="020B0600070205080204" pitchFamily="34" charset="-128"/>
              </a:rPr>
              <a:t>d</a:t>
            </a:r>
            <a:r>
              <a:rPr lang="fr-FR" altLang="ja-JP" sz="3200" b="1" dirty="0">
                <a:solidFill>
                  <a:schemeClr val="accent4">
                    <a:lumMod val="75000"/>
                  </a:schemeClr>
                </a:solidFill>
                <a:latin typeface="Arial" panose="020B0604020202020204" pitchFamily="34" charset="0"/>
                <a:ea typeface="MS Mincho" pitchFamily="49" charset="-128"/>
              </a:rPr>
              <a:t>’</a:t>
            </a:r>
            <a:r>
              <a:rPr lang="fr-FR" altLang="ja-JP" sz="3200" b="1" dirty="0">
                <a:solidFill>
                  <a:schemeClr val="accent4">
                    <a:lumMod val="75000"/>
                  </a:schemeClr>
                </a:solidFill>
                <a:ea typeface="ＭＳ Ｐゴシック" panose="020B0600070205080204" pitchFamily="34" charset="-128"/>
              </a:rPr>
              <a:t>opérationnalisation</a:t>
            </a:r>
            <a:r>
              <a:rPr lang="fr-FR" altLang="ja-JP" sz="3200" dirty="0">
                <a:ea typeface="ＭＳ Ｐゴシック" panose="020B0600070205080204" pitchFamily="34" charset="-128"/>
              </a:rPr>
              <a:t>. </a:t>
            </a:r>
            <a:r>
              <a:rPr lang="fr-FR" altLang="ja-JP" sz="3200" dirty="0" smtClean="0">
                <a:ea typeface="ＭＳ Ｐゴシック" panose="020B0600070205080204" pitchFamily="34" charset="-128"/>
              </a:rPr>
              <a:t>Toute </a:t>
            </a:r>
            <a:r>
              <a:rPr lang="fr-FR" altLang="ja-JP" sz="3200" dirty="0">
                <a:ea typeface="ＭＳ Ｐゴシック" panose="020B0600070205080204" pitchFamily="34" charset="-128"/>
              </a:rPr>
              <a:t>la difficulté didactique est de gérer de manière dialectique ces deux approches. » (Etienne et </a:t>
            </a:r>
            <a:r>
              <a:rPr lang="fr-FR" altLang="ja-JP" sz="3200" dirty="0" err="1">
                <a:ea typeface="ＭＳ Ｐゴシック" panose="020B0600070205080204" pitchFamily="34" charset="-128"/>
              </a:rPr>
              <a:t>Lerouge</a:t>
            </a:r>
            <a:r>
              <a:rPr lang="fr-FR" altLang="ja-JP" sz="3200" dirty="0">
                <a:ea typeface="ＭＳ Ｐゴシック" panose="020B0600070205080204" pitchFamily="34" charset="-128"/>
              </a:rPr>
              <a:t>)</a:t>
            </a:r>
            <a:endParaRPr lang="fr-FR" altLang="fr-FR" sz="3200" dirty="0">
              <a:ea typeface="ＭＳ Ｐゴシック" panose="020B0600070205080204" pitchFamily="34" charset="-128"/>
            </a:endParaRPr>
          </a:p>
          <a:p>
            <a:endParaRPr lang="fr-FR" sz="3200" dirty="0"/>
          </a:p>
        </p:txBody>
      </p:sp>
      <p:sp>
        <p:nvSpPr>
          <p:cNvPr id="4" name="Espace réservé de la date 3"/>
          <p:cNvSpPr>
            <a:spLocks noGrp="1"/>
          </p:cNvSpPr>
          <p:nvPr>
            <p:ph type="dt" sz="half" idx="10"/>
          </p:nvPr>
        </p:nvSpPr>
        <p:spPr/>
        <p:txBody>
          <a:bodyPr/>
          <a:lstStyle/>
          <a:p>
            <a:fld id="{40E184F2-B4D4-445D-8F79-ECC84A5F7841}" type="datetime1">
              <a:rPr lang="fr-FR" smtClean="0"/>
              <a:t>04/06/2021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28</a:t>
            </a:fld>
            <a:endParaRPr lang="fr-FR"/>
          </a:p>
        </p:txBody>
      </p:sp>
      <p:sp>
        <p:nvSpPr>
          <p:cNvPr id="7" name="Titre 1"/>
          <p:cNvSpPr>
            <a:spLocks noGrp="1"/>
          </p:cNvSpPr>
          <p:nvPr>
            <p:ph type="title"/>
          </p:nvPr>
        </p:nvSpPr>
        <p:spPr>
          <a:xfrm>
            <a:off x="2144713" y="115888"/>
            <a:ext cx="6408737" cy="792162"/>
          </a:xfrm>
          <a:blipFill>
            <a:blip r:embed="rId3"/>
            <a:tile tx="0" ty="0" sx="100000" sy="100000" flip="none" algn="tl"/>
          </a:blipFill>
        </p:spPr>
        <p:txBody>
          <a:bodyPr/>
          <a:lstStyle/>
          <a:p>
            <a:pPr algn="ctr"/>
            <a:r>
              <a:rPr lang="fr-FR" dirty="0">
                <a:solidFill>
                  <a:schemeClr val="bg1"/>
                </a:solidFill>
              </a:rPr>
              <a:t>Enseignement, apprentissage, évaluation par compétences : un continuum. </a:t>
            </a:r>
          </a:p>
        </p:txBody>
      </p:sp>
      <p:sp>
        <p:nvSpPr>
          <p:cNvPr id="8" name="Rectangle 7"/>
          <p:cNvSpPr/>
          <p:nvPr/>
        </p:nvSpPr>
        <p:spPr>
          <a:xfrm>
            <a:off x="105563" y="4417467"/>
            <a:ext cx="5927557" cy="1923720"/>
          </a:xfrm>
          <a:prstGeom prst="wedgeRectCallout">
            <a:avLst>
              <a:gd name="adj1" fmla="val 17671"/>
              <a:gd name="adj2" fmla="val -4791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CAPACITÉ/CONNAISSANCE/ATTITUDE </a:t>
            </a:r>
          </a:p>
          <a:p>
            <a:pPr algn="ctr"/>
            <a:endParaRPr lang="fr-FR" sz="2400" b="1" dirty="0" smtClean="0"/>
          </a:p>
          <a:p>
            <a:pPr algn="ctr"/>
            <a:r>
              <a:rPr lang="fr-FR" sz="2400" u="sng" dirty="0" smtClean="0"/>
              <a:t>Exemples </a:t>
            </a:r>
            <a:r>
              <a:rPr lang="fr-FR" sz="2400" dirty="0" smtClean="0"/>
              <a:t>: relever un champ lexical / nommer les personnages</a:t>
            </a:r>
            <a:r>
              <a:rPr lang="fr-FR" sz="2000" dirty="0" smtClean="0"/>
              <a:t>, etc. </a:t>
            </a:r>
            <a:endParaRPr lang="fr-FR" sz="2000" dirty="0"/>
          </a:p>
        </p:txBody>
      </p:sp>
      <p:sp>
        <p:nvSpPr>
          <p:cNvPr id="9" name="Rectangle à coins arrondis 8"/>
          <p:cNvSpPr/>
          <p:nvPr/>
        </p:nvSpPr>
        <p:spPr>
          <a:xfrm>
            <a:off x="6033120" y="4293096"/>
            <a:ext cx="3872880" cy="2048091"/>
          </a:xfrm>
          <a:prstGeom prst="wedgeRoundRectCallout">
            <a:avLst>
              <a:gd name="adj1" fmla="val -14724"/>
              <a:gd name="adj2" fmla="val -49536"/>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TÂCHE COMPLEXE</a:t>
            </a:r>
          </a:p>
          <a:p>
            <a:pPr algn="ctr"/>
            <a:endParaRPr lang="fr-FR" sz="2400" b="1" dirty="0" smtClean="0"/>
          </a:p>
          <a:p>
            <a:pPr algn="ctr"/>
            <a:r>
              <a:rPr lang="fr-FR" sz="2400" dirty="0" smtClean="0"/>
              <a:t>Exemples : résumer un texte, présenter un corpus, etc. </a:t>
            </a:r>
            <a:endParaRPr lang="fr-FR" sz="2400" dirty="0"/>
          </a:p>
        </p:txBody>
      </p:sp>
    </p:spTree>
    <p:extLst>
      <p:ext uri="{BB962C8B-B14F-4D97-AF65-F5344CB8AC3E}">
        <p14:creationId xmlns:p14="http://schemas.microsoft.com/office/powerpoint/2010/main" val="1878076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518" y="1113344"/>
            <a:ext cx="9527863" cy="2952328"/>
          </a:xfrm>
        </p:spPr>
        <p:txBody>
          <a:bodyPr/>
          <a:lstStyle/>
          <a:p>
            <a:pPr algn="just"/>
            <a:r>
              <a:rPr lang="de-DE" altLang="fr-FR" sz="3200" dirty="0" smtClean="0">
                <a:ea typeface="ＭＳ Ｐゴシック" panose="020B0600070205080204" pitchFamily="34" charset="-128"/>
              </a:rPr>
              <a:t>1) La </a:t>
            </a:r>
            <a:r>
              <a:rPr lang="de-DE" altLang="fr-FR" sz="3200" dirty="0" err="1" smtClean="0">
                <a:ea typeface="ＭＳ Ｐゴシック" panose="020B0600070205080204" pitchFamily="34" charset="-128"/>
              </a:rPr>
              <a:t>compétence</a:t>
            </a:r>
            <a:r>
              <a:rPr lang="de-DE" altLang="fr-FR" sz="3200" dirty="0" smtClean="0">
                <a:ea typeface="ＭＳ Ｐゴシック" panose="020B0600070205080204" pitchFamily="34" charset="-128"/>
              </a:rPr>
              <a:t> </a:t>
            </a:r>
            <a:r>
              <a:rPr lang="de-DE" altLang="fr-FR" sz="3200" dirty="0" err="1" smtClean="0">
                <a:ea typeface="ＭＳ Ｐゴシック" panose="020B0600070205080204" pitchFamily="34" charset="-128"/>
              </a:rPr>
              <a:t>débouche</a:t>
            </a:r>
            <a:r>
              <a:rPr lang="de-DE" altLang="fr-FR" sz="3200" dirty="0" smtClean="0">
                <a:ea typeface="ＭＳ Ｐゴシック" panose="020B0600070205080204" pitchFamily="34" charset="-128"/>
              </a:rPr>
              <a:t> </a:t>
            </a:r>
            <a:r>
              <a:rPr lang="de-DE" altLang="fr-FR" sz="3200" dirty="0" err="1" smtClean="0">
                <a:ea typeface="ＭＳ Ｐゴシック" panose="020B0600070205080204" pitchFamily="34" charset="-128"/>
              </a:rPr>
              <a:t>sur</a:t>
            </a:r>
            <a:r>
              <a:rPr lang="de-DE" altLang="fr-FR" sz="3200" dirty="0" smtClean="0">
                <a:ea typeface="ＭＳ Ｐゴシック" panose="020B0600070205080204" pitchFamily="34" charset="-128"/>
              </a:rPr>
              <a:t> la </a:t>
            </a:r>
            <a:r>
              <a:rPr lang="de-DE" altLang="fr-FR" sz="3200" dirty="0" err="1">
                <a:ea typeface="ＭＳ Ｐゴシック" panose="020B0600070205080204" pitchFamily="34" charset="-128"/>
              </a:rPr>
              <a:t>réalisation</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d'une</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tâche</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elle</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doit</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donc</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inciter</a:t>
            </a:r>
            <a:r>
              <a:rPr lang="de-DE" altLang="fr-FR" sz="3200" dirty="0">
                <a:ea typeface="ＭＳ Ｐゴシック" panose="020B0600070205080204" pitchFamily="34" charset="-128"/>
              </a:rPr>
              <a:t> les </a:t>
            </a:r>
            <a:r>
              <a:rPr lang="de-DE" altLang="fr-FR" sz="3200" dirty="0" err="1">
                <a:ea typeface="ＭＳ Ｐゴシック" panose="020B0600070205080204" pitchFamily="34" charset="-128"/>
              </a:rPr>
              <a:t>enseignants</a:t>
            </a:r>
            <a:r>
              <a:rPr lang="de-DE" altLang="fr-FR" sz="3200" dirty="0">
                <a:ea typeface="ＭＳ Ｐゴシック" panose="020B0600070205080204" pitchFamily="34" charset="-128"/>
              </a:rPr>
              <a:t> à </a:t>
            </a:r>
            <a:r>
              <a:rPr lang="de-DE" altLang="fr-FR" sz="3200" dirty="0" err="1">
                <a:ea typeface="ＭＳ Ｐゴシック" panose="020B0600070205080204" pitchFamily="34" charset="-128"/>
              </a:rPr>
              <a:t>réfléchir</a:t>
            </a:r>
            <a:r>
              <a:rPr lang="de-DE" altLang="fr-FR" sz="3200" dirty="0">
                <a:ea typeface="ＭＳ Ｐゴシック" panose="020B0600070205080204" pitchFamily="34" charset="-128"/>
              </a:rPr>
              <a:t> à </a:t>
            </a:r>
            <a:r>
              <a:rPr lang="de-DE" altLang="fr-FR" sz="3200" dirty="0" err="1">
                <a:ea typeface="ＭＳ Ｐゴシック" panose="020B0600070205080204" pitchFamily="34" charset="-128"/>
              </a:rPr>
              <a:t>ce</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qu'ils</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veulent</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que</a:t>
            </a:r>
            <a:r>
              <a:rPr lang="de-DE" altLang="fr-FR" sz="3200" dirty="0">
                <a:ea typeface="ＭＳ Ｐゴシック" panose="020B0600070205080204" pitchFamily="34" charset="-128"/>
              </a:rPr>
              <a:t> les </a:t>
            </a:r>
            <a:r>
              <a:rPr lang="de-DE" altLang="fr-FR" sz="3200" dirty="0" err="1">
                <a:ea typeface="ＭＳ Ｐゴシック" panose="020B0600070205080204" pitchFamily="34" charset="-128"/>
              </a:rPr>
              <a:t>élèves</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sachent</a:t>
            </a:r>
            <a:r>
              <a:rPr lang="de-DE" altLang="fr-FR" sz="3200" dirty="0">
                <a:ea typeface="ＭＳ Ｐゴシック" panose="020B0600070205080204" pitchFamily="34" charset="-128"/>
              </a:rPr>
              <a:t> faire à </a:t>
            </a:r>
            <a:r>
              <a:rPr lang="de-DE" altLang="fr-FR" sz="3200" dirty="0" err="1">
                <a:ea typeface="ＭＳ Ｐゴシック" panose="020B0600070205080204" pitchFamily="34" charset="-128"/>
              </a:rPr>
              <a:t>l'issue</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d'un</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cours</a:t>
            </a:r>
            <a:r>
              <a:rPr lang="de-DE" altLang="fr-FR" sz="3200" dirty="0">
                <a:ea typeface="ＭＳ Ｐゴシック" panose="020B0600070205080204" pitchFamily="34" charset="-128"/>
              </a:rPr>
              <a:t> et à </a:t>
            </a:r>
            <a:r>
              <a:rPr lang="de-DE" altLang="fr-FR" sz="3200" dirty="0" err="1">
                <a:ea typeface="ＭＳ Ｐゴシック" panose="020B0600070205080204" pitchFamily="34" charset="-128"/>
              </a:rPr>
              <a:t>multiplier</a:t>
            </a:r>
            <a:r>
              <a:rPr lang="de-DE" altLang="fr-FR" sz="3200" dirty="0">
                <a:ea typeface="ＭＳ Ｐゴシック" panose="020B0600070205080204" pitchFamily="34" charset="-128"/>
              </a:rPr>
              <a:t> les </a:t>
            </a:r>
            <a:r>
              <a:rPr lang="de-DE" altLang="fr-FR" sz="3200" dirty="0" err="1">
                <a:ea typeface="ＭＳ Ｐゴシック" panose="020B0600070205080204" pitchFamily="34" charset="-128"/>
              </a:rPr>
              <a:t>situations</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pédagogiques</a:t>
            </a:r>
            <a:r>
              <a:rPr lang="de-DE" altLang="fr-FR" sz="3200" dirty="0">
                <a:ea typeface="ＭＳ Ｐゴシック" panose="020B0600070205080204" pitchFamily="34" charset="-128"/>
              </a:rPr>
              <a:t> </a:t>
            </a:r>
            <a:r>
              <a:rPr lang="de-DE" altLang="fr-FR" sz="3200" dirty="0" err="1">
                <a:ea typeface="ＭＳ Ｐゴシック" panose="020B0600070205080204" pitchFamily="34" charset="-128"/>
              </a:rPr>
              <a:t>où</a:t>
            </a:r>
            <a:r>
              <a:rPr lang="de-DE" altLang="fr-FR" sz="3200" dirty="0">
                <a:ea typeface="ＭＳ Ｐゴシック" panose="020B0600070205080204" pitchFamily="34" charset="-128"/>
              </a:rPr>
              <a:t> </a:t>
            </a:r>
            <a:r>
              <a:rPr lang="de-DE" altLang="fr-FR" sz="3600" b="1" dirty="0">
                <a:solidFill>
                  <a:schemeClr val="accent2">
                    <a:lumMod val="60000"/>
                    <a:lumOff val="40000"/>
                  </a:schemeClr>
                </a:solidFill>
                <a:ea typeface="ＭＳ Ｐゴシック" panose="020B0600070205080204" pitchFamily="34" charset="-128"/>
              </a:rPr>
              <a:t>les </a:t>
            </a:r>
            <a:r>
              <a:rPr lang="de-DE" altLang="fr-FR" sz="3600" b="1" dirty="0" err="1">
                <a:solidFill>
                  <a:schemeClr val="accent2">
                    <a:lumMod val="60000"/>
                    <a:lumOff val="40000"/>
                  </a:schemeClr>
                </a:solidFill>
                <a:ea typeface="ＭＳ Ｐゴシック" panose="020B0600070205080204" pitchFamily="34" charset="-128"/>
              </a:rPr>
              <a:t>élèves</a:t>
            </a:r>
            <a:r>
              <a:rPr lang="de-DE" altLang="fr-FR" sz="3600" b="1" dirty="0">
                <a:solidFill>
                  <a:schemeClr val="accent2">
                    <a:lumMod val="60000"/>
                    <a:lumOff val="40000"/>
                  </a:schemeClr>
                </a:solidFill>
                <a:ea typeface="ＭＳ Ｐゴシック" panose="020B0600070205080204" pitchFamily="34" charset="-128"/>
              </a:rPr>
              <a:t> </a:t>
            </a:r>
            <a:r>
              <a:rPr lang="de-DE" altLang="fr-FR" sz="3600" b="1" dirty="0" err="1">
                <a:solidFill>
                  <a:schemeClr val="accent2">
                    <a:lumMod val="60000"/>
                    <a:lumOff val="40000"/>
                  </a:schemeClr>
                </a:solidFill>
                <a:ea typeface="ＭＳ Ｐゴシック" panose="020B0600070205080204" pitchFamily="34" charset="-128"/>
              </a:rPr>
              <a:t>doivent</a:t>
            </a:r>
            <a:r>
              <a:rPr lang="de-DE" altLang="fr-FR" sz="3600" b="1" dirty="0">
                <a:solidFill>
                  <a:schemeClr val="accent2">
                    <a:lumMod val="60000"/>
                    <a:lumOff val="40000"/>
                  </a:schemeClr>
                </a:solidFill>
                <a:ea typeface="ＭＳ Ｐゴシック" panose="020B0600070205080204" pitchFamily="34" charset="-128"/>
              </a:rPr>
              <a:t> </a:t>
            </a:r>
            <a:r>
              <a:rPr lang="de-DE" altLang="fr-FR" sz="3600" b="1" dirty="0" err="1">
                <a:solidFill>
                  <a:schemeClr val="accent2">
                    <a:lumMod val="60000"/>
                    <a:lumOff val="40000"/>
                  </a:schemeClr>
                </a:solidFill>
                <a:ea typeface="ＭＳ Ｐゴシック" panose="020B0600070205080204" pitchFamily="34" charset="-128"/>
              </a:rPr>
              <a:t>être</a:t>
            </a:r>
            <a:r>
              <a:rPr lang="de-DE" altLang="fr-FR" sz="3600" b="1" dirty="0">
                <a:solidFill>
                  <a:schemeClr val="accent2">
                    <a:lumMod val="60000"/>
                    <a:lumOff val="40000"/>
                  </a:schemeClr>
                </a:solidFill>
                <a:ea typeface="ＭＳ Ｐゴシック" panose="020B0600070205080204" pitchFamily="34" charset="-128"/>
              </a:rPr>
              <a:t> en </a:t>
            </a:r>
            <a:r>
              <a:rPr lang="de-DE" altLang="fr-FR" sz="3600" b="1" dirty="0" err="1">
                <a:solidFill>
                  <a:schemeClr val="accent2">
                    <a:lumMod val="60000"/>
                    <a:lumOff val="40000"/>
                  </a:schemeClr>
                </a:solidFill>
                <a:ea typeface="ＭＳ Ｐゴシック" panose="020B0600070205080204" pitchFamily="34" charset="-128"/>
              </a:rPr>
              <a:t>activité</a:t>
            </a:r>
            <a:r>
              <a:rPr lang="de-DE" altLang="fr-FR" sz="3200" b="1" dirty="0">
                <a:solidFill>
                  <a:srgbClr val="7030A0"/>
                </a:solidFill>
                <a:ea typeface="ＭＳ Ｐゴシック" panose="020B0600070205080204" pitchFamily="34" charset="-128"/>
              </a:rPr>
              <a:t>.</a:t>
            </a:r>
          </a:p>
          <a:p>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29</a:t>
            </a:fld>
            <a:endParaRPr lang="fr-FR"/>
          </a:p>
        </p:txBody>
      </p:sp>
      <p:sp>
        <p:nvSpPr>
          <p:cNvPr id="7" name="Rectangle 6"/>
          <p:cNvSpPr/>
          <p:nvPr/>
        </p:nvSpPr>
        <p:spPr>
          <a:xfrm>
            <a:off x="61518" y="4273216"/>
            <a:ext cx="9649072" cy="2062103"/>
          </a:xfrm>
          <a:prstGeom prst="rect">
            <a:avLst/>
          </a:prstGeom>
        </p:spPr>
        <p:txBody>
          <a:bodyPr wrap="square">
            <a:spAutoFit/>
          </a:bodyPr>
          <a:lstStyle/>
          <a:p>
            <a:pPr lvl="0" algn="just" fontAlgn="base">
              <a:spcBef>
                <a:spcPts val="2000"/>
              </a:spcBef>
              <a:spcAft>
                <a:spcPct val="0"/>
              </a:spcAft>
              <a:buClr>
                <a:srgbClr val="404040"/>
              </a:buClr>
            </a:pPr>
            <a:r>
              <a:rPr lang="fr-FR" altLang="ja-JP" sz="3200" dirty="0" smtClean="0">
                <a:solidFill>
                  <a:srgbClr val="404040"/>
                </a:solidFill>
                <a:latin typeface="Arial Narrow" panose="020B0606020202030204" pitchFamily="34" charset="0"/>
                <a:ea typeface="ＭＳ Ｐゴシック" panose="020B0600070205080204" pitchFamily="34" charset="-128"/>
              </a:rPr>
              <a:t>2) Les compétences </a:t>
            </a:r>
            <a:r>
              <a:rPr lang="fr-FR" altLang="ja-JP" sz="3200" dirty="0">
                <a:solidFill>
                  <a:srgbClr val="404040"/>
                </a:solidFill>
                <a:latin typeface="Arial Narrow" panose="020B0606020202030204" pitchFamily="34" charset="0"/>
                <a:ea typeface="ＭＳ Ｐゴシック" panose="020B0600070205080204" pitchFamily="34" charset="-128"/>
              </a:rPr>
              <a:t>se construisent au gré d</a:t>
            </a:r>
            <a:r>
              <a:rPr lang="fr-FR" altLang="ja-JP" sz="3200" dirty="0">
                <a:solidFill>
                  <a:srgbClr val="404040"/>
                </a:solidFill>
                <a:latin typeface="Arial Narrow" panose="020B0606020202030204" pitchFamily="34" charset="0"/>
                <a:ea typeface="MS Mincho" pitchFamily="49" charset="-128"/>
              </a:rPr>
              <a:t>’</a:t>
            </a:r>
            <a:r>
              <a:rPr lang="fr-FR" altLang="ja-JP" sz="3200" dirty="0">
                <a:solidFill>
                  <a:srgbClr val="404040"/>
                </a:solidFill>
                <a:latin typeface="Arial Narrow" panose="020B0606020202030204" pitchFamily="34" charset="0"/>
                <a:ea typeface="ＭＳ Ｐゴシック" panose="020B0600070205080204" pitchFamily="34" charset="-128"/>
              </a:rPr>
              <a:t>un entrainement, </a:t>
            </a:r>
            <a:r>
              <a:rPr lang="fr-FR" altLang="ja-JP" sz="3200" b="1" dirty="0">
                <a:solidFill>
                  <a:schemeClr val="accent2">
                    <a:lumMod val="60000"/>
                    <a:lumOff val="40000"/>
                  </a:schemeClr>
                </a:solidFill>
                <a:latin typeface="Arial Narrow" panose="020B0606020202030204" pitchFamily="34" charset="0"/>
                <a:ea typeface="ＭＳ Ｐゴシック" panose="020B0600070205080204" pitchFamily="34" charset="-128"/>
              </a:rPr>
              <a:t>d</a:t>
            </a:r>
            <a:r>
              <a:rPr lang="fr-FR" altLang="ja-JP" sz="3200" b="1" dirty="0">
                <a:solidFill>
                  <a:schemeClr val="accent2">
                    <a:lumMod val="60000"/>
                    <a:lumOff val="40000"/>
                  </a:schemeClr>
                </a:solidFill>
                <a:latin typeface="Arial Narrow" panose="020B0606020202030204" pitchFamily="34" charset="0"/>
                <a:ea typeface="MS Mincho" pitchFamily="49" charset="-128"/>
              </a:rPr>
              <a:t>’</a:t>
            </a:r>
            <a:r>
              <a:rPr lang="fr-FR" altLang="ja-JP" sz="3200" b="1" dirty="0">
                <a:solidFill>
                  <a:schemeClr val="accent2">
                    <a:lumMod val="60000"/>
                    <a:lumOff val="40000"/>
                  </a:schemeClr>
                </a:solidFill>
                <a:latin typeface="Arial Narrow" panose="020B0606020202030204" pitchFamily="34" charset="0"/>
                <a:ea typeface="ＭＳ Ｐゴシック" panose="020B0600070205080204" pitchFamily="34" charset="-128"/>
              </a:rPr>
              <a:t>expériences renouvelées, à la fois redondantes et structurantes</a:t>
            </a:r>
            <a:r>
              <a:rPr lang="fr-FR" altLang="ja-JP" sz="3200" dirty="0">
                <a:solidFill>
                  <a:srgbClr val="404040"/>
                </a:solidFill>
                <a:latin typeface="Arial Narrow" panose="020B0606020202030204" pitchFamily="34" charset="0"/>
                <a:ea typeface="ＭＳ Ｐゴシック" panose="020B0600070205080204" pitchFamily="34" charset="-128"/>
              </a:rPr>
              <a:t>, entrainement d</a:t>
            </a:r>
            <a:r>
              <a:rPr lang="fr-FR" altLang="ja-JP" sz="3200" dirty="0">
                <a:solidFill>
                  <a:srgbClr val="404040"/>
                </a:solidFill>
                <a:latin typeface="Arial Narrow" panose="020B0606020202030204" pitchFamily="34" charset="0"/>
                <a:ea typeface="MS Mincho" pitchFamily="49" charset="-128"/>
              </a:rPr>
              <a:t>’</a:t>
            </a:r>
            <a:r>
              <a:rPr lang="fr-FR" altLang="ja-JP" sz="3200" dirty="0">
                <a:solidFill>
                  <a:srgbClr val="404040"/>
                </a:solidFill>
                <a:latin typeface="Arial Narrow" panose="020B0606020202030204" pitchFamily="34" charset="0"/>
                <a:ea typeface="ＭＳ Ｐゴシック" panose="020B0600070205080204" pitchFamily="34" charset="-128"/>
              </a:rPr>
              <a:t>autant plus efficace qu</a:t>
            </a:r>
            <a:r>
              <a:rPr lang="fr-FR" altLang="ja-JP" sz="3200" dirty="0">
                <a:solidFill>
                  <a:srgbClr val="404040"/>
                </a:solidFill>
                <a:latin typeface="Arial Narrow" panose="020B0606020202030204" pitchFamily="34" charset="0"/>
                <a:ea typeface="MS Mincho" pitchFamily="49" charset="-128"/>
              </a:rPr>
              <a:t>’</a:t>
            </a:r>
            <a:r>
              <a:rPr lang="fr-FR" altLang="ja-JP" sz="3200" dirty="0">
                <a:solidFill>
                  <a:srgbClr val="404040"/>
                </a:solidFill>
                <a:latin typeface="Arial Narrow" panose="020B0606020202030204" pitchFamily="34" charset="0"/>
                <a:ea typeface="ＭＳ Ｐゴシック" panose="020B0600070205080204" pitchFamily="34" charset="-128"/>
              </a:rPr>
              <a:t>il est associé à </a:t>
            </a:r>
            <a:r>
              <a:rPr lang="fr-FR" altLang="ja-JP" sz="3200" b="1" dirty="0">
                <a:solidFill>
                  <a:schemeClr val="accent4">
                    <a:lumMod val="75000"/>
                  </a:schemeClr>
                </a:solidFill>
                <a:latin typeface="Arial Narrow" panose="020B0606020202030204" pitchFamily="34" charset="0"/>
                <a:ea typeface="ＭＳ Ｐゴシック" panose="020B0600070205080204" pitchFamily="34" charset="-128"/>
              </a:rPr>
              <a:t>une posture réflexive</a:t>
            </a:r>
            <a:r>
              <a:rPr lang="fr-FR" altLang="ja-JP" sz="3200" dirty="0">
                <a:solidFill>
                  <a:srgbClr val="404040"/>
                </a:solidFill>
                <a:latin typeface="Arial Narrow" panose="020B0606020202030204" pitchFamily="34" charset="0"/>
                <a:ea typeface="ＭＳ Ｐゴシック" panose="020B0600070205080204" pitchFamily="34" charset="-128"/>
              </a:rPr>
              <a:t>. (P. Perrenoud)</a:t>
            </a:r>
            <a:endParaRPr lang="fr-FR" altLang="fr-FR" sz="3200" dirty="0">
              <a:solidFill>
                <a:srgbClr val="404040"/>
              </a:solidFill>
              <a:latin typeface="Arial Narrow" panose="020B0606020202030204" pitchFamily="34" charset="0"/>
              <a:ea typeface="ＭＳ Ｐゴシック" panose="020B0600070205080204" pitchFamily="34" charset="-128"/>
            </a:endParaRPr>
          </a:p>
        </p:txBody>
      </p:sp>
      <p:sp>
        <p:nvSpPr>
          <p:cNvPr id="8" name="Titre 1"/>
          <p:cNvSpPr>
            <a:spLocks noGrp="1"/>
          </p:cNvSpPr>
          <p:nvPr>
            <p:ph type="title"/>
          </p:nvPr>
        </p:nvSpPr>
        <p:spPr>
          <a:xfrm>
            <a:off x="262181" y="134192"/>
            <a:ext cx="9126538" cy="958850"/>
          </a:xfrm>
          <a:blipFill>
            <a:blip r:embed="rId3"/>
            <a:tile tx="0" ty="0" sx="100000" sy="100000" flip="none" algn="tl"/>
          </a:blipFill>
        </p:spPr>
        <p:txBody>
          <a:bodyPr/>
          <a:lstStyle/>
          <a:p>
            <a:pPr algn="ctr"/>
            <a:r>
              <a:rPr lang="fr-FR" dirty="0">
                <a:solidFill>
                  <a:schemeClr val="bg1"/>
                </a:solidFill>
              </a:rPr>
              <a:t>Enseignement, apprentissage, évaluation par compétences : un continuum. </a:t>
            </a:r>
          </a:p>
        </p:txBody>
      </p:sp>
    </p:spTree>
    <p:extLst>
      <p:ext uri="{BB962C8B-B14F-4D97-AF65-F5344CB8AC3E}">
        <p14:creationId xmlns:p14="http://schemas.microsoft.com/office/powerpoint/2010/main" val="4034827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5115" y="144072"/>
            <a:ext cx="9179485" cy="1077020"/>
          </a:xfrm>
        </p:spPr>
        <p:txBody>
          <a:bodyPr>
            <a:normAutofit/>
          </a:bodyPr>
          <a:lstStyle/>
          <a:p>
            <a:pPr algn="ctr"/>
            <a:r>
              <a:rPr lang="fr-FR" sz="4388" dirty="0"/>
              <a:t> P</a:t>
            </a:r>
            <a:r>
              <a:rPr lang="fr-FR" sz="4388" dirty="0" smtClean="0"/>
              <a:t>rochaines </a:t>
            </a:r>
            <a:r>
              <a:rPr lang="fr-FR" sz="4388" dirty="0"/>
              <a:t>rencontres </a:t>
            </a:r>
          </a:p>
        </p:txBody>
      </p:sp>
      <p:sp>
        <p:nvSpPr>
          <p:cNvPr id="3" name="Espace réservé du contenu 2"/>
          <p:cNvSpPr>
            <a:spLocks noGrp="1"/>
          </p:cNvSpPr>
          <p:nvPr>
            <p:ph idx="1"/>
          </p:nvPr>
        </p:nvSpPr>
        <p:spPr>
          <a:xfrm>
            <a:off x="132306" y="836712"/>
            <a:ext cx="9627818" cy="5472608"/>
          </a:xfrm>
          <a:blipFill>
            <a:blip r:embed="rId3"/>
            <a:tile tx="0" ty="0" sx="100000" sy="100000" flip="none" algn="tl"/>
          </a:blipFill>
        </p:spPr>
        <p:txBody>
          <a:bodyPr>
            <a:normAutofit fontScale="92500" lnSpcReduction="20000"/>
          </a:bodyPr>
          <a:lstStyle/>
          <a:p>
            <a:r>
              <a:rPr lang="fr-FR" sz="2925" b="1" i="1" dirty="0"/>
              <a:t>	</a:t>
            </a:r>
            <a:endParaRPr lang="fr-FR" sz="2925" b="1" i="1" dirty="0" smtClean="0"/>
          </a:p>
          <a:p>
            <a:r>
              <a:rPr lang="fr-FR" sz="2925" b="1" i="1" dirty="0" smtClean="0">
                <a:solidFill>
                  <a:schemeClr val="bg1"/>
                </a:solidFill>
              </a:rPr>
              <a:t>           </a:t>
            </a:r>
            <a:r>
              <a:rPr lang="fr-FR" sz="3600" b="1" i="1" u="sng" dirty="0" smtClean="0">
                <a:solidFill>
                  <a:schemeClr val="bg1"/>
                </a:solidFill>
              </a:rPr>
              <a:t>FORMATIONS  EN PRESENTIEL</a:t>
            </a:r>
          </a:p>
          <a:p>
            <a:endParaRPr lang="fr-FR" sz="3600" b="1" dirty="0">
              <a:solidFill>
                <a:schemeClr val="bg1"/>
              </a:solidFill>
            </a:endParaRPr>
          </a:p>
          <a:p>
            <a:pPr marL="457200" indent="-457200">
              <a:buFont typeface="Wingdings" panose="05000000000000000000" pitchFamily="2" charset="2"/>
              <a:buChar char="Ø"/>
            </a:pPr>
            <a:r>
              <a:rPr lang="fr-FR" sz="2925" b="1" dirty="0" smtClean="0"/>
              <a:t> </a:t>
            </a:r>
            <a:r>
              <a:rPr lang="fr-FR" sz="2925" b="1" dirty="0" smtClean="0">
                <a:solidFill>
                  <a:schemeClr val="bg1"/>
                </a:solidFill>
              </a:rPr>
              <a:t>Les CCF en CAP : mise en pratique</a:t>
            </a:r>
          </a:p>
          <a:p>
            <a:pPr marL="457200" indent="-457200">
              <a:buFont typeface="Wingdings" panose="05000000000000000000" pitchFamily="2" charset="2"/>
              <a:buChar char="Ø"/>
            </a:pPr>
            <a:endParaRPr lang="fr-FR" sz="2925" b="1" dirty="0" smtClean="0">
              <a:solidFill>
                <a:schemeClr val="bg1"/>
              </a:solidFill>
            </a:endParaRPr>
          </a:p>
          <a:p>
            <a:pPr marL="457200" indent="-457200">
              <a:buFont typeface="Wingdings" panose="05000000000000000000" pitchFamily="2" charset="2"/>
              <a:buChar char="Ø"/>
            </a:pPr>
            <a:r>
              <a:rPr lang="fr-FR" sz="2925" b="1" dirty="0" smtClean="0">
                <a:solidFill>
                  <a:schemeClr val="bg1"/>
                </a:solidFill>
              </a:rPr>
              <a:t>Grilles de compétences : réalisations</a:t>
            </a:r>
          </a:p>
          <a:p>
            <a:pPr marL="457200" indent="-457200">
              <a:buFont typeface="Wingdings" panose="05000000000000000000" pitchFamily="2" charset="2"/>
              <a:buChar char="Ø"/>
            </a:pPr>
            <a:endParaRPr lang="fr-FR" sz="2925" b="1" dirty="0">
              <a:solidFill>
                <a:schemeClr val="bg1"/>
              </a:solidFill>
            </a:endParaRPr>
          </a:p>
          <a:p>
            <a:pPr marL="457200" indent="-457200">
              <a:buFont typeface="Wingdings" panose="05000000000000000000" pitchFamily="2" charset="2"/>
              <a:buChar char="Ø"/>
            </a:pPr>
            <a:r>
              <a:rPr lang="fr-FR" sz="2925" b="1" dirty="0" smtClean="0">
                <a:solidFill>
                  <a:schemeClr val="bg1"/>
                </a:solidFill>
              </a:rPr>
              <a:t>Terminale </a:t>
            </a:r>
            <a:r>
              <a:rPr lang="fr-FR" sz="2925" b="1" dirty="0">
                <a:solidFill>
                  <a:schemeClr val="bg1"/>
                </a:solidFill>
              </a:rPr>
              <a:t>bac pro 2022 </a:t>
            </a:r>
            <a:r>
              <a:rPr lang="fr-FR" sz="2925" b="1" dirty="0" smtClean="0">
                <a:solidFill>
                  <a:schemeClr val="bg1"/>
                </a:solidFill>
              </a:rPr>
              <a:t>: </a:t>
            </a:r>
            <a:endParaRPr lang="fr-FR" sz="2925" b="1" dirty="0">
              <a:solidFill>
                <a:schemeClr val="bg1"/>
              </a:solidFill>
            </a:endParaRPr>
          </a:p>
          <a:p>
            <a:pPr marL="742950" lvl="2" indent="0">
              <a:buNone/>
            </a:pPr>
            <a:r>
              <a:rPr lang="fr-FR" sz="2844" b="1" dirty="0">
                <a:solidFill>
                  <a:schemeClr val="bg1"/>
                </a:solidFill>
              </a:rPr>
              <a:t>a) Programme limitatif en français</a:t>
            </a:r>
          </a:p>
          <a:p>
            <a:pPr marL="742950" lvl="2" indent="0">
              <a:buNone/>
            </a:pPr>
            <a:r>
              <a:rPr lang="fr-FR" sz="2844" b="1" dirty="0">
                <a:solidFill>
                  <a:schemeClr val="bg1"/>
                </a:solidFill>
              </a:rPr>
              <a:t>b) Adaptation du programme </a:t>
            </a:r>
            <a:r>
              <a:rPr lang="fr-FR" sz="2844" b="1" dirty="0" smtClean="0">
                <a:solidFill>
                  <a:schemeClr val="bg1"/>
                </a:solidFill>
              </a:rPr>
              <a:t>d’histoire-géographie </a:t>
            </a:r>
            <a:r>
              <a:rPr lang="fr-FR" sz="2844" b="1" dirty="0">
                <a:solidFill>
                  <a:schemeClr val="bg1"/>
                </a:solidFill>
              </a:rPr>
              <a:t>en terminale </a:t>
            </a:r>
            <a:endParaRPr lang="fr-FR" sz="2844" b="1" dirty="0" smtClean="0">
              <a:solidFill>
                <a:schemeClr val="bg1"/>
              </a:solidFill>
            </a:endParaRPr>
          </a:p>
          <a:p>
            <a:pPr marL="742950" lvl="2" indent="0">
              <a:buNone/>
            </a:pPr>
            <a:endParaRPr lang="fr-FR" sz="2844" b="1" dirty="0" smtClean="0">
              <a:solidFill>
                <a:schemeClr val="bg1"/>
              </a:solidFill>
            </a:endParaRPr>
          </a:p>
          <a:p>
            <a:pPr marL="742950" lvl="2" indent="0">
              <a:buNone/>
            </a:pPr>
            <a:r>
              <a:rPr lang="fr-FR" sz="2844" b="1" i="1" dirty="0" smtClean="0">
                <a:solidFill>
                  <a:schemeClr val="bg1"/>
                </a:solidFill>
              </a:rPr>
              <a:t>……….Avec des intervenants extérieurs….. </a:t>
            </a:r>
            <a:endParaRPr lang="fr-FR" sz="2844" b="1" i="1" dirty="0">
              <a:solidFill>
                <a:schemeClr val="bg1"/>
              </a:solidFill>
            </a:endParaRPr>
          </a:p>
          <a:p>
            <a:pPr marL="742950" lvl="2" indent="0">
              <a:buNone/>
            </a:pPr>
            <a:endParaRPr lang="fr-FR" sz="2844" b="1" i="1" dirty="0">
              <a:solidFill>
                <a:schemeClr val="bg1"/>
              </a:solidFill>
            </a:endParaRPr>
          </a:p>
          <a:p>
            <a:endParaRPr lang="fr-FR" sz="2925" b="1" dirty="0"/>
          </a:p>
        </p:txBody>
      </p:sp>
    </p:spTree>
    <p:extLst>
      <p:ext uri="{BB962C8B-B14F-4D97-AF65-F5344CB8AC3E}">
        <p14:creationId xmlns:p14="http://schemas.microsoft.com/office/powerpoint/2010/main" val="2337993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94712" y="1556792"/>
            <a:ext cx="9824581" cy="4040427"/>
          </a:xfrm>
          <a:prstGeom prst="rect">
            <a:avLst/>
          </a:prstGeom>
        </p:spPr>
      </p:pic>
      <p:sp>
        <p:nvSpPr>
          <p:cNvPr id="5" name="Titre 1"/>
          <p:cNvSpPr txBox="1">
            <a:spLocks/>
          </p:cNvSpPr>
          <p:nvPr/>
        </p:nvSpPr>
        <p:spPr bwMode="gray">
          <a:xfrm>
            <a:off x="262181" y="134192"/>
            <a:ext cx="9126538" cy="958850"/>
          </a:xfrm>
          <a:prstGeom prst="rect">
            <a:avLst/>
          </a:prstGeom>
          <a:blipFill>
            <a:blip r:embed="rId4"/>
            <a:tile tx="0" ty="0" sx="100000" sy="100000" flip="none" algn="tl"/>
          </a:blipFill>
        </p:spPr>
        <p:txBody>
          <a:bodyPr vert="horz" lIns="0" tIns="0" rIns="0" bIns="0" rtlCol="0" anchor="t" anchorCtr="0">
            <a:noAutofit/>
          </a:bodyPr>
          <a:lstStyle>
            <a:lvl1pPr algn="l" defTabSz="914378" rtl="0" eaLnBrk="1" latinLnBrk="0" hangingPunct="1">
              <a:lnSpc>
                <a:spcPct val="90000"/>
              </a:lnSpc>
              <a:spcBef>
                <a:spcPct val="0"/>
              </a:spcBef>
              <a:buNone/>
              <a:defRPr sz="2550" b="1" kern="1200">
                <a:solidFill>
                  <a:schemeClr val="tx1"/>
                </a:solidFill>
                <a:latin typeface="Acumin Pro" panose="020B0504020202020204" pitchFamily="34" charset="0"/>
                <a:ea typeface="+mj-ea"/>
                <a:cs typeface="+mj-cs"/>
              </a:defRPr>
            </a:lvl1pPr>
          </a:lstStyle>
          <a:p>
            <a:pPr algn="ctr"/>
            <a:r>
              <a:rPr lang="fr-FR" dirty="0" smtClean="0">
                <a:solidFill>
                  <a:schemeClr val="bg1"/>
                </a:solidFill>
              </a:rPr>
              <a:t>HG : Enseignement, apprentissage, évaluation par compétences : un continuum. </a:t>
            </a:r>
            <a:endParaRPr lang="fr-FR" dirty="0">
              <a:solidFill>
                <a:schemeClr val="bg1"/>
              </a:solidFill>
            </a:endParaRPr>
          </a:p>
        </p:txBody>
      </p:sp>
    </p:spTree>
    <p:extLst>
      <p:ext uri="{BB962C8B-B14F-4D97-AF65-F5344CB8AC3E}">
        <p14:creationId xmlns:p14="http://schemas.microsoft.com/office/powerpoint/2010/main" val="2419701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2640" y="188640"/>
            <a:ext cx="7920882" cy="792088"/>
          </a:xfrm>
          <a:blipFill>
            <a:blip r:embed="rId3"/>
            <a:tile tx="0" ty="0" sx="100000" sy="100000" flip="none" algn="tl"/>
          </a:blipFill>
        </p:spPr>
        <p:txBody>
          <a:bodyPr/>
          <a:lstStyle/>
          <a:p>
            <a:pPr algn="ctr"/>
            <a:r>
              <a:rPr lang="fr-FR" dirty="0">
                <a:solidFill>
                  <a:schemeClr val="bg1"/>
                </a:solidFill>
              </a:rPr>
              <a:t>Enseignement, apprentissage, évaluation par compétences </a:t>
            </a:r>
            <a:r>
              <a:rPr lang="fr-FR" dirty="0" smtClean="0">
                <a:solidFill>
                  <a:schemeClr val="bg1"/>
                </a:solidFill>
              </a:rPr>
              <a:t>: quelques pistes. </a:t>
            </a:r>
            <a:endParaRPr lang="fr-FR" dirty="0">
              <a:solidFill>
                <a:schemeClr val="bg1"/>
              </a:solidFill>
            </a:endParaRPr>
          </a:p>
        </p:txBody>
      </p:sp>
      <p:sp>
        <p:nvSpPr>
          <p:cNvPr id="3" name="Espace réservé du texte 2"/>
          <p:cNvSpPr>
            <a:spLocks noGrp="1"/>
          </p:cNvSpPr>
          <p:nvPr>
            <p:ph type="body" sz="quarter" idx="13"/>
          </p:nvPr>
        </p:nvSpPr>
        <p:spPr>
          <a:xfrm>
            <a:off x="390000" y="1196752"/>
            <a:ext cx="9243522" cy="4953036"/>
          </a:xfrm>
        </p:spPr>
        <p:txBody>
          <a:bodyPr/>
          <a:lstStyle/>
          <a:p>
            <a:r>
              <a:rPr lang="fr-FR" sz="1800" dirty="0"/>
              <a:t>Utilisation de méthodes d’enseignement variées pour répondre aux besoins diversifiés des élèves (différenciation, remédiation )</a:t>
            </a:r>
          </a:p>
          <a:p>
            <a:r>
              <a:rPr lang="fr-FR" sz="1800" dirty="0"/>
              <a:t>Implication active des élèves dans les processus d’apprentissages (mise en activité / métacognition, collaboration // cours magistral n’est pas une situation complexe à laquelle on confronte l’élève  ) </a:t>
            </a:r>
          </a:p>
          <a:p>
            <a:r>
              <a:rPr lang="fr-FR" sz="1800" dirty="0"/>
              <a:t>Objectif de progrès et non de résultats (statut de l’erreur,) </a:t>
            </a:r>
          </a:p>
          <a:p>
            <a:r>
              <a:rPr lang="fr-FR" sz="1800" dirty="0"/>
              <a:t>Remédiation/ régulation : donner aux élèves des informations qui leur permettent d’ajuster leur travail sur la base de critères explicites et décrits préalablement. (rétroaction, appréciations, annotations)</a:t>
            </a:r>
          </a:p>
          <a:p>
            <a:r>
              <a:rPr lang="fr-FR" sz="1800" dirty="0"/>
              <a:t>Ne pas apporter de réponse mais fournir un étayage progressif </a:t>
            </a:r>
          </a:p>
          <a:p>
            <a:r>
              <a:rPr lang="fr-FR" sz="1800" dirty="0"/>
              <a:t> Accorder une place aux stratégies d’apprentissage (métacognition)</a:t>
            </a:r>
          </a:p>
          <a:p>
            <a:r>
              <a:rPr lang="fr-FR" sz="1800" dirty="0"/>
              <a:t> Evaluation entre pairs et auto-évaluation </a:t>
            </a:r>
            <a:endParaRPr lang="fr-FR" sz="1800" dirty="0" smtClean="0"/>
          </a:p>
          <a:p>
            <a:pPr marL="0" indent="0">
              <a:buNone/>
            </a:pPr>
            <a:r>
              <a:rPr lang="fr-FR" sz="1800" dirty="0" smtClean="0"/>
              <a:t>(à compléter ! ) </a:t>
            </a:r>
            <a:endParaRPr lang="fr-FR" sz="1800"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31</a:t>
            </a:fld>
            <a:endParaRPr lang="fr-FR" dirty="0"/>
          </a:p>
        </p:txBody>
      </p:sp>
    </p:spTree>
    <p:extLst>
      <p:ext uri="{BB962C8B-B14F-4D97-AF65-F5344CB8AC3E}">
        <p14:creationId xmlns:p14="http://schemas.microsoft.com/office/powerpoint/2010/main" val="2866971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000" y="548680"/>
            <a:ext cx="9126000" cy="5178000"/>
          </a:xfrm>
        </p:spPr>
        <p:txBody>
          <a:bodyPr/>
          <a:lstStyle/>
          <a:p>
            <a:r>
              <a:rPr lang="fr-FR" dirty="0"/>
              <a:t/>
            </a:r>
            <a:br>
              <a:rPr lang="fr-FR" dirty="0"/>
            </a:br>
            <a:r>
              <a:rPr lang="fr-FR" dirty="0"/>
              <a:t/>
            </a:r>
            <a:br>
              <a:rPr lang="fr-FR" dirty="0"/>
            </a:br>
            <a:r>
              <a:rPr lang="fr-FR" u="sng" dirty="0" smtClean="0"/>
              <a:t>Objectif fin 2021 </a:t>
            </a:r>
            <a:r>
              <a:rPr lang="fr-FR" dirty="0"/>
              <a:t>: harmoniser les grilles </a:t>
            </a:r>
            <a:r>
              <a:rPr lang="fr-FR" dirty="0" smtClean="0"/>
              <a:t>en français  </a:t>
            </a:r>
            <a:r>
              <a:rPr lang="fr-FR" dirty="0"/>
              <a:t>(ou être en capacité de mettre à disposition des équipes des </a:t>
            </a:r>
            <a:r>
              <a:rPr lang="fr-FR" dirty="0" smtClean="0"/>
              <a:t>grilles pour 2022).  </a:t>
            </a:r>
            <a:r>
              <a:rPr lang="fr-FR" dirty="0"/>
              <a:t/>
            </a:r>
            <a:br>
              <a:rPr lang="fr-FR" dirty="0"/>
            </a:br>
            <a:r>
              <a:rPr lang="fr-FR" dirty="0"/>
              <a:t/>
            </a:r>
            <a:br>
              <a:rPr lang="fr-FR" dirty="0"/>
            </a:br>
            <a:r>
              <a:rPr lang="fr-FR" u="sng" dirty="0"/>
              <a:t>Objectif </a:t>
            </a:r>
            <a:r>
              <a:rPr lang="fr-FR" u="sng" dirty="0" smtClean="0"/>
              <a:t>2022 </a:t>
            </a:r>
            <a:r>
              <a:rPr lang="fr-FR" dirty="0"/>
              <a:t>: </a:t>
            </a:r>
            <a:r>
              <a:rPr lang="fr-FR" dirty="0" smtClean="0"/>
              <a:t>élaborer des </a:t>
            </a:r>
            <a:r>
              <a:rPr lang="fr-FR" dirty="0"/>
              <a:t>grilles de descripteurs pour apprécier les différents niveaux de positionnement. (</a:t>
            </a:r>
            <a:r>
              <a:rPr lang="fr-FR" dirty="0" err="1"/>
              <a:t>cf</a:t>
            </a:r>
            <a:r>
              <a:rPr lang="fr-FR" dirty="0"/>
              <a:t> diapo suivante </a:t>
            </a:r>
            <a:r>
              <a:rPr lang="fr-FR" dirty="0" smtClean="0"/>
              <a:t>, RAE) </a:t>
            </a:r>
            <a:r>
              <a:rPr lang="fr-FR" dirty="0"/>
              <a:t/>
            </a:r>
            <a:br>
              <a:rPr lang="fr-FR" dirty="0"/>
            </a:br>
            <a:r>
              <a:rPr lang="fr-FR" dirty="0"/>
              <a:t/>
            </a:r>
            <a:br>
              <a:rPr lang="fr-FR" dirty="0"/>
            </a:br>
            <a:r>
              <a:rPr lang="fr-FR" u="sng" dirty="0"/>
              <a:t>Objectifs 2023 </a:t>
            </a:r>
            <a:r>
              <a:rPr lang="fr-FR" dirty="0"/>
              <a:t>: réfléchir à des familles de situations pour enseigner et évaluer par compétences dans chaque discipline.  </a:t>
            </a:r>
            <a:br>
              <a:rPr lang="fr-FR" dirty="0"/>
            </a:br>
            <a:r>
              <a:rPr lang="fr-FR" dirty="0"/>
              <a:t/>
            </a:r>
            <a:br>
              <a:rPr lang="fr-FR" dirty="0"/>
            </a:br>
            <a:r>
              <a:rPr lang="fr-FR" dirty="0"/>
              <a:t/>
            </a:r>
            <a:br>
              <a:rPr lang="fr-FR" dirty="0"/>
            </a:br>
            <a:endParaRPr lang="fr-FR"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32</a:t>
            </a:fld>
            <a:endParaRPr lang="fr-FR" dirty="0"/>
          </a:p>
        </p:txBody>
      </p:sp>
    </p:spTree>
    <p:extLst>
      <p:ext uri="{BB962C8B-B14F-4D97-AF65-F5344CB8AC3E}">
        <p14:creationId xmlns:p14="http://schemas.microsoft.com/office/powerpoint/2010/main" val="2976382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4461248"/>
          </a:xfrm>
          <a:blipFill>
            <a:blip r:embed="rId3"/>
            <a:tile tx="0" ty="0" sx="100000" sy="100000" flip="none" algn="tl"/>
          </a:blipFill>
        </p:spPr>
        <p:txBody>
          <a:bodyPr/>
          <a:lstStyle/>
          <a:p>
            <a:r>
              <a:rPr lang="fr-FR" sz="8000" dirty="0" smtClean="0">
                <a:solidFill>
                  <a:schemeClr val="bg1"/>
                </a:solidFill>
              </a:rPr>
              <a:t>				</a:t>
            </a:r>
            <a:br>
              <a:rPr lang="fr-FR" sz="8000" dirty="0" smtClean="0">
                <a:solidFill>
                  <a:schemeClr val="bg1"/>
                </a:solidFill>
              </a:rPr>
            </a:br>
            <a:r>
              <a:rPr lang="fr-FR" sz="8000" dirty="0">
                <a:solidFill>
                  <a:schemeClr val="bg1"/>
                </a:solidFill>
              </a:rPr>
              <a:t>	</a:t>
            </a:r>
            <a:r>
              <a:rPr lang="fr-FR" sz="8000" dirty="0" smtClean="0">
                <a:solidFill>
                  <a:schemeClr val="bg1"/>
                </a:solidFill>
              </a:rPr>
              <a:t>			FIN</a:t>
            </a:r>
            <a:r>
              <a:rPr lang="fr-FR" dirty="0" smtClean="0"/>
              <a:t> </a:t>
            </a:r>
            <a:br>
              <a:rPr lang="fr-FR" dirty="0" smtClean="0"/>
            </a:br>
            <a:r>
              <a:rPr lang="fr-FR" sz="4400" dirty="0">
                <a:solidFill>
                  <a:schemeClr val="bg1"/>
                </a:solidFill>
              </a:rPr>
              <a:t/>
            </a:r>
            <a:br>
              <a:rPr lang="fr-FR" sz="4400" dirty="0">
                <a:solidFill>
                  <a:schemeClr val="bg1"/>
                </a:solidFill>
              </a:rPr>
            </a:br>
            <a:r>
              <a:rPr lang="fr-FR" sz="4400" dirty="0" smtClean="0">
                <a:solidFill>
                  <a:schemeClr val="bg1"/>
                </a:solidFill>
              </a:rPr>
              <a:t> Et bons conseils d’enseignement ! </a:t>
            </a:r>
            <a:endParaRPr lang="fr-FR" sz="4400" dirty="0">
              <a:solidFill>
                <a:schemeClr val="bg1"/>
              </a:solidFill>
            </a:endParaRPr>
          </a:p>
        </p:txBody>
      </p:sp>
      <p:sp>
        <p:nvSpPr>
          <p:cNvPr id="7" name="Espace réservé du pied de page 6"/>
          <p:cNvSpPr>
            <a:spLocks noGrp="1"/>
          </p:cNvSpPr>
          <p:nvPr>
            <p:ph type="ftr" sz="quarter" idx="17"/>
          </p:nvPr>
        </p:nvSpPr>
        <p:spPr/>
        <p:txBody>
          <a:bodyPr/>
          <a:lstStyle/>
          <a:p>
            <a:r>
              <a:rPr lang="fr-FR" dirty="0" smtClean="0"/>
              <a:t>	</a:t>
            </a:r>
            <a:endParaRPr lang="fr-FR"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305451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081" y="1007536"/>
            <a:ext cx="9126000" cy="960000"/>
          </a:xfrm>
        </p:spPr>
        <p:txBody>
          <a:bodyPr/>
          <a:lstStyle/>
          <a:p>
            <a:pPr algn="ctr"/>
            <a:r>
              <a:rPr lang="fr-FR" dirty="0">
                <a:latin typeface="Acumin Pro" panose="020B0504020202020204" pitchFamily="34" charset="0"/>
              </a:rPr>
              <a:t>Sommaire</a:t>
            </a:r>
          </a:p>
        </p:txBody>
      </p:sp>
      <p:sp>
        <p:nvSpPr>
          <p:cNvPr id="10" name="Espace réservé du texte 9"/>
          <p:cNvSpPr>
            <a:spLocks noGrp="1"/>
          </p:cNvSpPr>
          <p:nvPr>
            <p:ph type="body" sz="quarter" idx="13"/>
          </p:nvPr>
        </p:nvSpPr>
        <p:spPr>
          <a:xfrm>
            <a:off x="373081" y="1340768"/>
            <a:ext cx="9499081" cy="5037232"/>
          </a:xfrm>
          <a:blipFill>
            <a:blip r:embed="rId3"/>
            <a:tile tx="0" ty="0" sx="100000" sy="100000" flip="none" algn="tl"/>
          </a:blipFill>
        </p:spPr>
        <p:txBody>
          <a:bodyPr/>
          <a:lstStyle/>
          <a:p>
            <a:pPr marL="0" indent="0" algn="ctr">
              <a:buNone/>
            </a:pPr>
            <a:r>
              <a:rPr lang="fr-FR" sz="2800" dirty="0" smtClean="0">
                <a:solidFill>
                  <a:schemeClr val="bg1"/>
                </a:solidFill>
              </a:rPr>
              <a:t>Introduction</a:t>
            </a:r>
            <a:r>
              <a:rPr lang="fr-FR" sz="4000" dirty="0" smtClean="0">
                <a:solidFill>
                  <a:schemeClr val="bg1"/>
                </a:solidFill>
              </a:rPr>
              <a:t>  : </a:t>
            </a:r>
            <a:r>
              <a:rPr lang="fr-FR" sz="3100" b="1" dirty="0" smtClean="0">
                <a:solidFill>
                  <a:schemeClr val="bg1"/>
                </a:solidFill>
              </a:rPr>
              <a:t> </a:t>
            </a:r>
            <a:r>
              <a:rPr lang="fr-FR" sz="3100" b="1" dirty="0">
                <a:solidFill>
                  <a:schemeClr val="bg1"/>
                </a:solidFill>
              </a:rPr>
              <a:t>L’approche par </a:t>
            </a:r>
            <a:r>
              <a:rPr lang="fr-FR" sz="3100" b="1" dirty="0" smtClean="0">
                <a:solidFill>
                  <a:schemeClr val="bg1"/>
                </a:solidFill>
              </a:rPr>
              <a:t>compétences (APC).  </a:t>
            </a:r>
            <a:endParaRPr lang="fr-FR" sz="3100" b="1" dirty="0">
              <a:solidFill>
                <a:schemeClr val="bg1"/>
              </a:solidFill>
            </a:endParaRPr>
          </a:p>
          <a:p>
            <a:pPr marL="179996" lvl="1" indent="0">
              <a:buNone/>
            </a:pPr>
            <a:r>
              <a:rPr lang="fr-FR" sz="3100" b="1" dirty="0" smtClean="0">
                <a:solidFill>
                  <a:schemeClr val="bg1"/>
                </a:solidFill>
              </a:rPr>
              <a:t>1. De l’attestation intermédiaire de réussite (ARI) au      	LSL Pro. </a:t>
            </a:r>
          </a:p>
          <a:p>
            <a:pPr marL="179996" lvl="1" indent="0">
              <a:buNone/>
            </a:pPr>
            <a:r>
              <a:rPr lang="fr-FR" sz="3100" b="1" dirty="0" smtClean="0">
                <a:solidFill>
                  <a:schemeClr val="bg1"/>
                </a:solidFill>
              </a:rPr>
              <a:t>2. Des programmes LHG au LSL Pro.</a:t>
            </a:r>
          </a:p>
          <a:p>
            <a:pPr marL="179996" lvl="1" indent="0">
              <a:buNone/>
            </a:pPr>
            <a:r>
              <a:rPr lang="fr-FR" sz="3100" b="1" dirty="0" smtClean="0">
                <a:solidFill>
                  <a:schemeClr val="bg1"/>
                </a:solidFill>
              </a:rPr>
              <a:t>3. Du LSL Pro à </a:t>
            </a:r>
            <a:r>
              <a:rPr lang="fr-FR" sz="3100" b="1" dirty="0" err="1" smtClean="0">
                <a:solidFill>
                  <a:schemeClr val="bg1"/>
                </a:solidFill>
              </a:rPr>
              <a:t>Pronote</a:t>
            </a:r>
            <a:r>
              <a:rPr lang="fr-FR" sz="3100" b="1" dirty="0" smtClean="0">
                <a:solidFill>
                  <a:schemeClr val="bg1"/>
                </a:solidFill>
              </a:rPr>
              <a:t>. </a:t>
            </a:r>
          </a:p>
          <a:p>
            <a:pPr marL="179996" lvl="1" indent="0">
              <a:buNone/>
            </a:pPr>
            <a:r>
              <a:rPr lang="fr-FR" sz="3100" b="1" dirty="0" smtClean="0">
                <a:solidFill>
                  <a:schemeClr val="bg1"/>
                </a:solidFill>
              </a:rPr>
              <a:t>4. De </a:t>
            </a:r>
            <a:r>
              <a:rPr lang="fr-FR" sz="3100" b="1" dirty="0" err="1" smtClean="0">
                <a:solidFill>
                  <a:schemeClr val="bg1"/>
                </a:solidFill>
              </a:rPr>
              <a:t>Pronote</a:t>
            </a:r>
            <a:r>
              <a:rPr lang="fr-FR" sz="3100" b="1" dirty="0" smtClean="0">
                <a:solidFill>
                  <a:schemeClr val="bg1"/>
                </a:solidFill>
              </a:rPr>
              <a:t> à l’évaluation des compétences.</a:t>
            </a:r>
          </a:p>
          <a:p>
            <a:pPr marL="179996" lvl="1" indent="0">
              <a:buNone/>
            </a:pPr>
            <a:r>
              <a:rPr lang="fr-FR" sz="3100" b="1" dirty="0" smtClean="0">
                <a:solidFill>
                  <a:schemeClr val="bg1"/>
                </a:solidFill>
              </a:rPr>
              <a:t>5. De l’évaluation des compétences à leur 	enseignement. </a:t>
            </a:r>
            <a:endParaRPr lang="fr-FR" sz="3100" dirty="0">
              <a:solidFill>
                <a:schemeClr val="bg1"/>
              </a:solidFill>
            </a:endParaRPr>
          </a:p>
          <a:p>
            <a:pPr lvl="1"/>
            <a:endParaRPr lang="fr-FR" sz="3200" dirty="0"/>
          </a:p>
          <a:p>
            <a:pPr lvl="1"/>
            <a:endParaRPr lang="fr-FR" sz="2400" dirty="0"/>
          </a:p>
          <a:p>
            <a:pPr lvl="1"/>
            <a:endParaRPr lang="fr-FR" dirty="0">
              <a:latin typeface="Acumin Pro" panose="020B0504020202020204" pitchFamily="34" charset="0"/>
            </a:endParaRPr>
          </a:p>
        </p:txBody>
      </p:sp>
      <p:sp>
        <p:nvSpPr>
          <p:cNvPr id="20" name="Espace réservé de la date 19"/>
          <p:cNvSpPr>
            <a:spLocks noGrp="1"/>
          </p:cNvSpPr>
          <p:nvPr>
            <p:ph type="dt" sz="half" idx="16"/>
          </p:nvPr>
        </p:nvSpPr>
        <p:spPr>
          <a:xfrm>
            <a:off x="8248500" y="6378000"/>
            <a:ext cx="1267500" cy="480000"/>
          </a:xfrm>
        </p:spPr>
        <p:txBody>
          <a:bodyPr/>
          <a:lstStyle/>
          <a:p>
            <a:pPr algn="r"/>
            <a:r>
              <a:rPr lang="fr-FR" cap="all" dirty="0" smtClean="0"/>
              <a:t>Juin  </a:t>
            </a:r>
            <a:r>
              <a:rPr lang="fr-FR" cap="all" dirty="0"/>
              <a:t>2021</a:t>
            </a:r>
            <a:endParaRPr lang="fr-FR" cap="all" dirty="0">
              <a:latin typeface="Acumin Pro" panose="020B0504020202020204" pitchFamily="34" charset="0"/>
            </a:endParaRPr>
          </a:p>
        </p:txBody>
      </p:sp>
      <p:sp>
        <p:nvSpPr>
          <p:cNvPr id="21" name="Espace réservé du pied de page 20"/>
          <p:cNvSpPr>
            <a:spLocks noGrp="1"/>
          </p:cNvSpPr>
          <p:nvPr>
            <p:ph type="ftr" sz="quarter" idx="17"/>
          </p:nvPr>
        </p:nvSpPr>
        <p:spPr>
          <a:xfrm>
            <a:off x="390000" y="6378000"/>
            <a:ext cx="6396000" cy="480000"/>
          </a:xfrm>
        </p:spPr>
        <p:txBody>
          <a:bodyPr/>
          <a:lstStyle/>
          <a:p>
            <a:r>
              <a:rPr lang="fr-FR" dirty="0" smtClean="0"/>
              <a:t>Emmanuelle Goulard IEN  Lettres-Histoire , Nouméa </a:t>
            </a:r>
            <a:endParaRPr lang="fr-FR" dirty="0">
              <a:latin typeface="Acumin Pro" panose="020B0504020202020204" pitchFamily="34" charset="0"/>
            </a:endParaRPr>
          </a:p>
        </p:txBody>
      </p:sp>
      <p:sp>
        <p:nvSpPr>
          <p:cNvPr id="22" name="Espace réservé du numéro de diapositive 21"/>
          <p:cNvSpPr>
            <a:spLocks noGrp="1"/>
          </p:cNvSpPr>
          <p:nvPr>
            <p:ph type="sldNum" sz="quarter" idx="18"/>
          </p:nvPr>
        </p:nvSpPr>
        <p:spPr>
          <a:xfrm>
            <a:off x="6786000" y="6378000"/>
            <a:ext cx="1462500" cy="480000"/>
          </a:xfrm>
        </p:spPr>
        <p:txBody>
          <a:bodyPr/>
          <a:lstStyle/>
          <a:p>
            <a:fld id="{733122C9-A0B9-462F-8757-0847AD287B63}" type="slidenum">
              <a:rPr lang="fr-FR" smtClean="0">
                <a:latin typeface="Acumin Pro" panose="020B0504020202020204" pitchFamily="34" charset="0"/>
              </a:rPr>
              <a:pPr/>
              <a:t>4</a:t>
            </a:fld>
            <a:endParaRPr lang="fr-FR" dirty="0">
              <a:latin typeface="Acumin Pro" panose="020B0504020202020204" pitchFamily="34" charset="0"/>
            </a:endParaRPr>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2640" y="116632"/>
            <a:ext cx="7992888" cy="1339014"/>
          </a:xfrm>
          <a:blipFill>
            <a:blip r:embed="rId3"/>
            <a:tile tx="0" ty="0" sx="100000" sy="100000" flip="none" algn="tl"/>
          </a:blipFill>
        </p:spPr>
        <p:txBody>
          <a:bodyPr/>
          <a:lstStyle/>
          <a:p>
            <a:r>
              <a:rPr lang="fr-FR" dirty="0" smtClean="0"/>
              <a:t>			</a:t>
            </a:r>
            <a:r>
              <a:rPr lang="fr-FR" dirty="0" smtClean="0">
                <a:solidFill>
                  <a:schemeClr val="bg1"/>
                </a:solidFill>
              </a:rPr>
              <a:t>Introduction</a:t>
            </a:r>
            <a:br>
              <a:rPr lang="fr-FR" dirty="0" smtClean="0">
                <a:solidFill>
                  <a:schemeClr val="bg1"/>
                </a:solidFill>
              </a:rPr>
            </a:br>
            <a:r>
              <a:rPr lang="fr-FR" dirty="0" smtClean="0">
                <a:solidFill>
                  <a:schemeClr val="bg1"/>
                </a:solidFill>
              </a:rPr>
              <a:t/>
            </a:r>
            <a:br>
              <a:rPr lang="fr-FR" dirty="0" smtClean="0">
                <a:solidFill>
                  <a:schemeClr val="bg1"/>
                </a:solidFill>
              </a:rPr>
            </a:br>
            <a:r>
              <a:rPr lang="fr-FR" dirty="0" smtClean="0">
                <a:solidFill>
                  <a:schemeClr val="bg1"/>
                </a:solidFill>
              </a:rPr>
              <a:t> L’approche par compétences : aspects règlementaires </a:t>
            </a:r>
            <a:endParaRPr lang="fr-FR" dirty="0">
              <a:solidFill>
                <a:schemeClr val="bg1"/>
              </a:solidFill>
            </a:endParaRPr>
          </a:p>
        </p:txBody>
      </p:sp>
      <p:sp>
        <p:nvSpPr>
          <p:cNvPr id="3" name="Espace réservé du texte 2"/>
          <p:cNvSpPr>
            <a:spLocks noGrp="1"/>
          </p:cNvSpPr>
          <p:nvPr>
            <p:ph type="body" sz="quarter" idx="13"/>
          </p:nvPr>
        </p:nvSpPr>
        <p:spPr>
          <a:xfrm>
            <a:off x="968155" y="1455646"/>
            <a:ext cx="8749024" cy="5184576"/>
          </a:xfrm>
        </p:spPr>
        <p:txBody>
          <a:bodyPr/>
          <a:lstStyle/>
          <a:p>
            <a:pPr marL="457200" indent="-457200">
              <a:buFont typeface="Wingdings" panose="05000000000000000000" pitchFamily="2" charset="2"/>
              <a:buChar char="Ø"/>
            </a:pPr>
            <a:r>
              <a:rPr lang="fr-FR" sz="2800" dirty="0" smtClean="0">
                <a:latin typeface="Arial" panose="020B0604020202020204" pitchFamily="34" charset="0"/>
                <a:cs typeface="Arial" panose="020B0604020202020204" pitchFamily="34" charset="0"/>
              </a:rPr>
              <a:t>	2000</a:t>
            </a:r>
            <a:r>
              <a:rPr lang="fr-FR" sz="2800" dirty="0">
                <a:latin typeface="Arial" panose="020B0604020202020204" pitchFamily="34" charset="0"/>
                <a:cs typeface="Arial" panose="020B0604020202020204" pitchFamily="34" charset="0"/>
              </a:rPr>
              <a:t>, sommet de </a:t>
            </a:r>
            <a:r>
              <a:rPr lang="fr-FR" sz="2800" dirty="0" smtClean="0">
                <a:latin typeface="Arial" panose="020B0604020202020204" pitchFamily="34" charset="0"/>
                <a:cs typeface="Arial" panose="020B0604020202020204" pitchFamily="34" charset="0"/>
              </a:rPr>
              <a:t>Lisbonne</a:t>
            </a:r>
          </a:p>
          <a:p>
            <a:pPr marL="0" indent="0">
              <a:buNone/>
            </a:pPr>
            <a:endParaRPr 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	2005, socle commun </a:t>
            </a:r>
            <a:endParaRPr lang="fr-FR" sz="2800" dirty="0" smtClean="0">
              <a:latin typeface="Arial" panose="020B0604020202020204" pitchFamily="34" charset="0"/>
              <a:cs typeface="Arial" panose="020B0604020202020204" pitchFamily="34" charset="0"/>
            </a:endParaRPr>
          </a:p>
          <a:p>
            <a:pPr marL="0" indent="0">
              <a:buNone/>
            </a:pPr>
            <a:endParaRPr 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	2014 : les blocs de </a:t>
            </a:r>
            <a:r>
              <a:rPr lang="fr-FR" sz="2800" dirty="0" smtClean="0">
                <a:latin typeface="Arial" panose="020B0604020202020204" pitchFamily="34" charset="0"/>
                <a:cs typeface="Arial" panose="020B0604020202020204" pitchFamily="34" charset="0"/>
              </a:rPr>
              <a:t>compétences</a:t>
            </a:r>
          </a:p>
          <a:p>
            <a:pPr marL="457200" indent="-457200">
              <a:buFont typeface="Wingdings" panose="05000000000000000000" pitchFamily="2" charset="2"/>
              <a:buChar char="Ø"/>
            </a:pPr>
            <a:endParaRPr lang="fr-F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2800" dirty="0">
                <a:latin typeface="Arial" panose="020B0604020202020204" pitchFamily="34" charset="0"/>
                <a:cs typeface="Arial" panose="020B0604020202020204" pitchFamily="34" charset="0"/>
              </a:rPr>
              <a:t>	</a:t>
            </a:r>
            <a:r>
              <a:rPr lang="fr-FR" sz="2800" dirty="0" smtClean="0">
                <a:latin typeface="Arial" panose="020B0604020202020204" pitchFamily="34" charset="0"/>
                <a:cs typeface="Arial" panose="020B0604020202020204" pitchFamily="34" charset="0"/>
              </a:rPr>
              <a:t>APC inscrite </a:t>
            </a:r>
            <a:r>
              <a:rPr lang="fr-FR" sz="2800" dirty="0">
                <a:latin typeface="Arial" panose="020B0604020202020204" pitchFamily="34" charset="0"/>
                <a:cs typeface="Arial" panose="020B0604020202020204" pitchFamily="34" charset="0"/>
              </a:rPr>
              <a:t>dans tous les programmes et </a:t>
            </a:r>
            <a:r>
              <a:rPr lang="fr-FR" sz="2800" dirty="0" smtClean="0">
                <a:latin typeface="Arial" panose="020B0604020202020204" pitchFamily="34" charset="0"/>
                <a:cs typeface="Arial" panose="020B0604020202020204" pitchFamily="34" charset="0"/>
              </a:rPr>
              <a:t>	référentiels</a:t>
            </a:r>
            <a:endParaRPr lang="fr-FR" sz="2800" dirty="0">
              <a:latin typeface="Arial" panose="020B0604020202020204" pitchFamily="34" charset="0"/>
              <a:cs typeface="Arial" panose="020B0604020202020204" pitchFamily="34" charset="0"/>
            </a:endParaRPr>
          </a:p>
          <a:p>
            <a:endParaRPr lang="fr-FR" sz="2800"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536430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0000" y="727874"/>
            <a:ext cx="9243522" cy="5941486"/>
          </a:xfrm>
        </p:spPr>
        <p:txBody>
          <a:bodyPr/>
          <a:lstStyle/>
          <a:p>
            <a:endParaRPr lang="fr-FR" dirty="0"/>
          </a:p>
        </p:txBody>
      </p:sp>
      <p:sp>
        <p:nvSpPr>
          <p:cNvPr id="6" name="Espace réservé de la date 5"/>
          <p:cNvSpPr>
            <a:spLocks noGrp="1"/>
          </p:cNvSpPr>
          <p:nvPr>
            <p:ph type="dt" sz="half" idx="16"/>
          </p:nvPr>
        </p:nvSpPr>
        <p:spPr/>
        <p:txBody>
          <a:bodyPr/>
          <a:lstStyle/>
          <a:p>
            <a:pPr algn="r"/>
            <a:r>
              <a:rPr lang="fr-FR" cap="all"/>
              <a:t>31 mai 2021</a:t>
            </a:r>
            <a:endParaRPr lang="fr-FR" cap="all"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6</a:t>
            </a:fld>
            <a:endParaRPr lang="fr-FR" dirty="0"/>
          </a:p>
        </p:txBody>
      </p:sp>
      <p:graphicFrame>
        <p:nvGraphicFramePr>
          <p:cNvPr id="5" name="Tableau 4"/>
          <p:cNvGraphicFramePr>
            <a:graphicFrameLocks noGrp="1"/>
          </p:cNvGraphicFramePr>
          <p:nvPr>
            <p:extLst/>
          </p:nvPr>
        </p:nvGraphicFramePr>
        <p:xfrm>
          <a:off x="632520" y="908720"/>
          <a:ext cx="8379423" cy="2363216"/>
        </p:xfrm>
        <a:graphic>
          <a:graphicData uri="http://schemas.openxmlformats.org/drawingml/2006/table">
            <a:tbl>
              <a:tblPr firstRow="1" firstCol="1" bandRow="1"/>
              <a:tblGrid>
                <a:gridCol w="1057073">
                  <a:extLst>
                    <a:ext uri="{9D8B030D-6E8A-4147-A177-3AD203B41FA5}">
                      <a16:colId xmlns:a16="http://schemas.microsoft.com/office/drawing/2014/main" val="3441013734"/>
                    </a:ext>
                  </a:extLst>
                </a:gridCol>
                <a:gridCol w="1125550">
                  <a:extLst>
                    <a:ext uri="{9D8B030D-6E8A-4147-A177-3AD203B41FA5}">
                      <a16:colId xmlns:a16="http://schemas.microsoft.com/office/drawing/2014/main" val="511175907"/>
                    </a:ext>
                  </a:extLst>
                </a:gridCol>
                <a:gridCol w="912400">
                  <a:extLst>
                    <a:ext uri="{9D8B030D-6E8A-4147-A177-3AD203B41FA5}">
                      <a16:colId xmlns:a16="http://schemas.microsoft.com/office/drawing/2014/main" val="3202651990"/>
                    </a:ext>
                  </a:extLst>
                </a:gridCol>
                <a:gridCol w="728184">
                  <a:extLst>
                    <a:ext uri="{9D8B030D-6E8A-4147-A177-3AD203B41FA5}">
                      <a16:colId xmlns:a16="http://schemas.microsoft.com/office/drawing/2014/main" val="2368003442"/>
                    </a:ext>
                  </a:extLst>
                </a:gridCol>
                <a:gridCol w="883809">
                  <a:extLst>
                    <a:ext uri="{9D8B030D-6E8A-4147-A177-3AD203B41FA5}">
                      <a16:colId xmlns:a16="http://schemas.microsoft.com/office/drawing/2014/main" val="1393669290"/>
                    </a:ext>
                  </a:extLst>
                </a:gridCol>
                <a:gridCol w="1079878">
                  <a:extLst>
                    <a:ext uri="{9D8B030D-6E8A-4147-A177-3AD203B41FA5}">
                      <a16:colId xmlns:a16="http://schemas.microsoft.com/office/drawing/2014/main" val="1077621258"/>
                    </a:ext>
                  </a:extLst>
                </a:gridCol>
                <a:gridCol w="1367637">
                  <a:extLst>
                    <a:ext uri="{9D8B030D-6E8A-4147-A177-3AD203B41FA5}">
                      <a16:colId xmlns:a16="http://schemas.microsoft.com/office/drawing/2014/main" val="1991377567"/>
                    </a:ext>
                  </a:extLst>
                </a:gridCol>
                <a:gridCol w="1224892">
                  <a:extLst>
                    <a:ext uri="{9D8B030D-6E8A-4147-A177-3AD203B41FA5}">
                      <a16:colId xmlns:a16="http://schemas.microsoft.com/office/drawing/2014/main" val="1445429799"/>
                    </a:ext>
                  </a:extLst>
                </a:gridCol>
              </a:tblGrid>
              <a:tr h="936104">
                <a:tc>
                  <a:txBody>
                    <a:bodyPr/>
                    <a:lstStyle/>
                    <a:p>
                      <a:pPr>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 </a:t>
                      </a:r>
                      <a:endParaRPr lang="fr-N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Rédaction suite d’un récit</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Exposé Zola</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Grammaire</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Rédaction article de journal</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Résumé chapitre 2 Zola</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Débat </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Monde ouvrier/Zola</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 </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MOYENNE </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921659038"/>
                  </a:ext>
                </a:extLst>
              </a:tr>
              <a:tr h="262481">
                <a:tc>
                  <a:txBody>
                    <a:bodyPr/>
                    <a:lstStyle/>
                    <a:p>
                      <a:pPr>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Victorine </a:t>
                      </a:r>
                    </a:p>
                    <a:p>
                      <a:pPr>
                        <a:lnSpc>
                          <a:spcPct val="107000"/>
                        </a:lnSpc>
                        <a:spcAft>
                          <a:spcPts val="800"/>
                        </a:spcAft>
                      </a:pPr>
                      <a:endParaRPr lang="fr-N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7</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10</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8</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6</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14</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15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801849380"/>
                  </a:ext>
                </a:extLst>
              </a:tr>
              <a:tr h="262481">
                <a:tc>
                  <a:txBody>
                    <a:bodyPr/>
                    <a:lstStyle/>
                    <a:p>
                      <a:pPr>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Brandon </a:t>
                      </a:r>
                    </a:p>
                    <a:p>
                      <a:pPr>
                        <a:lnSpc>
                          <a:spcPct val="107000"/>
                        </a:lnSpc>
                        <a:spcAft>
                          <a:spcPts val="800"/>
                        </a:spcAft>
                      </a:pPr>
                      <a:endParaRPr lang="fr-N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13</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8</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10</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13</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9</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7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582692247"/>
                  </a:ext>
                </a:extLst>
              </a:tr>
            </a:tbl>
          </a:graphicData>
        </a:graphic>
      </p:graphicFrame>
      <p:graphicFrame>
        <p:nvGraphicFramePr>
          <p:cNvPr id="11" name="Tableau 10"/>
          <p:cNvGraphicFramePr>
            <a:graphicFrameLocks noGrp="1"/>
          </p:cNvGraphicFramePr>
          <p:nvPr>
            <p:extLst/>
          </p:nvPr>
        </p:nvGraphicFramePr>
        <p:xfrm>
          <a:off x="632520" y="3639294"/>
          <a:ext cx="8379423" cy="2914016"/>
        </p:xfrm>
        <a:graphic>
          <a:graphicData uri="http://schemas.openxmlformats.org/drawingml/2006/table">
            <a:tbl>
              <a:tblPr firstRow="1" firstCol="1" bandRow="1"/>
              <a:tblGrid>
                <a:gridCol w="1107782">
                  <a:extLst>
                    <a:ext uri="{9D8B030D-6E8A-4147-A177-3AD203B41FA5}">
                      <a16:colId xmlns:a16="http://schemas.microsoft.com/office/drawing/2014/main" val="4124586941"/>
                    </a:ext>
                  </a:extLst>
                </a:gridCol>
                <a:gridCol w="1120140">
                  <a:extLst>
                    <a:ext uri="{9D8B030D-6E8A-4147-A177-3AD203B41FA5}">
                      <a16:colId xmlns:a16="http://schemas.microsoft.com/office/drawing/2014/main" val="2200340211"/>
                    </a:ext>
                  </a:extLst>
                </a:gridCol>
                <a:gridCol w="1002741">
                  <a:extLst>
                    <a:ext uri="{9D8B030D-6E8A-4147-A177-3AD203B41FA5}">
                      <a16:colId xmlns:a16="http://schemas.microsoft.com/office/drawing/2014/main" val="2979586917"/>
                    </a:ext>
                  </a:extLst>
                </a:gridCol>
                <a:gridCol w="1089817">
                  <a:extLst>
                    <a:ext uri="{9D8B030D-6E8A-4147-A177-3AD203B41FA5}">
                      <a16:colId xmlns:a16="http://schemas.microsoft.com/office/drawing/2014/main" val="761385969"/>
                    </a:ext>
                  </a:extLst>
                </a:gridCol>
                <a:gridCol w="1440160">
                  <a:extLst>
                    <a:ext uri="{9D8B030D-6E8A-4147-A177-3AD203B41FA5}">
                      <a16:colId xmlns:a16="http://schemas.microsoft.com/office/drawing/2014/main" val="3725491040"/>
                    </a:ext>
                  </a:extLst>
                </a:gridCol>
                <a:gridCol w="856041">
                  <a:extLst>
                    <a:ext uri="{9D8B030D-6E8A-4147-A177-3AD203B41FA5}">
                      <a16:colId xmlns:a16="http://schemas.microsoft.com/office/drawing/2014/main" val="2544189557"/>
                    </a:ext>
                  </a:extLst>
                </a:gridCol>
                <a:gridCol w="1762742">
                  <a:extLst>
                    <a:ext uri="{9D8B030D-6E8A-4147-A177-3AD203B41FA5}">
                      <a16:colId xmlns:a16="http://schemas.microsoft.com/office/drawing/2014/main" val="2399805461"/>
                    </a:ext>
                  </a:extLst>
                </a:gridCol>
              </a:tblGrid>
              <a:tr h="437774">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ECRITURE</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tc>
                  <a:txBody>
                    <a:bodyPr/>
                    <a:lstStyle/>
                    <a:p>
                      <a:pPr algn="ct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MAITRISE DE LA LANGUE</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LECTURE</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algn="ct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ORAL</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r-FR"/>
                    </a:p>
                  </a:txBody>
                  <a:tcPr/>
                </a:tc>
                <a:extLst>
                  <a:ext uri="{0D108BD9-81ED-4DB2-BD59-A6C34878D82A}">
                    <a16:rowId xmlns:a16="http://schemas.microsoft.com/office/drawing/2014/main" val="3077449347"/>
                  </a:ext>
                </a:extLst>
              </a:tr>
              <a:tr h="780634">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Rédaction suite d’un récit</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Rédaction article de journal</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Grammaire</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Résumé chapitre 2 Zola</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Exposé Zola</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Débat : monde ouvrier / Zola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574622778"/>
                  </a:ext>
                </a:extLst>
              </a:tr>
              <a:tr h="218888">
                <a:tc>
                  <a:txBody>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Victorine </a:t>
                      </a:r>
                    </a:p>
                    <a:p>
                      <a:pPr>
                        <a:lnSpc>
                          <a:spcPct val="107000"/>
                        </a:lnSpc>
                        <a:spcAft>
                          <a:spcPts val="800"/>
                        </a:spcAft>
                      </a:pP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843370276"/>
                  </a:ext>
                </a:extLst>
              </a:tr>
              <a:tr h="218888">
                <a:tc>
                  <a:txBody>
                    <a:bodyPr/>
                    <a:lstStyle/>
                    <a:p>
                      <a:pPr>
                        <a:lnSpc>
                          <a:spcPct val="107000"/>
                        </a:lnSpc>
                        <a:spcAft>
                          <a:spcPts val="80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Brandon </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a:t>
                      </a: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fr-FR"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fr-N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nSpc>
                          <a:spcPct val="107000"/>
                        </a:lnSpc>
                        <a:spcAft>
                          <a:spcPts val="80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a:t>
                      </a:r>
                    </a:p>
                    <a:p>
                      <a:pPr>
                        <a:lnSpc>
                          <a:spcPct val="107000"/>
                        </a:lnSpc>
                        <a:spcAft>
                          <a:spcPts val="800"/>
                        </a:spcAft>
                      </a:pPr>
                      <a:endParaRPr lang="fr-N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645251586"/>
                  </a:ext>
                </a:extLst>
              </a:tr>
            </a:tbl>
          </a:graphicData>
        </a:graphic>
      </p:graphicFrame>
      <p:sp>
        <p:nvSpPr>
          <p:cNvPr id="12" name="Rectangle à coins arrondis 11"/>
          <p:cNvSpPr/>
          <p:nvPr/>
        </p:nvSpPr>
        <p:spPr>
          <a:xfrm rot="20475644">
            <a:off x="544639" y="2110810"/>
            <a:ext cx="9124164" cy="3119694"/>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t>FAIRE LA SOMME DE POINTS </a:t>
            </a:r>
          </a:p>
          <a:p>
            <a:pPr algn="ctr"/>
            <a:endParaRPr lang="fr-FR" sz="2400" b="1" dirty="0"/>
          </a:p>
          <a:p>
            <a:pPr algn="ctr"/>
            <a:r>
              <a:rPr lang="fr-FR" sz="2400" b="1" i="1" dirty="0"/>
              <a:t>VERSUS </a:t>
            </a:r>
          </a:p>
          <a:p>
            <a:pPr algn="ctr"/>
            <a:endParaRPr lang="fr-FR" sz="2400" b="1" dirty="0"/>
          </a:p>
          <a:p>
            <a:pPr algn="ctr"/>
            <a:r>
              <a:rPr lang="fr-FR" sz="2400" b="1" dirty="0"/>
              <a:t>DONNER DU SENS À UN ENSEMBLE D’INDICES QUALITATIFS ET QUANTITATIFS </a:t>
            </a:r>
          </a:p>
          <a:p>
            <a:pPr algn="ctr"/>
            <a:endParaRPr lang="fr-FR" sz="1200" b="1" dirty="0"/>
          </a:p>
          <a:p>
            <a:pPr algn="ctr"/>
            <a:r>
              <a:rPr lang="fr-FR" sz="1200" b="1" dirty="0"/>
              <a:t>								(De </a:t>
            </a:r>
            <a:r>
              <a:rPr lang="fr-FR" sz="1200" b="1" dirty="0" err="1"/>
              <a:t>Ketele</a:t>
            </a:r>
            <a:r>
              <a:rPr lang="fr-FR" sz="1200" b="1" dirty="0"/>
              <a:t> , 2013) </a:t>
            </a:r>
          </a:p>
          <a:p>
            <a:pPr algn="ctr"/>
            <a:endParaRPr lang="fr-FR" sz="2400" b="1" dirty="0"/>
          </a:p>
        </p:txBody>
      </p:sp>
      <p:sp>
        <p:nvSpPr>
          <p:cNvPr id="10" name="Titre 1"/>
          <p:cNvSpPr>
            <a:spLocks noGrp="1"/>
          </p:cNvSpPr>
          <p:nvPr>
            <p:ph type="title"/>
          </p:nvPr>
        </p:nvSpPr>
        <p:spPr>
          <a:xfrm>
            <a:off x="1714248" y="8833"/>
            <a:ext cx="8046009" cy="839755"/>
          </a:xfrm>
          <a:blipFill>
            <a:blip r:embed="rId3"/>
            <a:tile tx="0" ty="0" sx="100000" sy="100000" flip="none" algn="tl"/>
          </a:blipFill>
        </p:spPr>
        <p:txBody>
          <a:bodyPr/>
          <a:lstStyle/>
          <a:p>
            <a:r>
              <a:rPr lang="fr-FR" dirty="0" smtClean="0"/>
              <a:t>			</a:t>
            </a:r>
            <a:r>
              <a:rPr lang="fr-FR" dirty="0" smtClean="0">
                <a:solidFill>
                  <a:schemeClr val="bg1"/>
                </a:solidFill>
              </a:rPr>
              <a:t>Introduction</a:t>
            </a:r>
            <a:br>
              <a:rPr lang="fr-FR" dirty="0" smtClean="0">
                <a:solidFill>
                  <a:schemeClr val="bg1"/>
                </a:solidFill>
              </a:rPr>
            </a:br>
            <a:r>
              <a:rPr lang="fr-FR" dirty="0" smtClean="0">
                <a:solidFill>
                  <a:schemeClr val="bg1"/>
                </a:solidFill>
              </a:rPr>
              <a:t> L’approche par compétences : aspects pédagogiques  </a:t>
            </a:r>
            <a:endParaRPr lang="fr-FR" dirty="0">
              <a:solidFill>
                <a:schemeClr val="bg1"/>
              </a:solidFill>
            </a:endParaRPr>
          </a:p>
        </p:txBody>
      </p:sp>
    </p:spTree>
    <p:extLst>
      <p:ext uri="{BB962C8B-B14F-4D97-AF65-F5344CB8AC3E}">
        <p14:creationId xmlns:p14="http://schemas.microsoft.com/office/powerpoint/2010/main" val="20120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88504" y="836712"/>
            <a:ext cx="8181975" cy="5256584"/>
          </a:xfrm>
          <a:prstGeom prst="rect">
            <a:avLst/>
          </a:prstGeom>
        </p:spPr>
      </p:pic>
      <p:sp>
        <p:nvSpPr>
          <p:cNvPr id="3" name="Espace réservé du texte 2"/>
          <p:cNvSpPr>
            <a:spLocks noGrp="1"/>
          </p:cNvSpPr>
          <p:nvPr>
            <p:ph type="body" sz="quarter" idx="13"/>
          </p:nvPr>
        </p:nvSpPr>
        <p:spPr>
          <a:xfrm>
            <a:off x="390000" y="1484784"/>
            <a:ext cx="9243522" cy="4608512"/>
          </a:xfrm>
        </p:spPr>
        <p:txBody>
          <a:bodyPr/>
          <a:lstStyle/>
          <a:p>
            <a:endParaRPr lang="fr-FR"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7</a:t>
            </a:fld>
            <a:endParaRPr lang="fr-FR" dirty="0"/>
          </a:p>
        </p:txBody>
      </p:sp>
      <p:sp>
        <p:nvSpPr>
          <p:cNvPr id="5" name="Titre 4"/>
          <p:cNvSpPr>
            <a:spLocks noGrp="1"/>
          </p:cNvSpPr>
          <p:nvPr>
            <p:ph type="title"/>
          </p:nvPr>
        </p:nvSpPr>
        <p:spPr/>
        <p:txBody>
          <a:bodyPr/>
          <a:lstStyle/>
          <a:p>
            <a:endParaRPr lang="fr-FR" dirty="0"/>
          </a:p>
        </p:txBody>
      </p:sp>
      <p:sp>
        <p:nvSpPr>
          <p:cNvPr id="10" name="Rectangle 9"/>
          <p:cNvSpPr/>
          <p:nvPr/>
        </p:nvSpPr>
        <p:spPr>
          <a:xfrm>
            <a:off x="1553070" y="267325"/>
            <a:ext cx="8352930" cy="569387"/>
          </a:xfrm>
          <a:prstGeom prst="rect">
            <a:avLst/>
          </a:prstGeom>
          <a:blipFill>
            <a:blip r:embed="rId4"/>
            <a:tile tx="0" ty="0" sx="100000" sy="100000" flip="none" algn="tl"/>
          </a:blipFill>
        </p:spPr>
        <p:txBody>
          <a:bodyPr wrap="square">
            <a:spAutoFit/>
          </a:bodyPr>
          <a:lstStyle/>
          <a:p>
            <a:pPr marL="179996" lvl="1" algn="ctr"/>
            <a:r>
              <a:rPr lang="fr-FR" sz="3100" b="1" dirty="0">
                <a:solidFill>
                  <a:schemeClr val="bg1"/>
                </a:solidFill>
              </a:rPr>
              <a:t>Qu’est-ce qu’une </a:t>
            </a:r>
            <a:r>
              <a:rPr lang="fr-FR" sz="3100" b="1" dirty="0" smtClean="0">
                <a:solidFill>
                  <a:schemeClr val="bg1"/>
                </a:solidFill>
              </a:rPr>
              <a:t>compétence </a:t>
            </a:r>
            <a:r>
              <a:rPr lang="fr-FR" sz="3100" b="1" dirty="0">
                <a:solidFill>
                  <a:schemeClr val="bg1"/>
                </a:solidFill>
              </a:rPr>
              <a:t>?</a:t>
            </a:r>
          </a:p>
        </p:txBody>
      </p:sp>
    </p:spTree>
    <p:extLst>
      <p:ext uri="{BB962C8B-B14F-4D97-AF65-F5344CB8AC3E}">
        <p14:creationId xmlns:p14="http://schemas.microsoft.com/office/powerpoint/2010/main" val="305593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1038" y="1607211"/>
            <a:ext cx="8967135" cy="4236377"/>
          </a:xfrm>
        </p:spPr>
        <p:txBody>
          <a:bodyPr>
            <a:normAutofit/>
          </a:bodyPr>
          <a:lstStyle/>
          <a:p>
            <a:endParaRPr lang="fr-FR" dirty="0"/>
          </a:p>
          <a:p>
            <a:endParaRPr lang="fr-FR" dirty="0"/>
          </a:p>
        </p:txBody>
      </p:sp>
      <p:pic>
        <p:nvPicPr>
          <p:cNvPr id="4"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808"/>
            <a:ext cx="4073903" cy="4405248"/>
          </a:xfrm>
          <a:prstGeom prst="rect">
            <a:avLst/>
          </a:prstGeom>
        </p:spPr>
      </p:pic>
      <p:pic>
        <p:nvPicPr>
          <p:cNvPr id="5" name="Image 4"/>
          <p:cNvPicPr>
            <a:picLocks noChangeAspect="1"/>
          </p:cNvPicPr>
          <p:nvPr/>
        </p:nvPicPr>
        <p:blipFill>
          <a:blip r:embed="rId4"/>
          <a:stretch>
            <a:fillRect/>
          </a:stretch>
        </p:blipFill>
        <p:spPr>
          <a:xfrm>
            <a:off x="1202445" y="448109"/>
            <a:ext cx="5138231" cy="413301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147" y="1124744"/>
            <a:ext cx="6724829" cy="4718844"/>
          </a:xfrm>
          <a:prstGeom prst="rect">
            <a:avLst/>
          </a:prstGeom>
        </p:spPr>
      </p:pic>
    </p:spTree>
    <p:extLst>
      <p:ext uri="{BB962C8B-B14F-4D97-AF65-F5344CB8AC3E}">
        <p14:creationId xmlns:p14="http://schemas.microsoft.com/office/powerpoint/2010/main" val="43434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4488" y="2276872"/>
            <a:ext cx="9145016" cy="5005563"/>
          </a:xfrm>
        </p:spPr>
        <p:txBody>
          <a:bodyPr>
            <a:normAutofit/>
          </a:bodyPr>
          <a:lstStyle/>
          <a:p>
            <a:pPr algn="just"/>
            <a:endParaRPr lang="fr-FR" dirty="0"/>
          </a:p>
          <a:p>
            <a:pPr algn="just"/>
            <a:endParaRPr lang="fr-FR" sz="2800" dirty="0"/>
          </a:p>
          <a:p>
            <a:pPr algn="just"/>
            <a:r>
              <a:rPr lang="fr-FR" sz="2800" dirty="0"/>
              <a:t>« Une compétence est l’aptitude à mobiliser ses ressources (</a:t>
            </a:r>
            <a:r>
              <a:rPr lang="fr-FR" sz="2800" b="1" dirty="0"/>
              <a:t>connaissances, capacités, attitudes</a:t>
            </a:r>
            <a:r>
              <a:rPr lang="fr-FR" sz="2800" dirty="0"/>
              <a:t>) pour accomplir une tâche ou faire face à une situation, complexe ou inédite. » </a:t>
            </a:r>
            <a:endParaRPr lang="fr-FR" sz="2800" i="1" dirty="0"/>
          </a:p>
          <a:p>
            <a:pPr algn="just"/>
            <a:endParaRPr lang="fr-FR" sz="2400" i="1" dirty="0"/>
          </a:p>
          <a:p>
            <a:pPr algn="just"/>
            <a:r>
              <a:rPr lang="fr-FR" sz="2400" i="1" dirty="0"/>
              <a:t>Annexe à la Délibération n° 382 du 10 janvier 2019 RELATIVE AU SOCLE COMMUN DE CONNAISSANCES, DE COMPÉTENCES ET DE VALEURS DE LA NOUVELLE-CALÉDONIE</a:t>
            </a:r>
          </a:p>
          <a:p>
            <a:endParaRPr lang="fr-FR" sz="1950" i="1" dirty="0"/>
          </a:p>
          <a:p>
            <a:endParaRPr lang="fr-FR" dirty="0"/>
          </a:p>
        </p:txBody>
      </p:sp>
      <p:pic>
        <p:nvPicPr>
          <p:cNvPr id="4" name="Image 3"/>
          <p:cNvPicPr>
            <a:picLocks noChangeAspect="1"/>
          </p:cNvPicPr>
          <p:nvPr/>
        </p:nvPicPr>
        <p:blipFill>
          <a:blip r:embed="rId3"/>
          <a:stretch>
            <a:fillRect/>
          </a:stretch>
        </p:blipFill>
        <p:spPr>
          <a:xfrm>
            <a:off x="7473280" y="-1"/>
            <a:ext cx="2276563" cy="2992919"/>
          </a:xfrm>
          <a:prstGeom prst="rect">
            <a:avLst/>
          </a:prstGeom>
        </p:spPr>
      </p:pic>
      <p:pic>
        <p:nvPicPr>
          <p:cNvPr id="2" name="Image 1"/>
          <p:cNvPicPr>
            <a:picLocks noChangeAspect="1"/>
          </p:cNvPicPr>
          <p:nvPr/>
        </p:nvPicPr>
        <p:blipFill>
          <a:blip r:embed="rId4"/>
          <a:stretch>
            <a:fillRect/>
          </a:stretch>
        </p:blipFill>
        <p:spPr>
          <a:xfrm>
            <a:off x="920552" y="848122"/>
            <a:ext cx="3845592" cy="1716782"/>
          </a:xfrm>
          <a:prstGeom prst="rect">
            <a:avLst/>
          </a:prstGeom>
        </p:spPr>
      </p:pic>
    </p:spTree>
    <p:extLst>
      <p:ext uri="{BB962C8B-B14F-4D97-AF65-F5344CB8AC3E}">
        <p14:creationId xmlns:p14="http://schemas.microsoft.com/office/powerpoint/2010/main" val="356619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665D03-BD43-4A86-B6D2-5126C047A9BC}">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2c7ddd52-0a06-43b1-a35c-dcb15ea2e3f4"/>
  </ds:schemaRefs>
</ds:datastoreItem>
</file>

<file path=customXml/itemProps2.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3.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8776</TotalTime>
  <Words>1958</Words>
  <Application>Microsoft Office PowerPoint</Application>
  <PresentationFormat>Format A4 (210 x 297 mm)</PresentationFormat>
  <Paragraphs>462</Paragraphs>
  <Slides>33</Slides>
  <Notes>33</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4" baseType="lpstr">
      <vt:lpstr>ＭＳ Ｐゴシック</vt:lpstr>
      <vt:lpstr>Acumin Pro</vt:lpstr>
      <vt:lpstr>Arial</vt:lpstr>
      <vt:lpstr>Arial Narrow</vt:lpstr>
      <vt:lpstr>Calibri</vt:lpstr>
      <vt:lpstr>Marianne</vt:lpstr>
      <vt:lpstr>MS Mincho</vt:lpstr>
      <vt:lpstr>Times New Roman</vt:lpstr>
      <vt:lpstr>Wingdings</vt:lpstr>
      <vt:lpstr>MINISTÈRIEL</vt:lpstr>
      <vt:lpstr>Document</vt:lpstr>
      <vt:lpstr>Présentation PowerPoint</vt:lpstr>
      <vt:lpstr>Présentation PowerPoint</vt:lpstr>
      <vt:lpstr> Prochaines rencontres </vt:lpstr>
      <vt:lpstr>Sommaire</vt:lpstr>
      <vt:lpstr>   Introduction   L’approche par compétences : aspects règlementaires </vt:lpstr>
      <vt:lpstr>   Introduction  L’approche par compétences : aspects pédagogiques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FRANÇAIS : 4 COMPETENCES IDENTIQUES  DANS LE PROGRAMME        DANS LE LSL PRO</vt:lpstr>
      <vt:lpstr>Présentation PowerPoint</vt:lpstr>
      <vt:lpstr>Présentation PowerPoint</vt:lpstr>
      <vt:lpstr>Présentation PowerPoint</vt:lpstr>
      <vt:lpstr>Présentation PowerPoint</vt:lpstr>
      <vt:lpstr>Présentation PowerPoint</vt:lpstr>
      <vt:lpstr>PRONOTE : quelles modalités d’évaluation : Note ou positionnement ?   Des choix à définir en équipe</vt:lpstr>
      <vt:lpstr>Exemple d’évaluation chiffrée  </vt:lpstr>
      <vt:lpstr>Exemple d’évaluation par positionnement </vt:lpstr>
      <vt:lpstr>Evaluer : PRONOTE ET LSL PRO</vt:lpstr>
      <vt:lpstr>Evaluer une compétence :  note ou positionnement ?       Petit florilège pour en débattre.    (extraits du dossier de veille de l’IFE, N° 94 septembre 2014) </vt:lpstr>
      <vt:lpstr>Présentation PowerPoint</vt:lpstr>
      <vt:lpstr>Enseignement, apprentissage, évaluation par compétences : un continuum. </vt:lpstr>
      <vt:lpstr>Enseignement, apprentissage, évaluation par compétences : un continuum. </vt:lpstr>
      <vt:lpstr>Présentation PowerPoint</vt:lpstr>
      <vt:lpstr>Enseignement, apprentissage, évaluation par compétences : quelques pistes. </vt:lpstr>
      <vt:lpstr>  Objectif fin 2021 : harmoniser les grilles en français  (ou être en capacité de mettre à disposition des équipes des grilles pour 2022).    Objectif 2022 : élaborer des grilles de descripteurs pour apprécier les différents niveaux de positionnement. (cf diapo suivante , RAE)   Objectifs 2023 : réfléchir à des familles de situations pour enseigner et évaluer par compétences dans chaque discipline.     </vt:lpstr>
      <vt:lpstr>         FIN    Et bons conseils d’enseignement !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egoulard</cp:lastModifiedBy>
  <cp:revision>416</cp:revision>
  <cp:lastPrinted>2021-06-03T23:13:48Z</cp:lastPrinted>
  <dcterms:created xsi:type="dcterms:W3CDTF">2020-07-03T12:53:24Z</dcterms:created>
  <dcterms:modified xsi:type="dcterms:W3CDTF">2021-06-04T04:59:16Z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