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13" r:id="rId3"/>
    <p:sldId id="296" r:id="rId4"/>
    <p:sldId id="314" r:id="rId5"/>
    <p:sldId id="297" r:id="rId6"/>
    <p:sldId id="332" r:id="rId7"/>
    <p:sldId id="322" r:id="rId8"/>
    <p:sldId id="324" r:id="rId9"/>
    <p:sldId id="326" r:id="rId10"/>
    <p:sldId id="327" r:id="rId11"/>
    <p:sldId id="333" r:id="rId12"/>
    <p:sldId id="319" r:id="rId13"/>
    <p:sldId id="341" r:id="rId14"/>
    <p:sldId id="330" r:id="rId15"/>
    <p:sldId id="340" r:id="rId16"/>
    <p:sldId id="329" r:id="rId17"/>
    <p:sldId id="325" r:id="rId18"/>
    <p:sldId id="320" r:id="rId19"/>
    <p:sldId id="328" r:id="rId20"/>
    <p:sldId id="350" r:id="rId21"/>
    <p:sldId id="335" r:id="rId22"/>
    <p:sldId id="336" r:id="rId23"/>
    <p:sldId id="321" r:id="rId24"/>
    <p:sldId id="334" r:id="rId25"/>
    <p:sldId id="344" r:id="rId26"/>
    <p:sldId id="343" r:id="rId27"/>
    <p:sldId id="345" r:id="rId28"/>
    <p:sldId id="346" r:id="rId29"/>
    <p:sldId id="342" r:id="rId30"/>
    <p:sldId id="348" r:id="rId31"/>
    <p:sldId id="318" r:id="rId32"/>
    <p:sldId id="349" r:id="rId33"/>
    <p:sldId id="337" r:id="rId34"/>
    <p:sldId id="323" r:id="rId35"/>
    <p:sldId id="338" r:id="rId36"/>
    <p:sldId id="339" r:id="rId37"/>
    <p:sldId id="351"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goulard" initials="e" lastIdx="0" clrIdx="0">
    <p:extLst>
      <p:ext uri="{19B8F6BF-5375-455C-9EA6-DF929625EA0E}">
        <p15:presenceInfo xmlns:p15="http://schemas.microsoft.com/office/powerpoint/2012/main" userId="egoul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081" autoAdjust="0"/>
  </p:normalViewPr>
  <p:slideViewPr>
    <p:cSldViewPr snapToGrid="0">
      <p:cViewPr varScale="1">
        <p:scale>
          <a:sx n="51" d="100"/>
          <a:sy n="51" d="100"/>
        </p:scale>
        <p:origin x="2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D3B38-AB2F-40F3-8690-09F8C9957F1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C8D49E4F-3DD6-410B-8A3A-79C17C8C2701}">
      <dgm:prSet phldrT="[Texte]" custT="1"/>
      <dgm:spPr/>
      <dgm:t>
        <a:bodyPr/>
        <a:lstStyle/>
        <a:p>
          <a:r>
            <a:rPr lang="fr-FR" sz="2400" b="1" dirty="0" smtClean="0"/>
            <a:t>LA PASSATION DE L’ÉPREUVE </a:t>
          </a:r>
          <a:endParaRPr lang="fr-FR" sz="2400" b="1" dirty="0"/>
        </a:p>
      </dgm:t>
    </dgm:pt>
    <dgm:pt modelId="{5230C907-1C23-485C-AE99-F88487FB78CD}" type="parTrans" cxnId="{8B8B5F8F-0A8F-4DE1-8426-C41CDB468088}">
      <dgm:prSet/>
      <dgm:spPr/>
      <dgm:t>
        <a:bodyPr/>
        <a:lstStyle/>
        <a:p>
          <a:endParaRPr lang="fr-FR"/>
        </a:p>
      </dgm:t>
    </dgm:pt>
    <dgm:pt modelId="{9A9322A5-487D-432D-A2FA-E34A337B07B7}" type="sibTrans" cxnId="{8B8B5F8F-0A8F-4DE1-8426-C41CDB468088}">
      <dgm:prSet/>
      <dgm:spPr/>
      <dgm:t>
        <a:bodyPr/>
        <a:lstStyle/>
        <a:p>
          <a:endParaRPr lang="fr-FR"/>
        </a:p>
      </dgm:t>
    </dgm:pt>
    <dgm:pt modelId="{3E295A5E-4408-45D9-9C59-D97C94080209}">
      <dgm:prSet phldrT="[Texte]" custT="1"/>
      <dgm:spPr>
        <a:solidFill>
          <a:schemeClr val="accent4">
            <a:lumMod val="60000"/>
            <a:lumOff val="40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fr-FR" sz="1500" dirty="0" smtClean="0"/>
        </a:p>
        <a:p>
          <a:pPr defTabSz="933450">
            <a:lnSpc>
              <a:spcPct val="90000"/>
            </a:lnSpc>
            <a:spcBef>
              <a:spcPct val="0"/>
            </a:spcBef>
            <a:spcAft>
              <a:spcPct val="35000"/>
            </a:spcAft>
          </a:pPr>
          <a:r>
            <a:rPr lang="fr-FR" sz="2000" b="1" dirty="0" smtClean="0">
              <a:solidFill>
                <a:schemeClr val="tx1"/>
              </a:solidFill>
            </a:rPr>
            <a:t>L’enseignant détermine pour chaque candidat le moment où celui-ci est prêt à être évalué. </a:t>
          </a:r>
        </a:p>
        <a:p>
          <a:pPr defTabSz="933450">
            <a:lnSpc>
              <a:spcPct val="90000"/>
            </a:lnSpc>
            <a:spcBef>
              <a:spcPct val="0"/>
            </a:spcBef>
            <a:spcAft>
              <a:spcPct val="35000"/>
            </a:spcAft>
          </a:pPr>
          <a:endParaRPr lang="fr-FR" sz="2000" b="1" dirty="0">
            <a:solidFill>
              <a:schemeClr val="tx1"/>
            </a:solidFill>
          </a:endParaRPr>
        </a:p>
      </dgm:t>
    </dgm:pt>
    <dgm:pt modelId="{517DF8F4-E9D9-4443-8573-1390D967BA48}" type="parTrans" cxnId="{A4DBB89D-E913-4548-9651-5FF67207F344}">
      <dgm:prSet/>
      <dgm:spPr/>
      <dgm:t>
        <a:bodyPr/>
        <a:lstStyle/>
        <a:p>
          <a:endParaRPr lang="fr-FR" dirty="0"/>
        </a:p>
      </dgm:t>
    </dgm:pt>
    <dgm:pt modelId="{446DE2F2-78A2-4336-B5D6-4FFABFB6A0BE}" type="sibTrans" cxnId="{A4DBB89D-E913-4548-9651-5FF67207F344}">
      <dgm:prSet/>
      <dgm:spPr/>
      <dgm:t>
        <a:bodyPr/>
        <a:lstStyle/>
        <a:p>
          <a:endParaRPr lang="fr-FR"/>
        </a:p>
      </dgm:t>
    </dgm:pt>
    <dgm:pt modelId="{3E093430-CF8E-4AF7-93BC-D30B69E55C7B}">
      <dgm:prSet phldrT="[Texte]" custT="1"/>
      <dgm:spPr>
        <a:solidFill>
          <a:schemeClr val="accent4">
            <a:lumMod val="60000"/>
            <a:lumOff val="40000"/>
          </a:schemeClr>
        </a:solidFill>
      </dgm:spPr>
      <dgm:t>
        <a:bodyPr/>
        <a:lstStyle/>
        <a:p>
          <a:pPr algn="l"/>
          <a:r>
            <a:rPr lang="fr-FR" sz="1800" b="1" dirty="0" smtClean="0">
              <a:solidFill>
                <a:schemeClr val="tx1"/>
              </a:solidFill>
            </a:rPr>
            <a:t>Les épreuves orales d’HG et d’EMC peuvent se dérouler :</a:t>
          </a:r>
        </a:p>
        <a:p>
          <a:pPr algn="just"/>
          <a:r>
            <a:rPr lang="fr-FR" sz="1800" b="1" dirty="0" smtClean="0">
              <a:solidFill>
                <a:schemeClr val="tx1"/>
              </a:solidFill>
            </a:rPr>
            <a:t>- le même jour ou à des moments différents  (environ 10 mn en HG /5 mn en </a:t>
          </a:r>
          <a:r>
            <a:rPr lang="fr-FR" sz="1800" b="1" dirty="0" smtClean="0">
              <a:solidFill>
                <a:schemeClr val="tx1"/>
              </a:solidFill>
            </a:rPr>
            <a:t>EMC ou 7mn/7mn </a:t>
          </a:r>
          <a:r>
            <a:rPr lang="fr-FR" sz="1800" b="1" dirty="0" smtClean="0">
              <a:solidFill>
                <a:schemeClr val="tx1"/>
              </a:solidFill>
            </a:rPr>
            <a:t>) </a:t>
          </a:r>
        </a:p>
        <a:p>
          <a:pPr algn="just"/>
          <a:r>
            <a:rPr lang="fr-FR" sz="1800" b="1" dirty="0" smtClean="0">
              <a:solidFill>
                <a:schemeClr val="tx1"/>
              </a:solidFill>
            </a:rPr>
            <a:t>- dans le cadre du cours ou sur un temps spécifique (AP, temps dédié aux CCF, etc</a:t>
          </a:r>
          <a:r>
            <a:rPr lang="fr-FR" sz="1600" b="1" dirty="0" smtClean="0">
              <a:solidFill>
                <a:schemeClr val="tx1"/>
              </a:solidFill>
            </a:rPr>
            <a:t>.) </a:t>
          </a:r>
          <a:endParaRPr lang="fr-FR" sz="1600" b="1" dirty="0">
            <a:solidFill>
              <a:schemeClr val="tx1"/>
            </a:solidFill>
          </a:endParaRPr>
        </a:p>
      </dgm:t>
    </dgm:pt>
    <dgm:pt modelId="{6769E704-4457-4BA1-B62D-97FFF5B02191}" type="parTrans" cxnId="{68F35786-A235-4D44-BD03-66F305179E9C}">
      <dgm:prSet/>
      <dgm:spPr/>
      <dgm:t>
        <a:bodyPr/>
        <a:lstStyle/>
        <a:p>
          <a:endParaRPr lang="fr-FR"/>
        </a:p>
      </dgm:t>
    </dgm:pt>
    <dgm:pt modelId="{3D054405-9846-4E83-A342-AA17A970CAEF}" type="sibTrans" cxnId="{68F35786-A235-4D44-BD03-66F305179E9C}">
      <dgm:prSet/>
      <dgm:spPr/>
      <dgm:t>
        <a:bodyPr/>
        <a:lstStyle/>
        <a:p>
          <a:endParaRPr lang="fr-FR"/>
        </a:p>
      </dgm:t>
    </dgm:pt>
    <dgm:pt modelId="{25850671-F474-4281-903B-61BA52CD6043}">
      <dgm:prSet phldrT="[Texte]" custT="1"/>
      <dgm:spPr>
        <a:solidFill>
          <a:schemeClr val="accent4">
            <a:lumMod val="60000"/>
            <a:lumOff val="40000"/>
          </a:schemeClr>
        </a:solidFill>
      </dgm:spPr>
      <dgm:t>
        <a:bodyPr/>
        <a:lstStyle/>
        <a:p>
          <a:pPr algn="l"/>
          <a:endParaRPr lang="fr-FR" sz="1300" dirty="0" smtClean="0">
            <a:solidFill>
              <a:schemeClr val="tx1"/>
            </a:solidFill>
          </a:endParaRPr>
        </a:p>
        <a:p>
          <a:pPr algn="l"/>
          <a:endParaRPr lang="fr-FR" sz="1300" dirty="0" smtClean="0">
            <a:solidFill>
              <a:schemeClr val="tx1"/>
            </a:solidFill>
          </a:endParaRPr>
        </a:p>
        <a:p>
          <a:pPr algn="l"/>
          <a:r>
            <a:rPr lang="fr-FR" sz="1800" b="1" dirty="0" smtClean="0">
              <a:solidFill>
                <a:schemeClr val="tx1"/>
              </a:solidFill>
            </a:rPr>
            <a:t>Une passation d’épreuve dans le cadre du cours peut  servir à : </a:t>
          </a:r>
        </a:p>
        <a:p>
          <a:pPr algn="l"/>
          <a:r>
            <a:rPr lang="fr-FR" sz="1300" dirty="0" smtClean="0">
              <a:solidFill>
                <a:schemeClr val="tx1"/>
              </a:solidFill>
            </a:rPr>
            <a:t>-</a:t>
          </a:r>
          <a:r>
            <a:rPr lang="fr-FR" sz="1800" b="1" dirty="0" smtClean="0">
              <a:solidFill>
                <a:schemeClr val="tx1"/>
              </a:solidFill>
            </a:rPr>
            <a:t>Faire le lien entre l’objet de la séance et ce qui a été précédemment étudié (</a:t>
          </a:r>
          <a:r>
            <a:rPr lang="fr-FR" sz="1800" b="0" dirty="0" smtClean="0">
              <a:solidFill>
                <a:schemeClr val="tx1"/>
              </a:solidFill>
            </a:rPr>
            <a:t>amorce et réactivation</a:t>
          </a:r>
          <a:r>
            <a:rPr lang="fr-FR" sz="1800" b="1" dirty="0" smtClean="0">
              <a:solidFill>
                <a:schemeClr val="tx1"/>
              </a:solidFill>
            </a:rPr>
            <a:t>) </a:t>
          </a:r>
        </a:p>
        <a:p>
          <a:pPr algn="l"/>
          <a:r>
            <a:rPr lang="fr-FR" sz="1800" b="1" dirty="0" smtClean="0">
              <a:solidFill>
                <a:schemeClr val="tx1"/>
              </a:solidFill>
            </a:rPr>
            <a:t>-Conclure une séance (</a:t>
          </a:r>
          <a:r>
            <a:rPr lang="fr-FR" sz="1800" b="0" dirty="0" smtClean="0">
              <a:solidFill>
                <a:schemeClr val="tx1"/>
              </a:solidFill>
            </a:rPr>
            <a:t>synthèse et prolongement</a:t>
          </a:r>
          <a:r>
            <a:rPr lang="fr-FR" sz="1800" b="1" dirty="0" smtClean="0">
              <a:solidFill>
                <a:schemeClr val="tx1"/>
              </a:solidFill>
            </a:rPr>
            <a:t>) </a:t>
          </a:r>
        </a:p>
        <a:p>
          <a:pPr algn="l"/>
          <a:r>
            <a:rPr lang="fr-FR" sz="1800" b="1" dirty="0" smtClean="0">
              <a:solidFill>
                <a:schemeClr val="tx1"/>
              </a:solidFill>
            </a:rPr>
            <a:t>- Faire un rappel important </a:t>
          </a:r>
          <a:r>
            <a:rPr lang="fr-FR" sz="1800" b="0" dirty="0" smtClean="0">
              <a:solidFill>
                <a:schemeClr val="tx1"/>
              </a:solidFill>
            </a:rPr>
            <a:t>(contextualisation) </a:t>
          </a:r>
        </a:p>
        <a:p>
          <a:pPr algn="l"/>
          <a:r>
            <a:rPr lang="fr-FR" sz="1800" b="1" dirty="0" smtClean="0">
              <a:solidFill>
                <a:schemeClr val="tx1"/>
              </a:solidFill>
            </a:rPr>
            <a:t> </a:t>
          </a:r>
          <a:endParaRPr lang="fr-FR" sz="1800" b="1" dirty="0">
            <a:solidFill>
              <a:schemeClr val="tx1"/>
            </a:solidFill>
          </a:endParaRPr>
        </a:p>
      </dgm:t>
    </dgm:pt>
    <dgm:pt modelId="{76E637FD-A97C-438E-B9E1-F42BC2E19526}" type="parTrans" cxnId="{0FD808AC-3B6D-4B55-A3BA-AA7329424E84}">
      <dgm:prSet/>
      <dgm:spPr/>
      <dgm:t>
        <a:bodyPr/>
        <a:lstStyle/>
        <a:p>
          <a:endParaRPr lang="fr-FR"/>
        </a:p>
      </dgm:t>
    </dgm:pt>
    <dgm:pt modelId="{C9FD9508-533C-4679-B9A3-4B417D00F3EA}" type="sibTrans" cxnId="{0FD808AC-3B6D-4B55-A3BA-AA7329424E84}">
      <dgm:prSet/>
      <dgm:spPr/>
      <dgm:t>
        <a:bodyPr/>
        <a:lstStyle/>
        <a:p>
          <a:endParaRPr lang="fr-FR"/>
        </a:p>
      </dgm:t>
    </dgm:pt>
    <dgm:pt modelId="{1CDDEE57-E0A4-4418-9320-83BC13B4B4FF}">
      <dgm:prSet phldrT="[Texte]" custT="1"/>
      <dgm:spPr>
        <a:solidFill>
          <a:schemeClr val="accent4">
            <a:lumMod val="60000"/>
            <a:lumOff val="40000"/>
          </a:schemeClr>
        </a:solidFill>
      </dgm:spPr>
      <dgm:t>
        <a:bodyPr/>
        <a:lstStyle/>
        <a:p>
          <a:pPr algn="l"/>
          <a:r>
            <a:rPr lang="fr-FR" sz="1800" b="1" dirty="0" smtClean="0">
              <a:solidFill>
                <a:schemeClr val="tx1"/>
              </a:solidFill>
            </a:rPr>
            <a:t>Grille d’évaluation nationale</a:t>
          </a:r>
        </a:p>
        <a:p>
          <a:pPr algn="l"/>
          <a:r>
            <a:rPr lang="fr-FR" sz="1800" b="1" dirty="0" smtClean="0">
              <a:solidFill>
                <a:schemeClr val="tx1"/>
              </a:solidFill>
            </a:rPr>
            <a:t>Temps délimité</a:t>
          </a:r>
        </a:p>
        <a:p>
          <a:pPr algn="l"/>
          <a:r>
            <a:rPr lang="fr-FR" sz="1800" b="1" dirty="0" smtClean="0">
              <a:solidFill>
                <a:schemeClr val="tx1"/>
              </a:solidFill>
            </a:rPr>
            <a:t>Barème et coefficient </a:t>
          </a:r>
          <a:endParaRPr lang="fr-FR" sz="1800" b="1" dirty="0">
            <a:solidFill>
              <a:schemeClr val="tx1"/>
            </a:solidFill>
          </a:endParaRPr>
        </a:p>
      </dgm:t>
    </dgm:pt>
    <dgm:pt modelId="{CFABB69D-581C-4242-A742-C061C5CB50C4}" type="parTrans" cxnId="{2FE0C559-22AB-4DC4-BADC-54F037333EAC}">
      <dgm:prSet/>
      <dgm:spPr/>
      <dgm:t>
        <a:bodyPr/>
        <a:lstStyle/>
        <a:p>
          <a:endParaRPr lang="fr-FR" dirty="0"/>
        </a:p>
      </dgm:t>
    </dgm:pt>
    <dgm:pt modelId="{84B84A06-2EDF-4393-86A9-C2CB20526535}" type="sibTrans" cxnId="{2FE0C559-22AB-4DC4-BADC-54F037333EAC}">
      <dgm:prSet/>
      <dgm:spPr/>
      <dgm:t>
        <a:bodyPr/>
        <a:lstStyle/>
        <a:p>
          <a:endParaRPr lang="fr-FR"/>
        </a:p>
      </dgm:t>
    </dgm:pt>
    <dgm:pt modelId="{B706883C-F6D3-415C-83E8-9B500158D259}" type="pres">
      <dgm:prSet presAssocID="{4C1D3B38-AB2F-40F3-8690-09F8C9957F17}" presName="Name0" presStyleCnt="0">
        <dgm:presLayoutVars>
          <dgm:chMax val="1"/>
          <dgm:dir/>
          <dgm:animLvl val="ctr"/>
          <dgm:resizeHandles val="exact"/>
        </dgm:presLayoutVars>
      </dgm:prSet>
      <dgm:spPr/>
      <dgm:t>
        <a:bodyPr/>
        <a:lstStyle/>
        <a:p>
          <a:endParaRPr lang="fr-FR"/>
        </a:p>
      </dgm:t>
    </dgm:pt>
    <dgm:pt modelId="{C0C51356-0221-48DF-8C98-DE5D9A79E4E0}" type="pres">
      <dgm:prSet presAssocID="{C8D49E4F-3DD6-410B-8A3A-79C17C8C2701}" presName="centerShape" presStyleLbl="node0" presStyleIdx="0" presStyleCnt="1" custScaleX="128244" custLinFactNeighborX="2200" custLinFactNeighborY="7464"/>
      <dgm:spPr/>
      <dgm:t>
        <a:bodyPr/>
        <a:lstStyle/>
        <a:p>
          <a:endParaRPr lang="fr-FR"/>
        </a:p>
      </dgm:t>
    </dgm:pt>
    <dgm:pt modelId="{FB620D79-C5CE-4796-9BD2-8764ADF3C846}" type="pres">
      <dgm:prSet presAssocID="{517DF8F4-E9D9-4443-8573-1390D967BA48}" presName="parTrans" presStyleLbl="sibTrans2D1" presStyleIdx="0" presStyleCnt="4" custAng="1266167" custScaleX="212297" custScaleY="87262" custLinFactX="-21709" custLinFactNeighborX="-100000" custLinFactNeighborY="-663"/>
      <dgm:spPr/>
      <dgm:t>
        <a:bodyPr/>
        <a:lstStyle/>
        <a:p>
          <a:endParaRPr lang="fr-FR"/>
        </a:p>
      </dgm:t>
    </dgm:pt>
    <dgm:pt modelId="{0D192943-55C7-419B-B313-AFC75BA72454}" type="pres">
      <dgm:prSet presAssocID="{517DF8F4-E9D9-4443-8573-1390D967BA48}" presName="connectorText" presStyleLbl="sibTrans2D1" presStyleIdx="0" presStyleCnt="4"/>
      <dgm:spPr/>
      <dgm:t>
        <a:bodyPr/>
        <a:lstStyle/>
        <a:p>
          <a:endParaRPr lang="fr-FR"/>
        </a:p>
      </dgm:t>
    </dgm:pt>
    <dgm:pt modelId="{CF683AAC-CCA8-4672-BEC5-7DF91A37941D}" type="pres">
      <dgm:prSet presAssocID="{3E295A5E-4408-45D9-9C59-D97C94080209}" presName="node" presStyleLbl="node1" presStyleIdx="0" presStyleCnt="4" custScaleX="471022" custScaleY="84542" custRadScaleRad="100404" custRadScaleInc="354822">
        <dgm:presLayoutVars>
          <dgm:bulletEnabled val="1"/>
        </dgm:presLayoutVars>
      </dgm:prSet>
      <dgm:spPr/>
      <dgm:t>
        <a:bodyPr/>
        <a:lstStyle/>
        <a:p>
          <a:endParaRPr lang="fr-FR"/>
        </a:p>
      </dgm:t>
    </dgm:pt>
    <dgm:pt modelId="{AD9F3D23-DE3D-4861-BA0E-2B76F1F6E972}" type="pres">
      <dgm:prSet presAssocID="{6769E704-4457-4BA1-B62D-97FFF5B02191}" presName="parTrans" presStyleLbl="sibTrans2D1" presStyleIdx="1" presStyleCnt="4" custAng="7301" custScaleX="229344" custScaleY="72095" custLinFactNeighborX="-34568" custLinFactNeighborY="6556"/>
      <dgm:spPr/>
      <dgm:t>
        <a:bodyPr/>
        <a:lstStyle/>
        <a:p>
          <a:endParaRPr lang="fr-FR"/>
        </a:p>
      </dgm:t>
    </dgm:pt>
    <dgm:pt modelId="{F02A0DDE-39F5-4261-A824-C93FFC8392AD}" type="pres">
      <dgm:prSet presAssocID="{6769E704-4457-4BA1-B62D-97FFF5B02191}" presName="connectorText" presStyleLbl="sibTrans2D1" presStyleIdx="1" presStyleCnt="4"/>
      <dgm:spPr/>
      <dgm:t>
        <a:bodyPr/>
        <a:lstStyle/>
        <a:p>
          <a:endParaRPr lang="fr-FR"/>
        </a:p>
      </dgm:t>
    </dgm:pt>
    <dgm:pt modelId="{E84316CE-BA1E-43AD-A9FF-3CD0E35F2934}" type="pres">
      <dgm:prSet presAssocID="{3E093430-CF8E-4AF7-93BC-D30B69E55C7B}" presName="node" presStyleLbl="node1" presStyleIdx="1" presStyleCnt="4" custScaleX="231406" custScaleY="189623" custRadScaleRad="162451" custRadScaleInc="-6060">
        <dgm:presLayoutVars>
          <dgm:bulletEnabled val="1"/>
        </dgm:presLayoutVars>
      </dgm:prSet>
      <dgm:spPr/>
      <dgm:t>
        <a:bodyPr/>
        <a:lstStyle/>
        <a:p>
          <a:endParaRPr lang="fr-FR"/>
        </a:p>
      </dgm:t>
    </dgm:pt>
    <dgm:pt modelId="{BA0F7DE6-36D2-4F4A-917F-8DC36F8B1BEE}" type="pres">
      <dgm:prSet presAssocID="{76E637FD-A97C-438E-B9E1-F42BC2E19526}" presName="parTrans" presStyleLbl="sibTrans2D1" presStyleIdx="2" presStyleCnt="4" custAng="2456676" custFlipHor="1" custScaleX="232033" custScaleY="90871" custLinFactX="100000" custLinFactNeighborX="187956" custLinFactNeighborY="-3107"/>
      <dgm:spPr/>
      <dgm:t>
        <a:bodyPr/>
        <a:lstStyle/>
        <a:p>
          <a:endParaRPr lang="fr-FR"/>
        </a:p>
      </dgm:t>
    </dgm:pt>
    <dgm:pt modelId="{149231FE-F7D4-4EED-BE37-0E31E892C1ED}" type="pres">
      <dgm:prSet presAssocID="{76E637FD-A97C-438E-B9E1-F42BC2E19526}" presName="connectorText" presStyleLbl="sibTrans2D1" presStyleIdx="2" presStyleCnt="4"/>
      <dgm:spPr/>
      <dgm:t>
        <a:bodyPr/>
        <a:lstStyle/>
        <a:p>
          <a:endParaRPr lang="fr-FR"/>
        </a:p>
      </dgm:t>
    </dgm:pt>
    <dgm:pt modelId="{694595C1-896D-4591-82B3-10D312D69998}" type="pres">
      <dgm:prSet presAssocID="{25850671-F474-4281-903B-61BA52CD6043}" presName="node" presStyleLbl="node1" presStyleIdx="2" presStyleCnt="4" custScaleX="436419" custScaleY="136218" custRadScaleRad="99487" custRadScaleInc="335972">
        <dgm:presLayoutVars>
          <dgm:bulletEnabled val="1"/>
        </dgm:presLayoutVars>
      </dgm:prSet>
      <dgm:spPr/>
      <dgm:t>
        <a:bodyPr/>
        <a:lstStyle/>
        <a:p>
          <a:endParaRPr lang="fr-FR"/>
        </a:p>
      </dgm:t>
    </dgm:pt>
    <dgm:pt modelId="{09265811-F1F6-4A86-A91E-AF25155B1484}" type="pres">
      <dgm:prSet presAssocID="{CFABB69D-581C-4242-A742-C061C5CB50C4}" presName="parTrans" presStyleLbl="sibTrans2D1" presStyleIdx="3" presStyleCnt="4" custAng="21081559" custScaleX="246280" custScaleY="93678" custLinFactNeighborX="74335" custLinFactNeighborY="-1958"/>
      <dgm:spPr/>
      <dgm:t>
        <a:bodyPr/>
        <a:lstStyle/>
        <a:p>
          <a:endParaRPr lang="fr-FR"/>
        </a:p>
      </dgm:t>
    </dgm:pt>
    <dgm:pt modelId="{99D08C4D-35E4-4435-9D0C-9FC517548210}" type="pres">
      <dgm:prSet presAssocID="{CFABB69D-581C-4242-A742-C061C5CB50C4}" presName="connectorText" presStyleLbl="sibTrans2D1" presStyleIdx="3" presStyleCnt="4"/>
      <dgm:spPr/>
      <dgm:t>
        <a:bodyPr/>
        <a:lstStyle/>
        <a:p>
          <a:endParaRPr lang="fr-FR"/>
        </a:p>
      </dgm:t>
    </dgm:pt>
    <dgm:pt modelId="{BC837720-9E26-4618-B76A-7F04BD98E4B7}" type="pres">
      <dgm:prSet presAssocID="{1CDDEE57-E0A4-4418-9320-83BC13B4B4FF}" presName="node" presStyleLbl="node1" presStyleIdx="3" presStyleCnt="4" custScaleX="249653" custScaleY="86721" custRadScaleRad="185412" custRadScaleInc="-6721">
        <dgm:presLayoutVars>
          <dgm:bulletEnabled val="1"/>
        </dgm:presLayoutVars>
      </dgm:prSet>
      <dgm:spPr/>
      <dgm:t>
        <a:bodyPr/>
        <a:lstStyle/>
        <a:p>
          <a:endParaRPr lang="fr-FR"/>
        </a:p>
      </dgm:t>
    </dgm:pt>
  </dgm:ptLst>
  <dgm:cxnLst>
    <dgm:cxn modelId="{119E707E-2C16-4997-9338-726C33FB8858}" type="presOf" srcId="{517DF8F4-E9D9-4443-8573-1390D967BA48}" destId="{FB620D79-C5CE-4796-9BD2-8764ADF3C846}" srcOrd="0" destOrd="0" presId="urn:microsoft.com/office/officeart/2005/8/layout/radial5"/>
    <dgm:cxn modelId="{C7643F39-95D3-4869-841F-3D9380805DAC}" type="presOf" srcId="{6769E704-4457-4BA1-B62D-97FFF5B02191}" destId="{AD9F3D23-DE3D-4861-BA0E-2B76F1F6E972}" srcOrd="0" destOrd="0" presId="urn:microsoft.com/office/officeart/2005/8/layout/radial5"/>
    <dgm:cxn modelId="{AAE0706C-2753-4608-B7F5-19B3E1194470}" type="presOf" srcId="{CFABB69D-581C-4242-A742-C061C5CB50C4}" destId="{99D08C4D-35E4-4435-9D0C-9FC517548210}" srcOrd="1" destOrd="0" presId="urn:microsoft.com/office/officeart/2005/8/layout/radial5"/>
    <dgm:cxn modelId="{8B8B5F8F-0A8F-4DE1-8426-C41CDB468088}" srcId="{4C1D3B38-AB2F-40F3-8690-09F8C9957F17}" destId="{C8D49E4F-3DD6-410B-8A3A-79C17C8C2701}" srcOrd="0" destOrd="0" parTransId="{5230C907-1C23-485C-AE99-F88487FB78CD}" sibTransId="{9A9322A5-487D-432D-A2FA-E34A337B07B7}"/>
    <dgm:cxn modelId="{2FE0C559-22AB-4DC4-BADC-54F037333EAC}" srcId="{C8D49E4F-3DD6-410B-8A3A-79C17C8C2701}" destId="{1CDDEE57-E0A4-4418-9320-83BC13B4B4FF}" srcOrd="3" destOrd="0" parTransId="{CFABB69D-581C-4242-A742-C061C5CB50C4}" sibTransId="{84B84A06-2EDF-4393-86A9-C2CB20526535}"/>
    <dgm:cxn modelId="{A5A5EBB5-CF7A-47B8-817F-D257AD6C2E98}" type="presOf" srcId="{C8D49E4F-3DD6-410B-8A3A-79C17C8C2701}" destId="{C0C51356-0221-48DF-8C98-DE5D9A79E4E0}" srcOrd="0" destOrd="0" presId="urn:microsoft.com/office/officeart/2005/8/layout/radial5"/>
    <dgm:cxn modelId="{8DAD4BD0-1156-43DD-B677-CEC6B451A8F2}" type="presOf" srcId="{3E295A5E-4408-45D9-9C59-D97C94080209}" destId="{CF683AAC-CCA8-4672-BEC5-7DF91A37941D}" srcOrd="0" destOrd="0" presId="urn:microsoft.com/office/officeart/2005/8/layout/radial5"/>
    <dgm:cxn modelId="{1D2AADB5-955E-4072-B5F2-1EA305716968}" type="presOf" srcId="{76E637FD-A97C-438E-B9E1-F42BC2E19526}" destId="{149231FE-F7D4-4EED-BE37-0E31E892C1ED}" srcOrd="1" destOrd="0" presId="urn:microsoft.com/office/officeart/2005/8/layout/radial5"/>
    <dgm:cxn modelId="{343B03D8-4195-4E24-AD7E-ACF824F3AA45}" type="presOf" srcId="{CFABB69D-581C-4242-A742-C061C5CB50C4}" destId="{09265811-F1F6-4A86-A91E-AF25155B1484}" srcOrd="0" destOrd="0" presId="urn:microsoft.com/office/officeart/2005/8/layout/radial5"/>
    <dgm:cxn modelId="{94C713E4-6F15-46FE-997B-1CA6071CC876}" type="presOf" srcId="{76E637FD-A97C-438E-B9E1-F42BC2E19526}" destId="{BA0F7DE6-36D2-4F4A-917F-8DC36F8B1BEE}" srcOrd="0" destOrd="0" presId="urn:microsoft.com/office/officeart/2005/8/layout/radial5"/>
    <dgm:cxn modelId="{00FB7421-8631-47BE-8A4C-386267AB4852}" type="presOf" srcId="{6769E704-4457-4BA1-B62D-97FFF5B02191}" destId="{F02A0DDE-39F5-4261-A824-C93FFC8392AD}" srcOrd="1" destOrd="0" presId="urn:microsoft.com/office/officeart/2005/8/layout/radial5"/>
    <dgm:cxn modelId="{217FA96C-FFA1-42FA-B7F9-4602D9DAEFE3}" type="presOf" srcId="{1CDDEE57-E0A4-4418-9320-83BC13B4B4FF}" destId="{BC837720-9E26-4618-B76A-7F04BD98E4B7}" srcOrd="0" destOrd="0" presId="urn:microsoft.com/office/officeart/2005/8/layout/radial5"/>
    <dgm:cxn modelId="{FC84F310-A341-4096-A74F-2AE60B20E2F5}" type="presOf" srcId="{4C1D3B38-AB2F-40F3-8690-09F8C9957F17}" destId="{B706883C-F6D3-415C-83E8-9B500158D259}" srcOrd="0" destOrd="0" presId="urn:microsoft.com/office/officeart/2005/8/layout/radial5"/>
    <dgm:cxn modelId="{A4DBB89D-E913-4548-9651-5FF67207F344}" srcId="{C8D49E4F-3DD6-410B-8A3A-79C17C8C2701}" destId="{3E295A5E-4408-45D9-9C59-D97C94080209}" srcOrd="0" destOrd="0" parTransId="{517DF8F4-E9D9-4443-8573-1390D967BA48}" sibTransId="{446DE2F2-78A2-4336-B5D6-4FFABFB6A0BE}"/>
    <dgm:cxn modelId="{68F35786-A235-4D44-BD03-66F305179E9C}" srcId="{C8D49E4F-3DD6-410B-8A3A-79C17C8C2701}" destId="{3E093430-CF8E-4AF7-93BC-D30B69E55C7B}" srcOrd="1" destOrd="0" parTransId="{6769E704-4457-4BA1-B62D-97FFF5B02191}" sibTransId="{3D054405-9846-4E83-A342-AA17A970CAEF}"/>
    <dgm:cxn modelId="{0FD808AC-3B6D-4B55-A3BA-AA7329424E84}" srcId="{C8D49E4F-3DD6-410B-8A3A-79C17C8C2701}" destId="{25850671-F474-4281-903B-61BA52CD6043}" srcOrd="2" destOrd="0" parTransId="{76E637FD-A97C-438E-B9E1-F42BC2E19526}" sibTransId="{C9FD9508-533C-4679-B9A3-4B417D00F3EA}"/>
    <dgm:cxn modelId="{BFF030E2-DC6A-4C3D-9D5C-56CE513C99E0}" type="presOf" srcId="{517DF8F4-E9D9-4443-8573-1390D967BA48}" destId="{0D192943-55C7-419B-B313-AFC75BA72454}" srcOrd="1" destOrd="0" presId="urn:microsoft.com/office/officeart/2005/8/layout/radial5"/>
    <dgm:cxn modelId="{D23C3209-03E3-4E0A-9C50-33B382420505}" type="presOf" srcId="{3E093430-CF8E-4AF7-93BC-D30B69E55C7B}" destId="{E84316CE-BA1E-43AD-A9FF-3CD0E35F2934}" srcOrd="0" destOrd="0" presId="urn:microsoft.com/office/officeart/2005/8/layout/radial5"/>
    <dgm:cxn modelId="{CFCF3B2E-C7FB-44B6-8D87-8F978CD9A225}" type="presOf" srcId="{25850671-F474-4281-903B-61BA52CD6043}" destId="{694595C1-896D-4591-82B3-10D312D69998}" srcOrd="0" destOrd="0" presId="urn:microsoft.com/office/officeart/2005/8/layout/radial5"/>
    <dgm:cxn modelId="{FEE9EB5E-8A9B-4A5B-BD05-543327C875F5}" type="presParOf" srcId="{B706883C-F6D3-415C-83E8-9B500158D259}" destId="{C0C51356-0221-48DF-8C98-DE5D9A79E4E0}" srcOrd="0" destOrd="0" presId="urn:microsoft.com/office/officeart/2005/8/layout/radial5"/>
    <dgm:cxn modelId="{6701D8DA-4D4F-4C6C-98E8-484BC85EB221}" type="presParOf" srcId="{B706883C-F6D3-415C-83E8-9B500158D259}" destId="{FB620D79-C5CE-4796-9BD2-8764ADF3C846}" srcOrd="1" destOrd="0" presId="urn:microsoft.com/office/officeart/2005/8/layout/radial5"/>
    <dgm:cxn modelId="{47633ED3-14F9-423F-9CB1-CE679AB47BB1}" type="presParOf" srcId="{FB620D79-C5CE-4796-9BD2-8764ADF3C846}" destId="{0D192943-55C7-419B-B313-AFC75BA72454}" srcOrd="0" destOrd="0" presId="urn:microsoft.com/office/officeart/2005/8/layout/radial5"/>
    <dgm:cxn modelId="{7C712A5F-C301-41E2-8355-A991A35262F7}" type="presParOf" srcId="{B706883C-F6D3-415C-83E8-9B500158D259}" destId="{CF683AAC-CCA8-4672-BEC5-7DF91A37941D}" srcOrd="2" destOrd="0" presId="urn:microsoft.com/office/officeart/2005/8/layout/radial5"/>
    <dgm:cxn modelId="{B10CE318-0019-4F56-B417-21DFFCAE2999}" type="presParOf" srcId="{B706883C-F6D3-415C-83E8-9B500158D259}" destId="{AD9F3D23-DE3D-4861-BA0E-2B76F1F6E972}" srcOrd="3" destOrd="0" presId="urn:microsoft.com/office/officeart/2005/8/layout/radial5"/>
    <dgm:cxn modelId="{22FF4719-44F7-40D8-8D0E-3626306A7C2D}" type="presParOf" srcId="{AD9F3D23-DE3D-4861-BA0E-2B76F1F6E972}" destId="{F02A0DDE-39F5-4261-A824-C93FFC8392AD}" srcOrd="0" destOrd="0" presId="urn:microsoft.com/office/officeart/2005/8/layout/radial5"/>
    <dgm:cxn modelId="{D49D58D0-0712-4C80-A949-AF0BB1245C08}" type="presParOf" srcId="{B706883C-F6D3-415C-83E8-9B500158D259}" destId="{E84316CE-BA1E-43AD-A9FF-3CD0E35F2934}" srcOrd="4" destOrd="0" presId="urn:microsoft.com/office/officeart/2005/8/layout/radial5"/>
    <dgm:cxn modelId="{3E20DE02-8448-492B-BB8D-5C3CB9F1526D}" type="presParOf" srcId="{B706883C-F6D3-415C-83E8-9B500158D259}" destId="{BA0F7DE6-36D2-4F4A-917F-8DC36F8B1BEE}" srcOrd="5" destOrd="0" presId="urn:microsoft.com/office/officeart/2005/8/layout/radial5"/>
    <dgm:cxn modelId="{783C6D54-083B-4C9E-BAAA-B432064569B9}" type="presParOf" srcId="{BA0F7DE6-36D2-4F4A-917F-8DC36F8B1BEE}" destId="{149231FE-F7D4-4EED-BE37-0E31E892C1ED}" srcOrd="0" destOrd="0" presId="urn:microsoft.com/office/officeart/2005/8/layout/radial5"/>
    <dgm:cxn modelId="{03629571-89E7-4FDB-89DD-E80811889BF1}" type="presParOf" srcId="{B706883C-F6D3-415C-83E8-9B500158D259}" destId="{694595C1-896D-4591-82B3-10D312D69998}" srcOrd="6" destOrd="0" presId="urn:microsoft.com/office/officeart/2005/8/layout/radial5"/>
    <dgm:cxn modelId="{5E867DFD-FC6D-4F2F-80C6-9091243494EF}" type="presParOf" srcId="{B706883C-F6D3-415C-83E8-9B500158D259}" destId="{09265811-F1F6-4A86-A91E-AF25155B1484}" srcOrd="7" destOrd="0" presId="urn:microsoft.com/office/officeart/2005/8/layout/radial5"/>
    <dgm:cxn modelId="{F9BEB8CB-5238-4A4C-849B-845B5D05A5E1}" type="presParOf" srcId="{09265811-F1F6-4A86-A91E-AF25155B1484}" destId="{99D08C4D-35E4-4435-9D0C-9FC517548210}" srcOrd="0" destOrd="0" presId="urn:microsoft.com/office/officeart/2005/8/layout/radial5"/>
    <dgm:cxn modelId="{94D82C3A-4DEC-4127-A1FC-9402D081E776}" type="presParOf" srcId="{B706883C-F6D3-415C-83E8-9B500158D259}" destId="{BC837720-9E26-4618-B76A-7F04BD98E4B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51356-0221-48DF-8C98-DE5D9A79E4E0}">
      <dsp:nvSpPr>
        <dsp:cNvPr id="0" name=""/>
        <dsp:cNvSpPr/>
      </dsp:nvSpPr>
      <dsp:spPr>
        <a:xfrm>
          <a:off x="4958248" y="2618782"/>
          <a:ext cx="2265318" cy="17664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LA PASSATION DE L’ÉPREUVE </a:t>
          </a:r>
          <a:endParaRPr lang="fr-FR" sz="2400" b="1" kern="1200" dirty="0"/>
        </a:p>
      </dsp:txBody>
      <dsp:txXfrm>
        <a:off x="5289996" y="2877467"/>
        <a:ext cx="1601822" cy="1249042"/>
      </dsp:txXfrm>
    </dsp:sp>
    <dsp:sp modelId="{FB620D79-C5CE-4796-9BD2-8764ADF3C846}">
      <dsp:nvSpPr>
        <dsp:cNvPr id="0" name=""/>
        <dsp:cNvSpPr/>
      </dsp:nvSpPr>
      <dsp:spPr>
        <a:xfrm rot="5403410">
          <a:off x="6008051" y="4260774"/>
          <a:ext cx="444598" cy="5240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dirty="0"/>
        </a:p>
      </dsp:txBody>
      <dsp:txXfrm>
        <a:off x="6074807" y="4298901"/>
        <a:ext cx="311219" cy="314446"/>
      </dsp:txXfrm>
    </dsp:sp>
    <dsp:sp modelId="{CF683AAC-CCA8-4672-BEC5-7DF91A37941D}">
      <dsp:nvSpPr>
        <dsp:cNvPr id="0" name=""/>
        <dsp:cNvSpPr/>
      </dsp:nvSpPr>
      <dsp:spPr>
        <a:xfrm>
          <a:off x="2684848" y="4714942"/>
          <a:ext cx="8320192" cy="1493360"/>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fr-FR" sz="1500" kern="1200" dirty="0" smtClean="0"/>
        </a:p>
        <a:p>
          <a:pPr lvl="0" defTabSz="933450">
            <a:lnSpc>
              <a:spcPct val="90000"/>
            </a:lnSpc>
            <a:spcBef>
              <a:spcPct val="0"/>
            </a:spcBef>
            <a:spcAft>
              <a:spcPct val="35000"/>
            </a:spcAft>
          </a:pPr>
          <a:r>
            <a:rPr lang="fr-FR" sz="2000" b="1" kern="1200" dirty="0" smtClean="0">
              <a:solidFill>
                <a:schemeClr val="tx1"/>
              </a:solidFill>
            </a:rPr>
            <a:t>L’enseignant détermine pour chaque candidat le moment où celui-ci est prêt à être évalué. </a:t>
          </a:r>
        </a:p>
        <a:p>
          <a:pPr lvl="0" defTabSz="933450">
            <a:lnSpc>
              <a:spcPct val="90000"/>
            </a:lnSpc>
            <a:spcBef>
              <a:spcPct val="0"/>
            </a:spcBef>
            <a:spcAft>
              <a:spcPct val="35000"/>
            </a:spcAft>
          </a:pPr>
          <a:endParaRPr lang="fr-FR" sz="2000" b="1" kern="1200" dirty="0">
            <a:solidFill>
              <a:schemeClr val="tx1"/>
            </a:solidFill>
          </a:endParaRPr>
        </a:p>
      </dsp:txBody>
      <dsp:txXfrm>
        <a:off x="3903312" y="4933640"/>
        <a:ext cx="5883264" cy="1055964"/>
      </dsp:txXfrm>
    </dsp:sp>
    <dsp:sp modelId="{AD9F3D23-DE3D-4861-BA0E-2B76F1F6E972}">
      <dsp:nvSpPr>
        <dsp:cNvPr id="0" name=""/>
        <dsp:cNvSpPr/>
      </dsp:nvSpPr>
      <dsp:spPr>
        <a:xfrm rot="21086107">
          <a:off x="7029860" y="3114472"/>
          <a:ext cx="673326" cy="432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7030584" y="3210743"/>
        <a:ext cx="543430" cy="259792"/>
      </dsp:txXfrm>
    </dsp:sp>
    <dsp:sp modelId="{E84316CE-BA1E-43AD-A9FF-3CD0E35F2934}">
      <dsp:nvSpPr>
        <dsp:cNvPr id="0" name=""/>
        <dsp:cNvSpPr/>
      </dsp:nvSpPr>
      <dsp:spPr>
        <a:xfrm>
          <a:off x="7715394" y="1266781"/>
          <a:ext cx="4087584" cy="3349524"/>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fr-FR" sz="1800" b="1" kern="1200" dirty="0" smtClean="0">
              <a:solidFill>
                <a:schemeClr val="tx1"/>
              </a:solidFill>
            </a:rPr>
            <a:t>Les épreuves orales d’HG et d’EMC peuvent se dérouler :</a:t>
          </a:r>
        </a:p>
        <a:p>
          <a:pPr lvl="0" algn="just" defTabSz="800100">
            <a:lnSpc>
              <a:spcPct val="90000"/>
            </a:lnSpc>
            <a:spcBef>
              <a:spcPct val="0"/>
            </a:spcBef>
            <a:spcAft>
              <a:spcPct val="35000"/>
            </a:spcAft>
          </a:pPr>
          <a:r>
            <a:rPr lang="fr-FR" sz="1800" b="1" kern="1200" dirty="0" smtClean="0">
              <a:solidFill>
                <a:schemeClr val="tx1"/>
              </a:solidFill>
            </a:rPr>
            <a:t>- le même jour ou à des moments différents  (environ 10 mn en HG /5 mn en </a:t>
          </a:r>
          <a:r>
            <a:rPr lang="fr-FR" sz="1800" b="1" kern="1200" dirty="0" smtClean="0">
              <a:solidFill>
                <a:schemeClr val="tx1"/>
              </a:solidFill>
            </a:rPr>
            <a:t>EMC ou 7mn/7mn </a:t>
          </a:r>
          <a:r>
            <a:rPr lang="fr-FR" sz="1800" b="1" kern="1200" dirty="0" smtClean="0">
              <a:solidFill>
                <a:schemeClr val="tx1"/>
              </a:solidFill>
            </a:rPr>
            <a:t>) </a:t>
          </a:r>
        </a:p>
        <a:p>
          <a:pPr lvl="0" algn="just" defTabSz="800100">
            <a:lnSpc>
              <a:spcPct val="90000"/>
            </a:lnSpc>
            <a:spcBef>
              <a:spcPct val="0"/>
            </a:spcBef>
            <a:spcAft>
              <a:spcPct val="35000"/>
            </a:spcAft>
          </a:pPr>
          <a:r>
            <a:rPr lang="fr-FR" sz="1800" b="1" kern="1200" dirty="0" smtClean="0">
              <a:solidFill>
                <a:schemeClr val="tx1"/>
              </a:solidFill>
            </a:rPr>
            <a:t>- dans le cadre du cours ou sur un temps spécifique (AP, temps dédié aux CCF, etc</a:t>
          </a:r>
          <a:r>
            <a:rPr lang="fr-FR" sz="1600" b="1" kern="1200" dirty="0" smtClean="0">
              <a:solidFill>
                <a:schemeClr val="tx1"/>
              </a:solidFill>
            </a:rPr>
            <a:t>.) </a:t>
          </a:r>
          <a:endParaRPr lang="fr-FR" sz="1600" b="1" kern="1200" dirty="0">
            <a:solidFill>
              <a:schemeClr val="tx1"/>
            </a:solidFill>
          </a:endParaRPr>
        </a:p>
      </dsp:txBody>
      <dsp:txXfrm>
        <a:off x="8314007" y="1757307"/>
        <a:ext cx="2890358" cy="2368472"/>
      </dsp:txXfrm>
    </dsp:sp>
    <dsp:sp modelId="{BA0F7DE6-36D2-4F4A-917F-8DC36F8B1BEE}">
      <dsp:nvSpPr>
        <dsp:cNvPr id="0" name=""/>
        <dsp:cNvSpPr/>
      </dsp:nvSpPr>
      <dsp:spPr>
        <a:xfrm rot="4706764" flipH="1">
          <a:off x="5871372" y="2253713"/>
          <a:ext cx="430969" cy="545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800000">
        <a:off x="5948965" y="2426200"/>
        <a:ext cx="301678" cy="327451"/>
      </dsp:txXfrm>
    </dsp:sp>
    <dsp:sp modelId="{694595C1-896D-4591-82B3-10D312D69998}">
      <dsp:nvSpPr>
        <dsp:cNvPr id="0" name=""/>
        <dsp:cNvSpPr/>
      </dsp:nvSpPr>
      <dsp:spPr>
        <a:xfrm>
          <a:off x="941555" y="0"/>
          <a:ext cx="7708960" cy="2406171"/>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endParaRPr lang="fr-FR" sz="1300" kern="1200" dirty="0" smtClean="0">
            <a:solidFill>
              <a:schemeClr val="tx1"/>
            </a:solidFill>
          </a:endParaRPr>
        </a:p>
        <a:p>
          <a:pPr lvl="0" algn="l" defTabSz="577850">
            <a:lnSpc>
              <a:spcPct val="90000"/>
            </a:lnSpc>
            <a:spcBef>
              <a:spcPct val="0"/>
            </a:spcBef>
            <a:spcAft>
              <a:spcPct val="35000"/>
            </a:spcAft>
          </a:pPr>
          <a:endParaRPr lang="fr-FR" sz="1300" kern="1200" dirty="0" smtClean="0">
            <a:solidFill>
              <a:schemeClr val="tx1"/>
            </a:solidFill>
          </a:endParaRPr>
        </a:p>
        <a:p>
          <a:pPr lvl="0" algn="l" defTabSz="577850">
            <a:lnSpc>
              <a:spcPct val="90000"/>
            </a:lnSpc>
            <a:spcBef>
              <a:spcPct val="0"/>
            </a:spcBef>
            <a:spcAft>
              <a:spcPct val="35000"/>
            </a:spcAft>
          </a:pPr>
          <a:r>
            <a:rPr lang="fr-FR" sz="1800" b="1" kern="1200" dirty="0" smtClean="0">
              <a:solidFill>
                <a:schemeClr val="tx1"/>
              </a:solidFill>
            </a:rPr>
            <a:t>Une passation d’épreuve dans le cadre du cours peut  servir à : </a:t>
          </a:r>
        </a:p>
        <a:p>
          <a:pPr lvl="0" algn="l" defTabSz="577850">
            <a:lnSpc>
              <a:spcPct val="90000"/>
            </a:lnSpc>
            <a:spcBef>
              <a:spcPct val="0"/>
            </a:spcBef>
            <a:spcAft>
              <a:spcPct val="35000"/>
            </a:spcAft>
          </a:pPr>
          <a:r>
            <a:rPr lang="fr-FR" sz="1300" kern="1200" dirty="0" smtClean="0">
              <a:solidFill>
                <a:schemeClr val="tx1"/>
              </a:solidFill>
            </a:rPr>
            <a:t>-</a:t>
          </a:r>
          <a:r>
            <a:rPr lang="fr-FR" sz="1800" b="1" kern="1200" dirty="0" smtClean="0">
              <a:solidFill>
                <a:schemeClr val="tx1"/>
              </a:solidFill>
            </a:rPr>
            <a:t>Faire le lien entre l’objet de la séance et ce qui a été précédemment étudié (</a:t>
          </a:r>
          <a:r>
            <a:rPr lang="fr-FR" sz="1800" b="0" kern="1200" dirty="0" smtClean="0">
              <a:solidFill>
                <a:schemeClr val="tx1"/>
              </a:solidFill>
            </a:rPr>
            <a:t>amorce et réactivation</a:t>
          </a:r>
          <a:r>
            <a:rPr lang="fr-FR" sz="1800" b="1" kern="1200" dirty="0" smtClean="0">
              <a:solidFill>
                <a:schemeClr val="tx1"/>
              </a:solidFill>
            </a:rPr>
            <a:t>) </a:t>
          </a:r>
        </a:p>
        <a:p>
          <a:pPr lvl="0" algn="l" defTabSz="577850">
            <a:lnSpc>
              <a:spcPct val="90000"/>
            </a:lnSpc>
            <a:spcBef>
              <a:spcPct val="0"/>
            </a:spcBef>
            <a:spcAft>
              <a:spcPct val="35000"/>
            </a:spcAft>
          </a:pPr>
          <a:r>
            <a:rPr lang="fr-FR" sz="1800" b="1" kern="1200" dirty="0" smtClean="0">
              <a:solidFill>
                <a:schemeClr val="tx1"/>
              </a:solidFill>
            </a:rPr>
            <a:t>-Conclure une séance (</a:t>
          </a:r>
          <a:r>
            <a:rPr lang="fr-FR" sz="1800" b="0" kern="1200" dirty="0" smtClean="0">
              <a:solidFill>
                <a:schemeClr val="tx1"/>
              </a:solidFill>
            </a:rPr>
            <a:t>synthèse et prolongement</a:t>
          </a:r>
          <a:r>
            <a:rPr lang="fr-FR" sz="1800" b="1" kern="1200" dirty="0" smtClean="0">
              <a:solidFill>
                <a:schemeClr val="tx1"/>
              </a:solidFill>
            </a:rPr>
            <a:t>) </a:t>
          </a:r>
        </a:p>
        <a:p>
          <a:pPr lvl="0" algn="l" defTabSz="577850">
            <a:lnSpc>
              <a:spcPct val="90000"/>
            </a:lnSpc>
            <a:spcBef>
              <a:spcPct val="0"/>
            </a:spcBef>
            <a:spcAft>
              <a:spcPct val="35000"/>
            </a:spcAft>
          </a:pPr>
          <a:r>
            <a:rPr lang="fr-FR" sz="1800" b="1" kern="1200" dirty="0" smtClean="0">
              <a:solidFill>
                <a:schemeClr val="tx1"/>
              </a:solidFill>
            </a:rPr>
            <a:t>- Faire un rappel important </a:t>
          </a:r>
          <a:r>
            <a:rPr lang="fr-FR" sz="1800" b="0" kern="1200" dirty="0" smtClean="0">
              <a:solidFill>
                <a:schemeClr val="tx1"/>
              </a:solidFill>
            </a:rPr>
            <a:t>(contextualisation) </a:t>
          </a:r>
        </a:p>
        <a:p>
          <a:pPr lvl="0" algn="l" defTabSz="577850">
            <a:lnSpc>
              <a:spcPct val="90000"/>
            </a:lnSpc>
            <a:spcBef>
              <a:spcPct val="0"/>
            </a:spcBef>
            <a:spcAft>
              <a:spcPct val="35000"/>
            </a:spcAft>
          </a:pPr>
          <a:r>
            <a:rPr lang="fr-FR" sz="1800" b="1" kern="1200" dirty="0" smtClean="0">
              <a:solidFill>
                <a:schemeClr val="tx1"/>
              </a:solidFill>
            </a:rPr>
            <a:t> </a:t>
          </a:r>
          <a:endParaRPr lang="fr-FR" sz="1800" b="1" kern="1200" dirty="0">
            <a:solidFill>
              <a:schemeClr val="tx1"/>
            </a:solidFill>
          </a:endParaRPr>
        </a:p>
      </dsp:txBody>
      <dsp:txXfrm>
        <a:off x="2070506" y="352376"/>
        <a:ext cx="5451058" cy="1701419"/>
      </dsp:txXfrm>
    </dsp:sp>
    <dsp:sp modelId="{09265811-F1F6-4A86-A91E-AF25155B1484}">
      <dsp:nvSpPr>
        <dsp:cNvPr id="0" name=""/>
        <dsp:cNvSpPr/>
      </dsp:nvSpPr>
      <dsp:spPr>
        <a:xfrm rot="10394113">
          <a:off x="4543399" y="3162978"/>
          <a:ext cx="730150" cy="5626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dirty="0"/>
        </a:p>
      </dsp:txBody>
      <dsp:txXfrm rot="10800000">
        <a:off x="4711594" y="3265559"/>
        <a:ext cx="561367" cy="337567"/>
      </dsp:txXfrm>
    </dsp:sp>
    <dsp:sp modelId="{BC837720-9E26-4618-B76A-7F04BD98E4B7}">
      <dsp:nvSpPr>
        <dsp:cNvPr id="0" name=""/>
        <dsp:cNvSpPr/>
      </dsp:nvSpPr>
      <dsp:spPr>
        <a:xfrm>
          <a:off x="0" y="2608789"/>
          <a:ext cx="4409902" cy="1531850"/>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fr-FR" sz="1800" b="1" kern="1200" dirty="0" smtClean="0">
              <a:solidFill>
                <a:schemeClr val="tx1"/>
              </a:solidFill>
            </a:rPr>
            <a:t>Grille d’évaluation nationale</a:t>
          </a:r>
        </a:p>
        <a:p>
          <a:pPr lvl="0" algn="l" defTabSz="800100">
            <a:lnSpc>
              <a:spcPct val="90000"/>
            </a:lnSpc>
            <a:spcBef>
              <a:spcPct val="0"/>
            </a:spcBef>
            <a:spcAft>
              <a:spcPct val="35000"/>
            </a:spcAft>
          </a:pPr>
          <a:r>
            <a:rPr lang="fr-FR" sz="1800" b="1" kern="1200" dirty="0" smtClean="0">
              <a:solidFill>
                <a:schemeClr val="tx1"/>
              </a:solidFill>
            </a:rPr>
            <a:t>Temps délimité</a:t>
          </a:r>
        </a:p>
        <a:p>
          <a:pPr lvl="0" algn="l" defTabSz="800100">
            <a:lnSpc>
              <a:spcPct val="90000"/>
            </a:lnSpc>
            <a:spcBef>
              <a:spcPct val="0"/>
            </a:spcBef>
            <a:spcAft>
              <a:spcPct val="35000"/>
            </a:spcAft>
          </a:pPr>
          <a:r>
            <a:rPr lang="fr-FR" sz="1800" b="1" kern="1200" dirty="0" smtClean="0">
              <a:solidFill>
                <a:schemeClr val="tx1"/>
              </a:solidFill>
            </a:rPr>
            <a:t>Barème et coefficient </a:t>
          </a:r>
          <a:endParaRPr lang="fr-FR" sz="1800" b="1" kern="1200" dirty="0">
            <a:solidFill>
              <a:schemeClr val="tx1"/>
            </a:solidFill>
          </a:endParaRPr>
        </a:p>
      </dsp:txBody>
      <dsp:txXfrm>
        <a:off x="645815" y="2833123"/>
        <a:ext cx="3118272" cy="108318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3BBA7-6FA1-4731-A1E4-303CB73C5618}" type="datetimeFigureOut">
              <a:rPr lang="fr-FR" smtClean="0"/>
              <a:t>24/05/2021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C32CE-9920-4D31-AB57-87F17400768F}" type="slidenum">
              <a:rPr lang="fr-FR" smtClean="0"/>
              <a:t>‹N°›</a:t>
            </a:fld>
            <a:endParaRPr lang="fr-FR"/>
          </a:p>
        </p:txBody>
      </p:sp>
    </p:spTree>
    <p:extLst>
      <p:ext uri="{BB962C8B-B14F-4D97-AF65-F5344CB8AC3E}">
        <p14:creationId xmlns:p14="http://schemas.microsoft.com/office/powerpoint/2010/main" val="396789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ttres-hg-lp.ac-noumea.nc/spip.php?rubrique4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1</a:t>
            </a:fld>
            <a:endParaRPr lang="fr-FR"/>
          </a:p>
        </p:txBody>
      </p:sp>
    </p:spTree>
    <p:extLst>
      <p:ext uri="{BB962C8B-B14F-4D97-AF65-F5344CB8AC3E}">
        <p14:creationId xmlns:p14="http://schemas.microsoft.com/office/powerpoint/2010/main" val="2947955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12</a:t>
            </a:fld>
            <a:endParaRPr lang="fr-FR"/>
          </a:p>
        </p:txBody>
      </p:sp>
    </p:spTree>
    <p:extLst>
      <p:ext uri="{BB962C8B-B14F-4D97-AF65-F5344CB8AC3E}">
        <p14:creationId xmlns:p14="http://schemas.microsoft.com/office/powerpoint/2010/main" val="231034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Réception et expression</a:t>
            </a:r>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14</a:t>
            </a:fld>
            <a:endParaRPr lang="fr-FR"/>
          </a:p>
        </p:txBody>
      </p:sp>
    </p:spTree>
    <p:extLst>
      <p:ext uri="{BB962C8B-B14F-4D97-AF65-F5344CB8AC3E}">
        <p14:creationId xmlns:p14="http://schemas.microsoft.com/office/powerpoint/2010/main" val="201087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22</a:t>
            </a:fld>
            <a:endParaRPr lang="fr-FR"/>
          </a:p>
        </p:txBody>
      </p:sp>
    </p:spTree>
    <p:extLst>
      <p:ext uri="{BB962C8B-B14F-4D97-AF65-F5344CB8AC3E}">
        <p14:creationId xmlns:p14="http://schemas.microsoft.com/office/powerpoint/2010/main" val="171533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23</a:t>
            </a:fld>
            <a:endParaRPr lang="fr-FR"/>
          </a:p>
        </p:txBody>
      </p:sp>
    </p:spTree>
    <p:extLst>
      <p:ext uri="{BB962C8B-B14F-4D97-AF65-F5344CB8AC3E}">
        <p14:creationId xmlns:p14="http://schemas.microsoft.com/office/powerpoint/2010/main" val="129945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25</a:t>
            </a:fld>
            <a:endParaRPr lang="fr-FR"/>
          </a:p>
        </p:txBody>
      </p:sp>
    </p:spTree>
    <p:extLst>
      <p:ext uri="{BB962C8B-B14F-4D97-AF65-F5344CB8AC3E}">
        <p14:creationId xmlns:p14="http://schemas.microsoft.com/office/powerpoint/2010/main" val="386209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Des points</a:t>
            </a:r>
            <a:r>
              <a:rPr lang="fr-FR" b="1" baseline="0" dirty="0" smtClean="0"/>
              <a:t> communs</a:t>
            </a:r>
            <a:r>
              <a:rPr lang="fr-FR" b="1" dirty="0" smtClean="0"/>
              <a:t> en HG et EMC </a:t>
            </a:r>
            <a:r>
              <a:rPr lang="fr-FR" dirty="0" smtClean="0"/>
              <a:t>: Présenter</a:t>
            </a:r>
            <a:r>
              <a:rPr lang="fr-FR" baseline="0" dirty="0" smtClean="0"/>
              <a:t> le document à l’oral + mobiliser des repères et des notions</a:t>
            </a:r>
            <a:endParaRPr lang="fr-FR" dirty="0" smtClean="0"/>
          </a:p>
          <a:p>
            <a:endParaRPr lang="fr-FR" dirty="0" smtClean="0"/>
          </a:p>
          <a:p>
            <a:r>
              <a:rPr lang="fr-FR" b="1" dirty="0" smtClean="0"/>
              <a:t>Des différences en HG et EMC  </a:t>
            </a:r>
            <a:r>
              <a:rPr lang="fr-FR" dirty="0" smtClean="0"/>
              <a:t>: </a:t>
            </a:r>
          </a:p>
          <a:p>
            <a:r>
              <a:rPr lang="fr-FR" dirty="0" smtClean="0"/>
              <a:t>en HG =&gt; sens global du document + intérêt et limite.</a:t>
            </a:r>
            <a:r>
              <a:rPr lang="fr-FR" baseline="0" dirty="0" smtClean="0"/>
              <a:t> </a:t>
            </a:r>
          </a:p>
          <a:p>
            <a:r>
              <a:rPr lang="fr-FR" baseline="0" dirty="0" smtClean="0"/>
              <a:t>En EMC =&gt; expliciter les valeurs de la République en jeu dans le document + construire et exprimer une argumentation cohérente et étayée.  </a:t>
            </a:r>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27</a:t>
            </a:fld>
            <a:endParaRPr lang="fr-FR"/>
          </a:p>
        </p:txBody>
      </p:sp>
    </p:spTree>
    <p:extLst>
      <p:ext uri="{BB962C8B-B14F-4D97-AF65-F5344CB8AC3E}">
        <p14:creationId xmlns:p14="http://schemas.microsoft.com/office/powerpoint/2010/main" val="401453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28</a:t>
            </a:fld>
            <a:endParaRPr lang="fr-FR"/>
          </a:p>
        </p:txBody>
      </p:sp>
    </p:spTree>
    <p:extLst>
      <p:ext uri="{BB962C8B-B14F-4D97-AF65-F5344CB8AC3E}">
        <p14:creationId xmlns:p14="http://schemas.microsoft.com/office/powerpoint/2010/main" val="2877517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dirty="0" smtClean="0"/>
              <a:t>(</a:t>
            </a:r>
            <a:r>
              <a:rPr lang="fr-FR" dirty="0" err="1" smtClean="0"/>
              <a:t>cf</a:t>
            </a:r>
            <a:r>
              <a:rPr lang="fr-FR" dirty="0" smtClean="0"/>
              <a:t> note de cadrage</a:t>
            </a:r>
            <a:r>
              <a:rPr lang="fr-FR" baseline="0" dirty="0" smtClean="0"/>
              <a:t> </a:t>
            </a:r>
            <a:r>
              <a:rPr lang="fr-FR" dirty="0" smtClean="0"/>
              <a:t> </a:t>
            </a:r>
            <a:r>
              <a:rPr lang="fr-FR" dirty="0" smtClean="0">
                <a:hlinkClick r:id="rId3"/>
              </a:rPr>
              <a:t>https://lettres-hg-lp.ac-noumea.nc/spip.php?rubrique44</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29</a:t>
            </a:fld>
            <a:endParaRPr lang="fr-FR"/>
          </a:p>
        </p:txBody>
      </p:sp>
    </p:spTree>
    <p:extLst>
      <p:ext uri="{BB962C8B-B14F-4D97-AF65-F5344CB8AC3E}">
        <p14:creationId xmlns:p14="http://schemas.microsoft.com/office/powerpoint/2010/main" val="589100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31</a:t>
            </a:fld>
            <a:endParaRPr lang="fr-FR"/>
          </a:p>
        </p:txBody>
      </p:sp>
    </p:spTree>
    <p:extLst>
      <p:ext uri="{BB962C8B-B14F-4D97-AF65-F5344CB8AC3E}">
        <p14:creationId xmlns:p14="http://schemas.microsoft.com/office/powerpoint/2010/main" val="72366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Rappel : 3 GT et 3 OI indispensables</a:t>
            </a:r>
            <a:r>
              <a:rPr lang="fr-FR" baseline="0" dirty="0" smtClean="0"/>
              <a:t> pour pouvoir être correctement préparé à l’épreuve écrite mais aussi à l’oral de rattrapage. Un élève qui n’aurait lu aucune œuvre intégrale durant l’année de terminale se trouverait dans l’impossibilité de répondre aux attendus de l’épreuve s’il tire un sujet portant sur la présentation d’une œuvre intégrale. </a:t>
            </a:r>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34</a:t>
            </a:fld>
            <a:endParaRPr lang="fr-FR"/>
          </a:p>
        </p:txBody>
      </p:sp>
    </p:spTree>
    <p:extLst>
      <p:ext uri="{BB962C8B-B14F-4D97-AF65-F5344CB8AC3E}">
        <p14:creationId xmlns:p14="http://schemas.microsoft.com/office/powerpoint/2010/main" val="359767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2</a:t>
            </a:fld>
            <a:endParaRPr lang="fr-FR"/>
          </a:p>
        </p:txBody>
      </p:sp>
    </p:spTree>
    <p:extLst>
      <p:ext uri="{BB962C8B-B14F-4D97-AF65-F5344CB8AC3E}">
        <p14:creationId xmlns:p14="http://schemas.microsoft.com/office/powerpoint/2010/main" val="390984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3</a:t>
            </a:fld>
            <a:endParaRPr lang="fr-FR"/>
          </a:p>
        </p:txBody>
      </p:sp>
    </p:spTree>
    <p:extLst>
      <p:ext uri="{BB962C8B-B14F-4D97-AF65-F5344CB8AC3E}">
        <p14:creationId xmlns:p14="http://schemas.microsoft.com/office/powerpoint/2010/main" val="226797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Ces diapositives commentent l’annexe de l’arrêté du 30 Août 2019 définissant l’épreuve de français.</a:t>
            </a:r>
          </a:p>
          <a:p>
            <a:r>
              <a:rPr lang="fr-FR" sz="1200" b="0" i="0" u="none" strike="noStrike" kern="1200" baseline="0" dirty="0" smtClean="0">
                <a:solidFill>
                  <a:schemeClr val="tx1"/>
                </a:solidFill>
                <a:latin typeface="+mn-lt"/>
                <a:ea typeface="+mn-ea"/>
                <a:cs typeface="+mn-cs"/>
              </a:rPr>
              <a:t>Elles tiennent compte de la note de cadrage publiée par l’IGESR. Ces deux documents, BO et note de cadrage, sont sur le site Lettres-Histoire de l’académie : https://lettres-hg-lp.ac-noumea.nc/spip.php?rubrique43</a:t>
            </a:r>
          </a:p>
          <a:p>
            <a:endParaRPr lang="fr-FR" dirty="0" smtClean="0"/>
          </a:p>
          <a:p>
            <a:endParaRPr lang="fr-FR" dirty="0" smtClean="0"/>
          </a:p>
          <a:p>
            <a:r>
              <a:rPr lang="fr-FR" dirty="0" smtClean="0"/>
              <a:t>Lettres</a:t>
            </a:r>
            <a:r>
              <a:rPr lang="fr-FR" baseline="0" dirty="0" smtClean="0"/>
              <a:t> histoire = les plus fortement </a:t>
            </a:r>
            <a:r>
              <a:rPr lang="fr-FR" baseline="0" dirty="0" err="1" smtClean="0"/>
              <a:t>coefficientées</a:t>
            </a:r>
            <a:r>
              <a:rPr lang="fr-FR" baseline="0" dirty="0" smtClean="0"/>
              <a:t> des disciplines.  </a:t>
            </a:r>
          </a:p>
          <a:p>
            <a:r>
              <a:rPr lang="fr-FR" dirty="0" smtClean="0"/>
              <a:t>1,5 en français / 1,5 en Histoire géographie EMC</a:t>
            </a:r>
          </a:p>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4</a:t>
            </a:fld>
            <a:endParaRPr lang="fr-FR"/>
          </a:p>
        </p:txBody>
      </p:sp>
    </p:spTree>
    <p:extLst>
      <p:ext uri="{BB962C8B-B14F-4D97-AF65-F5344CB8AC3E}">
        <p14:creationId xmlns:p14="http://schemas.microsoft.com/office/powerpoint/2010/main" val="133469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Texte de référence : </a:t>
            </a:r>
            <a:r>
              <a:rPr lang="fr-NC" sz="1200" b="1" kern="1200" dirty="0" smtClean="0">
                <a:solidFill>
                  <a:schemeClr val="tx1"/>
                </a:solidFill>
                <a:effectLst/>
                <a:latin typeface="+mn-lt"/>
                <a:ea typeface="+mn-ea"/>
                <a:cs typeface="+mn-cs"/>
              </a:rPr>
              <a:t>Arrêté du 30 août 2019 fixant les unités générales du certificat d'aptitude professionnelle et définissant les modalités d'évaluation des épreuves d'enseignement général</a:t>
            </a:r>
            <a:r>
              <a:rPr lang="fr-NC" sz="1200" kern="1200" dirty="0" smtClean="0">
                <a:solidFill>
                  <a:schemeClr val="tx1"/>
                </a:solidFill>
                <a:effectLst/>
                <a:latin typeface="+mn-lt"/>
                <a:ea typeface="+mn-ea"/>
                <a:cs typeface="+mn-cs"/>
              </a:rPr>
              <a:t> </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5</a:t>
            </a:fld>
            <a:endParaRPr lang="fr-FR"/>
          </a:p>
        </p:txBody>
      </p:sp>
    </p:spTree>
    <p:extLst>
      <p:ext uri="{BB962C8B-B14F-4D97-AF65-F5344CB8AC3E}">
        <p14:creationId xmlns:p14="http://schemas.microsoft.com/office/powerpoint/2010/main" val="84906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Textes de références : </a:t>
            </a:r>
            <a:r>
              <a:rPr lang="fr-FR" sz="1200" kern="1200" dirty="0" smtClean="0">
                <a:solidFill>
                  <a:schemeClr val="tx1"/>
                </a:solidFill>
                <a:effectLst/>
                <a:latin typeface="+mn-lt"/>
                <a:ea typeface="+mn-ea"/>
                <a:cs typeface="+mn-cs"/>
              </a:rPr>
              <a:t>- le programme de français pour les classes préparant au certificat d’aptitude professionnelle défini par arrêté du 03-04-2019 publié au BO spécial n° 5 du 11 avril 2019 ; </a:t>
            </a:r>
          </a:p>
          <a:p>
            <a:r>
              <a:rPr lang="fr-FR" sz="1200" kern="1200" dirty="0" smtClean="0">
                <a:solidFill>
                  <a:schemeClr val="tx1"/>
                </a:solidFill>
                <a:effectLst/>
                <a:latin typeface="+mn-lt"/>
                <a:ea typeface="+mn-ea"/>
                <a:cs typeface="+mn-cs"/>
              </a:rPr>
              <a:t>- les modalités d’évaluation des épreuves d’enseignement général décrites par arrêté du 30-08-2019 publiées au bulletin officiel n°35 du 26 septembre 2019 ; </a:t>
            </a:r>
          </a:p>
          <a:p>
            <a:r>
              <a:rPr lang="fr-FR" sz="1200" kern="1200" dirty="0" smtClean="0">
                <a:solidFill>
                  <a:schemeClr val="tx1"/>
                </a:solidFill>
                <a:effectLst/>
                <a:latin typeface="+mn-lt"/>
                <a:ea typeface="+mn-ea"/>
                <a:cs typeface="+mn-cs"/>
              </a:rPr>
              <a:t>- Grilles nationales d’évaluation présentées dans la note de service du 19 mai 2020 et parues au bulletin officiel n° 26 du 25 juin 2020.</a:t>
            </a:r>
          </a:p>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7</a:t>
            </a:fld>
            <a:endParaRPr lang="fr-FR"/>
          </a:p>
        </p:txBody>
      </p:sp>
    </p:spTree>
    <p:extLst>
      <p:ext uri="{BB962C8B-B14F-4D97-AF65-F5344CB8AC3E}">
        <p14:creationId xmlns:p14="http://schemas.microsoft.com/office/powerpoint/2010/main" val="97161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smtClean="0"/>
              <a:t>ETAPE 1</a:t>
            </a:r>
            <a:r>
              <a:rPr lang="fr-FR" baseline="0" dirty="0" smtClean="0"/>
              <a:t> (4 </a:t>
            </a:r>
            <a:r>
              <a:rPr lang="fr-FR" sz="1800" baseline="0" dirty="0" smtClean="0"/>
              <a:t>POINTS</a:t>
            </a:r>
            <a:r>
              <a:rPr lang="fr-FR" baseline="0" dirty="0" smtClean="0"/>
              <a:t>) : </a:t>
            </a:r>
          </a:p>
          <a:p>
            <a:r>
              <a:rPr lang="fr-FR" baseline="0" dirty="0" smtClean="0"/>
              <a:t>A)Lecture du texte ou du corpus et compréhension première ( le genre/le style/ le ton/la visée/ l’énonciation/ etc.  ). </a:t>
            </a:r>
          </a:p>
          <a:p>
            <a:r>
              <a:rPr lang="fr-FR" baseline="0" dirty="0" smtClean="0"/>
              <a:t>B)Lecture et compréhension de la consigne</a:t>
            </a:r>
          </a:p>
          <a:p>
            <a:pPr marL="171450" indent="-171450">
              <a:buFont typeface="Symbol" panose="05050102010706020507" pitchFamily="18" charset="2"/>
              <a:buChar char="Þ"/>
            </a:pPr>
            <a:r>
              <a:rPr lang="fr-FR" baseline="0" dirty="0" smtClean="0"/>
              <a:t>1</a:t>
            </a:r>
            <a:r>
              <a:rPr lang="fr-FR" baseline="30000" dirty="0" smtClean="0"/>
              <a:t>er</a:t>
            </a:r>
            <a:r>
              <a:rPr lang="fr-FR" baseline="0" dirty="0" smtClean="0"/>
              <a:t> jet d’écriture (brouillon) </a:t>
            </a:r>
          </a:p>
          <a:p>
            <a:pPr marL="171450" indent="-171450">
              <a:buFont typeface="Symbol" panose="05050102010706020507" pitchFamily="18" charset="2"/>
              <a:buChar char="Þ"/>
            </a:pPr>
            <a:r>
              <a:rPr lang="fr-FR" baseline="0" dirty="0" smtClean="0"/>
              <a:t>Les outils numériques sont dès cette étape facilitateurs : document martyre manipulable et ajustable du 1</a:t>
            </a:r>
            <a:r>
              <a:rPr lang="fr-FR" baseline="30000" dirty="0" smtClean="0"/>
              <a:t>er</a:t>
            </a:r>
            <a:r>
              <a:rPr lang="fr-FR" baseline="0" dirty="0" smtClean="0"/>
              <a:t> au dernier jet (orthographe, lexique, structure, mise en page, etc. ) </a:t>
            </a:r>
          </a:p>
          <a:p>
            <a:r>
              <a:rPr lang="fr-FR" b="1" baseline="0" dirty="0" smtClean="0"/>
              <a:t>ETAPE 2 : </a:t>
            </a:r>
            <a:r>
              <a:rPr lang="fr-FR" b="0" baseline="0" dirty="0" smtClean="0"/>
              <a:t>6 POINTS ( la plus importante)</a:t>
            </a:r>
          </a:p>
          <a:p>
            <a:endParaRPr lang="fr-FR" b="0" baseline="0" dirty="0" smtClean="0"/>
          </a:p>
          <a:p>
            <a:r>
              <a:rPr lang="fr-FR" b="1" baseline="0" dirty="0" smtClean="0"/>
              <a:t>ETAPE 3 </a:t>
            </a:r>
            <a:r>
              <a:rPr lang="fr-FR" baseline="0" dirty="0" smtClean="0"/>
              <a:t>: 4 POINTS</a:t>
            </a:r>
          </a:p>
          <a:p>
            <a:r>
              <a:rPr lang="fr-FR" baseline="0" dirty="0" smtClean="0"/>
              <a:t> modifications  en  utilisant  </a:t>
            </a:r>
            <a:r>
              <a:rPr lang="fr-FR" b="1" baseline="0" dirty="0" smtClean="0"/>
              <a:t>les  4 OPERATIONS :</a:t>
            </a:r>
          </a:p>
          <a:p>
            <a:r>
              <a:rPr lang="fr-FR" b="1" baseline="0" dirty="0" smtClean="0"/>
              <a:t>SUPPRESSION</a:t>
            </a:r>
          </a:p>
          <a:p>
            <a:r>
              <a:rPr lang="fr-FR" baseline="0" dirty="0" smtClean="0"/>
              <a:t>Suppressions de certaines phrases ou certains passages inutiles ou pour ne pas répéter inutilement des choses.</a:t>
            </a:r>
          </a:p>
          <a:p>
            <a:r>
              <a:rPr lang="fr-FR" b="1" baseline="0" dirty="0" smtClean="0"/>
              <a:t>AUGMENTATION</a:t>
            </a:r>
          </a:p>
          <a:p>
            <a:r>
              <a:rPr lang="fr-FR" baseline="0" dirty="0" smtClean="0"/>
              <a:t>ajout des phrases ou des paragraphes pour apporter des précisions,/développer une idée, un sous thème qui va enrichir le texte.</a:t>
            </a:r>
          </a:p>
          <a:p>
            <a:r>
              <a:rPr lang="fr-FR" b="1" baseline="0" dirty="0" smtClean="0"/>
              <a:t>TRANSFORMATION </a:t>
            </a:r>
            <a:r>
              <a:rPr lang="fr-FR" baseline="0" dirty="0" smtClean="0"/>
              <a:t>des parties du texte pour</a:t>
            </a:r>
          </a:p>
          <a:p>
            <a:r>
              <a:rPr lang="fr-FR" baseline="0" dirty="0" smtClean="0"/>
              <a:t>Rendre la lecture plus facile,</a:t>
            </a:r>
          </a:p>
          <a:p>
            <a:r>
              <a:rPr lang="fr-FR" baseline="0" dirty="0" smtClean="0"/>
              <a:t>Rendre plus précise une idée, une action, une description.</a:t>
            </a:r>
          </a:p>
          <a:p>
            <a:r>
              <a:rPr lang="fr-FR" baseline="0" dirty="0" smtClean="0"/>
              <a:t>Respecter les règles de langue.</a:t>
            </a:r>
          </a:p>
          <a:p>
            <a:r>
              <a:rPr lang="fr-FR" b="1" baseline="0" dirty="0" smtClean="0"/>
              <a:t>DEPLACEMENT </a:t>
            </a:r>
            <a:r>
              <a:rPr lang="fr-FR" baseline="0" dirty="0" smtClean="0"/>
              <a:t>des phrases ou des paragraphes du texte pour :</a:t>
            </a:r>
          </a:p>
          <a:p>
            <a:r>
              <a:rPr lang="fr-FR" baseline="0" dirty="0" smtClean="0"/>
              <a:t>Rendre la structure du texte plus logique,</a:t>
            </a:r>
          </a:p>
          <a:p>
            <a:r>
              <a:rPr lang="fr-FR" baseline="0" dirty="0" smtClean="0"/>
              <a:t>Créer un ordre entre les différents éléments qui composent le texte.</a:t>
            </a:r>
          </a:p>
          <a:p>
            <a:endParaRPr lang="fr-FR" baseline="0" dirty="0" smtClean="0"/>
          </a:p>
          <a:p>
            <a:r>
              <a:rPr lang="fr-FR" baseline="0" dirty="0" smtClean="0"/>
              <a:t>---------------------------------------------</a:t>
            </a:r>
          </a:p>
          <a:p>
            <a:r>
              <a:rPr lang="fr-FR" baseline="0" dirty="0" smtClean="0"/>
              <a:t>Textes de références : </a:t>
            </a:r>
            <a:r>
              <a:rPr lang="fr-FR" sz="1200" kern="1200" dirty="0" smtClean="0">
                <a:solidFill>
                  <a:schemeClr val="tx1"/>
                </a:solidFill>
                <a:effectLst/>
                <a:latin typeface="+mn-lt"/>
                <a:ea typeface="+mn-ea"/>
                <a:cs typeface="+mn-cs"/>
              </a:rPr>
              <a:t>- le programme de français pour les classes préparant au certificat d’aptitude professionnelle défini par arrêté du 03-04-2019 publié au BO spécial n° 5 du 11 avril 2019 ; </a:t>
            </a:r>
          </a:p>
          <a:p>
            <a:r>
              <a:rPr lang="fr-FR" sz="1200" kern="1200" dirty="0" smtClean="0">
                <a:solidFill>
                  <a:schemeClr val="tx1"/>
                </a:solidFill>
                <a:effectLst/>
                <a:latin typeface="+mn-lt"/>
                <a:ea typeface="+mn-ea"/>
                <a:cs typeface="+mn-cs"/>
              </a:rPr>
              <a:t>- les modalités d’évaluation des épreuves d’enseignement général décrites par arrêté du 30-08-2019 publiées au bulletin officiel n°35 du 26 septembre 2019 ; </a:t>
            </a:r>
          </a:p>
          <a:p>
            <a:r>
              <a:rPr lang="fr-FR" sz="1200" kern="1200" dirty="0" smtClean="0">
                <a:solidFill>
                  <a:schemeClr val="tx1"/>
                </a:solidFill>
                <a:effectLst/>
                <a:latin typeface="+mn-lt"/>
                <a:ea typeface="+mn-ea"/>
                <a:cs typeface="+mn-cs"/>
              </a:rPr>
              <a:t>- les grilles nationales d’évaluation présentées dans la note de service du 19 mai 2020 et parues au bulletin officiel n° 26 du 25 juin 2020.</a:t>
            </a:r>
          </a:p>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8</a:t>
            </a:fld>
            <a:endParaRPr lang="fr-FR"/>
          </a:p>
        </p:txBody>
      </p:sp>
    </p:spTree>
    <p:extLst>
      <p:ext uri="{BB962C8B-B14F-4D97-AF65-F5344CB8AC3E}">
        <p14:creationId xmlns:p14="http://schemas.microsoft.com/office/powerpoint/2010/main" val="107687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smtClean="0"/>
              <a:t>ETAPE 1</a:t>
            </a:r>
            <a:r>
              <a:rPr lang="fr-FR" baseline="0" dirty="0" smtClean="0"/>
              <a:t> (4 </a:t>
            </a:r>
            <a:r>
              <a:rPr lang="fr-FR" sz="1800" baseline="0" dirty="0" smtClean="0"/>
              <a:t>POINTS</a:t>
            </a:r>
            <a:r>
              <a:rPr lang="fr-FR" baseline="0" dirty="0" smtClean="0"/>
              <a:t>) : </a:t>
            </a:r>
          </a:p>
          <a:p>
            <a:r>
              <a:rPr lang="fr-FR" baseline="0" dirty="0" smtClean="0"/>
              <a:t>A)Lecture du texte ou du corpus et compréhension première ( le genre/le style/ le ton/la visée/ l’énonciation/ etc.  ). </a:t>
            </a:r>
          </a:p>
          <a:p>
            <a:r>
              <a:rPr lang="fr-FR" baseline="0" dirty="0" smtClean="0"/>
              <a:t>B)Lecture et compréhension de la consigne</a:t>
            </a:r>
          </a:p>
          <a:p>
            <a:pPr marL="171450" indent="-171450">
              <a:buFont typeface="Symbol" panose="05050102010706020507" pitchFamily="18" charset="2"/>
              <a:buChar char="Þ"/>
            </a:pPr>
            <a:r>
              <a:rPr lang="fr-FR" baseline="0" dirty="0" smtClean="0"/>
              <a:t>1</a:t>
            </a:r>
            <a:r>
              <a:rPr lang="fr-FR" baseline="30000" dirty="0" smtClean="0"/>
              <a:t>er</a:t>
            </a:r>
            <a:r>
              <a:rPr lang="fr-FR" baseline="0" dirty="0" smtClean="0"/>
              <a:t> jet d’écriture (brouillon) </a:t>
            </a:r>
          </a:p>
          <a:p>
            <a:pPr marL="171450" indent="-171450">
              <a:buFont typeface="Symbol" panose="05050102010706020507" pitchFamily="18" charset="2"/>
              <a:buChar char="Þ"/>
            </a:pPr>
            <a:r>
              <a:rPr lang="fr-FR" baseline="0" dirty="0" smtClean="0"/>
              <a:t>Les outils numériques sont dès cette étape facilitateurs : document martyre manipulable et ajustable du 1</a:t>
            </a:r>
            <a:r>
              <a:rPr lang="fr-FR" baseline="30000" dirty="0" smtClean="0"/>
              <a:t>er</a:t>
            </a:r>
            <a:r>
              <a:rPr lang="fr-FR" baseline="0" dirty="0" smtClean="0"/>
              <a:t> au dernier jet (orthographe, lexique, structure, mise en page, etc. ) </a:t>
            </a:r>
          </a:p>
          <a:p>
            <a:r>
              <a:rPr lang="fr-FR" b="1" baseline="0" dirty="0" smtClean="0"/>
              <a:t>ETAPE 2 : </a:t>
            </a:r>
            <a:r>
              <a:rPr lang="fr-FR" b="0" baseline="0" dirty="0" smtClean="0"/>
              <a:t>6 POINTS ( la plus importante)</a:t>
            </a:r>
          </a:p>
          <a:p>
            <a:endParaRPr lang="fr-FR" b="0" baseline="0" dirty="0" smtClean="0"/>
          </a:p>
          <a:p>
            <a:r>
              <a:rPr lang="fr-FR" b="1" baseline="0" dirty="0" smtClean="0"/>
              <a:t>ETAPE 3 </a:t>
            </a:r>
            <a:r>
              <a:rPr lang="fr-FR" baseline="0" dirty="0" smtClean="0"/>
              <a:t>: 4 POINTS</a:t>
            </a:r>
          </a:p>
          <a:p>
            <a:r>
              <a:rPr lang="fr-FR" baseline="0" dirty="0" smtClean="0"/>
              <a:t>.</a:t>
            </a:r>
          </a:p>
          <a:p>
            <a:r>
              <a:rPr lang="fr-FR" baseline="0" dirty="0" smtClean="0"/>
              <a:t>C’est  maintenant  le  moment  d’apporter  les  dernières  modifications  en  utilisant  </a:t>
            </a:r>
            <a:r>
              <a:rPr lang="fr-FR" b="1" baseline="0" dirty="0" smtClean="0"/>
              <a:t>les  4 OPERATIONS :</a:t>
            </a:r>
          </a:p>
          <a:p>
            <a:r>
              <a:rPr lang="fr-FR" b="1" baseline="0" dirty="0" smtClean="0"/>
              <a:t>SUPPRESSION</a:t>
            </a:r>
          </a:p>
          <a:p>
            <a:r>
              <a:rPr lang="fr-FR" baseline="0" dirty="0" smtClean="0"/>
              <a:t>Je supprime certaines phrases ou certains passages pour</a:t>
            </a:r>
          </a:p>
          <a:p>
            <a:r>
              <a:rPr lang="fr-FR" baseline="0" dirty="0" smtClean="0"/>
              <a:t>Eviter de parler de choses qui sont sans rapport avec mon sujet,</a:t>
            </a:r>
          </a:p>
          <a:p>
            <a:r>
              <a:rPr lang="fr-FR" baseline="0" dirty="0" smtClean="0"/>
              <a:t>ne pas répéter inutilement des choses.</a:t>
            </a:r>
          </a:p>
          <a:p>
            <a:r>
              <a:rPr lang="fr-FR" b="1" baseline="0" dirty="0" smtClean="0"/>
              <a:t>AUGMENTATION</a:t>
            </a:r>
          </a:p>
          <a:p>
            <a:r>
              <a:rPr lang="fr-FR" baseline="0" dirty="0" smtClean="0"/>
              <a:t>ajout des phrases ou des paragraphes pour</a:t>
            </a:r>
          </a:p>
          <a:p>
            <a:r>
              <a:rPr lang="fr-FR" baseline="0" dirty="0" smtClean="0"/>
              <a:t>Apporter des précisions,</a:t>
            </a:r>
          </a:p>
          <a:p>
            <a:r>
              <a:rPr lang="fr-FR" baseline="0" dirty="0" smtClean="0"/>
              <a:t>Développer une idée, un sous thème qui va enrichir le texte.</a:t>
            </a:r>
          </a:p>
          <a:p>
            <a:r>
              <a:rPr lang="fr-FR" b="1" baseline="0" dirty="0" smtClean="0"/>
              <a:t>TRANSFORMATION </a:t>
            </a:r>
            <a:r>
              <a:rPr lang="fr-FR" baseline="0" dirty="0" smtClean="0"/>
              <a:t>des parties du texte pour</a:t>
            </a:r>
          </a:p>
          <a:p>
            <a:r>
              <a:rPr lang="fr-FR" baseline="0" dirty="0" smtClean="0"/>
              <a:t>Rendre la lecture plus facile,</a:t>
            </a:r>
          </a:p>
          <a:p>
            <a:r>
              <a:rPr lang="fr-FR" baseline="0" dirty="0" smtClean="0"/>
              <a:t>Rendre plus précise une idée, une action, une description.</a:t>
            </a:r>
          </a:p>
          <a:p>
            <a:r>
              <a:rPr lang="fr-FR" baseline="0" dirty="0" smtClean="0"/>
              <a:t>Respecter les règles de langue.</a:t>
            </a:r>
          </a:p>
          <a:p>
            <a:r>
              <a:rPr lang="fr-FR" b="1" baseline="0" dirty="0" smtClean="0"/>
              <a:t>DEPLACEMENT </a:t>
            </a:r>
            <a:r>
              <a:rPr lang="fr-FR" baseline="0" dirty="0" smtClean="0"/>
              <a:t>des phrases ou des paragraphes du texte pour :</a:t>
            </a:r>
          </a:p>
          <a:p>
            <a:r>
              <a:rPr lang="fr-FR" baseline="0" dirty="0" smtClean="0"/>
              <a:t>Rendre la structure du texte plus logique,</a:t>
            </a:r>
          </a:p>
          <a:p>
            <a:r>
              <a:rPr lang="fr-FR" baseline="0" dirty="0" smtClean="0"/>
              <a:t>Créer un ordre entre les différents éléments qui composent le texte.</a:t>
            </a:r>
          </a:p>
          <a:p>
            <a:endParaRPr lang="fr-FR" baseline="0" dirty="0" smtClean="0"/>
          </a:p>
          <a:p>
            <a:r>
              <a:rPr lang="fr-FR" baseline="0" dirty="0" smtClean="0"/>
              <a:t>---------------------------------------------</a:t>
            </a:r>
          </a:p>
          <a:p>
            <a:r>
              <a:rPr lang="fr-FR" baseline="0" dirty="0" smtClean="0"/>
              <a:t>Textes de références : </a:t>
            </a:r>
            <a:r>
              <a:rPr lang="fr-FR" sz="1200" kern="1200" dirty="0" smtClean="0">
                <a:solidFill>
                  <a:schemeClr val="tx1"/>
                </a:solidFill>
                <a:effectLst/>
                <a:latin typeface="+mn-lt"/>
                <a:ea typeface="+mn-ea"/>
                <a:cs typeface="+mn-cs"/>
              </a:rPr>
              <a:t>- le programme de français pour les classes préparant au certificat d’aptitude professionnelle défini par arrêté du 03-04-2019 publié au BO spécial n° 5 du 11 avril 2019 ; </a:t>
            </a:r>
          </a:p>
          <a:p>
            <a:r>
              <a:rPr lang="fr-FR" sz="1200" kern="1200" dirty="0" smtClean="0">
                <a:solidFill>
                  <a:schemeClr val="tx1"/>
                </a:solidFill>
                <a:effectLst/>
                <a:latin typeface="+mn-lt"/>
                <a:ea typeface="+mn-ea"/>
                <a:cs typeface="+mn-cs"/>
              </a:rPr>
              <a:t>- les modalités d’évaluation des épreuves d’enseignement général décrites par arrêté du 30-08-2019 publiées au bulletin officiel n°35 du 26 septembre 2019 ; </a:t>
            </a:r>
          </a:p>
          <a:p>
            <a:r>
              <a:rPr lang="fr-FR" sz="1200" kern="1200" dirty="0" smtClean="0">
                <a:solidFill>
                  <a:schemeClr val="tx1"/>
                </a:solidFill>
                <a:effectLst/>
                <a:latin typeface="+mn-lt"/>
                <a:ea typeface="+mn-ea"/>
                <a:cs typeface="+mn-cs"/>
              </a:rPr>
              <a:t>- les grilles nationales d’évaluation présentées dans la note de service du 19 mai 2020 et parues au bulletin officiel n° 26 du 25 juin 2020.</a:t>
            </a:r>
          </a:p>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9</a:t>
            </a:fld>
            <a:endParaRPr lang="fr-FR"/>
          </a:p>
        </p:txBody>
      </p:sp>
    </p:spTree>
    <p:extLst>
      <p:ext uri="{BB962C8B-B14F-4D97-AF65-F5344CB8AC3E}">
        <p14:creationId xmlns:p14="http://schemas.microsoft.com/office/powerpoint/2010/main" val="173044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BC32CE-9920-4D31-AB57-87F17400768F}" type="slidenum">
              <a:rPr lang="fr-FR" smtClean="0"/>
              <a:t>10</a:t>
            </a:fld>
            <a:endParaRPr lang="fr-FR"/>
          </a:p>
        </p:txBody>
      </p:sp>
    </p:spTree>
    <p:extLst>
      <p:ext uri="{BB962C8B-B14F-4D97-AF65-F5344CB8AC3E}">
        <p14:creationId xmlns:p14="http://schemas.microsoft.com/office/powerpoint/2010/main" val="332082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ED77E5B-8C50-4930-9AD7-8023DBEA6AC7}" type="datetimeFigureOut">
              <a:rPr lang="fr-FR" smtClean="0"/>
              <a:t>24/05/2021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217142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D77E5B-8C50-4930-9AD7-8023DBEA6AC7}" type="datetimeFigureOut">
              <a:rPr lang="fr-FR" smtClean="0"/>
              <a:t>24/05/2021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116680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D77E5B-8C50-4930-9AD7-8023DBEA6AC7}" type="datetimeFigureOut">
              <a:rPr lang="fr-FR" smtClean="0"/>
              <a:t>24/05/2021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577369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dirty="0" smtClean="0"/>
              <a:t>08/02/2021</a:t>
            </a:r>
            <a:endParaRPr lang="fr-FR" cap="all" dirty="0"/>
          </a:p>
        </p:txBody>
      </p:sp>
      <p:sp>
        <p:nvSpPr>
          <p:cNvPr id="3" name="Espace réservé du pied de page 2"/>
          <p:cNvSpPr>
            <a:spLocks noGrp="1"/>
          </p:cNvSpPr>
          <p:nvPr>
            <p:ph type="ftr" sz="quarter" idx="11"/>
          </p:nvPr>
        </p:nvSpPr>
        <p:spPr bwMode="gray"/>
        <p:txBody>
          <a:bodyPr/>
          <a:lstStyle/>
          <a:p>
            <a:r>
              <a:rPr lang="fr-FR" dirty="0" smtClean="0"/>
              <a:t>Réunion rentrée 2021</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339" y="114321"/>
            <a:ext cx="3552274" cy="1520903"/>
          </a:xfrm>
          <a:prstGeom prst="rect">
            <a:avLst/>
          </a:prstGeom>
        </p:spPr>
      </p:pic>
    </p:spTree>
    <p:extLst>
      <p:ext uri="{BB962C8B-B14F-4D97-AF65-F5344CB8AC3E}">
        <p14:creationId xmlns:p14="http://schemas.microsoft.com/office/powerpoint/2010/main" val="78545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D77E5B-8C50-4930-9AD7-8023DBEA6AC7}" type="datetimeFigureOut">
              <a:rPr lang="fr-FR" smtClean="0"/>
              <a:t>24/05/2021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369619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ED77E5B-8C50-4930-9AD7-8023DBEA6AC7}" type="datetimeFigureOut">
              <a:rPr lang="fr-FR" smtClean="0"/>
              <a:t>24/05/2021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14899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ED77E5B-8C50-4930-9AD7-8023DBEA6AC7}" type="datetimeFigureOut">
              <a:rPr lang="fr-FR" smtClean="0"/>
              <a:t>24/05/2021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53901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ED77E5B-8C50-4930-9AD7-8023DBEA6AC7}" type="datetimeFigureOut">
              <a:rPr lang="fr-FR" smtClean="0"/>
              <a:t>24/05/2021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113254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ED77E5B-8C50-4930-9AD7-8023DBEA6AC7}" type="datetimeFigureOut">
              <a:rPr lang="fr-FR" smtClean="0"/>
              <a:t>24/05/2021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177797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D77E5B-8C50-4930-9AD7-8023DBEA6AC7}" type="datetimeFigureOut">
              <a:rPr lang="fr-FR" smtClean="0"/>
              <a:t>24/05/2021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382603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ED77E5B-8C50-4930-9AD7-8023DBEA6AC7}" type="datetimeFigureOut">
              <a:rPr lang="fr-FR" smtClean="0"/>
              <a:t>24/05/2021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97100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ED77E5B-8C50-4930-9AD7-8023DBEA6AC7}" type="datetimeFigureOut">
              <a:rPr lang="fr-FR" smtClean="0"/>
              <a:t>24/05/2021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B5807D-50C7-4713-93AF-EDA09CE494AD}" type="slidenum">
              <a:rPr lang="fr-FR" smtClean="0"/>
              <a:t>‹N°›</a:t>
            </a:fld>
            <a:endParaRPr lang="fr-FR"/>
          </a:p>
        </p:txBody>
      </p:sp>
    </p:spTree>
    <p:extLst>
      <p:ext uri="{BB962C8B-B14F-4D97-AF65-F5344CB8AC3E}">
        <p14:creationId xmlns:p14="http://schemas.microsoft.com/office/powerpoint/2010/main" val="179582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77E5B-8C50-4930-9AD7-8023DBEA6AC7}" type="datetimeFigureOut">
              <a:rPr lang="fr-FR" smtClean="0"/>
              <a:t>24/05/2021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5807D-50C7-4713-93AF-EDA09CE494AD}" type="slidenum">
              <a:rPr lang="fr-FR" smtClean="0"/>
              <a:t>‹N°›</a:t>
            </a:fld>
            <a:endParaRPr lang="fr-FR"/>
          </a:p>
        </p:txBody>
      </p:sp>
    </p:spTree>
    <p:extLst>
      <p:ext uri="{BB962C8B-B14F-4D97-AF65-F5344CB8AC3E}">
        <p14:creationId xmlns:p14="http://schemas.microsoft.com/office/powerpoint/2010/main" val="139771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s://lettres-hg-lp.ac-noumea.nc/spip.php?rubrique43"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lettres-hg-lp.ac-noumea.nc/spip.php?rubrique44"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ttres-hg-lp.ac-noumea.nc/spip.php?rubrique43"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1257336" y="1692876"/>
            <a:ext cx="9937886" cy="3171216"/>
          </a:xfrm>
          <a:blipFill>
            <a:blip r:embed="rId4"/>
            <a:tile tx="0" ty="0" sx="100000" sy="100000" flip="none" algn="tl"/>
          </a:blipFill>
        </p:spPr>
        <p:txBody>
          <a:bodyPr>
            <a:normAutofit fontScale="92500" lnSpcReduction="10000"/>
          </a:bodyPr>
          <a:lstStyle/>
          <a:p>
            <a:pPr marL="0" indent="0" algn="ctr">
              <a:buNone/>
            </a:pPr>
            <a:endParaRPr lang="fr-FR" sz="5400" cap="none" dirty="0" smtClean="0">
              <a:latin typeface="Acumin Pro" panose="020B0504020202020204" pitchFamily="34" charset="0"/>
            </a:endParaRPr>
          </a:p>
          <a:p>
            <a:pPr marL="0" indent="0" algn="ctr">
              <a:buNone/>
            </a:pPr>
            <a:r>
              <a:rPr lang="fr-FR" sz="5400" cap="none" dirty="0" smtClean="0">
                <a:latin typeface="Acumin Pro" panose="020B0504020202020204" pitchFamily="34" charset="0"/>
              </a:rPr>
              <a:t>Echanges &amp; Informations </a:t>
            </a:r>
          </a:p>
          <a:p>
            <a:pPr marL="0" indent="0" algn="ctr">
              <a:buNone/>
            </a:pPr>
            <a:endParaRPr lang="fr-FR" sz="5400" cap="none" dirty="0" smtClean="0">
              <a:latin typeface="Acumin Pro" panose="020B0504020202020204" pitchFamily="34" charset="0"/>
            </a:endParaRPr>
          </a:p>
          <a:p>
            <a:pPr marL="0" indent="0" algn="ctr">
              <a:buNone/>
            </a:pPr>
            <a:r>
              <a:rPr lang="fr-FR" sz="5400" cap="none" dirty="0" smtClean="0">
                <a:latin typeface="Acumin Pro" panose="020B0504020202020204" pitchFamily="34" charset="0"/>
              </a:rPr>
              <a:t>Coordonnateurs Lettres-Histoire</a:t>
            </a:r>
          </a:p>
        </p:txBody>
      </p:sp>
      <p:sp>
        <p:nvSpPr>
          <p:cNvPr id="8" name="Espace réservé du pied de page 7"/>
          <p:cNvSpPr>
            <a:spLocks noGrp="1"/>
          </p:cNvSpPr>
          <p:nvPr>
            <p:ph type="ftr" sz="quarter" idx="11"/>
          </p:nvPr>
        </p:nvSpPr>
        <p:spPr/>
        <p:txBody>
          <a:bodyPr/>
          <a:lstStyle/>
          <a:p>
            <a:r>
              <a:rPr lang="fr-FR" b="1" dirty="0" smtClean="0">
                <a:solidFill>
                  <a:schemeClr val="tx1"/>
                </a:solidFill>
                <a:latin typeface="Acumin Pro" panose="020B0504020202020204" pitchFamily="34" charset="0"/>
              </a:rPr>
              <a:t>1</a:t>
            </a:r>
            <a:r>
              <a:rPr lang="fr-FR" b="1" baseline="30000" dirty="0" smtClean="0">
                <a:solidFill>
                  <a:schemeClr val="tx1"/>
                </a:solidFill>
                <a:latin typeface="Acumin Pro" panose="020B0504020202020204" pitchFamily="34" charset="0"/>
              </a:rPr>
              <a:t>er</a:t>
            </a:r>
            <a:r>
              <a:rPr lang="fr-FR" b="1" dirty="0" smtClean="0">
                <a:solidFill>
                  <a:schemeClr val="tx1"/>
                </a:solidFill>
                <a:latin typeface="Acumin Pro" panose="020B0504020202020204" pitchFamily="34" charset="0"/>
              </a:rPr>
              <a:t> Trimestre 2021</a:t>
            </a:r>
            <a:endParaRPr lang="fr-FR" b="1" dirty="0">
              <a:solidFill>
                <a:schemeClr val="tx1"/>
              </a:solidFill>
              <a:latin typeface="Acumin Pro" panose="020B0504020202020204" pitchFamily="34" charset="0"/>
            </a:endParaRP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latin typeface="Acumin Pro" panose="020B0504020202020204" pitchFamily="34" charset="0"/>
              </a:rPr>
              <a:pPr/>
              <a:t>1</a:t>
            </a:fld>
            <a:endParaRPr lang="fr-FR" dirty="0">
              <a:latin typeface="Acumin Pro" panose="020B0504020202020204" pitchFamily="34" charset="0"/>
            </a:endParaRPr>
          </a:p>
        </p:txBody>
      </p:sp>
      <p:sp>
        <p:nvSpPr>
          <p:cNvPr id="3" name="ZoneTexte 2"/>
          <p:cNvSpPr txBox="1"/>
          <p:nvPr/>
        </p:nvSpPr>
        <p:spPr>
          <a:xfrm flipH="1">
            <a:off x="6953152" y="5308643"/>
            <a:ext cx="4857206" cy="1200329"/>
          </a:xfrm>
          <a:prstGeom prst="rect">
            <a:avLst/>
          </a:prstGeom>
          <a:noFill/>
        </p:spPr>
        <p:txBody>
          <a:bodyPr wrap="square" rtlCol="0">
            <a:spAutoFit/>
          </a:bodyPr>
          <a:lstStyle/>
          <a:p>
            <a:r>
              <a:rPr lang="fr-FR" b="1" dirty="0" smtClean="0"/>
              <a:t>Emmanuelle Goulard, IEN Lettres-Histoire, </a:t>
            </a:r>
          </a:p>
          <a:p>
            <a:r>
              <a:rPr lang="fr-FR" b="1" dirty="0" smtClean="0"/>
              <a:t> 21 mai 2021  14:00-16:00</a:t>
            </a:r>
          </a:p>
          <a:p>
            <a:r>
              <a:rPr lang="fr-FR" b="1" dirty="0" smtClean="0"/>
              <a:t>Visio</a:t>
            </a:r>
          </a:p>
          <a:p>
            <a:endParaRPr lang="fr-FR" dirty="0"/>
          </a:p>
        </p:txBody>
      </p:sp>
    </p:spTree>
    <p:extLst>
      <p:ext uri="{BB962C8B-B14F-4D97-AF65-F5344CB8AC3E}">
        <p14:creationId xmlns:p14="http://schemas.microsoft.com/office/powerpoint/2010/main" val="14041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1126596" y="1534277"/>
            <a:ext cx="7812867" cy="1007809"/>
          </a:xfrm>
          <a:prstGeom prst="rect">
            <a:avLst/>
          </a:prstGeom>
          <a:solidFill>
            <a:schemeClr val="accent4"/>
          </a:solidFill>
        </p:spPr>
      </p:pic>
      <p:sp>
        <p:nvSpPr>
          <p:cNvPr id="5" name="Titre 1"/>
          <p:cNvSpPr>
            <a:spLocks noGrp="1"/>
          </p:cNvSpPr>
          <p:nvPr>
            <p:ph type="title"/>
          </p:nvPr>
        </p:nvSpPr>
        <p:spPr>
          <a:xfrm>
            <a:off x="270032" y="208714"/>
            <a:ext cx="11614484" cy="1325563"/>
          </a:xfrm>
          <a:blipFill>
            <a:blip r:embed="rId4"/>
            <a:tile tx="0" ty="0" sx="100000" sy="100000" flip="none" algn="tl"/>
          </a:blipFill>
        </p:spPr>
        <p:txBody>
          <a:bodyPr>
            <a:normAutofit/>
          </a:bodyPr>
          <a:lstStyle/>
          <a:p>
            <a:r>
              <a:rPr lang="fr-FR" sz="3200" b="1" dirty="0" smtClean="0"/>
              <a:t>L’épreuve écrite de CCF en français  : focus sur la compréhension en lecture à travers l’écriture </a:t>
            </a:r>
            <a:endParaRPr lang="fr-FR" sz="3200" b="1" dirty="0"/>
          </a:p>
        </p:txBody>
      </p:sp>
      <p:sp>
        <p:nvSpPr>
          <p:cNvPr id="6" name="ZoneTexte 5"/>
          <p:cNvSpPr txBox="1"/>
          <p:nvPr/>
        </p:nvSpPr>
        <p:spPr>
          <a:xfrm rot="10800000" flipV="1">
            <a:off x="143516" y="2542086"/>
            <a:ext cx="2718148" cy="2308324"/>
          </a:xfrm>
          <a:prstGeom prst="rect">
            <a:avLst/>
          </a:prstGeom>
          <a:solidFill>
            <a:schemeClr val="accent4">
              <a:lumMod val="20000"/>
              <a:lumOff val="80000"/>
            </a:schemeClr>
          </a:solidFill>
          <a:ln>
            <a:solidFill>
              <a:srgbClr val="C00000"/>
            </a:solidFill>
          </a:ln>
        </p:spPr>
        <p:txBody>
          <a:bodyPr wrap="square" rtlCol="0">
            <a:spAutoFit/>
          </a:bodyPr>
          <a:lstStyle/>
          <a:p>
            <a:pPr algn="just"/>
            <a:r>
              <a:rPr lang="fr-FR" dirty="0" smtClean="0"/>
              <a:t>Il ne s’agit pas d’une étape mais d’</a:t>
            </a:r>
            <a:r>
              <a:rPr lang="fr-FR" b="1" dirty="0" smtClean="0"/>
              <a:t>un processus </a:t>
            </a:r>
            <a:r>
              <a:rPr lang="fr-FR" dirty="0" smtClean="0"/>
              <a:t>qui va de la découverte d’un texte ou corpus à sa compréhension de plus en plus fine </a:t>
            </a:r>
            <a:r>
              <a:rPr lang="fr-FR" dirty="0" smtClean="0">
                <a:solidFill>
                  <a:srgbClr val="FF0000"/>
                </a:solidFill>
              </a:rPr>
              <a:t>Pas de points attribués à chaque étape mais évaluation globale.  </a:t>
            </a:r>
            <a:endParaRPr lang="fr-FR" dirty="0">
              <a:solidFill>
                <a:srgbClr val="FF0000"/>
              </a:solidFill>
            </a:endParaRPr>
          </a:p>
        </p:txBody>
      </p:sp>
      <p:sp>
        <p:nvSpPr>
          <p:cNvPr id="7" name="ZoneTexte 6"/>
          <p:cNvSpPr txBox="1"/>
          <p:nvPr/>
        </p:nvSpPr>
        <p:spPr>
          <a:xfrm>
            <a:off x="8939463" y="2844807"/>
            <a:ext cx="2945053" cy="1477328"/>
          </a:xfrm>
          <a:prstGeom prst="rect">
            <a:avLst/>
          </a:prstGeom>
          <a:solidFill>
            <a:schemeClr val="accent4">
              <a:lumMod val="20000"/>
              <a:lumOff val="80000"/>
            </a:schemeClr>
          </a:solidFill>
          <a:ln>
            <a:solidFill>
              <a:srgbClr val="C00000"/>
            </a:solidFill>
          </a:ln>
        </p:spPr>
        <p:txBody>
          <a:bodyPr wrap="square" rtlCol="0">
            <a:spAutoFit/>
          </a:bodyPr>
          <a:lstStyle/>
          <a:p>
            <a:r>
              <a:rPr lang="fr-FR" b="1" dirty="0" smtClean="0"/>
              <a:t>De l’écriture à la lecture </a:t>
            </a:r>
            <a:r>
              <a:rPr lang="fr-FR" dirty="0" smtClean="0"/>
              <a:t>et réciproquement l’écriture amène à la compréhension du texte source dont il doit se rapprocher progressivement.</a:t>
            </a:r>
            <a:endParaRPr lang="fr-FR" dirty="0"/>
          </a:p>
        </p:txBody>
      </p:sp>
      <p:sp>
        <p:nvSpPr>
          <p:cNvPr id="8" name="ZoneTexte 7"/>
          <p:cNvSpPr txBox="1"/>
          <p:nvPr/>
        </p:nvSpPr>
        <p:spPr>
          <a:xfrm>
            <a:off x="3088569" y="2777240"/>
            <a:ext cx="2642992" cy="2308324"/>
          </a:xfrm>
          <a:prstGeom prst="rect">
            <a:avLst/>
          </a:prstGeom>
          <a:solidFill>
            <a:schemeClr val="accent4">
              <a:lumMod val="20000"/>
              <a:lumOff val="80000"/>
            </a:schemeClr>
          </a:solidFill>
          <a:ln>
            <a:solidFill>
              <a:srgbClr val="C00000"/>
            </a:solidFill>
          </a:ln>
        </p:spPr>
        <p:txBody>
          <a:bodyPr wrap="square" rtlCol="0">
            <a:spAutoFit/>
          </a:bodyPr>
          <a:lstStyle/>
          <a:p>
            <a:r>
              <a:rPr lang="fr-FR" b="1" dirty="0" smtClean="0"/>
              <a:t>Lecture et relecture </a:t>
            </a:r>
            <a:r>
              <a:rPr lang="fr-FR" dirty="0" smtClean="0"/>
              <a:t>: </a:t>
            </a:r>
          </a:p>
          <a:p>
            <a:r>
              <a:rPr lang="fr-FR" dirty="0"/>
              <a:t>v</a:t>
            </a:r>
            <a:r>
              <a:rPr lang="fr-FR" dirty="0" smtClean="0"/>
              <a:t>a et vient entre le texte d’auteur et le texte du candidat</a:t>
            </a:r>
          </a:p>
          <a:p>
            <a:r>
              <a:rPr lang="fr-FR" b="1" dirty="0" smtClean="0"/>
              <a:t>Ecriture et réécriture : </a:t>
            </a:r>
            <a:r>
              <a:rPr lang="fr-FR" dirty="0" smtClean="0"/>
              <a:t>va et vient entre le brouillon et la production finale</a:t>
            </a:r>
          </a:p>
          <a:p>
            <a:endParaRPr lang="fr-FR" b="1" dirty="0"/>
          </a:p>
        </p:txBody>
      </p:sp>
      <p:sp>
        <p:nvSpPr>
          <p:cNvPr id="10" name="Rectangle 9"/>
          <p:cNvSpPr/>
          <p:nvPr/>
        </p:nvSpPr>
        <p:spPr>
          <a:xfrm>
            <a:off x="5948580" y="2790169"/>
            <a:ext cx="2773863" cy="2031325"/>
          </a:xfrm>
          <a:prstGeom prst="rect">
            <a:avLst/>
          </a:prstGeom>
          <a:solidFill>
            <a:schemeClr val="accent4">
              <a:lumMod val="20000"/>
              <a:lumOff val="80000"/>
            </a:schemeClr>
          </a:solidFill>
          <a:ln>
            <a:solidFill>
              <a:schemeClr val="accent2">
                <a:lumMod val="75000"/>
              </a:schemeClr>
            </a:solidFill>
          </a:ln>
        </p:spPr>
        <p:txBody>
          <a:bodyPr wrap="square">
            <a:spAutoFit/>
          </a:bodyPr>
          <a:lstStyle/>
          <a:p>
            <a:r>
              <a:rPr lang="fr-FR" b="1" dirty="0" smtClean="0"/>
              <a:t>De la lecture à l’écriture </a:t>
            </a:r>
          </a:p>
          <a:p>
            <a:r>
              <a:rPr lang="fr-FR" dirty="0" smtClean="0"/>
              <a:t>La </a:t>
            </a:r>
            <a:r>
              <a:rPr lang="fr-FR" dirty="0"/>
              <a:t>compréhension de plus en plus fine se manifeste tout au long de l’écriture qui en porte la </a:t>
            </a:r>
            <a:r>
              <a:rPr lang="fr-FR" dirty="0" smtClean="0"/>
              <a:t>trace. </a:t>
            </a:r>
          </a:p>
          <a:p>
            <a:r>
              <a:rPr lang="fr-FR" dirty="0" smtClean="0">
                <a:solidFill>
                  <a:srgbClr val="FF0000"/>
                </a:solidFill>
              </a:rPr>
              <a:t>Pas de questionnaire de lecture</a:t>
            </a:r>
            <a:endParaRPr lang="fr-FR" dirty="0">
              <a:solidFill>
                <a:srgbClr val="FF0000"/>
              </a:solidFill>
            </a:endParaRPr>
          </a:p>
        </p:txBody>
      </p:sp>
      <p:sp>
        <p:nvSpPr>
          <p:cNvPr id="11" name="ZoneTexte 10"/>
          <p:cNvSpPr txBox="1"/>
          <p:nvPr/>
        </p:nvSpPr>
        <p:spPr>
          <a:xfrm>
            <a:off x="541421" y="4964933"/>
            <a:ext cx="11463411" cy="1754326"/>
          </a:xfrm>
          <a:prstGeom prst="rect">
            <a:avLst/>
          </a:prstGeom>
          <a:solidFill>
            <a:schemeClr val="accent4">
              <a:lumMod val="20000"/>
              <a:lumOff val="80000"/>
            </a:schemeClr>
          </a:solidFill>
          <a:ln>
            <a:solidFill>
              <a:schemeClr val="accent2"/>
            </a:solidFill>
          </a:ln>
        </p:spPr>
        <p:txBody>
          <a:bodyPr wrap="square" rtlCol="0">
            <a:spAutoFit/>
          </a:bodyPr>
          <a:lstStyle/>
          <a:p>
            <a:r>
              <a:rPr lang="fr-FR" b="1" dirty="0" smtClean="0"/>
              <a:t>L’évaluation des capacités de compréhension s’apprécie tout au long des étapes </a:t>
            </a:r>
            <a:r>
              <a:rPr lang="fr-FR" dirty="0" smtClean="0"/>
              <a:t>:</a:t>
            </a:r>
          </a:p>
          <a:p>
            <a:endParaRPr lang="fr-FR" dirty="0" smtClean="0"/>
          </a:p>
          <a:p>
            <a:r>
              <a:rPr lang="fr-FR" b="1" u="sng" dirty="0" smtClean="0"/>
              <a:t>Etape 1 </a:t>
            </a:r>
            <a:r>
              <a:rPr lang="fr-FR" dirty="0" smtClean="0"/>
              <a:t>L’élève reprend globalement l’énonciation, la visée, les éléments de narration du texte source etc.</a:t>
            </a:r>
          </a:p>
          <a:p>
            <a:r>
              <a:rPr lang="fr-FR" b="1" u="sng" dirty="0" smtClean="0"/>
              <a:t>Etape 2 </a:t>
            </a:r>
            <a:r>
              <a:rPr lang="fr-FR" dirty="0" smtClean="0"/>
              <a:t>Les améliorations apportées dans l’écriture témoignent d’une compréhension de plus en plus fine du texte source. Les erreurs d’interprétation sont corrigées, les écarts d’énonciation sont réduits,  </a:t>
            </a:r>
          </a:p>
          <a:p>
            <a:r>
              <a:rPr lang="fr-FR" b="1" u="sng" dirty="0" smtClean="0"/>
              <a:t>Etape 3 </a:t>
            </a:r>
            <a:r>
              <a:rPr lang="fr-FR" dirty="0" smtClean="0"/>
              <a:t>: L’écriture de l’élève reprend globalement les éléments de structure et d’écriture du texte-source. </a:t>
            </a:r>
            <a:endParaRPr lang="fr-FR" dirty="0"/>
          </a:p>
        </p:txBody>
      </p:sp>
    </p:spTree>
    <p:extLst>
      <p:ext uri="{BB962C8B-B14F-4D97-AF65-F5344CB8AC3E}">
        <p14:creationId xmlns:p14="http://schemas.microsoft.com/office/powerpoint/2010/main" val="26780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459538"/>
          </a:xfrm>
          <a:blipFill>
            <a:blip r:embed="rId2"/>
            <a:tile tx="0" ty="0" sx="100000" sy="100000" flip="none" algn="tl"/>
          </a:blipFill>
        </p:spPr>
        <p:txBody>
          <a:bodyPr>
            <a:normAutofit/>
          </a:bodyPr>
          <a:lstStyle/>
          <a:p>
            <a:r>
              <a:rPr lang="fr-FR" sz="6600" b="1" dirty="0"/>
              <a:t>L’épreuve </a:t>
            </a:r>
            <a:r>
              <a:rPr lang="fr-FR" sz="6600" b="1" dirty="0" smtClean="0"/>
              <a:t>orale </a:t>
            </a:r>
            <a:r>
              <a:rPr lang="fr-FR" sz="6600" b="1" dirty="0"/>
              <a:t>de français </a:t>
            </a:r>
          </a:p>
        </p:txBody>
      </p:sp>
      <p:sp>
        <p:nvSpPr>
          <p:cNvPr id="3" name="ZoneTexte 2"/>
          <p:cNvSpPr txBox="1"/>
          <p:nvPr/>
        </p:nvSpPr>
        <p:spPr>
          <a:xfrm>
            <a:off x="0" y="5209507"/>
            <a:ext cx="12050038" cy="1200329"/>
          </a:xfrm>
          <a:prstGeom prst="rect">
            <a:avLst/>
          </a:prstGeom>
          <a:noFill/>
        </p:spPr>
        <p:txBody>
          <a:bodyPr wrap="square" rtlCol="0">
            <a:spAutoFit/>
          </a:bodyPr>
          <a:lstStyle/>
          <a:p>
            <a:r>
              <a:rPr lang="fr-FR" dirty="0" smtClean="0"/>
              <a:t>Cette partie repose sur une lecture détaillée des textes officiels et de la note de cadrage de l’inspection générale qu’il vous est vivement recommandé de relire pour une pleine </a:t>
            </a:r>
            <a:r>
              <a:rPr lang="fr-FR" dirty="0"/>
              <a:t>appropriation </a:t>
            </a:r>
            <a:r>
              <a:rPr lang="fr-FR" dirty="0" smtClean="0"/>
              <a:t>: </a:t>
            </a:r>
            <a:r>
              <a:rPr lang="fr-FR" dirty="0" smtClean="0">
                <a:hlinkClick r:id="rId3"/>
              </a:rPr>
              <a:t>https</a:t>
            </a:r>
            <a:r>
              <a:rPr lang="fr-FR" dirty="0">
                <a:hlinkClick r:id="rId3"/>
              </a:rPr>
              <a:t>://</a:t>
            </a:r>
            <a:r>
              <a:rPr lang="fr-FR" dirty="0" smtClean="0">
                <a:hlinkClick r:id="rId3"/>
              </a:rPr>
              <a:t>lettres-hg-lp.ac-noumea.nc/spip.php?rubrique43</a:t>
            </a:r>
            <a:endParaRPr lang="fr-FR" dirty="0" smtClean="0"/>
          </a:p>
          <a:p>
            <a:endParaRPr lang="fr-FR" dirty="0" smtClean="0"/>
          </a:p>
          <a:p>
            <a:endParaRPr lang="fr-FR" dirty="0"/>
          </a:p>
        </p:txBody>
      </p:sp>
    </p:spTree>
    <p:extLst>
      <p:ext uri="{BB962C8B-B14F-4D97-AF65-F5344CB8AC3E}">
        <p14:creationId xmlns:p14="http://schemas.microsoft.com/office/powerpoint/2010/main" val="2942247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0518" y="-336333"/>
            <a:ext cx="10515600" cy="1325563"/>
          </a:xfrm>
        </p:spPr>
        <p:txBody>
          <a:bodyPr/>
          <a:lstStyle/>
          <a:p>
            <a:endParaRPr lang="fr-FR" dirty="0"/>
          </a:p>
        </p:txBody>
      </p:sp>
      <p:sp>
        <p:nvSpPr>
          <p:cNvPr id="3" name="Espace réservé du contenu 2"/>
          <p:cNvSpPr>
            <a:spLocks noGrp="1"/>
          </p:cNvSpPr>
          <p:nvPr>
            <p:ph idx="1"/>
          </p:nvPr>
        </p:nvSpPr>
        <p:spPr>
          <a:xfrm>
            <a:off x="145774" y="1431758"/>
            <a:ext cx="11926956" cy="5315031"/>
          </a:xfrm>
        </p:spPr>
        <p:txBody>
          <a:bodyPr>
            <a:normAutofit fontScale="62500" lnSpcReduction="20000"/>
          </a:bodyPr>
          <a:lstStyle/>
          <a:p>
            <a:pPr marL="0" indent="0">
              <a:buNone/>
            </a:pPr>
            <a:r>
              <a:rPr lang="fr-FR" b="1" dirty="0" smtClean="0"/>
              <a:t>	</a:t>
            </a:r>
            <a:r>
              <a:rPr lang="fr-FR" b="1" dirty="0" err="1" smtClean="0"/>
              <a:t>ExExtraits</a:t>
            </a:r>
            <a:r>
              <a:rPr lang="fr-FR" b="1" dirty="0" smtClean="0"/>
              <a:t> du BO N° 35 du 26 09 2019 </a:t>
            </a:r>
            <a:endParaRPr lang="fr-FR" b="1" dirty="0"/>
          </a:p>
          <a:p>
            <a:endParaRPr lang="fr-FR" dirty="0" smtClean="0"/>
          </a:p>
          <a:p>
            <a:pPr marL="0" indent="0">
              <a:buNone/>
            </a:pPr>
            <a:r>
              <a:rPr lang="fr-FR" b="1" dirty="0" smtClean="0"/>
              <a:t>Cette </a:t>
            </a:r>
            <a:r>
              <a:rPr lang="fr-FR" b="1" dirty="0"/>
              <a:t>situation d'évaluation prend appui sur les activités liées à la </a:t>
            </a:r>
            <a:r>
              <a:rPr lang="fr-FR" sz="3800" b="1" u="sng" dirty="0">
                <a:solidFill>
                  <a:srgbClr val="FF0000"/>
                </a:solidFill>
              </a:rPr>
              <a:t>perspective d'étude « Dire, écrire, lire le métier » ou la formation en milieu professionnel</a:t>
            </a:r>
            <a:r>
              <a:rPr lang="fr-FR" sz="3800" b="1" dirty="0">
                <a:solidFill>
                  <a:srgbClr val="FF0000"/>
                </a:solidFill>
              </a:rPr>
              <a:t>. </a:t>
            </a:r>
          </a:p>
          <a:p>
            <a:pPr marL="0" indent="0">
              <a:buNone/>
            </a:pPr>
            <a:endParaRPr lang="fr-FR" b="1" dirty="0" smtClean="0"/>
          </a:p>
          <a:p>
            <a:pPr marL="0" indent="0">
              <a:buNone/>
            </a:pPr>
            <a:r>
              <a:rPr lang="fr-FR" b="1" dirty="0" smtClean="0"/>
              <a:t>Elle </a:t>
            </a:r>
            <a:r>
              <a:rPr lang="fr-FR" b="1" dirty="0"/>
              <a:t>renvoie à la compétence « rendre compte, à l'oral ou à l'écrit, d'une expérience en lien avec le </a:t>
            </a:r>
            <a:r>
              <a:rPr lang="fr-FR" b="1" dirty="0" smtClean="0"/>
              <a:t>métier ».</a:t>
            </a:r>
            <a:endParaRPr lang="fr-FR" b="1" dirty="0"/>
          </a:p>
          <a:p>
            <a:pPr marL="0" indent="0">
              <a:buNone/>
            </a:pPr>
            <a:endParaRPr lang="fr-FR" b="1" dirty="0" smtClean="0"/>
          </a:p>
          <a:p>
            <a:pPr marL="0" indent="0">
              <a:buNone/>
            </a:pPr>
            <a:r>
              <a:rPr lang="fr-FR" b="1" dirty="0" smtClean="0"/>
              <a:t>Le </a:t>
            </a:r>
            <a:r>
              <a:rPr lang="fr-FR" b="1" dirty="0"/>
              <a:t>candidat présente </a:t>
            </a:r>
            <a:r>
              <a:rPr lang="fr-FR" sz="3800" b="1" u="sng" dirty="0">
                <a:solidFill>
                  <a:srgbClr val="FF0000"/>
                </a:solidFill>
              </a:rPr>
              <a:t>un oral continu d'environ 3 minutes </a:t>
            </a:r>
            <a:r>
              <a:rPr lang="fr-FR" b="1" dirty="0"/>
              <a:t>dans lequel </a:t>
            </a:r>
            <a:r>
              <a:rPr lang="fr-FR" b="1" dirty="0">
                <a:solidFill>
                  <a:srgbClr val="FF0000"/>
                </a:solidFill>
              </a:rPr>
              <a:t>il présente </a:t>
            </a:r>
            <a:r>
              <a:rPr lang="fr-FR" b="1" dirty="0"/>
              <a:t>une réalisation, une expérience professionnelle ou une recherche en lien avec le métier. </a:t>
            </a:r>
          </a:p>
          <a:p>
            <a:pPr marL="0" indent="0">
              <a:buNone/>
            </a:pPr>
            <a:endParaRPr lang="fr-FR" b="1" dirty="0"/>
          </a:p>
          <a:p>
            <a:pPr marL="0" indent="0">
              <a:buNone/>
            </a:pPr>
            <a:r>
              <a:rPr lang="fr-FR" b="1" dirty="0"/>
              <a:t>Il peut, pour ce faire, s'appuyer sur tout support visuel, à sa convenance, support </a:t>
            </a:r>
            <a:r>
              <a:rPr lang="fr-FR" b="1" dirty="0" smtClean="0"/>
              <a:t>qui ne </a:t>
            </a:r>
            <a:r>
              <a:rPr lang="fr-FR" b="1" dirty="0"/>
              <a:t>dépasse pas le statut de titre ou de légende.</a:t>
            </a:r>
          </a:p>
          <a:p>
            <a:pPr marL="0" indent="0">
              <a:buNone/>
            </a:pPr>
            <a:r>
              <a:rPr lang="fr-FR" sz="3800" b="1" u="sng" dirty="0">
                <a:solidFill>
                  <a:srgbClr val="FF0000"/>
                </a:solidFill>
              </a:rPr>
              <a:t>L'entretien, qui n'excèdera pas 7 minutes</a:t>
            </a:r>
            <a:r>
              <a:rPr lang="fr-FR" b="1" dirty="0"/>
              <a:t>, permet de </a:t>
            </a:r>
            <a:r>
              <a:rPr lang="fr-FR" b="1" dirty="0">
                <a:solidFill>
                  <a:srgbClr val="FF0000"/>
                </a:solidFill>
              </a:rPr>
              <a:t>revenir sur l'exposé </a:t>
            </a:r>
            <a:r>
              <a:rPr lang="fr-FR" b="1" dirty="0"/>
              <a:t>pour en </a:t>
            </a:r>
            <a:r>
              <a:rPr lang="fr-FR" b="1" dirty="0">
                <a:solidFill>
                  <a:srgbClr val="FF0000"/>
                </a:solidFill>
              </a:rPr>
              <a:t>faire préciser des points</a:t>
            </a:r>
            <a:r>
              <a:rPr lang="fr-FR" b="1" dirty="0"/>
              <a:t>, en </a:t>
            </a:r>
            <a:endParaRPr lang="fr-FR" b="1" dirty="0" smtClean="0"/>
          </a:p>
          <a:p>
            <a:pPr marL="0" indent="0">
              <a:buNone/>
            </a:pPr>
            <a:r>
              <a:rPr lang="fr-FR" b="1" dirty="0" smtClean="0">
                <a:solidFill>
                  <a:srgbClr val="FF0000"/>
                </a:solidFill>
              </a:rPr>
              <a:t>développer </a:t>
            </a:r>
            <a:r>
              <a:rPr lang="fr-FR" b="1" dirty="0"/>
              <a:t>certains aspects ou pour amener le candidat à </a:t>
            </a:r>
            <a:r>
              <a:rPr lang="fr-FR" b="1" dirty="0">
                <a:solidFill>
                  <a:srgbClr val="FF0000"/>
                </a:solidFill>
              </a:rPr>
              <a:t>prolonger et approfondir sa réflexion</a:t>
            </a:r>
            <a:r>
              <a:rPr lang="fr-FR" b="1" dirty="0" smtClean="0"/>
              <a:t>.</a:t>
            </a:r>
          </a:p>
          <a:p>
            <a:pPr marL="0" indent="0">
              <a:buNone/>
            </a:pPr>
            <a:r>
              <a:rPr lang="fr-FR" b="1" dirty="0" smtClean="0"/>
              <a:t> </a:t>
            </a:r>
            <a:r>
              <a:rPr lang="fr-FR" b="1" dirty="0"/>
              <a:t>Lors de l'entretien, selon la thématique abordée par le candidat</a:t>
            </a:r>
            <a:r>
              <a:rPr lang="fr-FR" b="1" dirty="0" smtClean="0"/>
              <a:t>, la </a:t>
            </a:r>
            <a:r>
              <a:rPr lang="fr-FR" b="1" dirty="0"/>
              <a:t>dimension morale et civique peut être questionnée.</a:t>
            </a:r>
          </a:p>
          <a:p>
            <a:pPr marL="0" indent="0">
              <a:buNone/>
            </a:pPr>
            <a:endParaRPr lang="fr-FR" b="1" dirty="0" smtClean="0"/>
          </a:p>
          <a:p>
            <a:pPr marL="0" indent="0">
              <a:buNone/>
            </a:pPr>
            <a:r>
              <a:rPr lang="fr-FR" b="1" dirty="0" smtClean="0"/>
              <a:t>L'ensemble </a:t>
            </a:r>
            <a:r>
              <a:rPr lang="fr-FR" b="1" dirty="0"/>
              <a:t>est évalué sur 20 points</a:t>
            </a:r>
            <a:r>
              <a:rPr lang="fr-FR" b="1" dirty="0" smtClean="0"/>
              <a:t>.</a:t>
            </a:r>
            <a:endParaRPr lang="fr-FR" b="1" dirty="0"/>
          </a:p>
        </p:txBody>
      </p:sp>
      <p:sp>
        <p:nvSpPr>
          <p:cNvPr id="4" name="Titre 1"/>
          <p:cNvSpPr txBox="1">
            <a:spLocks/>
          </p:cNvSpPr>
          <p:nvPr/>
        </p:nvSpPr>
        <p:spPr>
          <a:xfrm>
            <a:off x="453025" y="0"/>
            <a:ext cx="11110586" cy="1287379"/>
          </a:xfrm>
          <a:prstGeom prst="rect">
            <a:avLst/>
          </a:prstGeom>
          <a:blipFill>
            <a:blip r:embed="rId3"/>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t>L’épreuve orale de CCF en français </a:t>
            </a:r>
            <a:endParaRPr lang="fr-FR" b="1" dirty="0"/>
          </a:p>
        </p:txBody>
      </p:sp>
      <p:pic>
        <p:nvPicPr>
          <p:cNvPr id="5" name="image1.jpeg"/>
          <p:cNvPicPr/>
          <p:nvPr/>
        </p:nvPicPr>
        <p:blipFill>
          <a:blip r:embed="rId4" cstate="print"/>
          <a:stretch>
            <a:fillRect/>
          </a:stretch>
        </p:blipFill>
        <p:spPr>
          <a:xfrm>
            <a:off x="312951" y="1459246"/>
            <a:ext cx="1058649" cy="505477"/>
          </a:xfrm>
          <a:prstGeom prst="rect">
            <a:avLst/>
          </a:prstGeom>
        </p:spPr>
      </p:pic>
    </p:spTree>
    <p:extLst>
      <p:ext uri="{BB962C8B-B14F-4D97-AF65-F5344CB8AC3E}">
        <p14:creationId xmlns:p14="http://schemas.microsoft.com/office/powerpoint/2010/main" val="1299227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8253" y="1495304"/>
            <a:ext cx="10515600" cy="4896451"/>
          </a:xfrm>
        </p:spPr>
        <p:txBody>
          <a:bodyPr>
            <a:normAutofit fontScale="77500" lnSpcReduction="20000"/>
          </a:bodyPr>
          <a:lstStyle/>
          <a:p>
            <a:pPr marL="0" indent="0">
              <a:buNone/>
            </a:pPr>
            <a:r>
              <a:rPr lang="fr-FR" sz="3200" b="1" dirty="0" smtClean="0"/>
              <a:t>« Le </a:t>
            </a:r>
            <a:r>
              <a:rPr lang="fr-FR" sz="3200" b="1" dirty="0"/>
              <a:t>candidat présente un oral continu d'environ 3 minutes dans </a:t>
            </a:r>
            <a:endParaRPr lang="fr-FR" sz="3200" b="1" dirty="0" smtClean="0"/>
          </a:p>
          <a:p>
            <a:pPr marL="0" indent="0">
              <a:buNone/>
            </a:pPr>
            <a:r>
              <a:rPr lang="fr-FR" sz="3200" b="1" dirty="0" smtClean="0"/>
              <a:t>lequel </a:t>
            </a:r>
            <a:r>
              <a:rPr lang="fr-FR" sz="3200" b="1" dirty="0"/>
              <a:t>il présente </a:t>
            </a:r>
            <a:r>
              <a:rPr lang="fr-FR" sz="3200" b="1" dirty="0" smtClean="0"/>
              <a:t>:</a:t>
            </a:r>
          </a:p>
          <a:p>
            <a:pPr marL="0" indent="0">
              <a:buNone/>
            </a:pPr>
            <a:endParaRPr lang="fr-FR" sz="3600" b="1" dirty="0" smtClean="0">
              <a:solidFill>
                <a:srgbClr val="FF0000"/>
              </a:solidFill>
            </a:endParaRPr>
          </a:p>
          <a:p>
            <a:pPr marL="0" indent="0">
              <a:buNone/>
            </a:pPr>
            <a:r>
              <a:rPr lang="fr-FR" sz="3600" b="1" dirty="0" smtClean="0">
                <a:solidFill>
                  <a:srgbClr val="FF0000"/>
                </a:solidFill>
              </a:rPr>
              <a:t>UNE RÉALISATION ? </a:t>
            </a:r>
            <a:endParaRPr lang="fr-FR" sz="3600" b="1" dirty="0" smtClean="0"/>
          </a:p>
          <a:p>
            <a:pPr marL="0" indent="0">
              <a:buNone/>
            </a:pPr>
            <a:endParaRPr lang="fr-FR" sz="3600" b="1" dirty="0" smtClean="0">
              <a:solidFill>
                <a:srgbClr val="FF0000"/>
              </a:solidFill>
            </a:endParaRPr>
          </a:p>
          <a:p>
            <a:pPr marL="0" indent="0">
              <a:buNone/>
            </a:pPr>
            <a:r>
              <a:rPr lang="fr-FR" sz="3600" b="1" dirty="0" smtClean="0">
                <a:solidFill>
                  <a:srgbClr val="FF0000"/>
                </a:solidFill>
              </a:rPr>
              <a:t>UNE EXPÉRIENCE PROFESSIONNELLE</a:t>
            </a:r>
            <a:r>
              <a:rPr lang="fr-FR" sz="3600" b="1" dirty="0" smtClean="0"/>
              <a:t> ? ou </a:t>
            </a:r>
            <a:endParaRPr lang="fr-FR" sz="3600" b="1" dirty="0">
              <a:solidFill>
                <a:srgbClr val="FF0000"/>
              </a:solidFill>
            </a:endParaRPr>
          </a:p>
          <a:p>
            <a:pPr marL="0" indent="0">
              <a:buNone/>
            </a:pPr>
            <a:endParaRPr lang="fr-FR" sz="3600" b="1" dirty="0" smtClean="0">
              <a:solidFill>
                <a:srgbClr val="FF0000"/>
              </a:solidFill>
            </a:endParaRPr>
          </a:p>
          <a:p>
            <a:pPr marL="0" indent="0">
              <a:buNone/>
            </a:pPr>
            <a:r>
              <a:rPr lang="fr-FR" sz="3600" b="1" dirty="0" smtClean="0">
                <a:solidFill>
                  <a:srgbClr val="FF0000"/>
                </a:solidFill>
              </a:rPr>
              <a:t>UNE RECHERCHE ? </a:t>
            </a:r>
          </a:p>
          <a:p>
            <a:pPr marL="0" indent="0">
              <a:buNone/>
            </a:pPr>
            <a:endParaRPr lang="fr-FR" sz="3600" b="1" dirty="0">
              <a:solidFill>
                <a:srgbClr val="FF0000"/>
              </a:solidFill>
            </a:endParaRPr>
          </a:p>
          <a:p>
            <a:pPr marL="0" indent="0">
              <a:buNone/>
            </a:pPr>
            <a:r>
              <a:rPr lang="fr-FR" sz="3200" b="1" dirty="0" smtClean="0"/>
              <a:t>				</a:t>
            </a:r>
          </a:p>
          <a:p>
            <a:pPr marL="0" indent="0" algn="ctr">
              <a:buNone/>
            </a:pPr>
            <a:r>
              <a:rPr lang="fr-FR" sz="4200" b="1" dirty="0" smtClean="0">
                <a:solidFill>
                  <a:srgbClr val="FF0000"/>
                </a:solidFill>
              </a:rPr>
              <a:t>en </a:t>
            </a:r>
            <a:r>
              <a:rPr lang="fr-FR" sz="4200" b="1" dirty="0">
                <a:solidFill>
                  <a:srgbClr val="FF0000"/>
                </a:solidFill>
              </a:rPr>
              <a:t>lien avec le métier</a:t>
            </a:r>
            <a:r>
              <a:rPr lang="fr-FR" sz="4200" b="1" dirty="0" smtClean="0"/>
              <a:t>. </a:t>
            </a:r>
            <a:r>
              <a:rPr lang="fr-FR" sz="3200" b="1" dirty="0" smtClean="0"/>
              <a:t>» </a:t>
            </a:r>
            <a:endParaRPr lang="fr-FR" sz="3200" b="1" dirty="0"/>
          </a:p>
          <a:p>
            <a:pPr marL="0" indent="0">
              <a:buNone/>
            </a:pPr>
            <a:endParaRPr lang="fr-FR" b="1" dirty="0"/>
          </a:p>
          <a:p>
            <a:endParaRPr lang="fr-FR" dirty="0"/>
          </a:p>
        </p:txBody>
      </p:sp>
      <p:sp>
        <p:nvSpPr>
          <p:cNvPr id="4" name="Titre 1"/>
          <p:cNvSpPr txBox="1">
            <a:spLocks noGrp="1"/>
          </p:cNvSpPr>
          <p:nvPr>
            <p:ph type="title"/>
          </p:nvPr>
        </p:nvSpPr>
        <p:spPr>
          <a:xfrm>
            <a:off x="814137" y="83527"/>
            <a:ext cx="10515600" cy="1325563"/>
          </a:xfrm>
          <a:prstGeom prst="rect">
            <a:avLst/>
          </a:prstGeom>
          <a:blipFill>
            <a:blip r:embed="rId2"/>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t>Gros plan sur la nature de la présentation  </a:t>
            </a:r>
            <a:endParaRPr lang="fr-FR" b="1" dirty="0"/>
          </a:p>
        </p:txBody>
      </p:sp>
      <p:sp>
        <p:nvSpPr>
          <p:cNvPr id="5" name="ZoneTexte 4"/>
          <p:cNvSpPr txBox="1"/>
          <p:nvPr/>
        </p:nvSpPr>
        <p:spPr>
          <a:xfrm>
            <a:off x="4313197" y="2249536"/>
            <a:ext cx="6491161" cy="1200329"/>
          </a:xfrm>
          <a:prstGeom prst="rect">
            <a:avLst/>
          </a:prstGeom>
          <a:solidFill>
            <a:schemeClr val="accent4">
              <a:lumMod val="40000"/>
              <a:lumOff val="60000"/>
            </a:schemeClr>
          </a:solidFill>
        </p:spPr>
        <p:txBody>
          <a:bodyPr wrap="square" rtlCol="0">
            <a:spAutoFit/>
          </a:bodyPr>
          <a:lstStyle/>
          <a:p>
            <a:r>
              <a:rPr lang="fr-FR" sz="2400" b="1" dirty="0"/>
              <a:t>un </a:t>
            </a:r>
            <a:r>
              <a:rPr lang="fr-FR" sz="2400" b="1" dirty="0" smtClean="0"/>
              <a:t>projet, une réalisation matérielle</a:t>
            </a:r>
            <a:r>
              <a:rPr lang="fr-FR" sz="2400" b="1" dirty="0"/>
              <a:t>, numérique ou évènementielle </a:t>
            </a:r>
            <a:r>
              <a:rPr lang="fr-FR" sz="2400" b="1" dirty="0" smtClean="0"/>
              <a:t>conduits </a:t>
            </a:r>
            <a:r>
              <a:rPr lang="fr-FR" sz="2400" b="1" dirty="0"/>
              <a:t>en enseignement </a:t>
            </a:r>
            <a:r>
              <a:rPr lang="fr-FR" sz="2400" b="1" dirty="0" smtClean="0"/>
              <a:t>professionnel, </a:t>
            </a:r>
            <a:endParaRPr lang="fr-FR" sz="2400" dirty="0"/>
          </a:p>
        </p:txBody>
      </p:sp>
      <p:sp>
        <p:nvSpPr>
          <p:cNvPr id="6" name="ZoneTexte 5"/>
          <p:cNvSpPr txBox="1"/>
          <p:nvPr/>
        </p:nvSpPr>
        <p:spPr>
          <a:xfrm>
            <a:off x="6858000" y="3615470"/>
            <a:ext cx="3826042" cy="461665"/>
          </a:xfrm>
          <a:prstGeom prst="rect">
            <a:avLst/>
          </a:prstGeom>
          <a:solidFill>
            <a:schemeClr val="accent4">
              <a:lumMod val="40000"/>
              <a:lumOff val="60000"/>
            </a:schemeClr>
          </a:solidFill>
        </p:spPr>
        <p:txBody>
          <a:bodyPr wrap="square" rtlCol="0">
            <a:spAutoFit/>
          </a:bodyPr>
          <a:lstStyle/>
          <a:p>
            <a:r>
              <a:rPr lang="fr-FR" sz="2400" b="1" dirty="0" smtClean="0"/>
              <a:t>Une PFMP, un emploi…  </a:t>
            </a:r>
            <a:r>
              <a:rPr lang="fr-FR" sz="2400" dirty="0" smtClean="0"/>
              <a:t> </a:t>
            </a:r>
            <a:endParaRPr lang="fr-FR" sz="2400" dirty="0"/>
          </a:p>
        </p:txBody>
      </p:sp>
      <p:sp>
        <p:nvSpPr>
          <p:cNvPr id="7" name="ZoneTexte 6"/>
          <p:cNvSpPr txBox="1"/>
          <p:nvPr/>
        </p:nvSpPr>
        <p:spPr>
          <a:xfrm>
            <a:off x="3717758" y="4355491"/>
            <a:ext cx="8474242" cy="1200329"/>
          </a:xfrm>
          <a:prstGeom prst="rect">
            <a:avLst/>
          </a:prstGeom>
          <a:solidFill>
            <a:schemeClr val="accent4">
              <a:lumMod val="40000"/>
              <a:lumOff val="60000"/>
            </a:schemeClr>
          </a:solidFill>
        </p:spPr>
        <p:txBody>
          <a:bodyPr wrap="square" rtlCol="0">
            <a:spAutoFit/>
          </a:bodyPr>
          <a:lstStyle/>
          <a:p>
            <a:r>
              <a:rPr lang="fr-FR" sz="2400" b="1" dirty="0" smtClean="0"/>
              <a:t>Une recherche documentaire (scientifique, technique, sociologique, etc. ), une expérimentation</a:t>
            </a:r>
          </a:p>
          <a:p>
            <a:r>
              <a:rPr lang="fr-FR" sz="2400" b="1" dirty="0" smtClean="0"/>
              <a:t>		</a:t>
            </a:r>
            <a:r>
              <a:rPr lang="fr-FR" sz="2400" b="1" i="1" dirty="0" smtClean="0"/>
              <a:t>Exclu une recherche de stage</a:t>
            </a:r>
            <a:endParaRPr lang="fr-FR" sz="2400" b="1" i="1" dirty="0"/>
          </a:p>
        </p:txBody>
      </p:sp>
    </p:spTree>
    <p:extLst>
      <p:ext uri="{BB962C8B-B14F-4D97-AF65-F5344CB8AC3E}">
        <p14:creationId xmlns:p14="http://schemas.microsoft.com/office/powerpoint/2010/main" val="127292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5989" y="184651"/>
            <a:ext cx="10983748" cy="1325563"/>
          </a:xfrm>
          <a:blipFill>
            <a:blip r:embed="rId3"/>
            <a:tile tx="0" ty="0" sx="100000" sy="100000" flip="none" algn="tl"/>
          </a:blipFill>
        </p:spPr>
        <p:txBody>
          <a:bodyPr>
            <a:normAutofit fontScale="90000"/>
          </a:bodyPr>
          <a:lstStyle/>
          <a:p>
            <a:r>
              <a:rPr lang="fr-FR" b="1" dirty="0" smtClean="0"/>
              <a:t>Une épreuve en lien avec le programme de CAP  </a:t>
            </a:r>
            <a:r>
              <a:rPr lang="fr-FR" b="1" dirty="0" smtClean="0">
                <a:solidFill>
                  <a:srgbClr val="FF0000"/>
                </a:solidFill>
              </a:rPr>
              <a:t>pour deux des </a:t>
            </a:r>
            <a:r>
              <a:rPr lang="fr-FR" sz="4800" b="1" dirty="0" smtClean="0">
                <a:solidFill>
                  <a:srgbClr val="FF0000"/>
                </a:solidFill>
              </a:rPr>
              <a:t>quatre compétences </a:t>
            </a:r>
            <a:endParaRPr lang="fr-FR" sz="4800" b="1" dirty="0">
              <a:solidFill>
                <a:srgbClr val="FF0000"/>
              </a:solidFill>
            </a:endParaRPr>
          </a:p>
        </p:txBody>
      </p:sp>
      <p:sp>
        <p:nvSpPr>
          <p:cNvPr id="3" name="Espace réservé du contenu 2"/>
          <p:cNvSpPr>
            <a:spLocks noGrp="1"/>
          </p:cNvSpPr>
          <p:nvPr>
            <p:ph idx="1"/>
          </p:nvPr>
        </p:nvSpPr>
        <p:spPr>
          <a:xfrm>
            <a:off x="345989" y="1779373"/>
            <a:ext cx="11007811" cy="4397590"/>
          </a:xfrm>
        </p:spPr>
        <p:txBody>
          <a:bodyPr>
            <a:normAutofit fontScale="85000" lnSpcReduction="10000"/>
          </a:bodyPr>
          <a:lstStyle/>
          <a:p>
            <a:pPr marL="0" indent="0">
              <a:lnSpc>
                <a:spcPct val="115000"/>
              </a:lnSpc>
              <a:spcAft>
                <a:spcPts val="1000"/>
              </a:spcAft>
              <a:buNone/>
            </a:pPr>
            <a:r>
              <a:rPr lang="fr-FR" sz="5400" b="1" dirty="0">
                <a:solidFill>
                  <a:srgbClr val="17818E"/>
                </a:solidFill>
                <a:latin typeface="Calibri" panose="020F0502020204030204" pitchFamily="34" charset="0"/>
                <a:ea typeface="Calibri" panose="020F0502020204030204" pitchFamily="34" charset="0"/>
                <a:cs typeface="Times New Roman" panose="02020603050405020304" pitchFamily="18" charset="0"/>
              </a:rPr>
              <a:t>		</a:t>
            </a:r>
            <a:r>
              <a:rPr lang="fr-FR" sz="5400" b="1" dirty="0" smtClean="0">
                <a:solidFill>
                  <a:srgbClr val="17818E"/>
                </a:solidFill>
                <a:latin typeface="Calibri" panose="020F0502020204030204" pitchFamily="34" charset="0"/>
                <a:ea typeface="Calibri" panose="020F0502020204030204" pitchFamily="34" charset="0"/>
                <a:cs typeface="Times New Roman" panose="02020603050405020304" pitchFamily="18" charset="0"/>
              </a:rPr>
              <a:t>Préambule</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marL="0" marR="97790" indent="0" algn="just">
              <a:spcBef>
                <a:spcPts val="1220"/>
              </a:spcBef>
              <a:spcAft>
                <a:spcPts val="0"/>
              </a:spcAft>
              <a:buNone/>
            </a:pPr>
            <a:r>
              <a:rPr lang="fr-FR" dirty="0" smtClean="0">
                <a:latin typeface="Arial" panose="020B0604020202020204" pitchFamily="34" charset="0"/>
                <a:ea typeface="Arial" panose="020B0604020202020204" pitchFamily="34" charset="0"/>
              </a:rPr>
              <a:t>« </a:t>
            </a:r>
            <a:r>
              <a:rPr lang="fr-FR" sz="2400" dirty="0" smtClean="0">
                <a:latin typeface="Arial" panose="020B0604020202020204" pitchFamily="34" charset="0"/>
                <a:ea typeface="Arial" panose="020B0604020202020204" pitchFamily="34" charset="0"/>
              </a:rPr>
              <a:t>Cet enseignement vise ainsi l’acquisition de quatre compétences, liées entre elles :</a:t>
            </a:r>
          </a:p>
          <a:p>
            <a:pPr marL="342900" marR="98425" lvl="0" indent="-342900">
              <a:lnSpc>
                <a:spcPct val="97000"/>
              </a:lnSpc>
              <a:spcBef>
                <a:spcPts val="10"/>
              </a:spcBef>
              <a:spcAft>
                <a:spcPts val="0"/>
              </a:spcAft>
              <a:buClr>
                <a:srgbClr val="0061AC"/>
              </a:buClr>
              <a:buSzPts val="1200"/>
              <a:buFont typeface="Symbol" panose="05050102010706020507" pitchFamily="18" charset="2"/>
              <a:buChar char=""/>
              <a:tabLst>
                <a:tab pos="541655" algn="l"/>
                <a:tab pos="542290" algn="l"/>
              </a:tabLst>
            </a:pPr>
            <a:r>
              <a:rPr lang="fr-FR" sz="4000" b="1" dirty="0" smtClean="0">
                <a:solidFill>
                  <a:srgbClr val="FF0000"/>
                </a:solidFill>
                <a:latin typeface="Calibri" panose="020F0502020204030204" pitchFamily="34" charset="0"/>
                <a:ea typeface="Symbol" panose="05050102010706020507" pitchFamily="18" charset="2"/>
                <a:cs typeface="Symbol" panose="05050102010706020507" pitchFamily="18" charset="2"/>
              </a:rPr>
              <a:t>entrer dans l’échange oral : écouter, réagir, s'exprimer dans des situations de communication diverses</a:t>
            </a:r>
            <a:r>
              <a:rPr lang="fr-FR" sz="4000" b="1" spc="-5" dirty="0" smtClean="0">
                <a:solidFill>
                  <a:srgbClr val="FF0000"/>
                </a:solidFill>
                <a:latin typeface="Calibri" panose="020F0502020204030204" pitchFamily="34" charset="0"/>
                <a:ea typeface="Symbol" panose="05050102010706020507" pitchFamily="18" charset="2"/>
                <a:cs typeface="Symbol" panose="05050102010706020507" pitchFamily="18" charset="2"/>
              </a:rPr>
              <a:t> </a:t>
            </a:r>
            <a:r>
              <a:rPr lang="fr-FR" sz="4000" b="1" dirty="0" smtClean="0">
                <a:solidFill>
                  <a:srgbClr val="FF0000"/>
                </a:solidFill>
                <a:latin typeface="Calibri" panose="020F0502020204030204" pitchFamily="34" charset="0"/>
                <a:ea typeface="Symbol" panose="05050102010706020507" pitchFamily="18" charset="2"/>
                <a:cs typeface="Symbol" panose="05050102010706020507" pitchFamily="18" charset="2"/>
              </a:rPr>
              <a:t>;</a:t>
            </a:r>
            <a:endParaRPr lang="fr-FR" sz="4000" dirty="0" smtClean="0">
              <a:latin typeface="Calibri" panose="020F0502020204030204" pitchFamily="34" charset="0"/>
              <a:ea typeface="Symbol" panose="05050102010706020507" pitchFamily="18" charset="2"/>
              <a:cs typeface="Symbol" panose="05050102010706020507" pitchFamily="18" charset="2"/>
            </a:endParaRPr>
          </a:p>
          <a:p>
            <a:pPr marL="342900" marR="98425" lvl="0" indent="-342900">
              <a:lnSpc>
                <a:spcPct val="97000"/>
              </a:lnSpc>
              <a:spcBef>
                <a:spcPts val="35"/>
              </a:spcBef>
              <a:spcAft>
                <a:spcPts val="0"/>
              </a:spcAft>
              <a:buClr>
                <a:srgbClr val="0061AC"/>
              </a:buClr>
              <a:buSzPts val="1200"/>
              <a:buFont typeface="Symbol" panose="05050102010706020507" pitchFamily="18" charset="2"/>
              <a:buChar char=""/>
              <a:tabLst>
                <a:tab pos="541655" algn="l"/>
                <a:tab pos="542290" algn="l"/>
              </a:tabLst>
            </a:pPr>
            <a:r>
              <a:rPr lang="fr-FR" dirty="0" smtClean="0">
                <a:latin typeface="Calibri" panose="020F0502020204030204" pitchFamily="34" charset="0"/>
                <a:ea typeface="Symbol" panose="05050102010706020507" pitchFamily="18" charset="2"/>
                <a:cs typeface="Symbol" panose="05050102010706020507" pitchFamily="18" charset="2"/>
              </a:rPr>
              <a:t>entrer </a:t>
            </a:r>
            <a:r>
              <a:rPr lang="fr-FR" dirty="0">
                <a:latin typeface="Calibri" panose="020F0502020204030204" pitchFamily="34" charset="0"/>
                <a:ea typeface="Symbol" panose="05050102010706020507" pitchFamily="18" charset="2"/>
                <a:cs typeface="Symbol" panose="05050102010706020507" pitchFamily="18" charset="2"/>
              </a:rPr>
              <a:t>dans l’échange écrit : lire, analyser, écrire, adapter son expression écrite selon les situations et les destinataires</a:t>
            </a:r>
            <a:r>
              <a:rPr lang="fr-FR" spc="-20" dirty="0">
                <a:latin typeface="Calibri" panose="020F0502020204030204" pitchFamily="34" charset="0"/>
                <a:ea typeface="Symbol" panose="05050102010706020507" pitchFamily="18" charset="2"/>
                <a:cs typeface="Symbol" panose="05050102010706020507" pitchFamily="18" charset="2"/>
              </a:rPr>
              <a:t> </a:t>
            </a:r>
            <a:r>
              <a:rPr lang="fr-FR" dirty="0">
                <a:latin typeface="Calibri" panose="020F0502020204030204" pitchFamily="34" charset="0"/>
                <a:ea typeface="Symbol" panose="05050102010706020507" pitchFamily="18" charset="2"/>
                <a:cs typeface="Symbol" panose="05050102010706020507" pitchFamily="18" charset="2"/>
              </a:rPr>
              <a:t>;</a:t>
            </a:r>
            <a:endParaRPr lang="fr-FR" sz="4000" dirty="0">
              <a:latin typeface="Calibri" panose="020F0502020204030204" pitchFamily="34" charset="0"/>
              <a:ea typeface="Symbol" panose="05050102010706020507" pitchFamily="18" charset="2"/>
              <a:cs typeface="Symbol" panose="05050102010706020507" pitchFamily="18" charset="2"/>
            </a:endParaRPr>
          </a:p>
          <a:p>
            <a:pPr marL="342900" lvl="0" indent="-342900">
              <a:lnSpc>
                <a:spcPts val="1450"/>
              </a:lnSpc>
              <a:spcAft>
                <a:spcPts val="0"/>
              </a:spcAft>
              <a:buClr>
                <a:srgbClr val="0061AC"/>
              </a:buClr>
              <a:buSzPts val="1200"/>
              <a:buFont typeface="Symbol" panose="05050102010706020507" pitchFamily="18" charset="2"/>
              <a:buChar char=""/>
              <a:tabLst>
                <a:tab pos="541655" algn="l"/>
                <a:tab pos="542290" algn="l"/>
              </a:tabLst>
            </a:pPr>
            <a:r>
              <a:rPr lang="fr-FR" dirty="0">
                <a:latin typeface="Calibri" panose="020F0502020204030204" pitchFamily="34" charset="0"/>
                <a:ea typeface="Symbol" panose="05050102010706020507" pitchFamily="18" charset="2"/>
                <a:cs typeface="Symbol" panose="05050102010706020507" pitchFamily="18" charset="2"/>
              </a:rPr>
              <a:t>devenir un lecteur compétent ;</a:t>
            </a:r>
            <a:endParaRPr lang="fr-FR" sz="4000" dirty="0">
              <a:latin typeface="Calibri" panose="020F0502020204030204" pitchFamily="34" charset="0"/>
              <a:ea typeface="Symbol" panose="05050102010706020507" pitchFamily="18" charset="2"/>
              <a:cs typeface="Symbol" panose="05050102010706020507" pitchFamily="18" charset="2"/>
            </a:endParaRPr>
          </a:p>
          <a:p>
            <a:r>
              <a:rPr lang="fr-FR"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confronter des connaissances et des expériences pour se</a:t>
            </a:r>
            <a:r>
              <a:rPr lang="fr-FR" sz="4000" b="1" spc="-45"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construire</a:t>
            </a:r>
            <a:r>
              <a:rPr lang="fr-FR" sz="4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fr-FR" dirty="0"/>
          </a:p>
        </p:txBody>
      </p:sp>
      <p:pic>
        <p:nvPicPr>
          <p:cNvPr id="6" name="image1.jpeg"/>
          <p:cNvPicPr/>
          <p:nvPr/>
        </p:nvPicPr>
        <p:blipFill>
          <a:blip r:embed="rId4" cstate="print"/>
          <a:stretch>
            <a:fillRect/>
          </a:stretch>
        </p:blipFill>
        <p:spPr>
          <a:xfrm>
            <a:off x="535372" y="1868221"/>
            <a:ext cx="1058649" cy="566060"/>
          </a:xfrm>
          <a:prstGeom prst="rect">
            <a:avLst/>
          </a:prstGeom>
        </p:spPr>
      </p:pic>
    </p:spTree>
    <p:extLst>
      <p:ext uri="{BB962C8B-B14F-4D97-AF65-F5344CB8AC3E}">
        <p14:creationId xmlns:p14="http://schemas.microsoft.com/office/powerpoint/2010/main" val="458718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62500" lnSpcReduction="20000"/>
          </a:bodyPr>
          <a:lstStyle/>
          <a:p>
            <a:pPr marL="0" indent="0">
              <a:lnSpc>
                <a:spcPct val="115000"/>
              </a:lnSpc>
              <a:buNone/>
            </a:pPr>
            <a:r>
              <a:rPr lang="fr-FR" sz="4800" b="1" dirty="0" smtClean="0">
                <a:solidFill>
                  <a:srgbClr val="17818E"/>
                </a:solidFill>
                <a:latin typeface="Arial" panose="020B0604020202020204" pitchFamily="34" charset="0"/>
                <a:ea typeface="Times New Roman" panose="02020603050405020304" pitchFamily="18" charset="0"/>
                <a:cs typeface="Times New Roman" panose="02020603050405020304" pitchFamily="18" charset="0"/>
              </a:rPr>
              <a:t>          Expression </a:t>
            </a:r>
            <a:r>
              <a:rPr lang="fr-FR" sz="4800" b="1" dirty="0">
                <a:solidFill>
                  <a:srgbClr val="17818E"/>
                </a:solidFill>
                <a:latin typeface="Arial" panose="020B0604020202020204" pitchFamily="34" charset="0"/>
                <a:ea typeface="Times New Roman" panose="02020603050405020304" pitchFamily="18" charset="0"/>
                <a:cs typeface="Times New Roman" panose="02020603050405020304" pitchFamily="18" charset="0"/>
              </a:rPr>
              <a:t>orale</a:t>
            </a:r>
            <a:endParaRPr lang="fr-FR" sz="48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a:p>
            <a:pPr marL="86360" marR="95250" algn="just">
              <a:spcBef>
                <a:spcPts val="600"/>
              </a:spcBef>
              <a:spcAft>
                <a:spcPts val="0"/>
              </a:spcAft>
            </a:pPr>
            <a:r>
              <a:rPr lang="fr-FR" dirty="0">
                <a:latin typeface="Arial" panose="020B0604020202020204" pitchFamily="34" charset="0"/>
                <a:ea typeface="Arial" panose="020B0604020202020204" pitchFamily="34" charset="0"/>
              </a:rPr>
              <a:t>Toutes les disciplines concourent à l’apprentissage de la communication orale en visant</a:t>
            </a:r>
            <a:r>
              <a:rPr lang="fr-FR" sz="4000" dirty="0">
                <a:latin typeface="Arial" panose="020B0604020202020204" pitchFamily="34" charset="0"/>
                <a:ea typeface="Arial" panose="020B0604020202020204" pitchFamily="34" charset="0"/>
              </a:rPr>
              <a:t> </a:t>
            </a:r>
            <a:r>
              <a:rPr lang="fr-FR" sz="4000" b="1" dirty="0">
                <a:solidFill>
                  <a:srgbClr val="FF0000"/>
                </a:solidFill>
                <a:latin typeface="Arial" panose="020B0604020202020204" pitchFamily="34" charset="0"/>
                <a:ea typeface="Arial" panose="020B0604020202020204" pitchFamily="34" charset="0"/>
              </a:rPr>
              <a:t>l’aisance, la clarté, la pertinence du propos</a:t>
            </a:r>
            <a:r>
              <a:rPr lang="fr-FR" sz="4000" dirty="0">
                <a:latin typeface="Arial" panose="020B0604020202020204" pitchFamily="34" charset="0"/>
                <a:ea typeface="Arial" panose="020B0604020202020204" pitchFamily="34" charset="0"/>
              </a:rPr>
              <a:t>. </a:t>
            </a:r>
            <a:r>
              <a:rPr lang="fr-FR" dirty="0">
                <a:latin typeface="Arial" panose="020B0604020202020204" pitchFamily="34" charset="0"/>
                <a:ea typeface="Arial" panose="020B0604020202020204" pitchFamily="34" charset="0"/>
              </a:rPr>
              <a:t>Cette complémentarité des approches est la clé de la réussite. L’expression orale trouve notamment sa place </a:t>
            </a:r>
            <a:r>
              <a:rPr lang="fr-FR" sz="4000" b="1" dirty="0">
                <a:solidFill>
                  <a:srgbClr val="FF0000"/>
                </a:solidFill>
                <a:latin typeface="Arial" panose="020B0604020202020204" pitchFamily="34" charset="0"/>
                <a:ea typeface="Arial" panose="020B0604020202020204" pitchFamily="34" charset="0"/>
              </a:rPr>
              <a:t>dans le cadre de la </a:t>
            </a:r>
            <a:r>
              <a:rPr lang="fr-FR" sz="4000" b="1" dirty="0" err="1">
                <a:solidFill>
                  <a:srgbClr val="FF0000"/>
                </a:solidFill>
                <a:latin typeface="Arial" panose="020B0604020202020204" pitchFamily="34" charset="0"/>
                <a:ea typeface="Arial" panose="020B0604020202020204" pitchFamily="34" charset="0"/>
              </a:rPr>
              <a:t>co</a:t>
            </a:r>
            <a:r>
              <a:rPr lang="fr-FR" sz="4000" b="1" dirty="0">
                <a:solidFill>
                  <a:srgbClr val="FF0000"/>
                </a:solidFill>
                <a:latin typeface="Arial" panose="020B0604020202020204" pitchFamily="34" charset="0"/>
                <a:ea typeface="Arial" panose="020B0604020202020204" pitchFamily="34" charset="0"/>
              </a:rPr>
              <a:t>- intervention</a:t>
            </a:r>
            <a:r>
              <a:rPr lang="fr-FR" sz="4000" dirty="0">
                <a:latin typeface="Arial" panose="020B0604020202020204" pitchFamily="34" charset="0"/>
                <a:ea typeface="Arial" panose="020B0604020202020204" pitchFamily="34" charset="0"/>
              </a:rPr>
              <a:t>, </a:t>
            </a:r>
            <a:r>
              <a:rPr lang="fr-FR" dirty="0">
                <a:latin typeface="Arial" panose="020B0604020202020204" pitchFamily="34" charset="0"/>
                <a:ea typeface="Arial" panose="020B0604020202020204" pitchFamily="34" charset="0"/>
              </a:rPr>
              <a:t>où le français développe plus spécifiquement les compétences suivantes</a:t>
            </a:r>
            <a:r>
              <a:rPr lang="fr-FR" sz="4000" dirty="0">
                <a:latin typeface="Arial" panose="020B0604020202020204" pitchFamily="34" charset="0"/>
                <a:ea typeface="Arial" panose="020B0604020202020204" pitchFamily="34" charset="0"/>
              </a:rPr>
              <a:t> :</a:t>
            </a:r>
          </a:p>
          <a:p>
            <a:pPr marL="342900" marR="95885" lvl="0" indent="-342900" algn="just">
              <a:lnSpc>
                <a:spcPct val="98000"/>
              </a:lnSpc>
              <a:spcBef>
                <a:spcPts val="15"/>
              </a:spcBef>
              <a:spcAft>
                <a:spcPts val="0"/>
              </a:spcAft>
              <a:buClr>
                <a:srgbClr val="0061AC"/>
              </a:buClr>
              <a:buSzPts val="1200"/>
              <a:buFont typeface="Symbol" panose="05050102010706020507" pitchFamily="18" charset="2"/>
              <a:buChar char=""/>
              <a:tabLst>
                <a:tab pos="542290" algn="l"/>
              </a:tabLst>
            </a:pPr>
            <a:r>
              <a:rPr lang="fr-FR" sz="4400" b="1" dirty="0">
                <a:solidFill>
                  <a:srgbClr val="FF0000"/>
                </a:solidFill>
                <a:latin typeface="Calibri" panose="020F0502020204030204" pitchFamily="34" charset="0"/>
                <a:ea typeface="Symbol" panose="05050102010706020507" pitchFamily="18" charset="2"/>
                <a:cs typeface="Symbol" panose="05050102010706020507" pitchFamily="18" charset="2"/>
              </a:rPr>
              <a:t>entrer dans l'échange oral</a:t>
            </a:r>
            <a:r>
              <a:rPr lang="fr-FR" sz="4000" dirty="0">
                <a:solidFill>
                  <a:srgbClr val="FF0000"/>
                </a:solidFill>
                <a:latin typeface="Calibri" panose="020F0502020204030204" pitchFamily="34" charset="0"/>
                <a:ea typeface="Symbol" panose="05050102010706020507" pitchFamily="18" charset="2"/>
                <a:cs typeface="Symbol" panose="05050102010706020507" pitchFamily="18" charset="2"/>
              </a:rPr>
              <a:t> </a:t>
            </a:r>
            <a:r>
              <a:rPr lang="fr-FR" sz="4000" dirty="0">
                <a:latin typeface="Calibri" panose="020F0502020204030204" pitchFamily="34" charset="0"/>
                <a:ea typeface="Symbol" panose="05050102010706020507" pitchFamily="18" charset="2"/>
                <a:cs typeface="Symbol" panose="05050102010706020507" pitchFamily="18" charset="2"/>
              </a:rPr>
              <a:t>: </a:t>
            </a:r>
            <a:r>
              <a:rPr lang="fr-FR" dirty="0">
                <a:latin typeface="Calibri" panose="020F0502020204030204" pitchFamily="34" charset="0"/>
                <a:ea typeface="Symbol" panose="05050102010706020507" pitchFamily="18" charset="2"/>
                <a:cs typeface="Symbol" panose="05050102010706020507" pitchFamily="18" charset="2"/>
              </a:rPr>
              <a:t>prendre sa place dans le quotidien de la classe (écouter, intervenir, contredire, nuancer, confirmer, reformuler), dans un débat</a:t>
            </a:r>
            <a:r>
              <a:rPr lang="fr-FR" sz="4000" dirty="0">
                <a:latin typeface="Calibri" panose="020F0502020204030204" pitchFamily="34" charset="0"/>
                <a:ea typeface="Symbol" panose="05050102010706020507" pitchFamily="18" charset="2"/>
                <a:cs typeface="Symbol" panose="05050102010706020507" pitchFamily="18" charset="2"/>
              </a:rPr>
              <a:t>, </a:t>
            </a:r>
            <a:r>
              <a:rPr lang="fr-FR" sz="4000" b="1" dirty="0">
                <a:solidFill>
                  <a:srgbClr val="FF0000"/>
                </a:solidFill>
                <a:latin typeface="Calibri" panose="020F0502020204030204" pitchFamily="34" charset="0"/>
                <a:ea typeface="Symbol" panose="05050102010706020507" pitchFamily="18" charset="2"/>
                <a:cs typeface="Symbol" panose="05050102010706020507" pitchFamily="18" charset="2"/>
              </a:rPr>
              <a:t>lors d’un exposé</a:t>
            </a:r>
            <a:r>
              <a:rPr lang="fr-FR" sz="4000" dirty="0">
                <a:solidFill>
                  <a:srgbClr val="FF0000"/>
                </a:solidFill>
                <a:latin typeface="Calibri" panose="020F0502020204030204" pitchFamily="34" charset="0"/>
                <a:ea typeface="Symbol" panose="05050102010706020507" pitchFamily="18" charset="2"/>
                <a:cs typeface="Symbol" panose="05050102010706020507" pitchFamily="18" charset="2"/>
              </a:rPr>
              <a:t>, </a:t>
            </a:r>
            <a:r>
              <a:rPr lang="fr-FR" sz="4000" b="1" dirty="0">
                <a:solidFill>
                  <a:srgbClr val="FF0000"/>
                </a:solidFill>
                <a:latin typeface="Calibri" panose="020F0502020204030204" pitchFamily="34" charset="0"/>
                <a:ea typeface="Symbol" panose="05050102010706020507" pitchFamily="18" charset="2"/>
                <a:cs typeface="Symbol" panose="05050102010706020507" pitchFamily="18" charset="2"/>
              </a:rPr>
              <a:t>d’un compte rendu</a:t>
            </a:r>
            <a:r>
              <a:rPr lang="fr-FR" sz="4000" dirty="0">
                <a:latin typeface="Calibri" panose="020F0502020204030204" pitchFamily="34" charset="0"/>
                <a:ea typeface="Symbol" panose="05050102010706020507" pitchFamily="18" charset="2"/>
                <a:cs typeface="Symbol" panose="05050102010706020507" pitchFamily="18" charset="2"/>
              </a:rPr>
              <a:t>, </a:t>
            </a:r>
            <a:r>
              <a:rPr lang="fr-FR" dirty="0">
                <a:latin typeface="Calibri" panose="020F0502020204030204" pitchFamily="34" charset="0"/>
                <a:ea typeface="Symbol" panose="05050102010706020507" pitchFamily="18" charset="2"/>
                <a:cs typeface="Symbol" panose="05050102010706020507" pitchFamily="18" charset="2"/>
              </a:rPr>
              <a:t>de la présentation d’une œuvre</a:t>
            </a:r>
            <a:r>
              <a:rPr lang="fr-FR" sz="4000" dirty="0">
                <a:latin typeface="Calibri" panose="020F0502020204030204" pitchFamily="34" charset="0"/>
                <a:ea typeface="Symbol" panose="05050102010706020507" pitchFamily="18" charset="2"/>
                <a:cs typeface="Symbol" panose="05050102010706020507" pitchFamily="18" charset="2"/>
              </a:rPr>
              <a:t>… </a:t>
            </a:r>
            <a:r>
              <a:rPr lang="fr-FR" sz="4000" b="1" dirty="0">
                <a:solidFill>
                  <a:srgbClr val="FF0000"/>
                </a:solidFill>
                <a:latin typeface="Calibri" panose="020F0502020204030204" pitchFamily="34" charset="0"/>
                <a:ea typeface="Symbol" panose="05050102010706020507" pitchFamily="18" charset="2"/>
                <a:cs typeface="Symbol" panose="05050102010706020507" pitchFamily="18" charset="2"/>
              </a:rPr>
              <a:t>en s’appuyant éventuellement sur des notes</a:t>
            </a:r>
            <a:r>
              <a:rPr lang="fr-FR" sz="4000" dirty="0">
                <a:solidFill>
                  <a:srgbClr val="FF0000"/>
                </a:solidFill>
                <a:latin typeface="Calibri" panose="020F0502020204030204" pitchFamily="34" charset="0"/>
                <a:ea typeface="Symbol" panose="05050102010706020507" pitchFamily="18" charset="2"/>
                <a:cs typeface="Symbol" panose="05050102010706020507" pitchFamily="18" charset="2"/>
              </a:rPr>
              <a:t> </a:t>
            </a:r>
            <a:r>
              <a:rPr lang="fr-FR" dirty="0">
                <a:latin typeface="Calibri" panose="020F0502020204030204" pitchFamily="34" charset="0"/>
                <a:ea typeface="Symbol" panose="05050102010706020507" pitchFamily="18" charset="2"/>
                <a:cs typeface="Symbol" panose="05050102010706020507" pitchFamily="18" charset="2"/>
              </a:rPr>
              <a:t>ou des supports numériques</a:t>
            </a:r>
            <a:r>
              <a:rPr lang="fr-FR" sz="4000" spc="-35" dirty="0">
                <a:latin typeface="Calibri" panose="020F0502020204030204" pitchFamily="34" charset="0"/>
                <a:ea typeface="Symbol" panose="05050102010706020507" pitchFamily="18" charset="2"/>
                <a:cs typeface="Symbol" panose="05050102010706020507" pitchFamily="18" charset="2"/>
              </a:rPr>
              <a:t> </a:t>
            </a:r>
            <a:r>
              <a:rPr lang="fr-FR" sz="4000" dirty="0">
                <a:latin typeface="Calibri" panose="020F0502020204030204" pitchFamily="34" charset="0"/>
                <a:ea typeface="Symbol" panose="05050102010706020507" pitchFamily="18" charset="2"/>
                <a:cs typeface="Symbol" panose="05050102010706020507" pitchFamily="18" charset="2"/>
              </a:rPr>
              <a:t>;</a:t>
            </a:r>
          </a:p>
          <a:p>
            <a:pPr marL="342900" marR="95885" lvl="0" indent="-342900" algn="just">
              <a:lnSpc>
                <a:spcPct val="98000"/>
              </a:lnSpc>
              <a:spcBef>
                <a:spcPts val="20"/>
              </a:spcBef>
              <a:spcAft>
                <a:spcPts val="0"/>
              </a:spcAft>
              <a:buClr>
                <a:srgbClr val="0061AC"/>
              </a:buClr>
              <a:buSzPts val="1200"/>
              <a:buFont typeface="Symbol" panose="05050102010706020507" pitchFamily="18" charset="2"/>
              <a:buChar char=""/>
              <a:tabLst>
                <a:tab pos="542290" algn="l"/>
              </a:tabLst>
            </a:pPr>
            <a:r>
              <a:rPr lang="fr-FR" sz="4000" b="1" dirty="0">
                <a:solidFill>
                  <a:srgbClr val="FF0000"/>
                </a:solidFill>
                <a:latin typeface="Calibri" panose="020F0502020204030204" pitchFamily="34" charset="0"/>
                <a:ea typeface="Symbol" panose="05050102010706020507" pitchFamily="18" charset="2"/>
                <a:cs typeface="Symbol" panose="05050102010706020507" pitchFamily="18" charset="2"/>
              </a:rPr>
              <a:t>identifier les différents usages de la langue</a:t>
            </a:r>
            <a:r>
              <a:rPr lang="fr-FR" sz="4000" dirty="0">
                <a:solidFill>
                  <a:srgbClr val="FF0000"/>
                </a:solidFill>
                <a:latin typeface="Calibri" panose="020F0502020204030204" pitchFamily="34" charset="0"/>
                <a:ea typeface="Symbol" panose="05050102010706020507" pitchFamily="18" charset="2"/>
                <a:cs typeface="Symbol" panose="05050102010706020507" pitchFamily="18" charset="2"/>
              </a:rPr>
              <a:t> </a:t>
            </a:r>
            <a:r>
              <a:rPr lang="fr-FR" dirty="0">
                <a:latin typeface="Calibri" panose="020F0502020204030204" pitchFamily="34" charset="0"/>
                <a:ea typeface="Symbol" panose="05050102010706020507" pitchFamily="18" charset="2"/>
                <a:cs typeface="Symbol" panose="05050102010706020507" pitchFamily="18" charset="2"/>
              </a:rPr>
              <a:t>et mesurer ce qui les distingue</a:t>
            </a:r>
            <a:r>
              <a:rPr lang="fr-FR" sz="4000" dirty="0">
                <a:solidFill>
                  <a:srgbClr val="FF0000"/>
                </a:solidFill>
                <a:latin typeface="Calibri" panose="020F0502020204030204" pitchFamily="34" charset="0"/>
                <a:ea typeface="Symbol" panose="05050102010706020507" pitchFamily="18" charset="2"/>
                <a:cs typeface="Symbol" panose="05050102010706020507" pitchFamily="18" charset="2"/>
              </a:rPr>
              <a:t>, </a:t>
            </a:r>
            <a:r>
              <a:rPr lang="fr-FR" sz="4000" b="1" dirty="0">
                <a:solidFill>
                  <a:srgbClr val="FF0000"/>
                </a:solidFill>
                <a:latin typeface="Calibri" panose="020F0502020204030204" pitchFamily="34" charset="0"/>
                <a:ea typeface="Symbol" panose="05050102010706020507" pitchFamily="18" charset="2"/>
                <a:cs typeface="Symbol" panose="05050102010706020507" pitchFamily="18" charset="2"/>
              </a:rPr>
              <a:t>trouver sa place dans les échanges</a:t>
            </a:r>
            <a:r>
              <a:rPr lang="fr-FR" sz="4000" dirty="0">
                <a:latin typeface="Calibri" panose="020F0502020204030204" pitchFamily="34" charset="0"/>
                <a:ea typeface="Symbol" panose="05050102010706020507" pitchFamily="18" charset="2"/>
                <a:cs typeface="Symbol" panose="05050102010706020507" pitchFamily="18" charset="2"/>
              </a:rPr>
              <a:t>, </a:t>
            </a:r>
            <a:r>
              <a:rPr lang="fr-FR" dirty="0">
                <a:latin typeface="Calibri" panose="020F0502020204030204" pitchFamily="34" charset="0"/>
                <a:ea typeface="Symbol" panose="05050102010706020507" pitchFamily="18" charset="2"/>
                <a:cs typeface="Symbol" panose="05050102010706020507" pitchFamily="18" charset="2"/>
              </a:rPr>
              <a:t>adopter des attitudes appropriées, analyser ses démarches pour les réinvestir dans d’autres contextes, scolaires et extrascolaires</a:t>
            </a:r>
            <a:r>
              <a:rPr lang="fr-FR" sz="4000" spc="-35" dirty="0">
                <a:latin typeface="Calibri" panose="020F0502020204030204" pitchFamily="34" charset="0"/>
                <a:ea typeface="Symbol" panose="05050102010706020507" pitchFamily="18" charset="2"/>
                <a:cs typeface="Symbol" panose="05050102010706020507" pitchFamily="18" charset="2"/>
              </a:rPr>
              <a:t> </a:t>
            </a:r>
            <a:r>
              <a:rPr lang="fr-FR" sz="4000" dirty="0">
                <a:latin typeface="Calibri" panose="020F0502020204030204" pitchFamily="34" charset="0"/>
                <a:ea typeface="Symbol" panose="05050102010706020507" pitchFamily="18" charset="2"/>
                <a:cs typeface="Symbol" panose="05050102010706020507" pitchFamily="18" charset="2"/>
              </a:rPr>
              <a:t>;</a:t>
            </a:r>
          </a:p>
          <a:p>
            <a:endParaRPr lang="fr-FR" dirty="0"/>
          </a:p>
        </p:txBody>
      </p:sp>
      <p:sp>
        <p:nvSpPr>
          <p:cNvPr id="4" name="Titre 1"/>
          <p:cNvSpPr>
            <a:spLocks noGrp="1"/>
          </p:cNvSpPr>
          <p:nvPr>
            <p:ph type="title"/>
          </p:nvPr>
        </p:nvSpPr>
        <p:spPr>
          <a:blipFill>
            <a:blip r:embed="rId2"/>
            <a:tile tx="0" ty="0" sx="100000" sy="100000" flip="none" algn="tl"/>
          </a:blipFill>
        </p:spPr>
        <p:txBody>
          <a:bodyPr>
            <a:normAutofit/>
          </a:bodyPr>
          <a:lstStyle/>
          <a:p>
            <a:r>
              <a:rPr lang="fr-FR" b="1" dirty="0" smtClean="0"/>
              <a:t>Une épreuve en lien avec le programme de CAP : </a:t>
            </a:r>
            <a:r>
              <a:rPr lang="fr-FR" b="1" dirty="0" smtClean="0">
                <a:solidFill>
                  <a:srgbClr val="FF0000"/>
                </a:solidFill>
              </a:rPr>
              <a:t>La compétence orale</a:t>
            </a:r>
            <a:endParaRPr lang="fr-FR" sz="4800" b="1" dirty="0">
              <a:solidFill>
                <a:srgbClr val="FF0000"/>
              </a:solidFill>
            </a:endParaRPr>
          </a:p>
        </p:txBody>
      </p:sp>
      <p:pic>
        <p:nvPicPr>
          <p:cNvPr id="5" name="image1.jpeg"/>
          <p:cNvPicPr/>
          <p:nvPr/>
        </p:nvPicPr>
        <p:blipFill>
          <a:blip r:embed="rId3" cstate="print"/>
          <a:stretch>
            <a:fillRect/>
          </a:stretch>
        </p:blipFill>
        <p:spPr>
          <a:xfrm>
            <a:off x="838199" y="1825625"/>
            <a:ext cx="1040027" cy="546872"/>
          </a:xfrm>
          <a:prstGeom prst="rect">
            <a:avLst/>
          </a:prstGeom>
        </p:spPr>
      </p:pic>
    </p:spTree>
    <p:extLst>
      <p:ext uri="{BB962C8B-B14F-4D97-AF65-F5344CB8AC3E}">
        <p14:creationId xmlns:p14="http://schemas.microsoft.com/office/powerpoint/2010/main" val="149946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663" y="124494"/>
            <a:ext cx="10586272" cy="1358317"/>
          </a:xfrm>
          <a:blipFill>
            <a:blip r:embed="rId2"/>
            <a:tile tx="0" ty="0" sx="100000" sy="100000" flip="none" algn="tl"/>
          </a:blipFill>
        </p:spPr>
        <p:txBody>
          <a:bodyPr>
            <a:normAutofit/>
          </a:bodyPr>
          <a:lstStyle/>
          <a:p>
            <a:r>
              <a:rPr lang="fr-FR" b="1" dirty="0" smtClean="0"/>
              <a:t>Une épreuve en lien avec la perspective d’étude : </a:t>
            </a:r>
            <a:r>
              <a:rPr lang="fr-FR" b="1" dirty="0" smtClean="0">
                <a:solidFill>
                  <a:srgbClr val="FF0000"/>
                </a:solidFill>
              </a:rPr>
              <a:t>dire, écrire, lire le métier</a:t>
            </a:r>
            <a:endParaRPr lang="fr-FR" b="1" dirty="0">
              <a:solidFill>
                <a:srgbClr val="FF0000"/>
              </a:solidFill>
            </a:endParaRPr>
          </a:p>
        </p:txBody>
      </p:sp>
      <p:sp>
        <p:nvSpPr>
          <p:cNvPr id="3" name="Espace réservé du contenu 2"/>
          <p:cNvSpPr>
            <a:spLocks noGrp="1"/>
          </p:cNvSpPr>
          <p:nvPr>
            <p:ph idx="1"/>
          </p:nvPr>
        </p:nvSpPr>
        <p:spPr>
          <a:xfrm>
            <a:off x="838200" y="1643450"/>
            <a:ext cx="10515600" cy="5090982"/>
          </a:xfrm>
        </p:spPr>
        <p:txBody>
          <a:bodyPr>
            <a:normAutofit fontScale="77500" lnSpcReduction="20000"/>
          </a:bodyPr>
          <a:lstStyle/>
          <a:p>
            <a:pPr marL="0" indent="0" algn="just">
              <a:lnSpc>
                <a:spcPct val="115000"/>
              </a:lnSpc>
              <a:spcBef>
                <a:spcPts val="2400"/>
              </a:spcBef>
              <a:spcAft>
                <a:spcPts val="0"/>
              </a:spcAft>
              <a:buNone/>
            </a:pPr>
            <a:r>
              <a:rPr lang="fr-FR" sz="3600" b="1" kern="0" dirty="0" smtClean="0">
                <a:solidFill>
                  <a:srgbClr val="17818E"/>
                </a:solidFill>
                <a:latin typeface="Arial" panose="020B0604020202020204" pitchFamily="34" charset="0"/>
                <a:ea typeface="Times New Roman" panose="02020603050405020304" pitchFamily="18" charset="0"/>
                <a:cs typeface="Times New Roman" panose="02020603050405020304" pitchFamily="18" charset="0"/>
              </a:rPr>
              <a:t>		Perspective </a:t>
            </a:r>
            <a:r>
              <a:rPr lang="fr-FR" sz="3600" b="1" kern="0" dirty="0">
                <a:solidFill>
                  <a:srgbClr val="17818E"/>
                </a:solidFill>
                <a:latin typeface="Arial" panose="020B0604020202020204" pitchFamily="34" charset="0"/>
                <a:ea typeface="Times New Roman" panose="02020603050405020304" pitchFamily="18" charset="0"/>
                <a:cs typeface="Times New Roman" panose="02020603050405020304" pitchFamily="18" charset="0"/>
              </a:rPr>
              <a:t>d’étude : Dire, écrire, lire le </a:t>
            </a:r>
            <a:r>
              <a:rPr lang="fr-FR" sz="3600" b="1" kern="0" dirty="0" smtClean="0">
                <a:solidFill>
                  <a:srgbClr val="17818E"/>
                </a:solidFill>
                <a:latin typeface="Arial" panose="020B0604020202020204" pitchFamily="34" charset="0"/>
                <a:ea typeface="Times New Roman" panose="02020603050405020304" pitchFamily="18" charset="0"/>
                <a:cs typeface="Times New Roman" panose="02020603050405020304" pitchFamily="18" charset="0"/>
              </a:rPr>
              <a:t>métier</a:t>
            </a:r>
          </a:p>
          <a:p>
            <a:pPr marL="0" indent="0" algn="just">
              <a:lnSpc>
                <a:spcPct val="115000"/>
              </a:lnSpc>
              <a:spcBef>
                <a:spcPts val="2400"/>
              </a:spcBef>
              <a:spcAft>
                <a:spcPts val="0"/>
              </a:spcAft>
              <a:buNone/>
            </a:pPr>
            <a:endParaRPr lang="fr-FR" sz="3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595"/>
              </a:spcBef>
              <a:spcAft>
                <a:spcPts val="0"/>
              </a:spcAft>
            </a:pPr>
            <a:r>
              <a:rPr lang="fr-FR" b="1" dirty="0">
                <a:solidFill>
                  <a:srgbClr val="4F81BD"/>
                </a:solidFill>
                <a:latin typeface="Arial" panose="020B0604020202020204" pitchFamily="34" charset="0"/>
                <a:ea typeface="Times New Roman" panose="02020603050405020304" pitchFamily="18" charset="0"/>
                <a:cs typeface="Arial" panose="020B0604020202020204" pitchFamily="34" charset="0"/>
              </a:rPr>
              <a:t>Dire le </a:t>
            </a:r>
            <a:r>
              <a:rPr lang="fr-FR" b="1" dirty="0" smtClean="0">
                <a:solidFill>
                  <a:srgbClr val="4F81BD"/>
                </a:solidFill>
                <a:latin typeface="Arial" panose="020B0604020202020204" pitchFamily="34" charset="0"/>
                <a:ea typeface="Times New Roman" panose="02020603050405020304" pitchFamily="18" charset="0"/>
                <a:cs typeface="Arial" panose="020B0604020202020204" pitchFamily="34" charset="0"/>
              </a:rPr>
              <a:t>métier</a:t>
            </a:r>
            <a:endParaRPr lang="fr-FR" b="1" dirty="0">
              <a:solidFill>
                <a:srgbClr val="4F81BD"/>
              </a:solidFill>
              <a:latin typeface="Arial" panose="020B0604020202020204" pitchFamily="34" charset="0"/>
              <a:ea typeface="Times New Roman" panose="02020603050405020304" pitchFamily="18" charset="0"/>
              <a:cs typeface="Arial" panose="020B0604020202020204" pitchFamily="34" charset="0"/>
            </a:endParaRPr>
          </a:p>
          <a:p>
            <a:pPr marL="86360" marR="97155" algn="just">
              <a:spcBef>
                <a:spcPts val="10"/>
              </a:spcBef>
              <a:spcAft>
                <a:spcPts val="0"/>
              </a:spcAft>
            </a:pPr>
            <a:r>
              <a:rPr lang="fr-FR" sz="1800" dirty="0">
                <a:latin typeface="Arial" panose="020B0604020202020204" pitchFamily="34" charset="0"/>
                <a:ea typeface="Arial" panose="020B0604020202020204" pitchFamily="34" charset="0"/>
              </a:rPr>
              <a:t>Dire le métier, c’est prendre la parole dans toutes</a:t>
            </a:r>
            <a:r>
              <a:rPr lang="fr-FR" dirty="0">
                <a:latin typeface="Arial" panose="020B0604020202020204" pitchFamily="34" charset="0"/>
                <a:ea typeface="Arial" panose="020B0604020202020204" pitchFamily="34" charset="0"/>
              </a:rPr>
              <a:t> </a:t>
            </a:r>
            <a:r>
              <a:rPr lang="fr-FR" b="1" dirty="0">
                <a:solidFill>
                  <a:srgbClr val="FF0000"/>
                </a:solidFill>
                <a:latin typeface="Arial" panose="020B0604020202020204" pitchFamily="34" charset="0"/>
                <a:ea typeface="Arial" panose="020B0604020202020204" pitchFamily="34" charset="0"/>
              </a:rPr>
              <a:t>les situations de communication propres à la spécialité choisie</a:t>
            </a:r>
            <a:r>
              <a:rPr lang="fr-FR" dirty="0">
                <a:solidFill>
                  <a:srgbClr val="FF0000"/>
                </a:solidFill>
                <a:latin typeface="Arial" panose="020B0604020202020204" pitchFamily="34" charset="0"/>
                <a:ea typeface="Arial" panose="020B0604020202020204" pitchFamily="34" charset="0"/>
              </a:rPr>
              <a:t> </a:t>
            </a:r>
            <a:r>
              <a:rPr lang="fr-FR" b="1" dirty="0">
                <a:solidFill>
                  <a:srgbClr val="FF0000"/>
                </a:solidFill>
                <a:latin typeface="Arial" panose="020B0604020202020204" pitchFamily="34" charset="0"/>
                <a:ea typeface="Arial" panose="020B0604020202020204" pitchFamily="34" charset="0"/>
              </a:rPr>
              <a:t>et mettre les mots justes sur sa pratique professionnelle</a:t>
            </a:r>
            <a:r>
              <a:rPr lang="fr-FR" dirty="0">
                <a:latin typeface="Arial" panose="020B0604020202020204" pitchFamily="34" charset="0"/>
                <a:ea typeface="Arial" panose="020B0604020202020204" pitchFamily="34" charset="0"/>
              </a:rPr>
              <a:t>. </a:t>
            </a:r>
            <a:r>
              <a:rPr lang="fr-FR" sz="1800" dirty="0">
                <a:latin typeface="Arial" panose="020B0604020202020204" pitchFamily="34" charset="0"/>
                <a:ea typeface="Arial" panose="020B0604020202020204" pitchFamily="34" charset="0"/>
              </a:rPr>
              <a:t>L’efficacité de cette prise de parole repose sur :</a:t>
            </a:r>
            <a:endParaRPr lang="fr-FR" dirty="0">
              <a:latin typeface="Arial" panose="020B0604020202020204" pitchFamily="34" charset="0"/>
              <a:ea typeface="Arial" panose="020B0604020202020204" pitchFamily="34" charset="0"/>
            </a:endParaRPr>
          </a:p>
          <a:p>
            <a:pPr marL="342900" marR="98425" lvl="0" indent="-342900">
              <a:lnSpc>
                <a:spcPct val="97000"/>
              </a:lnSpc>
              <a:spcBef>
                <a:spcPts val="315"/>
              </a:spcBef>
              <a:spcAft>
                <a:spcPts val="0"/>
              </a:spcAft>
              <a:buClr>
                <a:srgbClr val="0061AC"/>
              </a:buClr>
              <a:buSzPts val="1200"/>
              <a:buFont typeface="Symbol" panose="05050102010706020507" pitchFamily="18" charset="2"/>
              <a:buChar char=""/>
              <a:tabLst>
                <a:tab pos="541655" algn="l"/>
                <a:tab pos="542290" algn="l"/>
              </a:tabLst>
            </a:pPr>
            <a:r>
              <a:rPr lang="fr-FR" sz="1800" dirty="0">
                <a:latin typeface="Calibri" panose="020F0502020204030204" pitchFamily="34" charset="0"/>
                <a:ea typeface="Symbol" panose="05050102010706020507" pitchFamily="18" charset="2"/>
                <a:cs typeface="Symbol" panose="05050102010706020507" pitchFamily="18" charset="2"/>
              </a:rPr>
              <a:t>la capacité à identifier son contexte et ses visées</a:t>
            </a:r>
            <a:r>
              <a:rPr lang="fr-FR" dirty="0">
                <a:latin typeface="Calibri" panose="020F0502020204030204" pitchFamily="34" charset="0"/>
                <a:ea typeface="Symbol" panose="05050102010706020507" pitchFamily="18" charset="2"/>
                <a:cs typeface="Symbol" panose="05050102010706020507" pitchFamily="18" charset="2"/>
              </a:rPr>
              <a:t> (</a:t>
            </a:r>
            <a:r>
              <a:rPr lang="fr-FR" b="1" dirty="0">
                <a:solidFill>
                  <a:srgbClr val="FF0000"/>
                </a:solidFill>
                <a:latin typeface="Calibri" panose="020F0502020204030204" pitchFamily="34" charset="0"/>
                <a:ea typeface="Symbol" panose="05050102010706020507" pitchFamily="18" charset="2"/>
                <a:cs typeface="Symbol" panose="05050102010706020507" pitchFamily="18" charset="2"/>
              </a:rPr>
              <a:t>transmettre, informer, expliquer</a:t>
            </a:r>
            <a:r>
              <a:rPr lang="fr-FR" dirty="0">
                <a:latin typeface="Calibri" panose="020F0502020204030204" pitchFamily="34" charset="0"/>
                <a:ea typeface="Symbol" panose="05050102010706020507" pitchFamily="18" charset="2"/>
                <a:cs typeface="Symbol" panose="05050102010706020507" pitchFamily="18" charset="2"/>
              </a:rPr>
              <a:t>, </a:t>
            </a:r>
            <a:r>
              <a:rPr lang="fr-FR" sz="1800" dirty="0">
                <a:latin typeface="Calibri" panose="020F0502020204030204" pitchFamily="34" charset="0"/>
                <a:ea typeface="Symbol" panose="05050102010706020507" pitchFamily="18" charset="2"/>
                <a:cs typeface="Symbol" panose="05050102010706020507" pitchFamily="18" charset="2"/>
              </a:rPr>
              <a:t>collaborer…)</a:t>
            </a:r>
            <a:r>
              <a:rPr lang="fr-FR" spc="-10" dirty="0">
                <a:latin typeface="Calibri" panose="020F0502020204030204" pitchFamily="34" charset="0"/>
                <a:ea typeface="Symbol" panose="05050102010706020507" pitchFamily="18" charset="2"/>
                <a:cs typeface="Symbol" panose="05050102010706020507" pitchFamily="18" charset="2"/>
              </a:rPr>
              <a:t> </a:t>
            </a:r>
            <a:r>
              <a:rPr lang="fr-FR" dirty="0">
                <a:latin typeface="Calibri" panose="020F0502020204030204" pitchFamily="34" charset="0"/>
                <a:ea typeface="Symbol" panose="05050102010706020507" pitchFamily="18" charset="2"/>
                <a:cs typeface="Symbol" panose="05050102010706020507" pitchFamily="18" charset="2"/>
              </a:rPr>
              <a:t>;</a:t>
            </a:r>
          </a:p>
          <a:p>
            <a:pPr marL="342900" marR="99060" lvl="0" indent="-342900">
              <a:lnSpc>
                <a:spcPct val="97000"/>
              </a:lnSpc>
              <a:spcBef>
                <a:spcPts val="35"/>
              </a:spcBef>
              <a:spcAft>
                <a:spcPts val="0"/>
              </a:spcAft>
              <a:buClr>
                <a:srgbClr val="0061AC"/>
              </a:buClr>
              <a:buSzPts val="1200"/>
              <a:buFont typeface="Symbol" panose="05050102010706020507" pitchFamily="18" charset="2"/>
              <a:buChar char=""/>
              <a:tabLst>
                <a:tab pos="541655" algn="l"/>
                <a:tab pos="542290" algn="l"/>
              </a:tabLst>
            </a:pPr>
            <a:r>
              <a:rPr lang="fr-FR" b="1" dirty="0">
                <a:solidFill>
                  <a:srgbClr val="FF0000"/>
                </a:solidFill>
                <a:latin typeface="Calibri" panose="020F0502020204030204" pitchFamily="34" charset="0"/>
                <a:ea typeface="Symbol" panose="05050102010706020507" pitchFamily="18" charset="2"/>
                <a:cs typeface="Symbol" panose="05050102010706020507" pitchFamily="18" charset="2"/>
              </a:rPr>
              <a:t>la structuration du propos : la prise de parole professionnelle</a:t>
            </a:r>
            <a:r>
              <a:rPr lang="fr-FR" dirty="0">
                <a:solidFill>
                  <a:srgbClr val="FF0000"/>
                </a:solidFill>
                <a:latin typeface="Calibri" panose="020F0502020204030204" pitchFamily="34" charset="0"/>
                <a:ea typeface="Symbol" panose="05050102010706020507" pitchFamily="18" charset="2"/>
                <a:cs typeface="Symbol" panose="05050102010706020507" pitchFamily="18" charset="2"/>
              </a:rPr>
              <a:t> </a:t>
            </a:r>
            <a:r>
              <a:rPr lang="fr-FR" sz="1800" dirty="0">
                <a:latin typeface="Calibri" panose="020F0502020204030204" pitchFamily="34" charset="0"/>
                <a:ea typeface="Symbol" panose="05050102010706020507" pitchFamily="18" charset="2"/>
                <a:cs typeface="Symbol" panose="05050102010706020507" pitchFamily="18" charset="2"/>
              </a:rPr>
              <a:t>requiert précision et objectivité </a:t>
            </a:r>
            <a:endParaRPr lang="fr-FR" dirty="0">
              <a:latin typeface="Calibri" panose="020F0502020204030204" pitchFamily="34" charset="0"/>
              <a:ea typeface="Symbol" panose="05050102010706020507" pitchFamily="18" charset="2"/>
              <a:cs typeface="Symbol" panose="05050102010706020507" pitchFamily="18" charset="2"/>
            </a:endParaRPr>
          </a:p>
          <a:p>
            <a:pPr marL="342900" lvl="0" indent="-342900">
              <a:lnSpc>
                <a:spcPts val="1465"/>
              </a:lnSpc>
              <a:spcAft>
                <a:spcPts val="0"/>
              </a:spcAft>
              <a:buClr>
                <a:srgbClr val="0061AC"/>
              </a:buClr>
              <a:buSzPts val="1200"/>
              <a:buFont typeface="Symbol" panose="05050102010706020507" pitchFamily="18" charset="2"/>
              <a:buChar char=""/>
              <a:tabLst>
                <a:tab pos="541655" algn="l"/>
                <a:tab pos="542290" algn="l"/>
              </a:tabLst>
            </a:pPr>
            <a:r>
              <a:rPr lang="fr-FR" b="1" dirty="0">
                <a:solidFill>
                  <a:srgbClr val="FF0000"/>
                </a:solidFill>
                <a:latin typeface="Calibri" panose="020F0502020204030204" pitchFamily="34" charset="0"/>
                <a:ea typeface="Symbol" panose="05050102010706020507" pitchFamily="18" charset="2"/>
                <a:cs typeface="Symbol" panose="05050102010706020507" pitchFamily="18" charset="2"/>
              </a:rPr>
              <a:t>la maîtrise d’un lexique</a:t>
            </a:r>
            <a:r>
              <a:rPr lang="fr-FR" b="1" spc="-5" dirty="0">
                <a:solidFill>
                  <a:srgbClr val="FF0000"/>
                </a:solidFill>
                <a:latin typeface="Calibri" panose="020F0502020204030204" pitchFamily="34" charset="0"/>
                <a:ea typeface="Symbol" panose="05050102010706020507" pitchFamily="18" charset="2"/>
                <a:cs typeface="Symbol" panose="05050102010706020507" pitchFamily="18" charset="2"/>
              </a:rPr>
              <a:t> </a:t>
            </a:r>
            <a:r>
              <a:rPr lang="fr-FR" b="1" dirty="0">
                <a:solidFill>
                  <a:srgbClr val="FF0000"/>
                </a:solidFill>
                <a:latin typeface="Calibri" panose="020F0502020204030204" pitchFamily="34" charset="0"/>
                <a:ea typeface="Symbol" panose="05050102010706020507" pitchFamily="18" charset="2"/>
                <a:cs typeface="Symbol" panose="05050102010706020507" pitchFamily="18" charset="2"/>
              </a:rPr>
              <a:t>spécialisé</a:t>
            </a:r>
            <a:r>
              <a:rPr lang="fr-FR" dirty="0">
                <a:latin typeface="Calibri" panose="020F0502020204030204" pitchFamily="34" charset="0"/>
                <a:ea typeface="Symbol" panose="05050102010706020507" pitchFamily="18" charset="2"/>
                <a:cs typeface="Symbol" panose="05050102010706020507" pitchFamily="18" charset="2"/>
              </a:rPr>
              <a:t>.</a:t>
            </a:r>
          </a:p>
          <a:p>
            <a:pPr marL="86360" marR="97155" algn="just">
              <a:spcBef>
                <a:spcPts val="275"/>
              </a:spcBef>
              <a:spcAft>
                <a:spcPts val="0"/>
              </a:spcAft>
            </a:pPr>
            <a:r>
              <a:rPr lang="fr-FR" sz="1800" dirty="0">
                <a:latin typeface="Arial" panose="020B0604020202020204" pitchFamily="34" charset="0"/>
                <a:ea typeface="Arial" panose="020B0604020202020204" pitchFamily="34" charset="0"/>
              </a:rPr>
              <a:t>Dire le métier, c’est aussi être capable de</a:t>
            </a:r>
            <a:r>
              <a:rPr lang="fr-FR" dirty="0">
                <a:latin typeface="Arial" panose="020B0604020202020204" pitchFamily="34" charset="0"/>
                <a:ea typeface="Arial" panose="020B0604020202020204" pitchFamily="34" charset="0"/>
              </a:rPr>
              <a:t> </a:t>
            </a:r>
            <a:r>
              <a:rPr lang="fr-FR" b="1" dirty="0">
                <a:solidFill>
                  <a:srgbClr val="FF0000"/>
                </a:solidFill>
                <a:latin typeface="Arial" panose="020B0604020202020204" pitchFamily="34" charset="0"/>
                <a:ea typeface="Arial" panose="020B0604020202020204" pitchFamily="34" charset="0"/>
              </a:rPr>
              <a:t>présenter à l’oral les aspects positifs, les difficultés, les intérêts et les contraintes d’une activité professionnelle avant, pendant et après une période de formation en milieu</a:t>
            </a:r>
            <a:r>
              <a:rPr lang="fr-FR" b="1" spc="-55" dirty="0">
                <a:solidFill>
                  <a:srgbClr val="FF0000"/>
                </a:solidFill>
                <a:latin typeface="Arial" panose="020B0604020202020204" pitchFamily="34" charset="0"/>
                <a:ea typeface="Arial" panose="020B0604020202020204" pitchFamily="34" charset="0"/>
              </a:rPr>
              <a:t> </a:t>
            </a:r>
            <a:r>
              <a:rPr lang="fr-FR" b="1" dirty="0">
                <a:solidFill>
                  <a:srgbClr val="FF0000"/>
                </a:solidFill>
                <a:latin typeface="Arial" panose="020B0604020202020204" pitchFamily="34" charset="0"/>
                <a:ea typeface="Arial" panose="020B0604020202020204" pitchFamily="34" charset="0"/>
              </a:rPr>
              <a:t>professionnel</a:t>
            </a:r>
            <a:r>
              <a:rPr lang="fr-FR" b="1" dirty="0" smtClean="0">
                <a:solidFill>
                  <a:srgbClr val="FF0000"/>
                </a:solidFill>
                <a:latin typeface="Arial" panose="020B0604020202020204" pitchFamily="34" charset="0"/>
                <a:ea typeface="Arial" panose="020B0604020202020204" pitchFamily="34" charset="0"/>
              </a:rPr>
              <a:t>.</a:t>
            </a:r>
          </a:p>
          <a:p>
            <a:pPr marL="0" marR="97155" indent="0" algn="just">
              <a:spcBef>
                <a:spcPts val="275"/>
              </a:spcBef>
              <a:spcAft>
                <a:spcPts val="0"/>
              </a:spcAft>
              <a:buNone/>
            </a:pPr>
            <a:endParaRPr lang="fr-FR" dirty="0">
              <a:latin typeface="Arial" panose="020B0604020202020204" pitchFamily="34" charset="0"/>
              <a:ea typeface="Arial" panose="020B0604020202020204" pitchFamily="34" charset="0"/>
            </a:endParaRPr>
          </a:p>
          <a:p>
            <a:pPr marL="86360" marR="95885" algn="just">
              <a:spcBef>
                <a:spcPts val="295"/>
              </a:spcBef>
              <a:spcAft>
                <a:spcPts val="0"/>
              </a:spcAft>
            </a:pPr>
            <a:r>
              <a:rPr lang="fr-FR" b="1" dirty="0">
                <a:solidFill>
                  <a:srgbClr val="FF0000"/>
                </a:solidFill>
                <a:latin typeface="Arial" panose="020B0604020202020204" pitchFamily="34" charset="0"/>
                <a:ea typeface="Arial" panose="020B0604020202020204" pitchFamily="34" charset="0"/>
              </a:rPr>
              <a:t>C’est enfin savoir le présenter à un interlocuteur étranger à son domaine professionnel, en faisant des choix lexicaux contournant le vocabulaire spécialisé.</a:t>
            </a:r>
            <a:endParaRPr lang="fr-FR" dirty="0">
              <a:latin typeface="Arial" panose="020B0604020202020204" pitchFamily="34" charset="0"/>
              <a:ea typeface="Arial" panose="020B0604020202020204" pitchFamily="34" charset="0"/>
            </a:endParaRPr>
          </a:p>
          <a:p>
            <a:endParaRPr lang="fr-FR" dirty="0"/>
          </a:p>
        </p:txBody>
      </p:sp>
      <p:pic>
        <p:nvPicPr>
          <p:cNvPr id="5" name="image1.jpeg"/>
          <p:cNvPicPr/>
          <p:nvPr/>
        </p:nvPicPr>
        <p:blipFill>
          <a:blip r:embed="rId3" cstate="print"/>
          <a:stretch>
            <a:fillRect/>
          </a:stretch>
        </p:blipFill>
        <p:spPr>
          <a:xfrm>
            <a:off x="1004931" y="1825624"/>
            <a:ext cx="1095718" cy="522159"/>
          </a:xfrm>
          <a:prstGeom prst="rect">
            <a:avLst/>
          </a:prstGeom>
        </p:spPr>
      </p:pic>
    </p:spTree>
    <p:extLst>
      <p:ext uri="{BB962C8B-B14F-4D97-AF65-F5344CB8AC3E}">
        <p14:creationId xmlns:p14="http://schemas.microsoft.com/office/powerpoint/2010/main" val="221689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4221" y="84221"/>
            <a:ext cx="3465095" cy="2323652"/>
          </a:xfrm>
          <a:prstGeom prst="rect">
            <a:avLst/>
          </a:prstGeom>
        </p:spPr>
      </p:pic>
      <p:pic>
        <p:nvPicPr>
          <p:cNvPr id="2" name="Espace réservé du contenu 1"/>
          <p:cNvPicPr>
            <a:picLocks noGrp="1" noChangeAspect="1"/>
          </p:cNvPicPr>
          <p:nvPr>
            <p:ph idx="1"/>
          </p:nvPr>
        </p:nvPicPr>
        <p:blipFill>
          <a:blip r:embed="rId3"/>
          <a:stretch>
            <a:fillRect/>
          </a:stretch>
        </p:blipFill>
        <p:spPr>
          <a:xfrm>
            <a:off x="3676825" y="0"/>
            <a:ext cx="8282564" cy="6927355"/>
          </a:xfrm>
          <a:prstGeom prst="rect">
            <a:avLst/>
          </a:prstGeom>
        </p:spPr>
      </p:pic>
      <p:sp>
        <p:nvSpPr>
          <p:cNvPr id="3" name="Flèche droite 2"/>
          <p:cNvSpPr/>
          <p:nvPr/>
        </p:nvSpPr>
        <p:spPr>
          <a:xfrm rot="10800000">
            <a:off x="3116177" y="4620127"/>
            <a:ext cx="1832651" cy="48463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rot="10800000">
            <a:off x="3142164" y="5104760"/>
            <a:ext cx="1832650" cy="48463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526084" y="4528929"/>
            <a:ext cx="1564106" cy="106046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EMC ? </a:t>
            </a:r>
            <a:endParaRPr lang="fr-FR" b="1" dirty="0">
              <a:solidFill>
                <a:schemeClr val="tx1"/>
              </a:solidFill>
            </a:endParaRPr>
          </a:p>
        </p:txBody>
      </p:sp>
    </p:spTree>
    <p:extLst>
      <p:ext uri="{BB962C8B-B14F-4D97-AF65-F5344CB8AC3E}">
        <p14:creationId xmlns:p14="http://schemas.microsoft.com/office/powerpoint/2010/main" val="9884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stretch>
            <a:fillRect/>
          </a:stretch>
        </p:blipFill>
        <p:spPr>
          <a:xfrm>
            <a:off x="726991" y="1985211"/>
            <a:ext cx="8875859" cy="3332747"/>
          </a:xfrm>
          <a:prstGeom prst="rect">
            <a:avLst/>
          </a:prstGeom>
        </p:spPr>
      </p:pic>
      <p:sp>
        <p:nvSpPr>
          <p:cNvPr id="5" name="Titre 4"/>
          <p:cNvSpPr>
            <a:spLocks noGrp="1"/>
          </p:cNvSpPr>
          <p:nvPr>
            <p:ph type="title"/>
          </p:nvPr>
        </p:nvSpPr>
        <p:spPr>
          <a:blipFill>
            <a:blip r:embed="rId3"/>
            <a:tile tx="0" ty="0" sx="100000" sy="100000" flip="none" algn="tl"/>
          </a:blipFill>
        </p:spPr>
        <p:txBody>
          <a:bodyPr/>
          <a:lstStyle/>
          <a:p>
            <a:r>
              <a:rPr lang="fr-FR" b="1" dirty="0" smtClean="0"/>
              <a:t>1</a:t>
            </a:r>
            <a:r>
              <a:rPr lang="fr-FR" b="1" baseline="30000" dirty="0" smtClean="0"/>
              <a:t>ère</a:t>
            </a:r>
            <a:r>
              <a:rPr lang="fr-FR" b="1" dirty="0" smtClean="0"/>
              <a:t> partie de la grille : communiquer à l’oral</a:t>
            </a:r>
            <a:endParaRPr lang="fr-FR" b="1" dirty="0"/>
          </a:p>
        </p:txBody>
      </p:sp>
      <p:sp>
        <p:nvSpPr>
          <p:cNvPr id="4" name="ZoneTexte 3"/>
          <p:cNvSpPr txBox="1"/>
          <p:nvPr/>
        </p:nvSpPr>
        <p:spPr>
          <a:xfrm>
            <a:off x="5510462" y="1816769"/>
            <a:ext cx="5462338" cy="3046988"/>
          </a:xfrm>
          <a:prstGeom prst="rect">
            <a:avLst/>
          </a:prstGeom>
          <a:solidFill>
            <a:schemeClr val="accent4">
              <a:lumMod val="60000"/>
              <a:lumOff val="40000"/>
            </a:schemeClr>
          </a:solidFill>
        </p:spPr>
        <p:txBody>
          <a:bodyPr wrap="square" rtlCol="0">
            <a:spAutoFit/>
          </a:bodyPr>
          <a:lstStyle/>
          <a:p>
            <a:r>
              <a:rPr lang="fr-FR" sz="2400" dirty="0" smtClean="0"/>
              <a:t>« La compétence « </a:t>
            </a:r>
            <a:r>
              <a:rPr lang="fr-FR" sz="2400" b="1" dirty="0" smtClean="0"/>
              <a:t>entrer dans l’échange oral » </a:t>
            </a:r>
            <a:r>
              <a:rPr lang="fr-FR" sz="2400" dirty="0" smtClean="0"/>
              <a:t>se décline en trois capacités : </a:t>
            </a:r>
          </a:p>
          <a:p>
            <a:pPr marL="800100" lvl="1" indent="-342900" algn="just">
              <a:buFont typeface="Arial" panose="020B0604020202020204" pitchFamily="34" charset="0"/>
              <a:buChar char="•"/>
            </a:pPr>
            <a:r>
              <a:rPr lang="fr-FR" sz="2400" b="1" dirty="0" smtClean="0"/>
              <a:t>Ecouter, </a:t>
            </a:r>
          </a:p>
          <a:p>
            <a:pPr marL="800100" lvl="1" indent="-342900" algn="just">
              <a:buFont typeface="Arial" panose="020B0604020202020204" pitchFamily="34" charset="0"/>
              <a:buChar char="•"/>
            </a:pPr>
            <a:r>
              <a:rPr lang="fr-FR" sz="2400" b="1" dirty="0" smtClean="0"/>
              <a:t>Réagir, </a:t>
            </a:r>
          </a:p>
          <a:p>
            <a:pPr marL="800100" lvl="1" indent="-342900" algn="just">
              <a:buFont typeface="Arial" panose="020B0604020202020204" pitchFamily="34" charset="0"/>
              <a:buChar char="•"/>
            </a:pPr>
            <a:r>
              <a:rPr lang="fr-FR" sz="2400" b="1" dirty="0" smtClean="0"/>
              <a:t>S’exprimer. » </a:t>
            </a:r>
          </a:p>
          <a:p>
            <a:pPr algn="r"/>
            <a:endParaRPr lang="fr-FR" sz="2400" i="1" dirty="0"/>
          </a:p>
          <a:p>
            <a:pPr algn="r"/>
            <a:r>
              <a:rPr lang="fr-FR" sz="2400" i="1" dirty="0" smtClean="0"/>
              <a:t>(Préambule du programme de CAP, les 4 compétences. )</a:t>
            </a:r>
            <a:endParaRPr lang="fr-FR" sz="2400" i="1" dirty="0"/>
          </a:p>
        </p:txBody>
      </p:sp>
    </p:spTree>
    <p:extLst>
      <p:ext uri="{BB962C8B-B14F-4D97-AF65-F5344CB8AC3E}">
        <p14:creationId xmlns:p14="http://schemas.microsoft.com/office/powerpoint/2010/main" val="335777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blipFill>
            <a:blip r:embed="rId2"/>
            <a:tile tx="0" ty="0" sx="100000" sy="100000" flip="none" algn="tl"/>
          </a:blipFill>
        </p:spPr>
        <p:txBody>
          <a:bodyPr/>
          <a:lstStyle/>
          <a:p>
            <a:r>
              <a:rPr lang="fr-FR" b="1" dirty="0" smtClean="0"/>
              <a:t>2</a:t>
            </a:r>
            <a:r>
              <a:rPr lang="fr-FR" b="1" baseline="30000" dirty="0" smtClean="0"/>
              <a:t>ème</a:t>
            </a:r>
            <a:r>
              <a:rPr lang="fr-FR" b="1" dirty="0" smtClean="0"/>
              <a:t> partie de la grille : Parler de son métier  </a:t>
            </a:r>
            <a:endParaRPr lang="fr-FR" b="1" dirty="0"/>
          </a:p>
        </p:txBody>
      </p:sp>
      <p:pic>
        <p:nvPicPr>
          <p:cNvPr id="4" name="Espace réservé du contenu 3"/>
          <p:cNvPicPr>
            <a:picLocks noGrp="1" noChangeAspect="1"/>
          </p:cNvPicPr>
          <p:nvPr>
            <p:ph idx="1"/>
          </p:nvPr>
        </p:nvPicPr>
        <p:blipFill>
          <a:blip r:embed="rId3"/>
          <a:stretch>
            <a:fillRect/>
          </a:stretch>
        </p:blipFill>
        <p:spPr>
          <a:xfrm>
            <a:off x="0" y="1889283"/>
            <a:ext cx="8772525" cy="3260557"/>
          </a:xfrm>
          <a:prstGeom prst="rect">
            <a:avLst/>
          </a:prstGeom>
        </p:spPr>
      </p:pic>
      <p:sp>
        <p:nvSpPr>
          <p:cNvPr id="5" name="ZoneTexte 4"/>
          <p:cNvSpPr txBox="1"/>
          <p:nvPr/>
        </p:nvSpPr>
        <p:spPr>
          <a:xfrm>
            <a:off x="3422373" y="29246"/>
            <a:ext cx="8902148" cy="4524315"/>
          </a:xfrm>
          <a:prstGeom prst="rect">
            <a:avLst/>
          </a:prstGeom>
          <a:solidFill>
            <a:schemeClr val="accent4">
              <a:lumMod val="60000"/>
              <a:lumOff val="40000"/>
            </a:schemeClr>
          </a:solidFill>
        </p:spPr>
        <p:txBody>
          <a:bodyPr wrap="square" rtlCol="0">
            <a:spAutoFit/>
          </a:bodyPr>
          <a:lstStyle/>
          <a:p>
            <a:r>
              <a:rPr lang="fr-FR" sz="2400" i="1" dirty="0" smtClean="0"/>
              <a:t>« Dire le métier, c’est prendre la parole dans toutes les situations de communication propre à  la spécialité choisie et mettre les mots justes sur sa pratique professionnelle. L’ efficacité de cette prise de parole repose sur : </a:t>
            </a:r>
          </a:p>
          <a:p>
            <a:pPr marL="800100" lvl="1" indent="-342900">
              <a:buFont typeface="Arial" panose="020B0604020202020204" pitchFamily="34" charset="0"/>
              <a:buChar char="•"/>
            </a:pPr>
            <a:r>
              <a:rPr lang="fr-FR" sz="2400" i="1" dirty="0" smtClean="0"/>
              <a:t>La capacité à identifier son contexte et ses visées (transmettre, informer, expliquer, collaborer…) </a:t>
            </a:r>
          </a:p>
          <a:p>
            <a:pPr marL="800100" lvl="1" indent="-342900">
              <a:buFont typeface="Arial" panose="020B0604020202020204" pitchFamily="34" charset="0"/>
              <a:buChar char="•"/>
            </a:pPr>
            <a:r>
              <a:rPr lang="fr-FR" sz="2400" i="1" dirty="0" smtClean="0"/>
              <a:t>La structuration du propos : la prise de </a:t>
            </a:r>
            <a:r>
              <a:rPr lang="fr-FR" sz="2400" i="1" dirty="0" err="1" smtClean="0"/>
              <a:t>aprole</a:t>
            </a:r>
            <a:r>
              <a:rPr lang="fr-FR" sz="2400" i="1" dirty="0" smtClean="0"/>
              <a:t> professionnelle requiert précision et objectivité</a:t>
            </a:r>
          </a:p>
          <a:p>
            <a:pPr marL="800100" lvl="1" indent="-342900">
              <a:buFont typeface="Arial" panose="020B0604020202020204" pitchFamily="34" charset="0"/>
              <a:buChar char="•"/>
            </a:pPr>
            <a:r>
              <a:rPr lang="fr-FR" sz="2400" i="1" dirty="0" smtClean="0"/>
              <a:t>La maîtrise d’un lexique spécialisé. </a:t>
            </a:r>
          </a:p>
          <a:p>
            <a:endParaRPr lang="fr-FR" sz="2400" i="1" dirty="0"/>
          </a:p>
          <a:p>
            <a:pPr algn="r"/>
            <a:endParaRPr lang="fr-FR" sz="2400" i="1" dirty="0" smtClean="0"/>
          </a:p>
          <a:p>
            <a:pPr algn="r"/>
            <a:r>
              <a:rPr lang="fr-FR" sz="2400" i="1" dirty="0" smtClean="0"/>
              <a:t>(Perspective d’étude : Dire, écrire, lire le métier programme de CAP)</a:t>
            </a:r>
            <a:endParaRPr lang="fr-FR" sz="2400" i="1" dirty="0"/>
          </a:p>
        </p:txBody>
      </p:sp>
      <p:sp>
        <p:nvSpPr>
          <p:cNvPr id="7" name="ZoneTexte 6"/>
          <p:cNvSpPr txBox="1"/>
          <p:nvPr/>
        </p:nvSpPr>
        <p:spPr>
          <a:xfrm>
            <a:off x="3422373" y="3409658"/>
            <a:ext cx="8902148" cy="3416320"/>
          </a:xfrm>
          <a:prstGeom prst="rect">
            <a:avLst/>
          </a:prstGeom>
          <a:solidFill>
            <a:schemeClr val="accent4">
              <a:lumMod val="40000"/>
              <a:lumOff val="60000"/>
            </a:schemeClr>
          </a:solidFill>
        </p:spPr>
        <p:txBody>
          <a:bodyPr wrap="square" rtlCol="0">
            <a:spAutoFit/>
          </a:bodyPr>
          <a:lstStyle/>
          <a:p>
            <a:r>
              <a:rPr lang="fr-FR" sz="2400" i="1" dirty="0" smtClean="0"/>
              <a:t>« Dire le métier, c’est aussi être capable de présenter à l’oral les aspects positifs, les difficultés, les intérêts et les contraintes d’une activité professionnelle avant, pendant et après une PFMP. </a:t>
            </a:r>
          </a:p>
          <a:p>
            <a:endParaRPr lang="fr-FR" sz="2400" i="1" dirty="0"/>
          </a:p>
          <a:p>
            <a:r>
              <a:rPr lang="fr-FR" sz="2400" i="1" dirty="0" smtClean="0"/>
              <a:t>C’est enfin savoir le présenter à un interlocuteur étranger à son domaine professionnel, en faisant des choix lexicaux contournant le vocabulaire spécialisé. </a:t>
            </a:r>
            <a:endParaRPr lang="fr-FR" sz="2400" i="1" dirty="0"/>
          </a:p>
          <a:p>
            <a:pPr algn="r"/>
            <a:endParaRPr lang="fr-FR" sz="2400" i="1" dirty="0" smtClean="0"/>
          </a:p>
          <a:p>
            <a:pPr algn="r"/>
            <a:r>
              <a:rPr lang="fr-FR" sz="2400" i="1" dirty="0" smtClean="0"/>
              <a:t>(Perspective d’étude : Dire, écrire, lire le métier programme de CAP)</a:t>
            </a:r>
            <a:endParaRPr lang="fr-FR" sz="2400" i="1" dirty="0"/>
          </a:p>
        </p:txBody>
      </p:sp>
    </p:spTree>
    <p:extLst>
      <p:ext uri="{BB962C8B-B14F-4D97-AF65-F5344CB8AC3E}">
        <p14:creationId xmlns:p14="http://schemas.microsoft.com/office/powerpoint/2010/main" val="38427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03903" y="685128"/>
            <a:ext cx="10515600" cy="5783283"/>
          </a:xfrm>
          <a:solidFill>
            <a:schemeClr val="bg1"/>
          </a:solidFill>
        </p:spPr>
        <p:txBody>
          <a:bodyPr>
            <a:normAutofit/>
          </a:bodyPr>
          <a:lstStyle/>
          <a:p>
            <a:pPr marL="0" indent="0">
              <a:buNone/>
            </a:pPr>
            <a:r>
              <a:rPr lang="fr-FR" dirty="0" smtClean="0"/>
              <a:t>Ces informations sont communiquées aux coordonnateurs de chaque établissement. </a:t>
            </a:r>
          </a:p>
          <a:p>
            <a:pPr marL="0" indent="0">
              <a:buNone/>
            </a:pPr>
            <a:endParaRPr lang="fr-FR" dirty="0"/>
          </a:p>
          <a:p>
            <a:pPr marL="0" indent="0">
              <a:buNone/>
            </a:pPr>
            <a:r>
              <a:rPr lang="fr-FR" dirty="0" smtClean="0"/>
              <a:t>Elles sont destinées à être présentées par les coordonnateurs aux équipes de Lettres-Histoire. </a:t>
            </a:r>
          </a:p>
          <a:p>
            <a:endParaRPr lang="fr-FR" dirty="0" smtClean="0"/>
          </a:p>
          <a:p>
            <a:pPr marL="0" indent="0">
              <a:buNone/>
            </a:pPr>
            <a:r>
              <a:rPr lang="fr-FR" dirty="0" smtClean="0"/>
              <a:t>Elles devront être prolongées par des groupes de travail et de réfléxion en établissement. </a:t>
            </a:r>
          </a:p>
          <a:p>
            <a:pPr marL="0" indent="0">
              <a:buNone/>
            </a:pPr>
            <a:endParaRPr lang="fr-FR" dirty="0" smtClean="0"/>
          </a:p>
          <a:p>
            <a:pPr marL="0" indent="0">
              <a:buNone/>
            </a:pPr>
            <a:r>
              <a:rPr lang="fr-FR" dirty="0" smtClean="0"/>
              <a:t>Ces informations seront prolongées et approfondies en formation. </a:t>
            </a:r>
          </a:p>
          <a:p>
            <a:pPr marL="0" indent="0">
              <a:buNone/>
            </a:pPr>
            <a:r>
              <a:rPr lang="fr-FR" dirty="0" smtClean="0"/>
              <a:t> </a:t>
            </a:r>
            <a:endParaRPr lang="fr-FR" dirty="0"/>
          </a:p>
        </p:txBody>
      </p:sp>
      <p:sp>
        <p:nvSpPr>
          <p:cNvPr id="4" name="Flèche courbée vers le haut 3"/>
          <p:cNvSpPr/>
          <p:nvPr/>
        </p:nvSpPr>
        <p:spPr>
          <a:xfrm rot="4875012">
            <a:off x="309477" y="2942652"/>
            <a:ext cx="1216152" cy="731520"/>
          </a:xfrm>
          <a:prstGeom prst="curved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courbée vers le haut 4"/>
          <p:cNvSpPr/>
          <p:nvPr/>
        </p:nvSpPr>
        <p:spPr>
          <a:xfrm rot="4875012">
            <a:off x="441823" y="4391926"/>
            <a:ext cx="1216152" cy="731520"/>
          </a:xfrm>
          <a:prstGeom prst="curved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e haut 5"/>
          <p:cNvSpPr/>
          <p:nvPr/>
        </p:nvSpPr>
        <p:spPr>
          <a:xfrm rot="4875012">
            <a:off x="441823" y="1493378"/>
            <a:ext cx="1216152" cy="731520"/>
          </a:xfrm>
          <a:prstGeom prst="curved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ZoneTexte 1"/>
          <p:cNvSpPr txBox="1"/>
          <p:nvPr/>
        </p:nvSpPr>
        <p:spPr>
          <a:xfrm>
            <a:off x="1503903" y="1046254"/>
            <a:ext cx="10885118" cy="4524315"/>
          </a:xfrm>
          <a:prstGeom prst="rect">
            <a:avLst/>
          </a:prstGeom>
          <a:solidFill>
            <a:schemeClr val="accent4">
              <a:lumMod val="60000"/>
              <a:lumOff val="40000"/>
            </a:schemeClr>
          </a:solidFill>
        </p:spPr>
        <p:txBody>
          <a:bodyPr wrap="square" rtlCol="0">
            <a:spAutoFit/>
          </a:bodyPr>
          <a:lstStyle/>
          <a:p>
            <a:pPr algn="ctr"/>
            <a:r>
              <a:rPr lang="fr-FR" sz="3200" b="1" dirty="0" smtClean="0"/>
              <a:t>OBJECTIFS DE CES RENCONTRES </a:t>
            </a:r>
          </a:p>
          <a:p>
            <a:pPr marL="457200" indent="-457200">
              <a:buFont typeface="Wingdings" panose="05000000000000000000" pitchFamily="2" charset="2"/>
              <a:buChar char="Ø"/>
            </a:pPr>
            <a:endParaRPr lang="fr-FR" sz="3200" dirty="0"/>
          </a:p>
          <a:p>
            <a:pPr marL="457200" indent="-457200">
              <a:buFont typeface="Wingdings" panose="05000000000000000000" pitchFamily="2" charset="2"/>
              <a:buChar char="Ø"/>
            </a:pPr>
            <a:r>
              <a:rPr lang="fr-FR" sz="3200" dirty="0" smtClean="0"/>
              <a:t>Impulser travail en équipe disciplinaire dans chaque établissement </a:t>
            </a:r>
          </a:p>
          <a:p>
            <a:pPr marL="457200" indent="-457200">
              <a:buFont typeface="Wingdings" panose="05000000000000000000" pitchFamily="2" charset="2"/>
              <a:buChar char="Ø"/>
            </a:pPr>
            <a:r>
              <a:rPr lang="fr-FR" sz="3200" dirty="0" smtClean="0"/>
              <a:t>Favoriser les échanges entre établissements</a:t>
            </a:r>
          </a:p>
          <a:p>
            <a:pPr marL="457200" indent="-457200">
              <a:buFont typeface="Wingdings" panose="05000000000000000000" pitchFamily="2" charset="2"/>
              <a:buChar char="Ø"/>
            </a:pPr>
            <a:r>
              <a:rPr lang="fr-FR" sz="3200" dirty="0" smtClean="0"/>
              <a:t>Désenclaver les établissements isolés</a:t>
            </a:r>
          </a:p>
          <a:p>
            <a:pPr marL="457200" indent="-457200">
              <a:buFont typeface="Wingdings" panose="05000000000000000000" pitchFamily="2" charset="2"/>
              <a:buChar char="Ø"/>
            </a:pPr>
            <a:r>
              <a:rPr lang="fr-FR" sz="3200" dirty="0" smtClean="0"/>
              <a:t>Harmoniser les pratiques et définir une</a:t>
            </a:r>
          </a:p>
          <a:p>
            <a:r>
              <a:rPr lang="fr-FR" sz="3200" dirty="0" smtClean="0"/>
              <a:t>   politique </a:t>
            </a:r>
            <a:r>
              <a:rPr lang="fr-FR" sz="3200" dirty="0"/>
              <a:t>académique </a:t>
            </a:r>
            <a:r>
              <a:rPr lang="fr-FR" sz="3200" dirty="0" smtClean="0"/>
              <a:t>concertée pour nos disciplines LHG</a:t>
            </a:r>
          </a:p>
          <a:p>
            <a:pPr marL="457200" indent="-457200">
              <a:buFont typeface="Wingdings" panose="05000000000000000000" pitchFamily="2" charset="2"/>
              <a:buChar char="Ø"/>
            </a:pPr>
            <a:endParaRPr lang="fr-FR" sz="3200" dirty="0"/>
          </a:p>
        </p:txBody>
      </p:sp>
    </p:spTree>
    <p:extLst>
      <p:ext uri="{BB962C8B-B14F-4D97-AF65-F5344CB8AC3E}">
        <p14:creationId xmlns:p14="http://schemas.microsoft.com/office/powerpoint/2010/main" val="4629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68" y="0"/>
            <a:ext cx="10515600" cy="1325563"/>
          </a:xfrm>
          <a:blipFill>
            <a:blip r:embed="rId2"/>
            <a:tile tx="0" ty="0" sx="100000" sy="100000" flip="none" algn="tl"/>
          </a:blipFill>
        </p:spPr>
        <p:txBody>
          <a:bodyPr>
            <a:normAutofit/>
          </a:bodyPr>
          <a:lstStyle/>
          <a:p>
            <a:r>
              <a:rPr lang="fr-FR" sz="5400" b="1" dirty="0" smtClean="0"/>
              <a:t>Préparer cet oral  </a:t>
            </a:r>
            <a:endParaRPr lang="fr-FR" sz="5400" b="1" dirty="0"/>
          </a:p>
        </p:txBody>
      </p:sp>
      <p:sp>
        <p:nvSpPr>
          <p:cNvPr id="3" name="Espace réservé du contenu 2"/>
          <p:cNvSpPr>
            <a:spLocks noGrp="1"/>
          </p:cNvSpPr>
          <p:nvPr>
            <p:ph idx="1"/>
          </p:nvPr>
        </p:nvSpPr>
        <p:spPr>
          <a:xfrm>
            <a:off x="84221" y="1930283"/>
            <a:ext cx="11879179" cy="4759274"/>
          </a:xfrm>
        </p:spPr>
        <p:txBody>
          <a:bodyPr>
            <a:normAutofit/>
          </a:bodyPr>
          <a:lstStyle/>
          <a:p>
            <a:pPr>
              <a:buFont typeface="Wingdings" panose="05000000000000000000" pitchFamily="2" charset="2"/>
              <a:buChar char="Ø"/>
            </a:pPr>
            <a:r>
              <a:rPr lang="fr-FR" sz="3200" dirty="0" smtClean="0"/>
              <a:t>La préparation trouve toute sa place pendant la </a:t>
            </a:r>
            <a:r>
              <a:rPr lang="fr-FR" sz="3200" dirty="0" err="1" smtClean="0"/>
              <a:t>co</a:t>
            </a:r>
            <a:r>
              <a:rPr lang="fr-FR" sz="3200" dirty="0" smtClean="0"/>
              <a:t>-intervention </a:t>
            </a:r>
          </a:p>
          <a:p>
            <a:pPr>
              <a:buFont typeface="Wingdings" panose="05000000000000000000" pitchFamily="2" charset="2"/>
              <a:buChar char="Ø"/>
            </a:pPr>
            <a:r>
              <a:rPr lang="fr-FR" sz="3200" dirty="0" smtClean="0"/>
              <a:t>Aide au choix de la situation que l’élève va présenter </a:t>
            </a:r>
          </a:p>
          <a:p>
            <a:pPr>
              <a:buFont typeface="Wingdings" panose="05000000000000000000" pitchFamily="2" charset="2"/>
              <a:buChar char="Ø"/>
            </a:pPr>
            <a:r>
              <a:rPr lang="fr-FR" sz="3200" dirty="0" smtClean="0"/>
              <a:t>Passer par un écrit pour adapter la langue, la structure , le lexique et ne garder que les titres ou légendes lors de la présentation </a:t>
            </a:r>
          </a:p>
          <a:p>
            <a:pPr>
              <a:buFont typeface="Wingdings" panose="05000000000000000000" pitchFamily="2" charset="2"/>
              <a:buChar char="Ø"/>
            </a:pPr>
            <a:r>
              <a:rPr lang="fr-FR" sz="3200" dirty="0" smtClean="0"/>
              <a:t>Mémoriser sans apprendre par cœur </a:t>
            </a:r>
          </a:p>
          <a:p>
            <a:pPr>
              <a:buFont typeface="Wingdings" panose="05000000000000000000" pitchFamily="2" charset="2"/>
              <a:buChar char="Ø"/>
            </a:pPr>
            <a:r>
              <a:rPr lang="fr-FR" sz="3200" dirty="0" smtClean="0"/>
              <a:t>S’entrainer : gérer le temps, travailler la voix et la prosodie (pauses, intonations), l’attitude et la gestuelle, utiliser une langue précise et correcte, etc. </a:t>
            </a:r>
          </a:p>
          <a:p>
            <a:pPr>
              <a:buFont typeface="Wingdings" panose="05000000000000000000" pitchFamily="2" charset="2"/>
              <a:buChar char="Ø"/>
            </a:pPr>
            <a:endParaRPr lang="fr-FR" sz="3200" dirty="0"/>
          </a:p>
        </p:txBody>
      </p:sp>
    </p:spTree>
    <p:extLst>
      <p:ext uri="{BB962C8B-B14F-4D97-AF65-F5344CB8AC3E}">
        <p14:creationId xmlns:p14="http://schemas.microsoft.com/office/powerpoint/2010/main" val="1632922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5678" y="0"/>
            <a:ext cx="10515600" cy="1325563"/>
          </a:xfrm>
          <a:blipFill>
            <a:blip r:embed="rId2"/>
            <a:tile tx="0" ty="0" sx="100000" sy="100000" flip="none" algn="tl"/>
          </a:blipFill>
        </p:spPr>
        <p:txBody>
          <a:bodyPr>
            <a:normAutofit/>
          </a:bodyPr>
          <a:lstStyle/>
          <a:p>
            <a:r>
              <a:rPr lang="fr-FR" sz="5400" b="1" dirty="0" smtClean="0"/>
              <a:t>Passer cet oral  </a:t>
            </a:r>
            <a:endParaRPr lang="fr-FR" sz="5400" b="1" dirty="0"/>
          </a:p>
        </p:txBody>
      </p:sp>
      <p:sp>
        <p:nvSpPr>
          <p:cNvPr id="3" name="Espace réservé du contenu 2"/>
          <p:cNvSpPr>
            <a:spLocks noGrp="1"/>
          </p:cNvSpPr>
          <p:nvPr>
            <p:ph idx="1"/>
          </p:nvPr>
        </p:nvSpPr>
        <p:spPr>
          <a:xfrm>
            <a:off x="705678" y="1882157"/>
            <a:ext cx="10515600" cy="3700496"/>
          </a:xfrm>
        </p:spPr>
        <p:txBody>
          <a:bodyPr>
            <a:normAutofit/>
          </a:bodyPr>
          <a:lstStyle/>
          <a:p>
            <a:pPr>
              <a:buFont typeface="Wingdings" panose="05000000000000000000" pitchFamily="2" charset="2"/>
              <a:buChar char="Ø"/>
            </a:pPr>
            <a:r>
              <a:rPr lang="fr-FR" sz="3600" dirty="0" smtClean="0"/>
              <a:t>La </a:t>
            </a:r>
            <a:r>
              <a:rPr lang="fr-FR" sz="3600" dirty="0"/>
              <a:t>passation de l’épreuve </a:t>
            </a:r>
            <a:r>
              <a:rPr lang="fr-FR" sz="3600" dirty="0" smtClean="0"/>
              <a:t>peut </a:t>
            </a:r>
            <a:r>
              <a:rPr lang="fr-FR" sz="3600" dirty="0"/>
              <a:t>se dérouler pendant la </a:t>
            </a:r>
            <a:r>
              <a:rPr lang="fr-FR" sz="3600" dirty="0" err="1"/>
              <a:t>co</a:t>
            </a:r>
            <a:r>
              <a:rPr lang="fr-FR" sz="3600" dirty="0"/>
              <a:t>-intervention. </a:t>
            </a:r>
          </a:p>
          <a:p>
            <a:pPr>
              <a:buFont typeface="Wingdings" panose="05000000000000000000" pitchFamily="2" charset="2"/>
              <a:buChar char="Ø"/>
            </a:pPr>
            <a:r>
              <a:rPr lang="fr-FR" sz="3600" dirty="0"/>
              <a:t>Le professeur d’enseignement peut être présent mais n’est pas </a:t>
            </a:r>
            <a:r>
              <a:rPr lang="fr-FR" sz="3600" dirty="0" smtClean="0"/>
              <a:t>évaluateur</a:t>
            </a:r>
          </a:p>
          <a:p>
            <a:pPr>
              <a:buFont typeface="Wingdings" panose="05000000000000000000" pitchFamily="2" charset="2"/>
              <a:buChar char="Ø"/>
            </a:pPr>
            <a:r>
              <a:rPr lang="fr-FR" sz="3600" dirty="0" smtClean="0"/>
              <a:t>Cette épreuve est distincte de celle du chef d’œuvre. </a:t>
            </a:r>
            <a:endParaRPr lang="fr-FR" sz="3600" dirty="0"/>
          </a:p>
          <a:p>
            <a:endParaRPr lang="fr-FR" dirty="0"/>
          </a:p>
        </p:txBody>
      </p:sp>
    </p:spTree>
    <p:extLst>
      <p:ext uri="{BB962C8B-B14F-4D97-AF65-F5344CB8AC3E}">
        <p14:creationId xmlns:p14="http://schemas.microsoft.com/office/powerpoint/2010/main" val="2134299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975" y="115750"/>
            <a:ext cx="11682162" cy="566175"/>
          </a:xfrm>
          <a:blipFill>
            <a:blip r:embed="rId3"/>
            <a:tile tx="0" ty="0" sx="100000" sy="100000" flip="none" algn="tl"/>
          </a:blipFill>
        </p:spPr>
        <p:txBody>
          <a:bodyPr>
            <a:normAutofit fontScale="90000"/>
          </a:bodyPr>
          <a:lstStyle/>
          <a:p>
            <a:pPr algn="ctr"/>
            <a:r>
              <a:rPr lang="fr-FR" sz="3600" b="1" dirty="0" smtClean="0"/>
              <a:t>Distinction entre l’oral de français et l’oral du chef d’œuvre </a:t>
            </a:r>
            <a:endParaRPr lang="fr-FR" sz="36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73562647"/>
              </p:ext>
            </p:extLst>
          </p:nvPr>
        </p:nvGraphicFramePr>
        <p:xfrm>
          <a:off x="180975" y="681925"/>
          <a:ext cx="11830050" cy="7153557"/>
        </p:xfrm>
        <a:graphic>
          <a:graphicData uri="http://schemas.openxmlformats.org/drawingml/2006/table">
            <a:tbl>
              <a:tblPr firstRow="1" bandRow="1">
                <a:tableStyleId>{5C22544A-7EE6-4342-B048-85BDC9FD1C3A}</a:tableStyleId>
              </a:tblPr>
              <a:tblGrid>
                <a:gridCol w="1536532">
                  <a:extLst>
                    <a:ext uri="{9D8B030D-6E8A-4147-A177-3AD203B41FA5}">
                      <a16:colId xmlns:a16="http://schemas.microsoft.com/office/drawing/2014/main" val="632850929"/>
                    </a:ext>
                  </a:extLst>
                </a:gridCol>
                <a:gridCol w="4593930">
                  <a:extLst>
                    <a:ext uri="{9D8B030D-6E8A-4147-A177-3AD203B41FA5}">
                      <a16:colId xmlns:a16="http://schemas.microsoft.com/office/drawing/2014/main" val="2313642305"/>
                    </a:ext>
                  </a:extLst>
                </a:gridCol>
                <a:gridCol w="5699588">
                  <a:extLst>
                    <a:ext uri="{9D8B030D-6E8A-4147-A177-3AD203B41FA5}">
                      <a16:colId xmlns:a16="http://schemas.microsoft.com/office/drawing/2014/main" val="2052754741"/>
                    </a:ext>
                  </a:extLst>
                </a:gridCol>
              </a:tblGrid>
              <a:tr h="376697">
                <a:tc>
                  <a:txBody>
                    <a:bodyPr/>
                    <a:lstStyle/>
                    <a:p>
                      <a:endParaRPr lang="fr-FR" sz="2000" dirty="0"/>
                    </a:p>
                  </a:txBody>
                  <a:tcPr/>
                </a:tc>
                <a:tc>
                  <a:txBody>
                    <a:bodyPr/>
                    <a:lstStyle/>
                    <a:p>
                      <a:r>
                        <a:rPr lang="fr-FR" sz="2000" dirty="0" smtClean="0"/>
                        <a:t>Oral de français : une épreuve</a:t>
                      </a:r>
                      <a:r>
                        <a:rPr lang="fr-FR" sz="2000" baseline="0" dirty="0" smtClean="0"/>
                        <a:t> de français</a:t>
                      </a:r>
                      <a:endParaRPr lang="fr-FR" sz="2000" dirty="0"/>
                    </a:p>
                  </a:txBody>
                  <a:tcPr/>
                </a:tc>
                <a:tc>
                  <a:txBody>
                    <a:bodyPr/>
                    <a:lstStyle/>
                    <a:p>
                      <a:r>
                        <a:rPr lang="fr-FR" sz="2000" dirty="0" smtClean="0"/>
                        <a:t>Oral de chef d’œuvre : une épreuve professionnelle</a:t>
                      </a:r>
                      <a:endParaRPr lang="fr-FR" sz="2000" dirty="0"/>
                    </a:p>
                  </a:txBody>
                  <a:tcPr/>
                </a:tc>
                <a:extLst>
                  <a:ext uri="{0D108BD9-81ED-4DB2-BD59-A6C34878D82A}">
                    <a16:rowId xmlns:a16="http://schemas.microsoft.com/office/drawing/2014/main" val="3153904868"/>
                  </a:ext>
                </a:extLst>
              </a:tr>
              <a:tr h="867974">
                <a:tc>
                  <a:txBody>
                    <a:bodyPr/>
                    <a:lstStyle/>
                    <a:p>
                      <a:r>
                        <a:rPr lang="fr-FR" sz="2000" b="1" dirty="0" smtClean="0">
                          <a:solidFill>
                            <a:schemeClr val="bg1"/>
                          </a:solidFill>
                        </a:rPr>
                        <a:t>Objet</a:t>
                      </a:r>
                      <a:r>
                        <a:rPr lang="fr-FR" sz="2000" b="1" baseline="0" dirty="0" smtClean="0">
                          <a:solidFill>
                            <a:schemeClr val="bg1"/>
                          </a:solidFill>
                        </a:rPr>
                        <a:t> d’évaluation </a:t>
                      </a:r>
                      <a:endParaRPr lang="fr-FR" sz="2000" b="1" dirty="0">
                        <a:solidFill>
                          <a:schemeClr val="bg1"/>
                        </a:solidFill>
                      </a:endParaRPr>
                    </a:p>
                  </a:txBody>
                  <a:tcPr>
                    <a:solidFill>
                      <a:schemeClr val="accent1"/>
                    </a:solidFill>
                  </a:tcPr>
                </a:tc>
                <a:tc>
                  <a:txBody>
                    <a:bodyPr/>
                    <a:lstStyle/>
                    <a:p>
                      <a:r>
                        <a:rPr lang="fr-FR" sz="2000" dirty="0" smtClean="0"/>
                        <a:t>L’ORAL : Rendre</a:t>
                      </a:r>
                      <a:r>
                        <a:rPr lang="fr-FR" sz="2000" baseline="0" dirty="0" smtClean="0"/>
                        <a:t> compte </a:t>
                      </a:r>
                      <a:r>
                        <a:rPr lang="fr-FR" sz="2000" u="sng" baseline="0" dirty="0" smtClean="0"/>
                        <a:t>d’une expérience </a:t>
                      </a:r>
                      <a:r>
                        <a:rPr lang="fr-FR" sz="2000" baseline="0" dirty="0" smtClean="0"/>
                        <a:t>en lien avec le métier. </a:t>
                      </a:r>
                      <a:endParaRPr lang="fr-FR" sz="2000" dirty="0"/>
                    </a:p>
                  </a:txBody>
                  <a:tcPr/>
                </a:tc>
                <a:tc>
                  <a:txBody>
                    <a:bodyPr/>
                    <a:lstStyle/>
                    <a:p>
                      <a:r>
                        <a:rPr lang="fr-FR" sz="2000" dirty="0" smtClean="0"/>
                        <a:t>L’ATTITUDE PRO  : Rendre compte </a:t>
                      </a:r>
                      <a:r>
                        <a:rPr lang="fr-FR" sz="2000" u="sng" dirty="0" smtClean="0"/>
                        <a:t>de la démarche </a:t>
                      </a:r>
                      <a:r>
                        <a:rPr lang="fr-FR" sz="2000" dirty="0" smtClean="0"/>
                        <a:t>qui a conduit à la réalisation du chef</a:t>
                      </a:r>
                      <a:r>
                        <a:rPr lang="fr-FR" sz="2000" baseline="0" dirty="0" smtClean="0"/>
                        <a:t> d’œuvre.  </a:t>
                      </a:r>
                      <a:r>
                        <a:rPr lang="fr-FR" sz="2000" dirty="0" smtClean="0"/>
                        <a:t> </a:t>
                      </a:r>
                      <a:endParaRPr lang="fr-FR" sz="2000" dirty="0"/>
                    </a:p>
                  </a:txBody>
                  <a:tcPr/>
                </a:tc>
                <a:extLst>
                  <a:ext uri="{0D108BD9-81ED-4DB2-BD59-A6C34878D82A}">
                    <a16:rowId xmlns:a16="http://schemas.microsoft.com/office/drawing/2014/main" val="960915775"/>
                  </a:ext>
                </a:extLst>
              </a:tr>
              <a:tr h="490594">
                <a:tc>
                  <a:txBody>
                    <a:bodyPr/>
                    <a:lstStyle/>
                    <a:p>
                      <a:r>
                        <a:rPr lang="fr-FR" sz="2000" b="1" dirty="0" smtClean="0">
                          <a:solidFill>
                            <a:schemeClr val="bg1"/>
                          </a:solidFill>
                        </a:rPr>
                        <a:t>évaluateur</a:t>
                      </a:r>
                      <a:endParaRPr lang="fr-FR" sz="2000" b="1" dirty="0">
                        <a:solidFill>
                          <a:schemeClr val="bg1"/>
                        </a:solidFill>
                      </a:endParaRPr>
                    </a:p>
                  </a:txBody>
                  <a:tcPr>
                    <a:solidFill>
                      <a:schemeClr val="accent1"/>
                    </a:solidFill>
                  </a:tcPr>
                </a:tc>
                <a:tc>
                  <a:txBody>
                    <a:bodyPr/>
                    <a:lstStyle/>
                    <a:p>
                      <a:r>
                        <a:rPr lang="fr-FR" sz="2000" dirty="0" smtClean="0"/>
                        <a:t>Le professeur de français</a:t>
                      </a:r>
                      <a:r>
                        <a:rPr lang="fr-FR" sz="2000" baseline="0" dirty="0" smtClean="0"/>
                        <a:t> </a:t>
                      </a:r>
                      <a:endParaRPr lang="fr-FR" sz="2000" dirty="0"/>
                    </a:p>
                  </a:txBody>
                  <a:tcPr/>
                </a:tc>
                <a:tc>
                  <a:txBody>
                    <a:bodyPr/>
                    <a:lstStyle/>
                    <a:p>
                      <a:r>
                        <a:rPr lang="fr-FR" sz="2000" dirty="0" smtClean="0"/>
                        <a:t>Un</a:t>
                      </a:r>
                      <a:r>
                        <a:rPr lang="fr-FR" sz="2000" baseline="0" dirty="0" smtClean="0"/>
                        <a:t> </a:t>
                      </a:r>
                      <a:r>
                        <a:rPr lang="fr-FR" sz="2000" dirty="0" smtClean="0"/>
                        <a:t>professeur d’EP et un professeur d’EG. L’un des deux doit avoir suivi la réalisation du </a:t>
                      </a:r>
                      <a:r>
                        <a:rPr lang="fr-FR" sz="2000" dirty="0" err="1" smtClean="0"/>
                        <a:t>Cd’O</a:t>
                      </a:r>
                      <a:endParaRPr lang="fr-FR" sz="2000" dirty="0"/>
                    </a:p>
                  </a:txBody>
                  <a:tcPr/>
                </a:tc>
                <a:extLst>
                  <a:ext uri="{0D108BD9-81ED-4DB2-BD59-A6C34878D82A}">
                    <a16:rowId xmlns:a16="http://schemas.microsoft.com/office/drawing/2014/main" val="1431472893"/>
                  </a:ext>
                </a:extLst>
              </a:tr>
              <a:tr h="490594">
                <a:tc>
                  <a:txBody>
                    <a:bodyPr/>
                    <a:lstStyle/>
                    <a:p>
                      <a:r>
                        <a:rPr lang="fr-FR" sz="2000" b="1" dirty="0" smtClean="0">
                          <a:solidFill>
                            <a:schemeClr val="bg1"/>
                          </a:solidFill>
                        </a:rPr>
                        <a:t>Notation </a:t>
                      </a:r>
                      <a:endParaRPr lang="fr-FR" sz="2000" b="1" dirty="0">
                        <a:solidFill>
                          <a:schemeClr val="bg1"/>
                        </a:solidFill>
                      </a:endParaRPr>
                    </a:p>
                  </a:txBody>
                  <a:tcPr>
                    <a:solidFill>
                      <a:schemeClr val="accent1"/>
                    </a:solidFill>
                  </a:tcPr>
                </a:tc>
                <a:tc>
                  <a:txBody>
                    <a:bodyPr/>
                    <a:lstStyle/>
                    <a:p>
                      <a:r>
                        <a:rPr lang="fr-FR" sz="2000" dirty="0" smtClean="0"/>
                        <a:t>Sur 20, soit 1/3 de la note FHG/ </a:t>
                      </a:r>
                      <a:r>
                        <a:rPr lang="fr-FR" sz="2000" dirty="0" err="1" smtClean="0"/>
                        <a:t>coef</a:t>
                      </a:r>
                      <a:r>
                        <a:rPr lang="fr-FR" sz="2000" dirty="0" smtClean="0"/>
                        <a:t> 3</a:t>
                      </a:r>
                      <a:endParaRPr lang="fr-FR" sz="2000" dirty="0"/>
                    </a:p>
                  </a:txBody>
                  <a:tcPr/>
                </a:tc>
                <a:tc>
                  <a:txBody>
                    <a:bodyPr/>
                    <a:lstStyle/>
                    <a:p>
                      <a:r>
                        <a:rPr lang="fr-FR" sz="2000" dirty="0" smtClean="0"/>
                        <a:t>50% en</a:t>
                      </a:r>
                      <a:r>
                        <a:rPr lang="fr-FR" sz="2000" baseline="0" dirty="0" smtClean="0"/>
                        <a:t> CC , 50% en épreuve finale / </a:t>
                      </a:r>
                      <a:r>
                        <a:rPr lang="fr-FR" sz="2000" dirty="0" smtClean="0"/>
                        <a:t> </a:t>
                      </a:r>
                      <a:r>
                        <a:rPr lang="fr-FR" sz="2000" dirty="0" err="1" smtClean="0"/>
                        <a:t>coef</a:t>
                      </a:r>
                      <a:r>
                        <a:rPr lang="fr-FR" sz="2000" baseline="0" dirty="0" smtClean="0"/>
                        <a:t> 1</a:t>
                      </a:r>
                      <a:endParaRPr lang="fr-FR" sz="2000" dirty="0"/>
                    </a:p>
                  </a:txBody>
                  <a:tcPr/>
                </a:tc>
                <a:extLst>
                  <a:ext uri="{0D108BD9-81ED-4DB2-BD59-A6C34878D82A}">
                    <a16:rowId xmlns:a16="http://schemas.microsoft.com/office/drawing/2014/main" val="967317461"/>
                  </a:ext>
                </a:extLst>
              </a:tr>
              <a:tr h="867974">
                <a:tc>
                  <a:txBody>
                    <a:bodyPr/>
                    <a:lstStyle/>
                    <a:p>
                      <a:r>
                        <a:rPr lang="fr-FR" sz="2000" b="1" dirty="0" smtClean="0">
                          <a:solidFill>
                            <a:schemeClr val="bg1"/>
                          </a:solidFill>
                        </a:rPr>
                        <a:t>Temps </a:t>
                      </a:r>
                      <a:endParaRPr lang="fr-FR" sz="2000" b="1" dirty="0">
                        <a:solidFill>
                          <a:schemeClr val="bg1"/>
                        </a:solidFill>
                      </a:endParaRPr>
                    </a:p>
                  </a:txBody>
                  <a:tcPr>
                    <a:solidFill>
                      <a:schemeClr val="accent1"/>
                    </a:solidFill>
                  </a:tcPr>
                </a:tc>
                <a:tc>
                  <a:txBody>
                    <a:bodyPr/>
                    <a:lstStyle/>
                    <a:p>
                      <a:r>
                        <a:rPr lang="fr-FR" sz="2000" dirty="0" smtClean="0"/>
                        <a:t>3 minutes de présentation </a:t>
                      </a:r>
                    </a:p>
                    <a:p>
                      <a:r>
                        <a:rPr lang="fr-FR" sz="2000" dirty="0" smtClean="0"/>
                        <a:t>7 minutes d’entretien</a:t>
                      </a:r>
                      <a:endParaRPr lang="fr-FR" sz="2000" dirty="0"/>
                    </a:p>
                  </a:txBody>
                  <a:tcPr/>
                </a:tc>
                <a:tc>
                  <a:txBody>
                    <a:bodyPr/>
                    <a:lstStyle/>
                    <a:p>
                      <a:r>
                        <a:rPr lang="fr-FR" sz="2000" dirty="0" smtClean="0"/>
                        <a:t>5 minutes de présentation</a:t>
                      </a:r>
                    </a:p>
                    <a:p>
                      <a:r>
                        <a:rPr lang="fr-FR" sz="2000" dirty="0" smtClean="0"/>
                        <a:t>10 minutes d’entretien</a:t>
                      </a:r>
                    </a:p>
                  </a:txBody>
                  <a:tcPr/>
                </a:tc>
                <a:extLst>
                  <a:ext uri="{0D108BD9-81ED-4DB2-BD59-A6C34878D82A}">
                    <a16:rowId xmlns:a16="http://schemas.microsoft.com/office/drawing/2014/main" val="313657479"/>
                  </a:ext>
                </a:extLst>
              </a:tr>
              <a:tr h="809301">
                <a:tc>
                  <a:txBody>
                    <a:bodyPr/>
                    <a:lstStyle/>
                    <a:p>
                      <a:r>
                        <a:rPr lang="fr-FR" sz="2000" b="1" dirty="0" smtClean="0">
                          <a:solidFill>
                            <a:schemeClr val="bg1"/>
                          </a:solidFill>
                        </a:rPr>
                        <a:t>Support de présentation </a:t>
                      </a:r>
                      <a:endParaRPr lang="fr-FR" sz="2000" b="1" dirty="0">
                        <a:solidFill>
                          <a:schemeClr val="bg1"/>
                        </a:solidFill>
                      </a:endParaRPr>
                    </a:p>
                  </a:txBody>
                  <a:tcPr>
                    <a:solidFill>
                      <a:schemeClr val="accent1"/>
                    </a:solidFill>
                  </a:tcPr>
                </a:tc>
                <a:tc>
                  <a:txBody>
                    <a:bodyPr/>
                    <a:lstStyle/>
                    <a:p>
                      <a:r>
                        <a:rPr lang="fr-FR" sz="2000" dirty="0" smtClean="0"/>
                        <a:t>Titres et légendes seulement </a:t>
                      </a:r>
                      <a:endParaRPr lang="fr-FR" sz="2000" dirty="0"/>
                    </a:p>
                  </a:txBody>
                  <a:tcPr/>
                </a:tc>
                <a:tc>
                  <a:txBody>
                    <a:bodyPr/>
                    <a:lstStyle/>
                    <a:p>
                      <a:r>
                        <a:rPr lang="fr-FR" sz="2000" dirty="0" smtClean="0"/>
                        <a:t>5 pages de supports possibles</a:t>
                      </a:r>
                      <a:endParaRPr lang="fr-FR" sz="2000" dirty="0"/>
                    </a:p>
                  </a:txBody>
                  <a:tcPr/>
                </a:tc>
                <a:extLst>
                  <a:ext uri="{0D108BD9-81ED-4DB2-BD59-A6C34878D82A}">
                    <a16:rowId xmlns:a16="http://schemas.microsoft.com/office/drawing/2014/main" val="1891372013"/>
                  </a:ext>
                </a:extLst>
              </a:tr>
              <a:tr h="1782347">
                <a:tc>
                  <a:txBody>
                    <a:bodyPr/>
                    <a:lstStyle/>
                    <a:p>
                      <a:r>
                        <a:rPr lang="fr-FR" sz="2000" b="1" dirty="0" smtClean="0">
                          <a:solidFill>
                            <a:schemeClr val="bg1"/>
                          </a:solidFill>
                        </a:rPr>
                        <a:t>Critères</a:t>
                      </a:r>
                      <a:r>
                        <a:rPr lang="fr-FR" sz="2000" b="1" baseline="0" dirty="0" smtClean="0">
                          <a:solidFill>
                            <a:schemeClr val="bg1"/>
                          </a:solidFill>
                        </a:rPr>
                        <a:t> d’évaluation </a:t>
                      </a:r>
                      <a:endParaRPr lang="fr-FR" sz="2000" b="1" dirty="0">
                        <a:solidFill>
                          <a:schemeClr val="bg1"/>
                        </a:solidFill>
                      </a:endParaRPr>
                    </a:p>
                  </a:txBody>
                  <a:tcPr>
                    <a:solidFill>
                      <a:schemeClr val="accent1"/>
                    </a:solidFill>
                  </a:tcPr>
                </a:tc>
                <a:tc>
                  <a:txBody>
                    <a:bodyPr/>
                    <a:lstStyle/>
                    <a:p>
                      <a:pPr marL="342900" indent="-342900">
                        <a:buFont typeface="Arial" panose="020B0604020202020204" pitchFamily="34" charset="0"/>
                        <a:buChar char="•"/>
                      </a:pPr>
                      <a:r>
                        <a:rPr lang="fr-FR" sz="2000" dirty="0" smtClean="0"/>
                        <a:t>Communiquer à l’oral</a:t>
                      </a:r>
                    </a:p>
                    <a:p>
                      <a:pPr marL="342900" indent="-342900">
                        <a:buFont typeface="Arial" panose="020B0604020202020204" pitchFamily="34" charset="0"/>
                        <a:buChar char="•"/>
                      </a:pPr>
                      <a:r>
                        <a:rPr lang="fr-FR" sz="2000" dirty="0" smtClean="0"/>
                        <a:t>Exposer une réalisation,</a:t>
                      </a:r>
                      <a:r>
                        <a:rPr lang="fr-FR" sz="2000" baseline="0" dirty="0" smtClean="0"/>
                        <a:t> présenter l’expérience professionnelle ou la recherche en lien avec le métier. </a:t>
                      </a:r>
                      <a:endParaRPr lang="fr-FR" sz="2000" dirty="0"/>
                    </a:p>
                  </a:txBody>
                  <a:tcPr/>
                </a:tc>
                <a:tc>
                  <a:txBody>
                    <a:bodyPr/>
                    <a:lstStyle/>
                    <a:p>
                      <a:pPr marL="342900" indent="-342900">
                        <a:buFont typeface="Arial" panose="020B0604020202020204" pitchFamily="34" charset="0"/>
                        <a:buChar char="•"/>
                      </a:pPr>
                      <a:r>
                        <a:rPr lang="fr-FR" sz="2000" dirty="0" smtClean="0"/>
                        <a:t>Capacité</a:t>
                      </a:r>
                      <a:r>
                        <a:rPr lang="fr-FR" sz="2000" baseline="0" dirty="0" smtClean="0"/>
                        <a:t> à relater la démarche utilisée (objectifs/ Etapes/ acteurs et partenaires/ investissement personnel dans le projet)</a:t>
                      </a:r>
                      <a:endParaRPr lang="fr-FR" sz="2000" dirty="0" smtClean="0"/>
                    </a:p>
                    <a:p>
                      <a:pPr marL="342900" indent="-342900">
                        <a:buFont typeface="Arial" panose="020B0604020202020204" pitchFamily="34" charset="0"/>
                        <a:buChar char="•"/>
                      </a:pPr>
                      <a:r>
                        <a:rPr lang="fr-FR" sz="2000" dirty="0" smtClean="0"/>
                        <a:t>Aptitude</a:t>
                      </a:r>
                      <a:r>
                        <a:rPr lang="fr-FR" sz="2000" baseline="0" dirty="0" smtClean="0"/>
                        <a:t> à apprécier les points forts et les points faibles dans la démarches adoptée Aptitude à faire ressortir la valeur et l’intérêt du </a:t>
                      </a:r>
                      <a:r>
                        <a:rPr lang="fr-FR" sz="2000" baseline="0" dirty="0" err="1" smtClean="0"/>
                        <a:t>Cd’O</a:t>
                      </a:r>
                      <a:endParaRPr lang="fr-FR" sz="2000" baseline="0" dirty="0" smtClean="0"/>
                    </a:p>
                    <a:p>
                      <a:pPr marL="342900" indent="-342900">
                        <a:buFont typeface="Arial" panose="020B0604020202020204" pitchFamily="34" charset="0"/>
                        <a:buChar char="•"/>
                      </a:pPr>
                      <a:r>
                        <a:rPr lang="fr-FR" sz="2000" baseline="0" dirty="0" smtClean="0"/>
                        <a:t>Aptitude à s’adapter à ses interlocuteurs et à la situation. </a:t>
                      </a:r>
                      <a:endParaRPr lang="fr-FR" sz="2000" dirty="0" smtClean="0"/>
                    </a:p>
                  </a:txBody>
                  <a:tcPr/>
                </a:tc>
                <a:extLst>
                  <a:ext uri="{0D108BD9-81ED-4DB2-BD59-A6C34878D82A}">
                    <a16:rowId xmlns:a16="http://schemas.microsoft.com/office/drawing/2014/main" val="1588154770"/>
                  </a:ext>
                </a:extLst>
              </a:tr>
              <a:tr h="490594">
                <a:tc>
                  <a:txBody>
                    <a:bodyPr/>
                    <a:lstStyle/>
                    <a:p>
                      <a:endParaRPr lang="fr-FR" sz="2000" b="1" dirty="0">
                        <a:solidFill>
                          <a:schemeClr val="bg1"/>
                        </a:solidFill>
                      </a:endParaRPr>
                    </a:p>
                  </a:txBody>
                  <a:tcPr>
                    <a:solidFill>
                      <a:schemeClr val="accent1"/>
                    </a:solidFill>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376923433"/>
                  </a:ext>
                </a:extLst>
              </a:tr>
            </a:tbl>
          </a:graphicData>
        </a:graphic>
      </p:graphicFrame>
    </p:spTree>
    <p:extLst>
      <p:ext uri="{BB962C8B-B14F-4D97-AF65-F5344CB8AC3E}">
        <p14:creationId xmlns:p14="http://schemas.microsoft.com/office/powerpoint/2010/main" val="2241541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1337" y="282107"/>
            <a:ext cx="3876061" cy="923330"/>
          </a:xfrm>
          <a:prstGeom prst="rect">
            <a:avLst/>
          </a:prstGeom>
          <a:noFill/>
        </p:spPr>
        <p:txBody>
          <a:bodyPr wrap="none" lIns="91440" tIns="45720" rIns="91440" bIns="45720">
            <a:spAutoFit/>
          </a:bodyPr>
          <a:lstStyle/>
          <a:p>
            <a:pPr algn="ctr"/>
            <a:r>
              <a:rPr lang="fr-FR" sz="5400" b="0" cap="none" spc="0" dirty="0" smtClean="0">
                <a:ln w="0"/>
                <a:solidFill>
                  <a:schemeClr val="accent2">
                    <a:lumMod val="75000"/>
                  </a:schemeClr>
                </a:solidFill>
                <a:effectLst>
                  <a:reflection blurRad="6350" stA="53000" endA="300" endPos="35500" dir="5400000" sy="-90000" algn="bl" rotWithShape="0"/>
                </a:effectLst>
              </a:rPr>
              <a:t>Récap</a:t>
            </a:r>
            <a:r>
              <a:rPr lang="fr-FR" sz="5400" dirty="0" smtClean="0">
                <a:ln w="0"/>
                <a:solidFill>
                  <a:schemeClr val="accent2">
                    <a:lumMod val="75000"/>
                  </a:schemeClr>
                </a:solidFill>
                <a:effectLst>
                  <a:reflection blurRad="6350" stA="53000" endA="300" endPos="35500" dir="5400000" sy="-90000" algn="bl" rotWithShape="0"/>
                </a:effectLst>
              </a:rPr>
              <a:t>itulatif</a:t>
            </a:r>
            <a:r>
              <a:rPr lang="fr-FR"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Image 4"/>
          <p:cNvPicPr>
            <a:picLocks noChangeAspect="1"/>
          </p:cNvPicPr>
          <p:nvPr/>
        </p:nvPicPr>
        <p:blipFill>
          <a:blip r:embed="rId3"/>
          <a:stretch>
            <a:fillRect/>
          </a:stretch>
        </p:blipFill>
        <p:spPr>
          <a:xfrm>
            <a:off x="3813908" y="2248644"/>
            <a:ext cx="2238375" cy="2209800"/>
          </a:xfrm>
          <a:prstGeom prst="rect">
            <a:avLst/>
          </a:prstGeom>
        </p:spPr>
      </p:pic>
      <p:pic>
        <p:nvPicPr>
          <p:cNvPr id="9" name="Image 8"/>
          <p:cNvPicPr>
            <a:picLocks noChangeAspect="1"/>
          </p:cNvPicPr>
          <p:nvPr/>
        </p:nvPicPr>
        <p:blipFill>
          <a:blip r:embed="rId4"/>
          <a:stretch>
            <a:fillRect/>
          </a:stretch>
        </p:blipFill>
        <p:spPr>
          <a:xfrm>
            <a:off x="1364933" y="3302864"/>
            <a:ext cx="1980350" cy="3474454"/>
          </a:xfrm>
          <a:prstGeom prst="rect">
            <a:avLst/>
          </a:prstGeom>
        </p:spPr>
      </p:pic>
      <p:sp>
        <p:nvSpPr>
          <p:cNvPr id="10" name="Rectangle à coins arrondis 9"/>
          <p:cNvSpPr/>
          <p:nvPr/>
        </p:nvSpPr>
        <p:spPr>
          <a:xfrm>
            <a:off x="5625758" y="1398634"/>
            <a:ext cx="2322064" cy="1715627"/>
          </a:xfrm>
          <a:prstGeom prst="roundRect">
            <a:avLst/>
          </a:prstGeom>
          <a:solidFill>
            <a:schemeClr val="bg1"/>
          </a:solid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accent1">
                    <a:lumMod val="50000"/>
                  </a:schemeClr>
                </a:solidFill>
                <a:latin typeface="Arial Rounded MT Bold" panose="020F0704030504030204" pitchFamily="34" charset="0"/>
                <a:sym typeface="Wingdings" panose="05000000000000000000" pitchFamily="2" charset="2"/>
              </a:rPr>
              <a:t></a:t>
            </a:r>
          </a:p>
          <a:p>
            <a:pPr algn="ctr"/>
            <a:r>
              <a:rPr lang="fr-FR" sz="1600" dirty="0">
                <a:solidFill>
                  <a:schemeClr val="tx1"/>
                </a:solidFill>
                <a:sym typeface="Wingdings" panose="05000000000000000000" pitchFamily="2" charset="2"/>
              </a:rPr>
              <a:t>Un oral en continu de 3 </a:t>
            </a:r>
            <a:r>
              <a:rPr lang="fr-FR" sz="1600" dirty="0" smtClean="0">
                <a:solidFill>
                  <a:schemeClr val="tx1"/>
                </a:solidFill>
                <a:sym typeface="Wingdings" panose="05000000000000000000" pitchFamily="2" charset="2"/>
              </a:rPr>
              <a:t>mn</a:t>
            </a:r>
          </a:p>
          <a:p>
            <a:pPr algn="ctr"/>
            <a:r>
              <a:rPr lang="fr-FR" sz="1600" dirty="0" smtClean="0">
                <a:solidFill>
                  <a:schemeClr val="tx1"/>
                </a:solidFill>
                <a:sym typeface="Wingdings" panose="05000000000000000000" pitchFamily="2" charset="2"/>
              </a:rPr>
              <a:t>Un support possible avec seulement des titres ou des légendes </a:t>
            </a:r>
            <a:endParaRPr lang="fr-FR" sz="1600" dirty="0">
              <a:solidFill>
                <a:schemeClr val="tx1"/>
              </a:solidFill>
            </a:endParaRPr>
          </a:p>
        </p:txBody>
      </p:sp>
      <p:grpSp>
        <p:nvGrpSpPr>
          <p:cNvPr id="21" name="Groupe 20"/>
          <p:cNvGrpSpPr/>
          <p:nvPr/>
        </p:nvGrpSpPr>
        <p:grpSpPr>
          <a:xfrm>
            <a:off x="8266670" y="1833606"/>
            <a:ext cx="3389957" cy="3110798"/>
            <a:chOff x="6412754" y="1833606"/>
            <a:chExt cx="3888769" cy="3181720"/>
          </a:xfrm>
        </p:grpSpPr>
        <p:pic>
          <p:nvPicPr>
            <p:cNvPr id="6" name="Image 5"/>
            <p:cNvPicPr>
              <a:picLocks noChangeAspect="1"/>
            </p:cNvPicPr>
            <p:nvPr/>
          </p:nvPicPr>
          <p:blipFill>
            <a:blip r:embed="rId5"/>
            <a:stretch>
              <a:fillRect/>
            </a:stretch>
          </p:blipFill>
          <p:spPr>
            <a:xfrm>
              <a:off x="6412754" y="1833606"/>
              <a:ext cx="3888769" cy="3181720"/>
            </a:xfrm>
            <a:prstGeom prst="rect">
              <a:avLst/>
            </a:prstGeom>
          </p:spPr>
        </p:pic>
        <p:sp>
          <p:nvSpPr>
            <p:cNvPr id="11" name="ZoneTexte 10"/>
            <p:cNvSpPr txBox="1"/>
            <p:nvPr/>
          </p:nvSpPr>
          <p:spPr>
            <a:xfrm rot="348717">
              <a:off x="8118159" y="2435200"/>
              <a:ext cx="1857509" cy="1323439"/>
            </a:xfrm>
            <a:prstGeom prst="rect">
              <a:avLst/>
            </a:prstGeom>
            <a:noFill/>
          </p:spPr>
          <p:txBody>
            <a:bodyPr wrap="square" rtlCol="0">
              <a:spAutoFit/>
            </a:bodyPr>
            <a:lstStyle/>
            <a:p>
              <a:r>
                <a:rPr lang="fr-FR" sz="1600" dirty="0" smtClean="0"/>
                <a:t>Une réalisation, une expérience professionnelle, ou une recherche en lien </a:t>
              </a:r>
              <a:r>
                <a:rPr lang="fr-FR" sz="1600" b="1" dirty="0" smtClean="0">
                  <a:solidFill>
                    <a:srgbClr val="FF0000"/>
                  </a:solidFill>
                </a:rPr>
                <a:t>avec le métier </a:t>
              </a:r>
              <a:endParaRPr lang="fr-FR" sz="1600" b="1" dirty="0">
                <a:solidFill>
                  <a:srgbClr val="FF0000"/>
                </a:solidFill>
              </a:endParaRPr>
            </a:p>
          </p:txBody>
        </p:sp>
      </p:grpSp>
      <p:sp>
        <p:nvSpPr>
          <p:cNvPr id="14" name="Rectangle à coins arrondis 13"/>
          <p:cNvSpPr/>
          <p:nvPr/>
        </p:nvSpPr>
        <p:spPr>
          <a:xfrm>
            <a:off x="3500301" y="4718130"/>
            <a:ext cx="1727323" cy="982161"/>
          </a:xfrm>
          <a:prstGeom prst="roundRect">
            <a:avLst/>
          </a:prstGeom>
          <a:solidFill>
            <a:schemeClr val="bg1"/>
          </a:solid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accent1">
                    <a:lumMod val="50000"/>
                  </a:schemeClr>
                </a:solidFill>
                <a:latin typeface="Arial Rounded MT Bold" panose="020F0704030504030204" pitchFamily="34" charset="0"/>
                <a:sym typeface="Wingdings" panose="05000000000000000000" pitchFamily="2" charset="2"/>
              </a:rPr>
              <a:t></a:t>
            </a:r>
          </a:p>
          <a:p>
            <a:pPr algn="ctr"/>
            <a:r>
              <a:rPr lang="fr-FR" sz="1600" dirty="0" smtClean="0">
                <a:solidFill>
                  <a:schemeClr val="tx1"/>
                </a:solidFill>
                <a:sym typeface="Wingdings" panose="05000000000000000000" pitchFamily="2" charset="2"/>
              </a:rPr>
              <a:t>Un entretien de 7 mn maximum</a:t>
            </a:r>
            <a:endParaRPr lang="fr-FR" sz="1600" dirty="0">
              <a:solidFill>
                <a:schemeClr val="tx1"/>
              </a:solidFill>
            </a:endParaRPr>
          </a:p>
        </p:txBody>
      </p:sp>
      <p:grpSp>
        <p:nvGrpSpPr>
          <p:cNvPr id="23" name="Groupe 22"/>
          <p:cNvGrpSpPr/>
          <p:nvPr/>
        </p:nvGrpSpPr>
        <p:grpSpPr>
          <a:xfrm>
            <a:off x="1988974" y="1130492"/>
            <a:ext cx="2525740" cy="2223052"/>
            <a:chOff x="1988974" y="1130492"/>
            <a:chExt cx="2525740" cy="2223052"/>
          </a:xfrm>
        </p:grpSpPr>
        <p:pic>
          <p:nvPicPr>
            <p:cNvPr id="7" name="Image 6"/>
            <p:cNvPicPr>
              <a:picLocks noChangeAspect="1"/>
            </p:cNvPicPr>
            <p:nvPr/>
          </p:nvPicPr>
          <p:blipFill>
            <a:blip r:embed="rId6"/>
            <a:stretch>
              <a:fillRect/>
            </a:stretch>
          </p:blipFill>
          <p:spPr>
            <a:xfrm>
              <a:off x="1996043" y="1130492"/>
              <a:ext cx="2518671" cy="2223052"/>
            </a:xfrm>
            <a:prstGeom prst="rect">
              <a:avLst/>
            </a:prstGeom>
          </p:spPr>
        </p:pic>
        <p:sp>
          <p:nvSpPr>
            <p:cNvPr id="15" name="ZoneTexte 14"/>
            <p:cNvSpPr txBox="1"/>
            <p:nvPr/>
          </p:nvSpPr>
          <p:spPr>
            <a:xfrm>
              <a:off x="2486400" y="1429210"/>
              <a:ext cx="723331" cy="276999"/>
            </a:xfrm>
            <a:prstGeom prst="rect">
              <a:avLst/>
            </a:prstGeom>
            <a:noFill/>
          </p:spPr>
          <p:txBody>
            <a:bodyPr wrap="square" rtlCol="0">
              <a:spAutoFit/>
            </a:bodyPr>
            <a:lstStyle/>
            <a:p>
              <a:r>
                <a:rPr lang="fr-FR" sz="1200" dirty="0" smtClean="0"/>
                <a:t>préciser</a:t>
              </a:r>
              <a:endParaRPr lang="fr-FR" sz="1200" dirty="0"/>
            </a:p>
          </p:txBody>
        </p:sp>
        <p:sp>
          <p:nvSpPr>
            <p:cNvPr id="16" name="ZoneTexte 15"/>
            <p:cNvSpPr txBox="1"/>
            <p:nvPr/>
          </p:nvSpPr>
          <p:spPr>
            <a:xfrm>
              <a:off x="2963779" y="1833606"/>
              <a:ext cx="1073043" cy="276999"/>
            </a:xfrm>
            <a:prstGeom prst="rect">
              <a:avLst/>
            </a:prstGeom>
            <a:noFill/>
          </p:spPr>
          <p:txBody>
            <a:bodyPr wrap="square" rtlCol="0">
              <a:spAutoFit/>
            </a:bodyPr>
            <a:lstStyle/>
            <a:p>
              <a:r>
                <a:rPr lang="fr-FR" sz="1200" dirty="0" smtClean="0"/>
                <a:t>développer</a:t>
              </a:r>
              <a:endParaRPr lang="fr-FR" sz="1200" dirty="0"/>
            </a:p>
          </p:txBody>
        </p:sp>
        <p:sp>
          <p:nvSpPr>
            <p:cNvPr id="17" name="ZoneTexte 16"/>
            <p:cNvSpPr txBox="1"/>
            <p:nvPr/>
          </p:nvSpPr>
          <p:spPr>
            <a:xfrm>
              <a:off x="1988974" y="2042567"/>
              <a:ext cx="1073043" cy="276999"/>
            </a:xfrm>
            <a:prstGeom prst="rect">
              <a:avLst/>
            </a:prstGeom>
            <a:noFill/>
          </p:spPr>
          <p:txBody>
            <a:bodyPr wrap="square" rtlCol="0">
              <a:spAutoFit/>
            </a:bodyPr>
            <a:lstStyle/>
            <a:p>
              <a:r>
                <a:rPr lang="fr-FR" sz="1200" dirty="0" smtClean="0"/>
                <a:t>prolonger</a:t>
              </a:r>
              <a:endParaRPr lang="fr-FR" sz="1200" dirty="0"/>
            </a:p>
          </p:txBody>
        </p:sp>
        <p:sp>
          <p:nvSpPr>
            <p:cNvPr id="18" name="ZoneTexte 17"/>
            <p:cNvSpPr txBox="1"/>
            <p:nvPr/>
          </p:nvSpPr>
          <p:spPr>
            <a:xfrm>
              <a:off x="2392403" y="2347813"/>
              <a:ext cx="1073043" cy="646331"/>
            </a:xfrm>
            <a:prstGeom prst="rect">
              <a:avLst/>
            </a:prstGeom>
            <a:noFill/>
          </p:spPr>
          <p:txBody>
            <a:bodyPr wrap="square" rtlCol="0">
              <a:spAutoFit/>
            </a:bodyPr>
            <a:lstStyle/>
            <a:p>
              <a:r>
                <a:rPr lang="fr-FR" sz="1200" dirty="0" smtClean="0">
                  <a:solidFill>
                    <a:schemeClr val="bg1"/>
                  </a:solidFill>
                </a:rPr>
                <a:t>Dimension morale ou civique</a:t>
              </a:r>
              <a:endParaRPr lang="fr-FR" sz="1200" dirty="0">
                <a:solidFill>
                  <a:schemeClr val="bg1"/>
                </a:solidFill>
              </a:endParaRPr>
            </a:p>
          </p:txBody>
        </p:sp>
      </p:grpSp>
      <p:sp>
        <p:nvSpPr>
          <p:cNvPr id="19" name="Rectangle 18"/>
          <p:cNvSpPr/>
          <p:nvPr/>
        </p:nvSpPr>
        <p:spPr>
          <a:xfrm rot="20350632">
            <a:off x="2153916" y="2310664"/>
            <a:ext cx="1332801" cy="461665"/>
          </a:xfrm>
          <a:prstGeom prst="rect">
            <a:avLst/>
          </a:prstGeom>
          <a:noFill/>
        </p:spPr>
        <p:txBody>
          <a:bodyPr wrap="none" lIns="91440" tIns="45720" rIns="91440" bIns="45720">
            <a:spAutoFit/>
          </a:bodyPr>
          <a:lstStyle/>
          <a:p>
            <a:pPr algn="ctr"/>
            <a:r>
              <a:rPr lang="fr-FR" sz="2400" b="1" cap="none" spc="0" dirty="0" smtClean="0">
                <a:ln w="6600">
                  <a:solidFill>
                    <a:schemeClr val="accent2"/>
                  </a:solidFill>
                  <a:prstDash val="solid"/>
                </a:ln>
                <a:solidFill>
                  <a:srgbClr val="FFFFFF"/>
                </a:solidFill>
                <a:effectLst>
                  <a:outerShdw dist="38100" dir="2700000" algn="tl" rotWithShape="0">
                    <a:schemeClr val="accent2"/>
                  </a:outerShdw>
                </a:effectLst>
              </a:rPr>
              <a:t>facultatif</a:t>
            </a:r>
            <a:endParaRPr lang="fr-FR"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0" name="Rectangle à coins arrondis 19"/>
          <p:cNvSpPr/>
          <p:nvPr/>
        </p:nvSpPr>
        <p:spPr>
          <a:xfrm>
            <a:off x="6028874" y="4651642"/>
            <a:ext cx="2124047" cy="1545877"/>
          </a:xfrm>
          <a:prstGeom prst="roundRect">
            <a:avLst/>
          </a:prstGeom>
          <a:solidFill>
            <a:schemeClr val="bg1"/>
          </a:solid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sym typeface="Wingdings" panose="05000000000000000000" pitchFamily="2" charset="2"/>
              </a:rPr>
              <a:t>Noté sur 20 pts</a:t>
            </a:r>
            <a:r>
              <a:rPr lang="fr-FR" sz="1600" dirty="0">
                <a:solidFill>
                  <a:schemeClr val="tx1"/>
                </a:solidFill>
                <a:sym typeface="Wingdings" panose="05000000000000000000" pitchFamily="2" charset="2"/>
              </a:rPr>
              <a:t>, </a:t>
            </a:r>
            <a:endParaRPr lang="fr-FR" sz="1600" dirty="0" smtClean="0">
              <a:solidFill>
                <a:schemeClr val="tx1"/>
              </a:solidFill>
              <a:sym typeface="Wingdings" panose="05000000000000000000" pitchFamily="2" charset="2"/>
            </a:endParaRPr>
          </a:p>
          <a:p>
            <a:pPr algn="ctr"/>
            <a:r>
              <a:rPr lang="fr-FR" sz="1600" dirty="0" smtClean="0">
                <a:solidFill>
                  <a:schemeClr val="tx1"/>
                </a:solidFill>
                <a:sym typeface="Wingdings" panose="05000000000000000000" pitchFamily="2" charset="2"/>
              </a:rPr>
              <a:t>soit </a:t>
            </a:r>
            <a:r>
              <a:rPr lang="fr-FR" sz="1600" dirty="0">
                <a:solidFill>
                  <a:schemeClr val="tx1"/>
                </a:solidFill>
                <a:sym typeface="Wingdings" panose="05000000000000000000" pitchFamily="2" charset="2"/>
              </a:rPr>
              <a:t>1/3 de la note globale de français et histoire-géographie</a:t>
            </a:r>
            <a:endParaRPr lang="fr-FR" sz="1600" dirty="0">
              <a:solidFill>
                <a:schemeClr val="tx1"/>
              </a:solidFill>
            </a:endParaRPr>
          </a:p>
        </p:txBody>
      </p:sp>
      <p:sp>
        <p:nvSpPr>
          <p:cNvPr id="24" name="ZoneTexte 23"/>
          <p:cNvSpPr txBox="1"/>
          <p:nvPr/>
        </p:nvSpPr>
        <p:spPr>
          <a:xfrm rot="1177487">
            <a:off x="1538831" y="4837242"/>
            <a:ext cx="864129" cy="646331"/>
          </a:xfrm>
          <a:prstGeom prst="rect">
            <a:avLst/>
          </a:prstGeom>
          <a:noFill/>
        </p:spPr>
        <p:txBody>
          <a:bodyPr wrap="square" rtlCol="0">
            <a:spAutoFit/>
          </a:bodyPr>
          <a:lstStyle/>
          <a:p>
            <a:pPr algn="ctr"/>
            <a:r>
              <a:rPr lang="fr-FR" sz="1200" b="1" dirty="0" smtClean="0">
                <a:solidFill>
                  <a:srgbClr val="FF0000"/>
                </a:solidFill>
              </a:rPr>
              <a:t>Professeur de français</a:t>
            </a:r>
            <a:endParaRPr lang="fr-FR" sz="1200" b="1" dirty="0">
              <a:solidFill>
                <a:srgbClr val="FF0000"/>
              </a:solidFill>
            </a:endParaRPr>
          </a:p>
        </p:txBody>
      </p:sp>
      <p:sp>
        <p:nvSpPr>
          <p:cNvPr id="25" name="Pensées 24"/>
          <p:cNvSpPr/>
          <p:nvPr/>
        </p:nvSpPr>
        <p:spPr>
          <a:xfrm>
            <a:off x="8900903" y="4906572"/>
            <a:ext cx="1857472" cy="1007622"/>
          </a:xfrm>
          <a:prstGeom prst="cloudCallout">
            <a:avLst>
              <a:gd name="adj1" fmla="val -80831"/>
              <a:gd name="adj2" fmla="val 226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Co-intervention</a:t>
            </a:r>
            <a:endParaRPr lang="fr-FR" sz="1600" dirty="0">
              <a:solidFill>
                <a:schemeClr val="tx1"/>
              </a:solidFill>
            </a:endParaRPr>
          </a:p>
        </p:txBody>
      </p:sp>
    </p:spTree>
    <p:extLst>
      <p:ext uri="{BB962C8B-B14F-4D97-AF65-F5344CB8AC3E}">
        <p14:creationId xmlns:p14="http://schemas.microsoft.com/office/powerpoint/2010/main" val="422467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27" presetClass="emph" presetSubtype="0" fill="remove" grpId="0" nodeType="withEffect">
                                  <p:stCondLst>
                                    <p:cond delay="0"/>
                                  </p:stCondLst>
                                  <p:childTnLst>
                                    <p:animClr clrSpc="rgb" dir="cw">
                                      <p:cBhvr override="childStyle">
                                        <p:cTn id="35" dur="250" autoRev="1" fill="remove"/>
                                        <p:tgtEl>
                                          <p:spTgt spid="19"/>
                                        </p:tgtEl>
                                        <p:attrNameLst>
                                          <p:attrName>style.color</p:attrName>
                                        </p:attrNameLst>
                                      </p:cBhvr>
                                      <p:to>
                                        <a:schemeClr val="bg1"/>
                                      </p:to>
                                    </p:animClr>
                                    <p:animClr clrSpc="rgb" dir="cw">
                                      <p:cBhvr>
                                        <p:cTn id="36" dur="250" autoRev="1" fill="remove"/>
                                        <p:tgtEl>
                                          <p:spTgt spid="19"/>
                                        </p:tgtEl>
                                        <p:attrNameLst>
                                          <p:attrName>fillcolor</p:attrName>
                                        </p:attrNameLst>
                                      </p:cBhvr>
                                      <p:to>
                                        <a:schemeClr val="bg1"/>
                                      </p:to>
                                    </p:animClr>
                                    <p:set>
                                      <p:cBhvr>
                                        <p:cTn id="37" dur="250" autoRev="1" fill="remove"/>
                                        <p:tgtEl>
                                          <p:spTgt spid="19"/>
                                        </p:tgtEl>
                                        <p:attrNameLst>
                                          <p:attrName>fill.type</p:attrName>
                                        </p:attrNameLst>
                                      </p:cBhvr>
                                      <p:to>
                                        <p:strVal val="solid"/>
                                      </p:to>
                                    </p:set>
                                    <p:set>
                                      <p:cBhvr>
                                        <p:cTn id="38" dur="250" autoRev="1" fill="remove"/>
                                        <p:tgtEl>
                                          <p:spTgt spid="1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9" grpId="0"/>
      <p:bldP spid="19" grpId="1"/>
      <p:bldP spid="20" grpId="0" animBg="1"/>
      <p:bldP spid="24" grpId="0"/>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3857959"/>
          </a:xfrm>
          <a:blipFill>
            <a:blip r:embed="rId2"/>
            <a:tile tx="0" ty="0" sx="100000" sy="100000" flip="none" algn="tl"/>
          </a:blipFill>
        </p:spPr>
        <p:txBody>
          <a:bodyPr>
            <a:normAutofit/>
          </a:bodyPr>
          <a:lstStyle/>
          <a:p>
            <a:r>
              <a:rPr lang="fr-FR" sz="6600" b="1" dirty="0"/>
              <a:t>L’épreuve </a:t>
            </a:r>
            <a:r>
              <a:rPr lang="fr-FR" sz="6600" b="1" dirty="0" smtClean="0"/>
              <a:t>orale d’histoire géographie EMC</a:t>
            </a:r>
            <a:endParaRPr lang="fr-FR" sz="6600" b="1" dirty="0"/>
          </a:p>
        </p:txBody>
      </p:sp>
      <p:sp>
        <p:nvSpPr>
          <p:cNvPr id="6" name="ZoneTexte 5"/>
          <p:cNvSpPr txBox="1"/>
          <p:nvPr/>
        </p:nvSpPr>
        <p:spPr>
          <a:xfrm>
            <a:off x="0" y="5209507"/>
            <a:ext cx="12050038" cy="923330"/>
          </a:xfrm>
          <a:prstGeom prst="rect">
            <a:avLst/>
          </a:prstGeom>
          <a:noFill/>
        </p:spPr>
        <p:txBody>
          <a:bodyPr wrap="square" rtlCol="0">
            <a:spAutoFit/>
          </a:bodyPr>
          <a:lstStyle/>
          <a:p>
            <a:r>
              <a:rPr lang="fr-FR" dirty="0" smtClean="0"/>
              <a:t>Cette partie repose sur une lecture détaillée des textes officiels et de la note de cadrage de l’inspection générale qu’il vous est vivement recommandé de relire pour une pleine appropriation :   </a:t>
            </a:r>
            <a:r>
              <a:rPr lang="fr-FR" dirty="0">
                <a:hlinkClick r:id="rId3"/>
              </a:rPr>
              <a:t>https://</a:t>
            </a:r>
            <a:r>
              <a:rPr lang="fr-FR" dirty="0" smtClean="0">
                <a:hlinkClick r:id="rId3"/>
              </a:rPr>
              <a:t>lettres-hg-lp.ac-noumea.nc/spip.php?rubrique44</a:t>
            </a:r>
            <a:endParaRPr lang="fr-FR" dirty="0" smtClean="0"/>
          </a:p>
          <a:p>
            <a:endParaRPr lang="fr-FR" dirty="0"/>
          </a:p>
        </p:txBody>
      </p:sp>
    </p:spTree>
    <p:extLst>
      <p:ext uri="{BB962C8B-B14F-4D97-AF65-F5344CB8AC3E}">
        <p14:creationId xmlns:p14="http://schemas.microsoft.com/office/powerpoint/2010/main" val="20091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8916" y="0"/>
            <a:ext cx="11004884" cy="1034716"/>
          </a:xfrm>
          <a:blipFill>
            <a:blip r:embed="rId3"/>
            <a:tile tx="0" ty="0" sx="100000" sy="100000" flip="none" algn="tl"/>
          </a:blipFill>
        </p:spPr>
        <p:txBody>
          <a:bodyPr>
            <a:noAutofit/>
          </a:bodyPr>
          <a:lstStyle/>
          <a:p>
            <a:pPr algn="ctr"/>
            <a:r>
              <a:rPr lang="fr-FR" sz="5400" b="1" dirty="0" smtClean="0"/>
              <a:t>Rappel des programmes de CAP </a:t>
            </a:r>
            <a:br>
              <a:rPr lang="fr-FR" sz="5400" b="1" dirty="0" smtClean="0"/>
            </a:br>
            <a:r>
              <a:rPr lang="fr-FR" sz="2800" b="1" dirty="0" smtClean="0"/>
              <a:t>(adaptés à la NC) </a:t>
            </a:r>
            <a:endParaRPr lang="fr-FR" sz="2800" b="1" dirty="0"/>
          </a:p>
        </p:txBody>
      </p:sp>
      <p:sp>
        <p:nvSpPr>
          <p:cNvPr id="3" name="Espace réservé du contenu 2"/>
          <p:cNvSpPr>
            <a:spLocks noGrp="1"/>
          </p:cNvSpPr>
          <p:nvPr>
            <p:ph idx="1"/>
          </p:nvPr>
        </p:nvSpPr>
        <p:spPr/>
        <p:txBody>
          <a:bodyPr/>
          <a:lstStyle/>
          <a:p>
            <a:endParaRPr lang="fr-FR" dirty="0" smtClean="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51091424"/>
              </p:ext>
            </p:extLst>
          </p:nvPr>
        </p:nvGraphicFramePr>
        <p:xfrm>
          <a:off x="128337" y="1263316"/>
          <a:ext cx="11935326" cy="5573306"/>
        </p:xfrm>
        <a:graphic>
          <a:graphicData uri="http://schemas.openxmlformats.org/drawingml/2006/table">
            <a:tbl>
              <a:tblPr firstRow="1" bandRow="1">
                <a:tableStyleId>{5C22544A-7EE6-4342-B048-85BDC9FD1C3A}</a:tableStyleId>
              </a:tblPr>
              <a:tblGrid>
                <a:gridCol w="1110916">
                  <a:extLst>
                    <a:ext uri="{9D8B030D-6E8A-4147-A177-3AD203B41FA5}">
                      <a16:colId xmlns:a16="http://schemas.microsoft.com/office/drawing/2014/main" val="1665881537"/>
                    </a:ext>
                  </a:extLst>
                </a:gridCol>
                <a:gridCol w="10824410">
                  <a:extLst>
                    <a:ext uri="{9D8B030D-6E8A-4147-A177-3AD203B41FA5}">
                      <a16:colId xmlns:a16="http://schemas.microsoft.com/office/drawing/2014/main" val="1558512146"/>
                    </a:ext>
                  </a:extLst>
                </a:gridCol>
              </a:tblGrid>
              <a:tr h="1782614">
                <a:tc>
                  <a:txBody>
                    <a:bodyPr/>
                    <a:lstStyle/>
                    <a:p>
                      <a:r>
                        <a:rPr lang="fr-FR" dirty="0" smtClean="0"/>
                        <a:t>HISTOIRE</a:t>
                      </a:r>
                      <a:endParaRPr lang="fr-FR" dirty="0"/>
                    </a:p>
                  </a:txBody>
                  <a:tcPr>
                    <a:solidFill>
                      <a:schemeClr val="accent5">
                        <a:lumMod val="75000"/>
                      </a:schemeClr>
                    </a:solidFill>
                  </a:tcPr>
                </a:tc>
                <a:tc>
                  <a:txBody>
                    <a:bodyPr/>
                    <a:lstStyle/>
                    <a:p>
                      <a:r>
                        <a:rPr lang="fr-FR" sz="2400" dirty="0" smtClean="0">
                          <a:solidFill>
                            <a:schemeClr val="accent4"/>
                          </a:solidFill>
                        </a:rPr>
                        <a:t>LA</a:t>
                      </a:r>
                      <a:r>
                        <a:rPr lang="fr-FR" sz="2400" baseline="0" dirty="0" smtClean="0">
                          <a:solidFill>
                            <a:schemeClr val="accent4"/>
                          </a:solidFill>
                        </a:rPr>
                        <a:t> FRANCE DEPUIS 1789 : DE L’AFFIRMATION DÉMOCRATIQUE À LA CONSTRUCTION EUROPÉENNE</a:t>
                      </a:r>
                    </a:p>
                    <a:p>
                      <a:pPr marL="742950" lvl="1" indent="-285750">
                        <a:buFont typeface="Wingdings" panose="05000000000000000000" pitchFamily="2" charset="2"/>
                        <a:buChar char="Ø"/>
                      </a:pPr>
                      <a:r>
                        <a:rPr lang="fr-FR" baseline="0" dirty="0" smtClean="0"/>
                        <a:t>1</a:t>
                      </a:r>
                      <a:r>
                        <a:rPr lang="fr-FR" baseline="30000" dirty="0" smtClean="0"/>
                        <a:t>er</a:t>
                      </a:r>
                      <a:r>
                        <a:rPr lang="fr-FR" baseline="0" dirty="0" smtClean="0"/>
                        <a:t> thème     : La France de la Révolution Française à la Vème République : l’affirmation démocratique </a:t>
                      </a:r>
                    </a:p>
                    <a:p>
                      <a:pPr marL="742950" lvl="1" indent="-285750">
                        <a:buFont typeface="Wingdings" panose="05000000000000000000" pitchFamily="2" charset="2"/>
                        <a:buChar char="Ø"/>
                      </a:pPr>
                      <a:r>
                        <a:rPr lang="fr-FR" baseline="0" dirty="0" smtClean="0"/>
                        <a:t>2</a:t>
                      </a:r>
                      <a:r>
                        <a:rPr lang="fr-FR" baseline="30000" dirty="0" smtClean="0"/>
                        <a:t>ème </a:t>
                      </a:r>
                      <a:r>
                        <a:rPr lang="fr-FR" baseline="0" dirty="0" smtClean="0"/>
                        <a:t> thème :  La France et la construction européenne depuis 1950 </a:t>
                      </a:r>
                    </a:p>
                    <a:p>
                      <a:pPr lvl="1"/>
                      <a:endParaRPr lang="fr-FR" dirty="0"/>
                    </a:p>
                  </a:txBody>
                  <a:tcPr/>
                </a:tc>
                <a:extLst>
                  <a:ext uri="{0D108BD9-81ED-4DB2-BD59-A6C34878D82A}">
                    <a16:rowId xmlns:a16="http://schemas.microsoft.com/office/drawing/2014/main" val="2793074263"/>
                  </a:ext>
                </a:extLst>
              </a:tr>
              <a:tr h="1407971">
                <a:tc>
                  <a:txBody>
                    <a:bodyPr/>
                    <a:lstStyle/>
                    <a:p>
                      <a:r>
                        <a:rPr lang="fr-FR" b="1" dirty="0" smtClean="0">
                          <a:solidFill>
                            <a:schemeClr val="bg1"/>
                          </a:solidFill>
                        </a:rPr>
                        <a:t>GEO</a:t>
                      </a:r>
                      <a:endParaRPr lang="fr-FR" b="1" dirty="0">
                        <a:solidFill>
                          <a:schemeClr val="bg1"/>
                        </a:solidFill>
                      </a:endParaRPr>
                    </a:p>
                  </a:txBody>
                  <a:tcPr>
                    <a:solidFill>
                      <a:schemeClr val="accent5">
                        <a:lumMod val="75000"/>
                      </a:schemeClr>
                    </a:solidFill>
                  </a:tcPr>
                </a:tc>
                <a:tc>
                  <a:txBody>
                    <a:bodyPr/>
                    <a:lstStyle/>
                    <a:p>
                      <a:r>
                        <a:rPr lang="fr-FR" sz="2400" b="1" dirty="0" smtClean="0">
                          <a:solidFill>
                            <a:schemeClr val="accent4"/>
                          </a:solidFill>
                        </a:rPr>
                        <a:t>ESPACES</a:t>
                      </a:r>
                      <a:r>
                        <a:rPr lang="fr-FR" sz="2400" b="1" baseline="0" dirty="0" smtClean="0">
                          <a:solidFill>
                            <a:schemeClr val="accent4"/>
                          </a:solidFill>
                        </a:rPr>
                        <a:t>, TRANSPORTS, MOBILITÉS ET TISSUS URBAINS </a:t>
                      </a:r>
                    </a:p>
                    <a:p>
                      <a:pPr marL="742950" lvl="1" indent="-285750">
                        <a:buFont typeface="Wingdings" panose="05000000000000000000" pitchFamily="2" charset="2"/>
                        <a:buChar char="Ø"/>
                      </a:pPr>
                      <a:r>
                        <a:rPr lang="fr-FR" sz="1800" b="1" baseline="0" dirty="0" smtClean="0">
                          <a:solidFill>
                            <a:schemeClr val="bg1"/>
                          </a:solidFill>
                        </a:rPr>
                        <a:t>1</a:t>
                      </a:r>
                      <a:r>
                        <a:rPr lang="fr-FR" sz="1800" b="1" baseline="30000" dirty="0" smtClean="0">
                          <a:solidFill>
                            <a:schemeClr val="bg1"/>
                          </a:solidFill>
                        </a:rPr>
                        <a:t>er</a:t>
                      </a:r>
                      <a:r>
                        <a:rPr lang="fr-FR" sz="1800" b="1" baseline="0" dirty="0" smtClean="0">
                          <a:solidFill>
                            <a:schemeClr val="bg1"/>
                          </a:solidFill>
                        </a:rPr>
                        <a:t> thème    : transports et mobilités </a:t>
                      </a:r>
                    </a:p>
                    <a:p>
                      <a:pPr marL="742950" lvl="1" indent="-285750">
                        <a:buFont typeface="Wingdings" panose="05000000000000000000" pitchFamily="2" charset="2"/>
                        <a:buChar char="Ø"/>
                      </a:pPr>
                      <a:r>
                        <a:rPr lang="fr-FR" sz="1800" b="1" baseline="0" dirty="0" smtClean="0">
                          <a:solidFill>
                            <a:schemeClr val="bg1"/>
                          </a:solidFill>
                        </a:rPr>
                        <a:t>2</a:t>
                      </a:r>
                      <a:r>
                        <a:rPr lang="fr-FR" sz="1800" b="1" baseline="30000" dirty="0" smtClean="0">
                          <a:solidFill>
                            <a:schemeClr val="bg1"/>
                          </a:solidFill>
                        </a:rPr>
                        <a:t>ème</a:t>
                      </a:r>
                      <a:r>
                        <a:rPr lang="fr-FR" sz="1800" b="1" baseline="0" dirty="0" smtClean="0">
                          <a:solidFill>
                            <a:schemeClr val="bg1"/>
                          </a:solidFill>
                        </a:rPr>
                        <a:t> thème : Espaces urbains : acteurs et enjeux </a:t>
                      </a:r>
                    </a:p>
                    <a:p>
                      <a:pPr marL="742950" lvl="1" indent="-285750">
                        <a:buFont typeface="Wingdings" panose="05000000000000000000" pitchFamily="2" charset="2"/>
                        <a:buChar char="Ø"/>
                      </a:pPr>
                      <a:endParaRPr lang="fr-FR" sz="1800" b="1" dirty="0">
                        <a:solidFill>
                          <a:schemeClr val="bg1"/>
                        </a:solidFill>
                      </a:endParaRPr>
                    </a:p>
                  </a:txBody>
                  <a:tcPr>
                    <a:solidFill>
                      <a:schemeClr val="accent1"/>
                    </a:solidFill>
                  </a:tcPr>
                </a:tc>
                <a:extLst>
                  <a:ext uri="{0D108BD9-81ED-4DB2-BD59-A6C34878D82A}">
                    <a16:rowId xmlns:a16="http://schemas.microsoft.com/office/drawing/2014/main" val="880166198"/>
                  </a:ext>
                </a:extLst>
              </a:tr>
              <a:tr h="2382721">
                <a:tc>
                  <a:txBody>
                    <a:bodyPr/>
                    <a:lstStyle/>
                    <a:p>
                      <a:r>
                        <a:rPr lang="fr-FR" b="1" dirty="0" smtClean="0">
                          <a:solidFill>
                            <a:schemeClr val="bg1"/>
                          </a:solidFill>
                        </a:rPr>
                        <a:t>EMC </a:t>
                      </a:r>
                      <a:endParaRPr lang="fr-FR" b="1" dirty="0">
                        <a:solidFill>
                          <a:schemeClr val="bg1"/>
                        </a:solidFill>
                      </a:endParaRPr>
                    </a:p>
                  </a:txBody>
                  <a:tcPr>
                    <a:solidFill>
                      <a:schemeClr val="accent5">
                        <a:lumMod val="75000"/>
                      </a:schemeClr>
                    </a:solidFill>
                  </a:tcPr>
                </a:tc>
                <a:tc>
                  <a:txBody>
                    <a:bodyPr/>
                    <a:lstStyle/>
                    <a:p>
                      <a:r>
                        <a:rPr lang="fr-FR" sz="2000" b="1" dirty="0" smtClean="0">
                          <a:solidFill>
                            <a:schemeClr val="bg1"/>
                          </a:solidFill>
                        </a:rPr>
                        <a:t>1</a:t>
                      </a:r>
                      <a:r>
                        <a:rPr lang="fr-FR" sz="2000" b="1" baseline="30000" dirty="0" smtClean="0">
                          <a:solidFill>
                            <a:schemeClr val="bg1"/>
                          </a:solidFill>
                        </a:rPr>
                        <a:t>er</a:t>
                      </a:r>
                      <a:r>
                        <a:rPr lang="fr-FR" sz="2000" b="1" dirty="0" smtClean="0">
                          <a:solidFill>
                            <a:schemeClr val="bg1"/>
                          </a:solidFill>
                        </a:rPr>
                        <a:t> objet d’étude :  </a:t>
                      </a:r>
                      <a:r>
                        <a:rPr lang="fr-FR" sz="2400" b="1" dirty="0" smtClean="0">
                          <a:solidFill>
                            <a:schemeClr val="accent4"/>
                          </a:solidFill>
                        </a:rPr>
                        <a:t>DEVENIR CITOYEN,</a:t>
                      </a:r>
                      <a:r>
                        <a:rPr lang="fr-FR" sz="2400" b="1" baseline="0" dirty="0" smtClean="0">
                          <a:solidFill>
                            <a:schemeClr val="accent4"/>
                          </a:solidFill>
                        </a:rPr>
                        <a:t> DE L’ÉCOLE À LA SOCIÉTÉ </a:t>
                      </a:r>
                    </a:p>
                    <a:p>
                      <a:pPr marL="742950" lvl="1" indent="-285750">
                        <a:buFont typeface="Wingdings" panose="05000000000000000000" pitchFamily="2" charset="2"/>
                        <a:buChar char="Ø"/>
                      </a:pPr>
                      <a:r>
                        <a:rPr lang="fr-FR" b="1" baseline="0" dirty="0" smtClean="0">
                          <a:solidFill>
                            <a:schemeClr val="bg1"/>
                          </a:solidFill>
                        </a:rPr>
                        <a:t>1</a:t>
                      </a:r>
                      <a:r>
                        <a:rPr lang="fr-FR" b="1" baseline="30000" dirty="0" smtClean="0">
                          <a:solidFill>
                            <a:schemeClr val="bg1"/>
                          </a:solidFill>
                        </a:rPr>
                        <a:t>er</a:t>
                      </a:r>
                      <a:r>
                        <a:rPr lang="fr-FR" b="1" baseline="0" dirty="0" smtClean="0">
                          <a:solidFill>
                            <a:schemeClr val="bg1"/>
                          </a:solidFill>
                        </a:rPr>
                        <a:t> thème : Être citoyen</a:t>
                      </a:r>
                    </a:p>
                    <a:p>
                      <a:pPr marL="742950" lvl="1" indent="-285750">
                        <a:buFont typeface="Wingdings" panose="05000000000000000000" pitchFamily="2" charset="2"/>
                        <a:buChar char="Ø"/>
                      </a:pPr>
                      <a:r>
                        <a:rPr lang="fr-FR" b="1" baseline="0" dirty="0" smtClean="0">
                          <a:solidFill>
                            <a:schemeClr val="bg1"/>
                          </a:solidFill>
                        </a:rPr>
                        <a:t>2</a:t>
                      </a:r>
                      <a:r>
                        <a:rPr lang="fr-FR" b="1" baseline="30000" dirty="0" smtClean="0">
                          <a:solidFill>
                            <a:schemeClr val="bg1"/>
                          </a:solidFill>
                        </a:rPr>
                        <a:t>ème</a:t>
                      </a:r>
                      <a:r>
                        <a:rPr lang="fr-FR" b="1" baseline="0" dirty="0" smtClean="0">
                          <a:solidFill>
                            <a:schemeClr val="bg1"/>
                          </a:solidFill>
                        </a:rPr>
                        <a:t> thème : La protection des libertés : défense et sécurité. </a:t>
                      </a:r>
                    </a:p>
                    <a:p>
                      <a:endParaRPr lang="fr-FR" b="1" baseline="0" dirty="0" smtClean="0">
                        <a:solidFill>
                          <a:schemeClr val="bg1"/>
                        </a:solidFill>
                      </a:endParaRPr>
                    </a:p>
                    <a:p>
                      <a:r>
                        <a:rPr lang="fr-FR" sz="2000" b="1" baseline="0" dirty="0" smtClean="0">
                          <a:solidFill>
                            <a:schemeClr val="bg1"/>
                          </a:solidFill>
                        </a:rPr>
                        <a:t>2</a:t>
                      </a:r>
                      <a:r>
                        <a:rPr lang="fr-FR" sz="2000" b="1" baseline="30000" dirty="0" smtClean="0">
                          <a:solidFill>
                            <a:schemeClr val="bg1"/>
                          </a:solidFill>
                        </a:rPr>
                        <a:t>ème</a:t>
                      </a:r>
                      <a:r>
                        <a:rPr lang="fr-FR" sz="2000" b="1" baseline="0" dirty="0" smtClean="0">
                          <a:solidFill>
                            <a:schemeClr val="bg1"/>
                          </a:solidFill>
                        </a:rPr>
                        <a:t> objet d’étude : </a:t>
                      </a:r>
                      <a:r>
                        <a:rPr lang="fr-FR" sz="2400" b="1" baseline="0" dirty="0" smtClean="0">
                          <a:solidFill>
                            <a:schemeClr val="accent4"/>
                          </a:solidFill>
                        </a:rPr>
                        <a:t>LIBERTÉ ET DÉMOCRATIE </a:t>
                      </a:r>
                    </a:p>
                    <a:p>
                      <a:pPr marL="742950" lvl="1" indent="-285750">
                        <a:buFont typeface="Wingdings" panose="05000000000000000000" pitchFamily="2" charset="2"/>
                        <a:buChar char="Ø"/>
                      </a:pPr>
                      <a:r>
                        <a:rPr lang="fr-FR" b="1" baseline="0" dirty="0" smtClean="0">
                          <a:solidFill>
                            <a:schemeClr val="bg1"/>
                          </a:solidFill>
                        </a:rPr>
                        <a:t>1</a:t>
                      </a:r>
                      <a:r>
                        <a:rPr lang="fr-FR" b="1" baseline="30000" dirty="0" smtClean="0">
                          <a:solidFill>
                            <a:schemeClr val="bg1"/>
                          </a:solidFill>
                        </a:rPr>
                        <a:t>er</a:t>
                      </a:r>
                      <a:r>
                        <a:rPr lang="fr-FR" b="1" baseline="0" dirty="0" smtClean="0">
                          <a:solidFill>
                            <a:schemeClr val="bg1"/>
                          </a:solidFill>
                        </a:rPr>
                        <a:t> thème : La liberté , nos libertés, ma liberté </a:t>
                      </a:r>
                    </a:p>
                    <a:p>
                      <a:pPr marL="742950" lvl="1" indent="-285750">
                        <a:buFont typeface="Wingdings" panose="05000000000000000000" pitchFamily="2" charset="2"/>
                        <a:buChar char="Ø"/>
                      </a:pPr>
                      <a:r>
                        <a:rPr lang="fr-FR" b="1" baseline="0" dirty="0" smtClean="0">
                          <a:solidFill>
                            <a:schemeClr val="bg1"/>
                          </a:solidFill>
                        </a:rPr>
                        <a:t>2</a:t>
                      </a:r>
                      <a:r>
                        <a:rPr lang="fr-FR" b="1" baseline="30000" dirty="0" smtClean="0">
                          <a:solidFill>
                            <a:schemeClr val="bg1"/>
                          </a:solidFill>
                        </a:rPr>
                        <a:t>ème</a:t>
                      </a:r>
                      <a:r>
                        <a:rPr lang="fr-FR" b="1" baseline="0" dirty="0" smtClean="0">
                          <a:solidFill>
                            <a:schemeClr val="bg1"/>
                          </a:solidFill>
                        </a:rPr>
                        <a:t> : la laïcité </a:t>
                      </a:r>
                      <a:endParaRPr lang="fr-FR" b="1" dirty="0">
                        <a:solidFill>
                          <a:schemeClr val="bg1"/>
                        </a:solidFill>
                      </a:endParaRPr>
                    </a:p>
                  </a:txBody>
                  <a:tcPr>
                    <a:solidFill>
                      <a:schemeClr val="accent1"/>
                    </a:solidFill>
                  </a:tcPr>
                </a:tc>
                <a:extLst>
                  <a:ext uri="{0D108BD9-81ED-4DB2-BD59-A6C34878D82A}">
                    <a16:rowId xmlns:a16="http://schemas.microsoft.com/office/drawing/2014/main" val="3909526652"/>
                  </a:ext>
                </a:extLst>
              </a:tr>
            </a:tbl>
          </a:graphicData>
        </a:graphic>
      </p:graphicFrame>
      <p:sp>
        <p:nvSpPr>
          <p:cNvPr id="5" name="ZoneTexte 4"/>
          <p:cNvSpPr txBox="1"/>
          <p:nvPr/>
        </p:nvSpPr>
        <p:spPr>
          <a:xfrm>
            <a:off x="8428294" y="5161546"/>
            <a:ext cx="3411768" cy="369332"/>
          </a:xfrm>
          <a:prstGeom prst="rect">
            <a:avLst/>
          </a:prstGeom>
          <a:solidFill>
            <a:schemeClr val="accent4"/>
          </a:solidFill>
        </p:spPr>
        <p:txBody>
          <a:bodyPr wrap="none" rtlCol="0">
            <a:spAutoFit/>
          </a:bodyPr>
          <a:lstStyle/>
          <a:p>
            <a:r>
              <a:rPr lang="fr-FR" dirty="0" smtClean="0"/>
              <a:t>Thèmes 1 : 2/3 de l’horaire annuel</a:t>
            </a:r>
          </a:p>
        </p:txBody>
      </p:sp>
      <p:cxnSp>
        <p:nvCxnSpPr>
          <p:cNvPr id="7" name="Connecteur droit avec flèche 6"/>
          <p:cNvCxnSpPr/>
          <p:nvPr/>
        </p:nvCxnSpPr>
        <p:spPr>
          <a:xfrm flipH="1" flipV="1">
            <a:off x="4475748" y="4957012"/>
            <a:ext cx="3789947" cy="246631"/>
          </a:xfrm>
          <a:prstGeom prst="straightConnector1">
            <a:avLst/>
          </a:prstGeom>
          <a:ln>
            <a:solidFill>
              <a:schemeClr val="accent4">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0" name="Connecteur droit avec flèche 9"/>
          <p:cNvCxnSpPr/>
          <p:nvPr/>
        </p:nvCxnSpPr>
        <p:spPr>
          <a:xfrm flipH="1">
            <a:off x="6553576" y="5420210"/>
            <a:ext cx="1712119" cy="769800"/>
          </a:xfrm>
          <a:prstGeom prst="straightConnector1">
            <a:avLst/>
          </a:prstGeom>
          <a:ln>
            <a:solidFill>
              <a:schemeClr val="accent4">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31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432" y="2"/>
            <a:ext cx="11863136" cy="962524"/>
          </a:xfrm>
          <a:blipFill>
            <a:blip r:embed="rId2"/>
            <a:tile tx="0" ty="0" sx="100000" sy="100000" flip="none" algn="tl"/>
          </a:blipFill>
        </p:spPr>
        <p:txBody>
          <a:bodyPr>
            <a:normAutofit fontScale="90000"/>
          </a:bodyPr>
          <a:lstStyle/>
          <a:p>
            <a:r>
              <a:rPr lang="fr-FR" b="1" dirty="0" smtClean="0"/>
              <a:t>Définition de l’épreuve  (BO N° 35 26-09-2019, Extrait Annexe 1)</a:t>
            </a:r>
            <a:endParaRPr lang="fr-FR" b="1" dirty="0"/>
          </a:p>
        </p:txBody>
      </p:sp>
      <p:pic>
        <p:nvPicPr>
          <p:cNvPr id="4" name="image1.jpeg"/>
          <p:cNvPicPr>
            <a:picLocks noGrp="1"/>
          </p:cNvPicPr>
          <p:nvPr>
            <p:ph idx="1"/>
          </p:nvPr>
        </p:nvPicPr>
        <p:blipFill>
          <a:blip r:embed="rId3" cstate="print"/>
          <a:stretch>
            <a:fillRect/>
          </a:stretch>
        </p:blipFill>
        <p:spPr>
          <a:xfrm>
            <a:off x="381000" y="1004067"/>
            <a:ext cx="1159042" cy="529933"/>
          </a:xfrm>
          <a:prstGeom prst="rect">
            <a:avLst/>
          </a:prstGeom>
        </p:spPr>
      </p:pic>
      <p:sp>
        <p:nvSpPr>
          <p:cNvPr id="3" name="Rectangle 2"/>
          <p:cNvSpPr/>
          <p:nvPr/>
        </p:nvSpPr>
        <p:spPr>
          <a:xfrm>
            <a:off x="256672" y="1575542"/>
            <a:ext cx="11935327" cy="5845062"/>
          </a:xfrm>
          <a:prstGeom prst="rect">
            <a:avLst/>
          </a:prstGeom>
        </p:spPr>
        <p:txBody>
          <a:bodyPr wrap="square">
            <a:spAutoFit/>
          </a:bodyPr>
          <a:lstStyle/>
          <a:p>
            <a:pPr marL="457200">
              <a:lnSpc>
                <a:spcPct val="107000"/>
              </a:lnSpc>
              <a:spcAft>
                <a:spcPts val="800"/>
              </a:spcAft>
            </a:pPr>
            <a:r>
              <a:rPr lang="fr-NC" sz="2800" dirty="0">
                <a:latin typeface="Times New Roman" panose="02020603050405020304" pitchFamily="18" charset="0"/>
                <a:ea typeface="Times New Roman" panose="02020603050405020304" pitchFamily="18" charset="0"/>
                <a:cs typeface="Times New Roman" panose="02020603050405020304" pitchFamily="18" charset="0"/>
              </a:rPr>
              <a:t>L'épreuve de CCF comporte une situation d'évaluation </a:t>
            </a:r>
            <a:r>
              <a:rPr lang="fr-NC"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 l'oral </a:t>
            </a:r>
            <a:r>
              <a:rPr lang="fr-NC" sz="2800" dirty="0">
                <a:latin typeface="Times New Roman" panose="02020603050405020304" pitchFamily="18" charset="0"/>
                <a:ea typeface="Times New Roman" panose="02020603050405020304" pitchFamily="18" charset="0"/>
                <a:cs typeface="Times New Roman" panose="02020603050405020304" pitchFamily="18" charset="0"/>
              </a:rPr>
              <a:t>qui se déroule dans la </a:t>
            </a:r>
            <a:r>
              <a:rPr lang="fr-NC"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dernière année</a:t>
            </a:r>
            <a:r>
              <a:rPr lang="fr-NC" sz="2800" dirty="0">
                <a:latin typeface="Times New Roman" panose="02020603050405020304" pitchFamily="18" charset="0"/>
                <a:ea typeface="Times New Roman" panose="02020603050405020304" pitchFamily="18" charset="0"/>
                <a:cs typeface="Times New Roman" panose="02020603050405020304" pitchFamily="18" charset="0"/>
              </a:rPr>
              <a:t> du cycle de formation. Cette situation d'évaluation combine l'évaluation des enseignements d'histoire-géographie et d'enseignement moral et civique.</a:t>
            </a:r>
            <a:br>
              <a:rPr lang="fr-NC" sz="2800" dirty="0">
                <a:latin typeface="Times New Roman" panose="02020603050405020304" pitchFamily="18" charset="0"/>
                <a:ea typeface="Times New Roman" panose="02020603050405020304" pitchFamily="18" charset="0"/>
                <a:cs typeface="Times New Roman" panose="02020603050405020304" pitchFamily="18" charset="0"/>
              </a:rPr>
            </a:br>
            <a:endParaRPr lang="fr-F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fr-NC" sz="2800" dirty="0" smtClean="0">
                <a:latin typeface="Times New Roman" panose="02020603050405020304" pitchFamily="18" charset="0"/>
                <a:ea typeface="Times New Roman" panose="02020603050405020304" pitchFamily="18" charset="0"/>
                <a:cs typeface="Times New Roman" panose="02020603050405020304" pitchFamily="18" charset="0"/>
              </a:rPr>
              <a:t>Durée </a:t>
            </a:r>
            <a:r>
              <a:rPr lang="fr-NC" sz="2800" dirty="0">
                <a:latin typeface="Times New Roman" panose="02020603050405020304" pitchFamily="18" charset="0"/>
                <a:ea typeface="Times New Roman" panose="02020603050405020304" pitchFamily="18" charset="0"/>
                <a:cs typeface="Times New Roman" panose="02020603050405020304" pitchFamily="18" charset="0"/>
              </a:rPr>
              <a:t>de l'évaluation : </a:t>
            </a:r>
            <a:r>
              <a:rPr lang="fr-NC"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15 minutes au maximum</a:t>
            </a:r>
            <a:r>
              <a:rPr lang="fr-NC" sz="2800" dirty="0">
                <a:latin typeface="Times New Roman" panose="02020603050405020304" pitchFamily="18" charset="0"/>
                <a:ea typeface="Times New Roman" panose="02020603050405020304" pitchFamily="18" charset="0"/>
                <a:cs typeface="Times New Roman" panose="02020603050405020304" pitchFamily="18" charset="0"/>
              </a:rPr>
              <a:t>.</a:t>
            </a:r>
            <a:br>
              <a:rPr lang="fr-NC" sz="2800" dirty="0">
                <a:latin typeface="Times New Roman" panose="02020603050405020304" pitchFamily="18" charset="0"/>
                <a:ea typeface="Times New Roman" panose="02020603050405020304" pitchFamily="18" charset="0"/>
                <a:cs typeface="Times New Roman" panose="02020603050405020304" pitchFamily="18" charset="0"/>
              </a:rPr>
            </a:br>
            <a:endParaRPr lang="fr-F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fr-NC" sz="2800" dirty="0" smtClean="0">
                <a:latin typeface="Times New Roman" panose="02020603050405020304" pitchFamily="18" charset="0"/>
                <a:ea typeface="Times New Roman" panose="02020603050405020304" pitchFamily="18" charset="0"/>
                <a:cs typeface="Times New Roman" panose="02020603050405020304" pitchFamily="18" charset="0"/>
              </a:rPr>
              <a:t>L'évaluation </a:t>
            </a:r>
            <a:r>
              <a:rPr lang="fr-NC" sz="2800" dirty="0">
                <a:latin typeface="Times New Roman" panose="02020603050405020304" pitchFamily="18" charset="0"/>
                <a:ea typeface="Times New Roman" panose="02020603050405020304" pitchFamily="18" charset="0"/>
                <a:cs typeface="Times New Roman" panose="02020603050405020304" pitchFamily="18" charset="0"/>
              </a:rPr>
              <a:t>se présente en deux parties </a:t>
            </a:r>
            <a:r>
              <a:rPr lang="fr-NC"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r-F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Histoire- Géographie (12 points)</a:t>
            </a:r>
          </a:p>
          <a:p>
            <a:pPr marL="457200">
              <a:lnSpc>
                <a:spcPct val="107000"/>
              </a:lnSpc>
              <a:spcAft>
                <a:spcPts val="800"/>
              </a:spcAft>
            </a:pP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fr-FR"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EMC (8 points) </a:t>
            </a:r>
          </a:p>
          <a:p>
            <a:pPr marL="457200">
              <a:lnSpc>
                <a:spcPct val="107000"/>
              </a:lnSpc>
              <a:spcAft>
                <a:spcPts val="800"/>
              </a:spcAft>
            </a:pP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p:cNvSpPr txBox="1"/>
          <p:nvPr/>
        </p:nvSpPr>
        <p:spPr>
          <a:xfrm>
            <a:off x="8087528" y="1195862"/>
            <a:ext cx="3940040" cy="2031325"/>
          </a:xfrm>
          <a:prstGeom prst="rect">
            <a:avLst/>
          </a:prstGeom>
          <a:solidFill>
            <a:schemeClr val="accent4">
              <a:lumMod val="40000"/>
              <a:lumOff val="60000"/>
            </a:schemeClr>
          </a:solidFill>
        </p:spPr>
        <p:txBody>
          <a:bodyPr wrap="square" rtlCol="0">
            <a:spAutoFit/>
          </a:bodyPr>
          <a:lstStyle/>
          <a:p>
            <a:r>
              <a:rPr lang="fr-FR" i="1" dirty="0" smtClean="0"/>
              <a:t>Préconisations </a:t>
            </a:r>
            <a:r>
              <a:rPr lang="fr-FR" dirty="0" smtClean="0"/>
              <a:t>( à partir de 2022) :  </a:t>
            </a:r>
          </a:p>
          <a:p>
            <a:pPr marL="285750" indent="-285750">
              <a:buFont typeface="Arial" panose="020B0604020202020204" pitchFamily="34" charset="0"/>
              <a:buChar char="•"/>
            </a:pPr>
            <a:r>
              <a:rPr lang="fr-FR" dirty="0" smtClean="0"/>
              <a:t>aborder les 4 thèmes d’HG et les deux thèmes d’EMC en seconde CAP, y revenir pour les approfondir en terminale, ce qui permet d’ouvrir tous les thèmes lors de l’épreuve orale en terminale. </a:t>
            </a:r>
            <a:endParaRPr lang="fr-FR" dirty="0"/>
          </a:p>
        </p:txBody>
      </p:sp>
      <p:sp>
        <p:nvSpPr>
          <p:cNvPr id="8" name="ZoneTexte 7"/>
          <p:cNvSpPr txBox="1"/>
          <p:nvPr/>
        </p:nvSpPr>
        <p:spPr>
          <a:xfrm>
            <a:off x="6832344" y="3606867"/>
            <a:ext cx="5359655" cy="2031325"/>
          </a:xfrm>
          <a:prstGeom prst="rect">
            <a:avLst/>
          </a:prstGeom>
          <a:solidFill>
            <a:schemeClr val="accent4">
              <a:lumMod val="40000"/>
              <a:lumOff val="60000"/>
            </a:schemeClr>
          </a:solidFill>
        </p:spPr>
        <p:txBody>
          <a:bodyPr wrap="square" rtlCol="0">
            <a:spAutoFit/>
          </a:bodyPr>
          <a:lstStyle/>
          <a:p>
            <a:r>
              <a:rPr lang="fr-FR" i="1" dirty="0" smtClean="0"/>
              <a:t>Approximativement</a:t>
            </a:r>
            <a:r>
              <a:rPr lang="fr-FR" dirty="0" smtClean="0"/>
              <a:t> : </a:t>
            </a:r>
          </a:p>
          <a:p>
            <a:pPr marL="285750" indent="-285750">
              <a:buFont typeface="Arial" panose="020B0604020202020204" pitchFamily="34" charset="0"/>
              <a:buChar char="•"/>
            </a:pPr>
            <a:r>
              <a:rPr lang="fr-FR" dirty="0"/>
              <a:t>7</a:t>
            </a:r>
            <a:r>
              <a:rPr lang="fr-FR" dirty="0" smtClean="0"/>
              <a:t> minutes pour l’histoire-géographie et </a:t>
            </a:r>
          </a:p>
          <a:p>
            <a:r>
              <a:rPr lang="fr-FR" dirty="0" smtClean="0"/>
              <a:t>7 minutes pour </a:t>
            </a:r>
            <a:r>
              <a:rPr lang="fr-FR" dirty="0" smtClean="0"/>
              <a:t>l’EMC. </a:t>
            </a:r>
            <a:endParaRPr lang="fr-FR" dirty="0" smtClean="0"/>
          </a:p>
          <a:p>
            <a:endParaRPr lang="fr-FR" dirty="0" smtClean="0"/>
          </a:p>
          <a:p>
            <a:pPr marL="285750" indent="-285750">
              <a:buFont typeface="Arial" panose="020B0604020202020204" pitchFamily="34" charset="0"/>
              <a:buChar char="•"/>
            </a:pPr>
            <a:r>
              <a:rPr lang="fr-FR" dirty="0" smtClean="0"/>
              <a:t>Les deux épreuves -HG et EMC- peuvent être consécutives ou disjointes, dans le cadre du cours ou sur un temps spécifique. </a:t>
            </a:r>
            <a:endParaRPr lang="fr-FR" dirty="0"/>
          </a:p>
        </p:txBody>
      </p:sp>
    </p:spTree>
    <p:extLst>
      <p:ext uri="{BB962C8B-B14F-4D97-AF65-F5344CB8AC3E}">
        <p14:creationId xmlns:p14="http://schemas.microsoft.com/office/powerpoint/2010/main" val="18623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432" y="2"/>
            <a:ext cx="11863136" cy="962524"/>
          </a:xfrm>
          <a:blipFill>
            <a:blip r:embed="rId3"/>
            <a:tile tx="0" ty="0" sx="100000" sy="100000" flip="none" algn="tl"/>
          </a:blipFill>
        </p:spPr>
        <p:txBody>
          <a:bodyPr>
            <a:normAutofit fontScale="90000"/>
          </a:bodyPr>
          <a:lstStyle/>
          <a:p>
            <a:r>
              <a:rPr lang="fr-FR" b="1" dirty="0" smtClean="0"/>
              <a:t>Définition de l’épreuve  (BO N° 35 26-09-2019, Extrait Annexe 1) Gros plan sur les deux parties HG et EMC </a:t>
            </a:r>
            <a:endParaRPr lang="fr-FR" b="1" dirty="0"/>
          </a:p>
        </p:txBody>
      </p:sp>
      <p:pic>
        <p:nvPicPr>
          <p:cNvPr id="4" name="image1.jpeg"/>
          <p:cNvPicPr>
            <a:picLocks noGrp="1"/>
          </p:cNvPicPr>
          <p:nvPr>
            <p:ph idx="1"/>
          </p:nvPr>
        </p:nvPicPr>
        <p:blipFill>
          <a:blip r:embed="rId4" cstate="print"/>
          <a:stretch>
            <a:fillRect/>
          </a:stretch>
        </p:blipFill>
        <p:spPr>
          <a:xfrm>
            <a:off x="381000" y="1004067"/>
            <a:ext cx="1159042" cy="529933"/>
          </a:xfrm>
          <a:prstGeom prst="rect">
            <a:avLst/>
          </a:prstGeom>
        </p:spPr>
      </p:pic>
      <p:sp>
        <p:nvSpPr>
          <p:cNvPr id="3" name="Rectangle 2"/>
          <p:cNvSpPr/>
          <p:nvPr/>
        </p:nvSpPr>
        <p:spPr>
          <a:xfrm>
            <a:off x="256672" y="1575542"/>
            <a:ext cx="11935327" cy="721864"/>
          </a:xfrm>
          <a:prstGeom prst="rect">
            <a:avLst/>
          </a:prstGeom>
        </p:spPr>
        <p:txBody>
          <a:bodyPr wrap="square">
            <a:spAutoFit/>
          </a:bodyPr>
          <a:lstStyle/>
          <a:p>
            <a:pPr marL="457200">
              <a:lnSpc>
                <a:spcPct val="107000"/>
              </a:lnSpc>
              <a:spcAft>
                <a:spcPts val="800"/>
              </a:spcAft>
            </a:pP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7602" y="1413230"/>
            <a:ext cx="12209601" cy="3298082"/>
          </a:xfrm>
          <a:prstGeom prst="rect">
            <a:avLst/>
          </a:prstGeom>
          <a:ln>
            <a:solidFill>
              <a:srgbClr val="FF0000"/>
            </a:solidFill>
          </a:ln>
        </p:spPr>
        <p:txBody>
          <a:bodyPr wrap="square">
            <a:spAutoFit/>
          </a:bodyPr>
          <a:lstStyle/>
          <a:p>
            <a:pPr marL="457200" algn="just">
              <a:lnSpc>
                <a:spcPct val="107000"/>
              </a:lnSpc>
              <a:spcAft>
                <a:spcPts val="80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Histoire- </a:t>
            </a:r>
            <a:r>
              <a:rPr lang="fr-F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Géographie (12 points</a:t>
            </a:r>
            <a:r>
              <a:rPr lang="fr-FR"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07000"/>
              </a:lnSpc>
              <a:spcAft>
                <a:spcPts val="800"/>
              </a:spcAft>
            </a:pPr>
            <a:r>
              <a:rPr lang="fr-NC" sz="2000" dirty="0"/>
              <a:t>Le candidat choisit parmi deux ou trois documents qui ont été préparé individuellement ou en groupe un de ces documents. Il le </a:t>
            </a:r>
            <a:r>
              <a:rPr lang="fr-NC" sz="2000" dirty="0">
                <a:solidFill>
                  <a:srgbClr val="FF0000"/>
                </a:solidFill>
              </a:rPr>
              <a:t>présente à l'oral </a:t>
            </a:r>
            <a:r>
              <a:rPr lang="fr-NC" sz="2000" dirty="0"/>
              <a:t>et </a:t>
            </a:r>
            <a:r>
              <a:rPr lang="fr-NC" sz="2000" dirty="0">
                <a:solidFill>
                  <a:srgbClr val="FF0000"/>
                </a:solidFill>
              </a:rPr>
              <a:t>justifie son choix </a:t>
            </a:r>
            <a:r>
              <a:rPr lang="fr-NC" sz="2000" dirty="0"/>
              <a:t>au regard de la thématique d'histoire ou de géographie retenue. Il </a:t>
            </a:r>
            <a:r>
              <a:rPr lang="fr-NC" sz="2000" dirty="0">
                <a:solidFill>
                  <a:srgbClr val="FF0000"/>
                </a:solidFill>
              </a:rPr>
              <a:t>donne le sens global</a:t>
            </a:r>
            <a:r>
              <a:rPr lang="fr-NC" sz="2000" dirty="0"/>
              <a:t>, </a:t>
            </a:r>
            <a:r>
              <a:rPr lang="fr-NC" sz="2000" dirty="0">
                <a:solidFill>
                  <a:srgbClr val="FF0000"/>
                </a:solidFill>
              </a:rPr>
              <a:t>dégage l'intérêt et les limites du document en mobilisant des repères, des notions clefs et des connaissances</a:t>
            </a:r>
            <a:r>
              <a:rPr lang="fr-NC" sz="2000" dirty="0"/>
              <a:t>. Le candidat montre qu'il maîtrise et utilise des repères chronologiques et spatiaux. Le professeur évalue et vérifie les acquis (capacités, connaissances, repères) du candidat sur le document et l'amène à préciser son propos si nécessaire.</a:t>
            </a:r>
            <a:endParaRPr lang="fr-FR" sz="2000" dirty="0"/>
          </a:p>
          <a:p>
            <a:pPr marL="457200">
              <a:lnSpc>
                <a:spcPct val="107000"/>
              </a:lnSpc>
              <a:spcAft>
                <a:spcPts val="800"/>
              </a:spcAft>
            </a:pPr>
            <a:endParaRPr lang="fr-F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164432" y="4094489"/>
            <a:ext cx="12192000" cy="2483885"/>
          </a:xfrm>
          <a:prstGeom prst="rect">
            <a:avLst/>
          </a:prstGeom>
        </p:spPr>
        <p:txBody>
          <a:bodyPr wrap="square">
            <a:spAutoFit/>
          </a:bodyPr>
          <a:lstStyle/>
          <a:p>
            <a:pPr marL="457200">
              <a:lnSpc>
                <a:spcPct val="107000"/>
              </a:lnSpc>
              <a:spcAft>
                <a:spcPts val="80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EMC (8 points)</a:t>
            </a:r>
            <a:r>
              <a:rPr lang="fr-NC" sz="2000" b="1" dirty="0"/>
              <a:t> </a:t>
            </a:r>
            <a:endParaRPr lang="fr-FR" sz="2000" b="1" dirty="0" smtClean="0"/>
          </a:p>
          <a:p>
            <a:pPr marL="457200">
              <a:lnSpc>
                <a:spcPct val="107000"/>
              </a:lnSpc>
              <a:spcAft>
                <a:spcPts val="800"/>
              </a:spcAft>
            </a:pPr>
            <a:r>
              <a:rPr lang="fr-FR" sz="2000" dirty="0"/>
              <a:t>L</a:t>
            </a:r>
            <a:r>
              <a:rPr lang="fr-NC" sz="2000" dirty="0" smtClean="0"/>
              <a:t>e </a:t>
            </a:r>
            <a:r>
              <a:rPr lang="fr-NC" sz="2000" dirty="0"/>
              <a:t>candidat choisit parmi deux documents qui ont été préparés individuellement ou en groupe un de ces documents qu'il </a:t>
            </a:r>
            <a:r>
              <a:rPr lang="fr-NC" sz="2000" dirty="0">
                <a:solidFill>
                  <a:srgbClr val="FF0000"/>
                </a:solidFill>
              </a:rPr>
              <a:t>présente à l'oral. Le candidat construit et exprime une argumentation cohérente et étayée en s'appuyant sur les repères et les notions</a:t>
            </a:r>
            <a:r>
              <a:rPr lang="fr-NC" sz="2000" dirty="0"/>
              <a:t> du programme </a:t>
            </a:r>
            <a:r>
              <a:rPr lang="fr-NC" sz="2000" dirty="0">
                <a:solidFill>
                  <a:srgbClr val="FF0000"/>
                </a:solidFill>
              </a:rPr>
              <a:t>: il explicite les valeurs de la République </a:t>
            </a:r>
            <a:r>
              <a:rPr lang="fr-NC" sz="2000" dirty="0"/>
              <a:t>en jeu dans le document présenté et les liens avec les programmes d'histoire-géographie sont exploités chaque fois qu'il est possible de le faire. Le professeur évalue et vérifie les acquis (capacités, connaissances, repères) du candidat et l'amène à préciser son propos si nécessaire</a:t>
            </a:r>
            <a:r>
              <a:rPr lang="fr-FR"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Flèche vers le bas 11"/>
          <p:cNvSpPr/>
          <p:nvPr/>
        </p:nvSpPr>
        <p:spPr>
          <a:xfrm>
            <a:off x="2803306" y="2207760"/>
            <a:ext cx="484632" cy="26062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4035874">
            <a:off x="7173121" y="939278"/>
            <a:ext cx="484632" cy="63104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0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306" y="61022"/>
            <a:ext cx="12027568" cy="511385"/>
          </a:xfrm>
          <a:blipFill>
            <a:blip r:embed="rId3"/>
            <a:tile tx="0" ty="0" sx="100000" sy="100000" flip="none" algn="tl"/>
          </a:blipFill>
        </p:spPr>
        <p:txBody>
          <a:bodyPr>
            <a:normAutofit fontScale="90000"/>
          </a:bodyPr>
          <a:lstStyle/>
          <a:p>
            <a:r>
              <a:rPr lang="fr-FR" b="1" dirty="0" smtClean="0"/>
              <a:t>Comment le candidat choisit-il/ prépare-il les documents ? </a:t>
            </a:r>
            <a:endParaRPr lang="fr-FR" b="1" dirty="0"/>
          </a:p>
        </p:txBody>
      </p:sp>
      <p:sp>
        <p:nvSpPr>
          <p:cNvPr id="3" name="Rectangle 2"/>
          <p:cNvSpPr/>
          <p:nvPr/>
        </p:nvSpPr>
        <p:spPr>
          <a:xfrm>
            <a:off x="256672" y="1575542"/>
            <a:ext cx="11935327" cy="721864"/>
          </a:xfrm>
          <a:prstGeom prst="rect">
            <a:avLst/>
          </a:prstGeom>
        </p:spPr>
        <p:txBody>
          <a:bodyPr wrap="square">
            <a:spAutoFit/>
          </a:bodyPr>
          <a:lstStyle/>
          <a:p>
            <a:pPr marL="457200">
              <a:lnSpc>
                <a:spcPct val="107000"/>
              </a:lnSpc>
              <a:spcAft>
                <a:spcPts val="800"/>
              </a:spcAft>
            </a:pP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7043" y="962526"/>
            <a:ext cx="3380875" cy="6177973"/>
          </a:xfrm>
          <a:prstGeom prst="rect">
            <a:avLst/>
          </a:prstGeom>
        </p:spPr>
        <p:txBody>
          <a:bodyPr wrap="square">
            <a:spAutoFit/>
          </a:bodyPr>
          <a:lstStyle/>
          <a:p>
            <a:pPr marL="457200" algn="just">
              <a:lnSpc>
                <a:spcPct val="107000"/>
              </a:lnSpc>
              <a:spcAft>
                <a:spcPts val="800"/>
              </a:spcAft>
            </a:pPr>
            <a:endParaRPr lang="fr-FR"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7000"/>
              </a:lnSpc>
              <a:spcAft>
                <a:spcPts val="800"/>
              </a:spcAft>
            </a:pPr>
            <a:r>
              <a:rPr lang="fr-FR"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Histoire-Géographie </a:t>
            </a:r>
            <a:r>
              <a:rPr lang="fr-FR"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 p</a:t>
            </a:r>
            <a:r>
              <a:rPr lang="fr-FR"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ts)</a:t>
            </a:r>
          </a:p>
          <a:p>
            <a:pPr marL="457200" algn="just">
              <a:lnSpc>
                <a:spcPct val="107000"/>
              </a:lnSpc>
              <a:spcAft>
                <a:spcPts val="800"/>
              </a:spcAft>
            </a:pPr>
            <a:r>
              <a:rPr lang="fr-NC" dirty="0"/>
              <a:t>Le candidat choisit parmi </a:t>
            </a:r>
            <a:r>
              <a:rPr lang="fr-NC" b="1" dirty="0">
                <a:solidFill>
                  <a:srgbClr val="FF0000"/>
                </a:solidFill>
              </a:rPr>
              <a:t>deux ou trois documents</a:t>
            </a:r>
            <a:r>
              <a:rPr lang="fr-NC" b="1" dirty="0"/>
              <a:t> </a:t>
            </a:r>
            <a:r>
              <a:rPr lang="fr-NC" dirty="0"/>
              <a:t>qui ont été </a:t>
            </a:r>
            <a:r>
              <a:rPr lang="fr-NC" dirty="0" smtClean="0"/>
              <a:t>préparé</a:t>
            </a:r>
            <a:r>
              <a:rPr lang="fr-FR" dirty="0" smtClean="0"/>
              <a:t>s</a:t>
            </a:r>
            <a:r>
              <a:rPr lang="fr-FR" dirty="0"/>
              <a:t> </a:t>
            </a:r>
            <a:r>
              <a:rPr lang="fr-NC" dirty="0" smtClean="0"/>
              <a:t>individuellement </a:t>
            </a:r>
            <a:r>
              <a:rPr lang="fr-NC" dirty="0"/>
              <a:t>ou en groupe un de ces documents</a:t>
            </a:r>
            <a:r>
              <a:rPr lang="fr-NC" dirty="0" smtClean="0"/>
              <a:t>..</a:t>
            </a:r>
            <a:endParaRPr lang="fr-FR" dirty="0" smtClean="0"/>
          </a:p>
          <a:p>
            <a:pPr marL="457200" algn="just">
              <a:lnSpc>
                <a:spcPct val="107000"/>
              </a:lnSpc>
              <a:spcAft>
                <a:spcPts val="800"/>
              </a:spcAft>
            </a:pPr>
            <a:endParaRPr lang="fr-FR" sz="2000" dirty="0" smtClean="0"/>
          </a:p>
          <a:p>
            <a:pPr marL="457200" algn="just">
              <a:lnSpc>
                <a:spcPct val="107000"/>
              </a:lnSpc>
              <a:spcAft>
                <a:spcPts val="800"/>
              </a:spcAft>
            </a:pPr>
            <a:r>
              <a:rPr lang="fr-FR"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EMC (8 </a:t>
            </a:r>
            <a:r>
              <a:rPr lang="fr-FR"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pts</a:t>
            </a:r>
            <a:r>
              <a:rPr lang="fr-FR"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NC" b="1" u="sng" dirty="0"/>
              <a:t> </a:t>
            </a:r>
            <a:endParaRPr lang="fr-FR" b="1" u="sng" dirty="0"/>
          </a:p>
          <a:p>
            <a:pPr marL="457200" algn="just">
              <a:lnSpc>
                <a:spcPct val="107000"/>
              </a:lnSpc>
              <a:spcAft>
                <a:spcPts val="800"/>
              </a:spcAft>
            </a:pPr>
            <a:r>
              <a:rPr lang="fr-FR" dirty="0"/>
              <a:t>L</a:t>
            </a:r>
            <a:r>
              <a:rPr lang="fr-NC" dirty="0"/>
              <a:t>e candidat choisit parmi </a:t>
            </a:r>
            <a:r>
              <a:rPr lang="fr-NC" b="1" dirty="0">
                <a:solidFill>
                  <a:srgbClr val="FF0000"/>
                </a:solidFill>
              </a:rPr>
              <a:t>deux documents </a:t>
            </a:r>
            <a:r>
              <a:rPr lang="fr-NC" dirty="0"/>
              <a:t>qui ont </a:t>
            </a:r>
            <a:r>
              <a:rPr lang="fr-NC" dirty="0" smtClean="0"/>
              <a:t>été</a:t>
            </a:r>
            <a:r>
              <a:rPr lang="fr-FR" dirty="0" smtClean="0"/>
              <a:t> </a:t>
            </a:r>
            <a:r>
              <a:rPr lang="fr-NC" dirty="0" smtClean="0"/>
              <a:t>préparés </a:t>
            </a:r>
            <a:r>
              <a:rPr lang="fr-NC" dirty="0"/>
              <a:t>individuellement ou en groupe un de ces </a:t>
            </a:r>
            <a:r>
              <a:rPr lang="fr-NC" dirty="0" smtClean="0"/>
              <a:t>documents</a:t>
            </a:r>
            <a:r>
              <a:rPr lang="fr-FR" dirty="0" smtClean="0"/>
              <a:t>…</a:t>
            </a:r>
            <a:endParaRPr lang="fr-FR" dirty="0"/>
          </a:p>
          <a:p>
            <a:pPr marL="457200">
              <a:lnSpc>
                <a:spcPct val="107000"/>
              </a:lnSpc>
              <a:spcAft>
                <a:spcPts val="800"/>
              </a:spcAft>
            </a:pPr>
            <a:endParaRPr lang="fr-F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Espace réservé du contenu 5"/>
          <p:cNvSpPr>
            <a:spLocks noGrp="1"/>
          </p:cNvSpPr>
          <p:nvPr>
            <p:ph idx="1"/>
          </p:nvPr>
        </p:nvSpPr>
        <p:spPr>
          <a:xfrm>
            <a:off x="2983834" y="1646843"/>
            <a:ext cx="9208166" cy="1337787"/>
          </a:xfrm>
          <a:solidFill>
            <a:schemeClr val="accent2">
              <a:lumMod val="20000"/>
              <a:lumOff val="80000"/>
            </a:schemeClr>
          </a:solidFill>
        </p:spPr>
        <p:txBody>
          <a:bodyPr>
            <a:normAutofit fontScale="77500" lnSpcReduction="20000"/>
          </a:bodyPr>
          <a:lstStyle/>
          <a:p>
            <a:pPr marL="0" indent="0" algn="just">
              <a:buNone/>
            </a:pPr>
            <a:r>
              <a:rPr lang="fr-FR" dirty="0"/>
              <a:t>L</a:t>
            </a:r>
            <a:r>
              <a:rPr lang="fr-FR" dirty="0" smtClean="0"/>
              <a:t>es documents sont préparés en classe lors de leur exploitation dans le cadre d’une séance de cours et sont donc connus des candidats =&gt; invite à une approche différente du document en classe : travail individuel ou collectif </a:t>
            </a:r>
            <a:r>
              <a:rPr lang="fr-FR" dirty="0" smtClean="0"/>
              <a:t>=&gt; mise en activités réelle</a:t>
            </a:r>
            <a:r>
              <a:rPr lang="fr-FR" dirty="0"/>
              <a:t> </a:t>
            </a:r>
            <a:r>
              <a:rPr lang="fr-FR" dirty="0" smtClean="0"/>
              <a:t>des élèves</a:t>
            </a:r>
            <a:r>
              <a:rPr lang="fr-FR" dirty="0"/>
              <a:t> </a:t>
            </a:r>
            <a:r>
              <a:rPr lang="fr-FR" dirty="0" smtClean="0"/>
              <a:t>        questionnaires fermés/ cours pseudo dialogué… </a:t>
            </a:r>
            <a:endParaRPr lang="fr-FR" dirty="0"/>
          </a:p>
        </p:txBody>
      </p:sp>
      <p:sp>
        <p:nvSpPr>
          <p:cNvPr id="10" name="Espace réservé du contenu 5"/>
          <p:cNvSpPr txBox="1">
            <a:spLocks/>
          </p:cNvSpPr>
          <p:nvPr/>
        </p:nvSpPr>
        <p:spPr>
          <a:xfrm>
            <a:off x="2959769" y="582623"/>
            <a:ext cx="9160042" cy="1052695"/>
          </a:xfrm>
          <a:prstGeom prst="rect">
            <a:avLst/>
          </a:prstGeom>
          <a:solidFill>
            <a:schemeClr val="accent2">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dirty="0" smtClean="0"/>
              <a:t>Au cours des séquences d’enseignement, l’enseignant signale les documents qui peuvent être retenus pour l’évaluation. (Au moins 2 ou 3 par thème – </a:t>
            </a:r>
            <a:r>
              <a:rPr lang="fr-FR" sz="2400" i="1" dirty="0" smtClean="0"/>
              <a:t>augmenter progressivement le nombre ? </a:t>
            </a:r>
            <a:r>
              <a:rPr lang="fr-FR" sz="2400" dirty="0" smtClean="0"/>
              <a:t>). </a:t>
            </a:r>
            <a:endParaRPr lang="fr-FR" sz="2400" dirty="0"/>
          </a:p>
        </p:txBody>
      </p:sp>
      <p:sp>
        <p:nvSpPr>
          <p:cNvPr id="11" name="Espace réservé du contenu 5"/>
          <p:cNvSpPr txBox="1">
            <a:spLocks/>
          </p:cNvSpPr>
          <p:nvPr/>
        </p:nvSpPr>
        <p:spPr>
          <a:xfrm>
            <a:off x="2983829" y="3923511"/>
            <a:ext cx="9208167" cy="714365"/>
          </a:xfrm>
          <a:prstGeom prst="rect">
            <a:avLst/>
          </a:prstGeom>
          <a:solidFill>
            <a:schemeClr val="accent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smtClean="0"/>
              <a:t>En EMC, les documents retenus doivent ouvrir un débat, une délibération ou une question vive.   </a:t>
            </a:r>
            <a:endParaRPr lang="fr-FR" sz="2400" dirty="0"/>
          </a:p>
        </p:txBody>
      </p:sp>
      <p:sp>
        <p:nvSpPr>
          <p:cNvPr id="12" name="Espace réservé du contenu 5"/>
          <p:cNvSpPr txBox="1">
            <a:spLocks/>
          </p:cNvSpPr>
          <p:nvPr/>
        </p:nvSpPr>
        <p:spPr>
          <a:xfrm>
            <a:off x="2935706" y="2984631"/>
            <a:ext cx="9208167" cy="908786"/>
          </a:xfrm>
          <a:prstGeom prst="rect">
            <a:avLst/>
          </a:prstGeom>
          <a:solidFill>
            <a:schemeClr val="accent2">
              <a:lumMod val="60000"/>
              <a:lumOff val="4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dirty="0" smtClean="0"/>
              <a:t>Les documents retenus (</a:t>
            </a:r>
            <a:r>
              <a:rPr lang="fr-FR" sz="2600" dirty="0" err="1" smtClean="0"/>
              <a:t>cad</a:t>
            </a:r>
            <a:r>
              <a:rPr lang="fr-FR" sz="2600" dirty="0" smtClean="0"/>
              <a:t> signalés par l’enseignant) sont variés : textes, vidéos, schémas, frises, cartes. Leur longueur et leur complexité sont adaptées aux capacités des élèves. </a:t>
            </a:r>
          </a:p>
          <a:p>
            <a:pPr marL="0" indent="0">
              <a:buNone/>
            </a:pPr>
            <a:endParaRPr lang="fr-FR" dirty="0"/>
          </a:p>
        </p:txBody>
      </p:sp>
      <p:pic>
        <p:nvPicPr>
          <p:cNvPr id="13" name="image1.jpeg"/>
          <p:cNvPicPr>
            <a:picLocks/>
          </p:cNvPicPr>
          <p:nvPr/>
        </p:nvPicPr>
        <p:blipFill>
          <a:blip r:embed="rId4" cstate="print"/>
          <a:stretch>
            <a:fillRect/>
          </a:stretch>
        </p:blipFill>
        <p:spPr>
          <a:xfrm>
            <a:off x="134352" y="823259"/>
            <a:ext cx="1159042" cy="529933"/>
          </a:xfrm>
          <a:prstGeom prst="rect">
            <a:avLst/>
          </a:prstGeom>
        </p:spPr>
      </p:pic>
      <p:sp>
        <p:nvSpPr>
          <p:cNvPr id="14" name="Espace réservé du contenu 5"/>
          <p:cNvSpPr txBox="1">
            <a:spLocks/>
          </p:cNvSpPr>
          <p:nvPr/>
        </p:nvSpPr>
        <p:spPr>
          <a:xfrm>
            <a:off x="2911641" y="4717157"/>
            <a:ext cx="9208170" cy="894319"/>
          </a:xfrm>
          <a:prstGeom prst="rect">
            <a:avLst/>
          </a:prstGeom>
          <a:solidFill>
            <a:schemeClr val="accent2">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smtClean="0"/>
              <a:t>L’élève retient </a:t>
            </a:r>
            <a:r>
              <a:rPr lang="fr-FR" sz="2400" dirty="0" smtClean="0"/>
              <a:t>2 ou 3 </a:t>
            </a:r>
            <a:r>
              <a:rPr lang="fr-FR" sz="2400" dirty="0" smtClean="0"/>
              <a:t>documents en H/G et 2 en </a:t>
            </a:r>
            <a:r>
              <a:rPr lang="fr-FR" sz="2400" dirty="0" smtClean="0"/>
              <a:t>EMC. </a:t>
            </a:r>
            <a:r>
              <a:rPr lang="fr-FR" sz="2400" dirty="0"/>
              <a:t>L</a:t>
            </a:r>
            <a:r>
              <a:rPr lang="fr-FR" sz="2400" dirty="0" smtClean="0"/>
              <a:t>’enseignant </a:t>
            </a:r>
            <a:r>
              <a:rPr lang="fr-FR" sz="2400" dirty="0" smtClean="0"/>
              <a:t>valide cette </a:t>
            </a:r>
            <a:r>
              <a:rPr lang="fr-FR" sz="2400" dirty="0" smtClean="0"/>
              <a:t>sélection, c’est-à-dire qu’il contrôle que les documents font partie de ceux signalés en classe et que l’élève les a en effet travaillés.   </a:t>
            </a:r>
            <a:endParaRPr lang="fr-FR" sz="2400" dirty="0"/>
          </a:p>
        </p:txBody>
      </p:sp>
      <p:sp>
        <p:nvSpPr>
          <p:cNvPr id="15" name="Espace réservé du contenu 5"/>
          <p:cNvSpPr txBox="1">
            <a:spLocks/>
          </p:cNvSpPr>
          <p:nvPr/>
        </p:nvSpPr>
        <p:spPr>
          <a:xfrm>
            <a:off x="2911641" y="5665666"/>
            <a:ext cx="9300412" cy="1051464"/>
          </a:xfrm>
          <a:prstGeom prst="rect">
            <a:avLst/>
          </a:prstGeom>
          <a:solidFill>
            <a:schemeClr val="accent2">
              <a:lumMod val="60000"/>
              <a:lumOff val="4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smtClean="0"/>
              <a:t>Parmi cette sélection, l’élève choisit (et justifie son choix lors de l’épreuve) le document en HG et le document en EMC qu’il présentera</a:t>
            </a:r>
            <a:r>
              <a:rPr lang="fr-FR" sz="2400" dirty="0"/>
              <a:t> </a:t>
            </a:r>
            <a:r>
              <a:rPr lang="fr-FR" sz="2400" dirty="0" smtClean="0"/>
              <a:t>(parmi les 3 préparés et validés par l’enseignant</a:t>
            </a:r>
            <a:r>
              <a:rPr lang="fr-FR" sz="2400" dirty="0" smtClean="0"/>
              <a:t>). Si possible en amont de façon à pouvoir les insérer dans une séance.    </a:t>
            </a:r>
            <a:endParaRPr lang="fr-FR" sz="2400" dirty="0"/>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9820" y="2351805"/>
            <a:ext cx="359937" cy="428099"/>
          </a:xfrm>
          <a:prstGeom prst="rect">
            <a:avLst/>
          </a:prstGeom>
        </p:spPr>
      </p:pic>
    </p:spTree>
    <p:extLst>
      <p:ext uri="{BB962C8B-B14F-4D97-AF65-F5344CB8AC3E}">
        <p14:creationId xmlns:p14="http://schemas.microsoft.com/office/powerpoint/2010/main" val="23120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animBg="1"/>
      <p:bldP spid="11" grpId="0" animBg="1"/>
      <p:bldP spid="12"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458" y="100430"/>
            <a:ext cx="11843084" cy="958349"/>
          </a:xfrm>
          <a:blipFill>
            <a:blip r:embed="rId3"/>
            <a:tile tx="0" ty="0" sx="100000" sy="100000" flip="none" algn="tl"/>
          </a:blipFill>
        </p:spPr>
        <p:txBody>
          <a:bodyPr>
            <a:noAutofit/>
          </a:bodyPr>
          <a:lstStyle/>
          <a:p>
            <a:r>
              <a:rPr lang="fr-FR" sz="5400" b="1" dirty="0" smtClean="0"/>
              <a:t>Les incidences sur les pratiques de classe</a:t>
            </a:r>
            <a:endParaRPr lang="fr-FR" sz="5400" b="1" dirty="0"/>
          </a:p>
        </p:txBody>
      </p:sp>
      <p:sp>
        <p:nvSpPr>
          <p:cNvPr id="3" name="Espace réservé du contenu 2"/>
          <p:cNvSpPr>
            <a:spLocks noGrp="1"/>
          </p:cNvSpPr>
          <p:nvPr>
            <p:ph idx="1"/>
          </p:nvPr>
        </p:nvSpPr>
        <p:spPr>
          <a:xfrm>
            <a:off x="0" y="1212013"/>
            <a:ext cx="11843084" cy="6030997"/>
          </a:xfrm>
        </p:spPr>
        <p:txBody>
          <a:bodyPr>
            <a:normAutofit fontScale="70000" lnSpcReduction="20000"/>
          </a:bodyPr>
          <a:lstStyle/>
          <a:p>
            <a:pPr>
              <a:buFont typeface="Wingdings" panose="05000000000000000000" pitchFamily="2" charset="2"/>
              <a:buChar char="Ø"/>
            </a:pPr>
            <a:r>
              <a:rPr lang="fr-FR" sz="3000" dirty="0" smtClean="0"/>
              <a:t>Choisir des documents pertinents, résistants ou complexes de façon à ce que leurs préparations mobilisent  diverses capacités et que leurs présentations ait un intérêt pédagogique (synthétiser ce qui a été vu / réamorcer un nouveau thème ou une nouvelle séance / approfondir une notion, etc.). </a:t>
            </a:r>
          </a:p>
          <a:p>
            <a:pPr>
              <a:buFont typeface="Wingdings" panose="05000000000000000000" pitchFamily="2" charset="2"/>
              <a:buChar char="Ø"/>
            </a:pPr>
            <a:r>
              <a:rPr lang="fr-FR" sz="3000" dirty="0" smtClean="0"/>
              <a:t>Réduire </a:t>
            </a:r>
            <a:r>
              <a:rPr lang="fr-FR" sz="3000" dirty="0" smtClean="0"/>
              <a:t>le nombre de documents pour </a:t>
            </a:r>
            <a:r>
              <a:rPr lang="fr-FR" sz="3000" dirty="0" smtClean="0"/>
              <a:t>permettre l’étude approfondie de chacun </a:t>
            </a:r>
            <a:r>
              <a:rPr lang="fr-FR" sz="3000" dirty="0" smtClean="0"/>
              <a:t>=&gt; </a:t>
            </a:r>
            <a:r>
              <a:rPr lang="fr-FR" sz="3000" dirty="0" smtClean="0"/>
              <a:t>3 documents maximum par séance. </a:t>
            </a:r>
          </a:p>
          <a:p>
            <a:pPr>
              <a:buFont typeface="Wingdings" panose="05000000000000000000" pitchFamily="2" charset="2"/>
              <a:buChar char="Ø"/>
            </a:pPr>
            <a:r>
              <a:rPr lang="fr-FR" sz="3000" dirty="0" smtClean="0"/>
              <a:t>Analyser un </a:t>
            </a:r>
            <a:r>
              <a:rPr lang="fr-FR" sz="3000" dirty="0" smtClean="0"/>
              <a:t>document </a:t>
            </a:r>
            <a:r>
              <a:rPr lang="fr-FR" sz="3000" dirty="0" smtClean="0"/>
              <a:t>=&gt; Identifier  (auteur, sources, date, etc.), comprendre (le sens, le lexique spécialisé, le langage graphique, etc.), contextualiser </a:t>
            </a:r>
            <a:r>
              <a:rPr lang="fr-FR" sz="3000" dirty="0" smtClean="0"/>
              <a:t>(mobiliser des connaissances et repères pour situer le document) / prélever </a:t>
            </a:r>
            <a:r>
              <a:rPr lang="fr-FR" sz="3000" dirty="0" smtClean="0"/>
              <a:t>et hiérarchiser des informations, les mettre en relation  </a:t>
            </a:r>
            <a:r>
              <a:rPr lang="fr-FR" sz="3000" dirty="0" smtClean="0"/>
              <a:t>/ </a:t>
            </a:r>
            <a:r>
              <a:rPr lang="fr-FR" sz="3000" dirty="0" smtClean="0"/>
              <a:t>interpréter – accéder à l’implicite et dépasser le « dit » ou le « représenté »/ apprécier </a:t>
            </a:r>
            <a:r>
              <a:rPr lang="fr-FR" sz="3000" dirty="0" smtClean="0"/>
              <a:t>les limites du </a:t>
            </a:r>
            <a:r>
              <a:rPr lang="fr-FR" sz="3000" dirty="0" smtClean="0"/>
              <a:t>document/ identifier le point de vue, la visée, le parti pris, etc.  / prolonger la réflexion / faire des liens avec d’autres documents /confronter avec des informations ou notions déjà connues, </a:t>
            </a:r>
            <a:r>
              <a:rPr lang="fr-FR" sz="3000" dirty="0" smtClean="0"/>
              <a:t>etc</a:t>
            </a:r>
            <a:r>
              <a:rPr lang="fr-FR" sz="3000" dirty="0" smtClean="0"/>
              <a:t>.), etc. </a:t>
            </a:r>
            <a:endParaRPr lang="fr-FR" sz="3000" dirty="0" smtClean="0"/>
          </a:p>
          <a:p>
            <a:pPr>
              <a:buFont typeface="Wingdings" panose="05000000000000000000" pitchFamily="2" charset="2"/>
              <a:buChar char="Ø"/>
            </a:pPr>
            <a:endParaRPr lang="fr-FR" sz="3000" dirty="0" smtClean="0"/>
          </a:p>
          <a:p>
            <a:pPr>
              <a:buFont typeface="Wingdings" panose="05000000000000000000" pitchFamily="2" charset="2"/>
              <a:buChar char="Ø"/>
            </a:pPr>
            <a:r>
              <a:rPr lang="fr-FR" sz="3000" dirty="0" smtClean="0"/>
              <a:t>Les documents signalés par l’enseignant seront :</a:t>
            </a:r>
          </a:p>
          <a:p>
            <a:pPr marL="914400" lvl="2" indent="0">
              <a:buNone/>
            </a:pPr>
            <a:r>
              <a:rPr lang="fr-FR" sz="3000" dirty="0" smtClean="0"/>
              <a:t>-de natures variées (textes, cartes, schémas, frises, etc.), </a:t>
            </a:r>
            <a:endParaRPr lang="fr-FR" sz="3000" dirty="0"/>
          </a:p>
          <a:p>
            <a:pPr marL="914400" lvl="2" indent="0">
              <a:buNone/>
            </a:pPr>
            <a:r>
              <a:rPr lang="fr-FR" sz="3000" dirty="0" smtClean="0"/>
              <a:t>-des supports variés (papiers ou vidéo), </a:t>
            </a:r>
          </a:p>
          <a:p>
            <a:pPr marL="914400" lvl="2" indent="0">
              <a:buNone/>
            </a:pPr>
            <a:r>
              <a:rPr lang="fr-FR" sz="3000" dirty="0" smtClean="0"/>
              <a:t>-correctement </a:t>
            </a:r>
            <a:r>
              <a:rPr lang="fr-FR" sz="3000" dirty="0" smtClean="0"/>
              <a:t>référencés ( voir note de cadrage).    </a:t>
            </a:r>
            <a:endParaRPr lang="fr-FR" sz="3000" dirty="0" smtClean="0"/>
          </a:p>
          <a:p>
            <a:pPr marL="914400" lvl="2" indent="0">
              <a:buNone/>
            </a:pPr>
            <a:endParaRPr lang="fr-FR" sz="3000" dirty="0"/>
          </a:p>
          <a:p>
            <a:pPr marL="914400" lvl="2" indent="0">
              <a:buNone/>
            </a:pPr>
            <a:endParaRPr lang="fr-FR" sz="2800" dirty="0"/>
          </a:p>
          <a:p>
            <a:pPr marL="0" indent="0">
              <a:buNone/>
            </a:pPr>
            <a:r>
              <a:rPr lang="fr-FR" dirty="0" smtClean="0"/>
              <a:t> </a:t>
            </a:r>
          </a:p>
          <a:p>
            <a:pPr marL="0" indent="0">
              <a:buNone/>
            </a:pPr>
            <a:endParaRPr lang="fr-FR" dirty="0" smtClean="0"/>
          </a:p>
          <a:p>
            <a:endParaRPr lang="fr-FR" dirty="0"/>
          </a:p>
        </p:txBody>
      </p:sp>
    </p:spTree>
    <p:extLst>
      <p:ext uri="{BB962C8B-B14F-4D97-AF65-F5344CB8AC3E}">
        <p14:creationId xmlns:p14="http://schemas.microsoft.com/office/powerpoint/2010/main" val="2644123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4632" y="0"/>
            <a:ext cx="11297828" cy="1325563"/>
          </a:xfrm>
        </p:spPr>
        <p:txBody>
          <a:bodyPr>
            <a:normAutofit/>
          </a:bodyPr>
          <a:lstStyle/>
          <a:p>
            <a:pPr algn="ctr"/>
            <a:r>
              <a:rPr lang="fr-FR" sz="5400" b="1" dirty="0" smtClean="0"/>
              <a:t> Calendrier des </a:t>
            </a:r>
            <a:r>
              <a:rPr lang="fr-FR" sz="5400" b="1" dirty="0" smtClean="0"/>
              <a:t> </a:t>
            </a:r>
            <a:r>
              <a:rPr lang="fr-FR" sz="5400" b="1" dirty="0" smtClean="0"/>
              <a:t>prochaines rencontres </a:t>
            </a:r>
            <a:endParaRPr lang="fr-FR" sz="5400" b="1" dirty="0"/>
          </a:p>
        </p:txBody>
      </p:sp>
      <p:sp>
        <p:nvSpPr>
          <p:cNvPr id="3" name="Espace réservé du contenu 2"/>
          <p:cNvSpPr>
            <a:spLocks noGrp="1"/>
          </p:cNvSpPr>
          <p:nvPr>
            <p:ph idx="1"/>
          </p:nvPr>
        </p:nvSpPr>
        <p:spPr>
          <a:xfrm>
            <a:off x="162838" y="1011055"/>
            <a:ext cx="11849622" cy="5498756"/>
          </a:xfrm>
          <a:blipFill>
            <a:blip r:embed="rId4"/>
            <a:tile tx="0" ty="0" sx="100000" sy="100000" flip="none" algn="tl"/>
          </a:blipFill>
        </p:spPr>
        <p:txBody>
          <a:bodyPr>
            <a:normAutofit fontScale="92500" lnSpcReduction="10000"/>
          </a:bodyPr>
          <a:lstStyle/>
          <a:p>
            <a:endParaRPr lang="fr-FR" sz="3600" b="1" dirty="0" smtClean="0"/>
          </a:p>
          <a:p>
            <a:r>
              <a:rPr lang="fr-FR" sz="3600" b="1" dirty="0" smtClean="0"/>
              <a:t> 2) Livret scolaire, attestation intermédiaire de réussite et apprentissages et évaluations par compétence.</a:t>
            </a:r>
          </a:p>
          <a:p>
            <a:pPr marL="0" indent="0">
              <a:buNone/>
            </a:pPr>
            <a:r>
              <a:rPr lang="fr-FR" sz="3600" b="1" dirty="0" smtClean="0"/>
              <a:t> 	</a:t>
            </a:r>
            <a:r>
              <a:rPr lang="fr-FR" sz="3600" b="1" i="1" dirty="0" smtClean="0"/>
              <a:t>vendredi 28 mai , </a:t>
            </a:r>
            <a:r>
              <a:rPr lang="fr-FR" sz="3600" b="1" i="1" dirty="0" smtClean="0"/>
              <a:t>14:00-15:30   </a:t>
            </a:r>
            <a:endParaRPr lang="fr-FR" sz="3600" b="1" i="1" dirty="0" smtClean="0"/>
          </a:p>
          <a:p>
            <a:pPr marL="0" indent="0">
              <a:buNone/>
            </a:pPr>
            <a:r>
              <a:rPr lang="fr-FR" sz="3600" b="1" i="1" dirty="0"/>
              <a:t>	</a:t>
            </a:r>
            <a:endParaRPr lang="fr-FR" sz="3600" b="1" dirty="0" smtClean="0"/>
          </a:p>
          <a:p>
            <a:r>
              <a:rPr lang="fr-FR" sz="3600" b="1" dirty="0" smtClean="0"/>
              <a:t>3) Terminale bac pro 2022 (2 heures) : </a:t>
            </a:r>
          </a:p>
          <a:p>
            <a:pPr marL="914400" lvl="2" indent="0">
              <a:buNone/>
            </a:pPr>
            <a:r>
              <a:rPr lang="fr-FR" sz="3500" b="1" dirty="0"/>
              <a:t>a</a:t>
            </a:r>
            <a:r>
              <a:rPr lang="fr-FR" sz="3500" b="1" dirty="0" smtClean="0"/>
              <a:t>) Programme limitatif en français</a:t>
            </a:r>
          </a:p>
          <a:p>
            <a:pPr marL="914400" lvl="2" indent="0">
              <a:buNone/>
            </a:pPr>
            <a:r>
              <a:rPr lang="fr-FR" sz="3500" b="1" dirty="0" smtClean="0"/>
              <a:t>b) Adaptation du programme d’histoire géographie en terminale </a:t>
            </a:r>
          </a:p>
          <a:p>
            <a:pPr marL="914400" lvl="2" indent="0">
              <a:buNone/>
            </a:pPr>
            <a:endParaRPr lang="fr-FR" sz="3500" b="1" i="1" dirty="0" smtClean="0"/>
          </a:p>
          <a:p>
            <a:pPr marL="914400" lvl="2" indent="0">
              <a:buNone/>
            </a:pPr>
            <a:r>
              <a:rPr lang="fr-FR" sz="3500" b="1" i="1" dirty="0"/>
              <a:t>M</a:t>
            </a:r>
            <a:r>
              <a:rPr lang="fr-FR" sz="3500" b="1" i="1" dirty="0" smtClean="0"/>
              <a:t>ercredi </a:t>
            </a:r>
            <a:r>
              <a:rPr lang="fr-FR" sz="3500" b="1" i="1" dirty="0"/>
              <a:t>7 juillet, 13:00 -15:00  </a:t>
            </a:r>
            <a:r>
              <a:rPr lang="fr-FR" sz="3500" b="1" dirty="0"/>
              <a:t>?    </a:t>
            </a:r>
          </a:p>
          <a:p>
            <a:pPr marL="0" indent="0">
              <a:buNone/>
            </a:pPr>
            <a:endParaRPr lang="fr-FR" sz="3600" b="1" dirty="0" smtClean="0"/>
          </a:p>
        </p:txBody>
      </p:sp>
    </p:spTree>
    <p:extLst>
      <p:ext uri="{BB962C8B-B14F-4D97-AF65-F5344CB8AC3E}">
        <p14:creationId xmlns:p14="http://schemas.microsoft.com/office/powerpoint/2010/main" val="2081918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753978" y="0"/>
            <a:ext cx="11145253" cy="649705"/>
          </a:xfrm>
          <a:blipFill>
            <a:blip r:embed="rId2"/>
            <a:tile tx="0" ty="0" sx="100000" sy="100000" flip="none" algn="tl"/>
          </a:blipFill>
        </p:spPr>
        <p:txBody>
          <a:bodyPr>
            <a:normAutofit fontScale="90000"/>
          </a:bodyPr>
          <a:lstStyle/>
          <a:p>
            <a:pPr algn="ctr"/>
            <a:r>
              <a:rPr lang="fr-FR" b="1" dirty="0" smtClean="0"/>
              <a:t>La passation de l’épreuve </a:t>
            </a:r>
            <a:endParaRPr lang="fr-FR" b="1" dirty="0"/>
          </a:p>
        </p:txBody>
      </p:sp>
      <p:graphicFrame>
        <p:nvGraphicFramePr>
          <p:cNvPr id="12" name="Espace réservé du contenu 11"/>
          <p:cNvGraphicFramePr>
            <a:graphicFrameLocks noGrp="1"/>
          </p:cNvGraphicFramePr>
          <p:nvPr>
            <p:ph idx="1"/>
            <p:extLst>
              <p:ext uri="{D42A27DB-BD31-4B8C-83A1-F6EECF244321}">
                <p14:modId xmlns:p14="http://schemas.microsoft.com/office/powerpoint/2010/main" val="3222063354"/>
              </p:ext>
            </p:extLst>
          </p:nvPr>
        </p:nvGraphicFramePr>
        <p:xfrm>
          <a:off x="96252" y="649706"/>
          <a:ext cx="11802979" cy="6721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49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432" y="2"/>
            <a:ext cx="11863136" cy="433136"/>
          </a:xfrm>
          <a:blipFill>
            <a:blip r:embed="rId3"/>
            <a:tile tx="0" ty="0" sx="100000" sy="100000" flip="none" algn="tl"/>
          </a:blipFill>
        </p:spPr>
        <p:txBody>
          <a:bodyPr>
            <a:noAutofit/>
          </a:bodyPr>
          <a:lstStyle/>
          <a:p>
            <a:r>
              <a:rPr lang="fr-FR" sz="3200" b="1" dirty="0" smtClean="0"/>
              <a:t>Les attendus de l’épreuve : grille d’évaluation</a:t>
            </a:r>
            <a:endParaRPr lang="fr-FR" sz="3200" b="1" dirty="0"/>
          </a:p>
        </p:txBody>
      </p:sp>
      <p:pic>
        <p:nvPicPr>
          <p:cNvPr id="4" name="image1.jpeg"/>
          <p:cNvPicPr>
            <a:picLocks noGrp="1"/>
          </p:cNvPicPr>
          <p:nvPr>
            <p:ph idx="1"/>
          </p:nvPr>
        </p:nvPicPr>
        <p:blipFill>
          <a:blip r:embed="rId4" cstate="print"/>
          <a:stretch>
            <a:fillRect/>
          </a:stretch>
        </p:blipFill>
        <p:spPr>
          <a:xfrm>
            <a:off x="164432" y="601307"/>
            <a:ext cx="581526" cy="325125"/>
          </a:xfrm>
          <a:prstGeom prst="rect">
            <a:avLst/>
          </a:prstGeom>
        </p:spPr>
      </p:pic>
      <p:pic>
        <p:nvPicPr>
          <p:cNvPr id="5" name="Image 4"/>
          <p:cNvPicPr>
            <a:picLocks noChangeAspect="1"/>
          </p:cNvPicPr>
          <p:nvPr/>
        </p:nvPicPr>
        <p:blipFill>
          <a:blip r:embed="rId5"/>
          <a:stretch>
            <a:fillRect/>
          </a:stretch>
        </p:blipFill>
        <p:spPr>
          <a:xfrm>
            <a:off x="854242" y="433138"/>
            <a:ext cx="10383253" cy="6189587"/>
          </a:xfrm>
          <a:prstGeom prst="rect">
            <a:avLst/>
          </a:prstGeom>
        </p:spPr>
      </p:pic>
    </p:spTree>
    <p:extLst>
      <p:ext uri="{BB962C8B-B14F-4D97-AF65-F5344CB8AC3E}">
        <p14:creationId xmlns:p14="http://schemas.microsoft.com/office/powerpoint/2010/main" val="4043971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0" y="440991"/>
            <a:ext cx="8506326" cy="5827462"/>
          </a:xfrm>
          <a:prstGeom prst="rect">
            <a:avLst/>
          </a:prstGeom>
        </p:spPr>
      </p:pic>
      <p:sp>
        <p:nvSpPr>
          <p:cNvPr id="4" name="Titre 1"/>
          <p:cNvSpPr>
            <a:spLocks noGrp="1"/>
          </p:cNvSpPr>
          <p:nvPr>
            <p:ph type="title"/>
          </p:nvPr>
        </p:nvSpPr>
        <p:spPr>
          <a:xfrm>
            <a:off x="0" y="0"/>
            <a:ext cx="10387263" cy="440991"/>
          </a:xfrm>
          <a:blipFill>
            <a:blip r:embed="rId3"/>
            <a:tile tx="0" ty="0" sx="100000" sy="100000" flip="none" algn="tl"/>
          </a:blipFill>
        </p:spPr>
        <p:txBody>
          <a:bodyPr>
            <a:noAutofit/>
          </a:bodyPr>
          <a:lstStyle/>
          <a:p>
            <a:r>
              <a:rPr lang="fr-FR" sz="4000" b="1" dirty="0" smtClean="0"/>
              <a:t>Gros plan sur la grille d’</a:t>
            </a:r>
            <a:r>
              <a:rPr lang="fr-FR" sz="4000" b="1" dirty="0"/>
              <a:t>é</a:t>
            </a:r>
            <a:r>
              <a:rPr lang="fr-FR" sz="4000" b="1" dirty="0" smtClean="0"/>
              <a:t>valuation </a:t>
            </a:r>
            <a:endParaRPr lang="fr-FR" sz="4000" b="1" dirty="0"/>
          </a:p>
        </p:txBody>
      </p:sp>
      <p:sp>
        <p:nvSpPr>
          <p:cNvPr id="6" name="ZoneTexte 5"/>
          <p:cNvSpPr txBox="1"/>
          <p:nvPr/>
        </p:nvSpPr>
        <p:spPr>
          <a:xfrm>
            <a:off x="8576604" y="1251284"/>
            <a:ext cx="3621317" cy="1015663"/>
          </a:xfrm>
          <a:prstGeom prst="rect">
            <a:avLst/>
          </a:prstGeom>
          <a:solidFill>
            <a:schemeClr val="accent2">
              <a:lumMod val="40000"/>
              <a:lumOff val="60000"/>
            </a:schemeClr>
          </a:solidFill>
        </p:spPr>
        <p:txBody>
          <a:bodyPr wrap="square" rtlCol="0">
            <a:spAutoFit/>
          </a:bodyPr>
          <a:lstStyle/>
          <a:p>
            <a:pPr algn="ctr"/>
            <a:r>
              <a:rPr lang="fr-FR" sz="2000" b="1" dirty="0" smtClean="0"/>
              <a:t>HISTOIRE GEOGRAPHIE EMC</a:t>
            </a:r>
          </a:p>
          <a:p>
            <a:r>
              <a:rPr lang="fr-FR" sz="2000" b="1" i="1" dirty="0" smtClean="0"/>
              <a:t>Analyser un document</a:t>
            </a:r>
            <a:r>
              <a:rPr lang="fr-FR" sz="2000" i="1" dirty="0" smtClean="0"/>
              <a:t>,</a:t>
            </a:r>
          </a:p>
          <a:p>
            <a:r>
              <a:rPr lang="fr-FR" sz="2000" b="1" i="1" dirty="0" smtClean="0"/>
              <a:t>Mobiliser les notions</a:t>
            </a:r>
            <a:r>
              <a:rPr lang="fr-FR" sz="2000" b="1" i="1" dirty="0"/>
              <a:t> </a:t>
            </a:r>
            <a:r>
              <a:rPr lang="fr-FR" sz="2000" b="1" i="1" dirty="0" smtClean="0"/>
              <a:t>et repères</a:t>
            </a:r>
            <a:r>
              <a:rPr lang="fr-FR" sz="2000" i="1" dirty="0" smtClean="0"/>
              <a:t>, </a:t>
            </a:r>
            <a:endParaRPr lang="fr-FR" sz="2000" i="1" dirty="0"/>
          </a:p>
        </p:txBody>
      </p:sp>
      <p:sp>
        <p:nvSpPr>
          <p:cNvPr id="7" name="ZoneTexte 6"/>
          <p:cNvSpPr txBox="1"/>
          <p:nvPr/>
        </p:nvSpPr>
        <p:spPr>
          <a:xfrm>
            <a:off x="8576604" y="3633536"/>
            <a:ext cx="3615396" cy="1323439"/>
          </a:xfrm>
          <a:prstGeom prst="rect">
            <a:avLst/>
          </a:prstGeom>
          <a:solidFill>
            <a:schemeClr val="accent2"/>
          </a:solidFill>
        </p:spPr>
        <p:txBody>
          <a:bodyPr wrap="square" rtlCol="0">
            <a:spAutoFit/>
          </a:bodyPr>
          <a:lstStyle/>
          <a:p>
            <a:pPr algn="ctr"/>
            <a:r>
              <a:rPr lang="fr-FR" sz="2000" b="1" dirty="0" smtClean="0"/>
              <a:t>ORAL</a:t>
            </a:r>
          </a:p>
          <a:p>
            <a:pPr algn="just"/>
            <a:r>
              <a:rPr lang="fr-FR" sz="2000" b="1" i="1" dirty="0" smtClean="0"/>
              <a:t>Qualité de l’expression orale</a:t>
            </a:r>
          </a:p>
          <a:p>
            <a:pPr algn="just"/>
            <a:r>
              <a:rPr lang="fr-FR" sz="2000" b="1" i="1" dirty="0" smtClean="0"/>
              <a:t>Posture de communication</a:t>
            </a:r>
          </a:p>
          <a:p>
            <a:pPr algn="just"/>
            <a:r>
              <a:rPr lang="fr-FR" sz="2000" b="1" i="1" dirty="0" smtClean="0"/>
              <a:t>Capacité à argumenter </a:t>
            </a:r>
            <a:endParaRPr lang="fr-FR" sz="2000" b="1" i="1" dirty="0"/>
          </a:p>
        </p:txBody>
      </p:sp>
      <p:cxnSp>
        <p:nvCxnSpPr>
          <p:cNvPr id="9" name="Connecteur droit avec flèche 8"/>
          <p:cNvCxnSpPr/>
          <p:nvPr/>
        </p:nvCxnSpPr>
        <p:spPr>
          <a:xfrm flipV="1">
            <a:off x="7158789" y="1624263"/>
            <a:ext cx="1179095" cy="337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Connecteur droit avec flèche 10"/>
          <p:cNvCxnSpPr/>
          <p:nvPr/>
        </p:nvCxnSpPr>
        <p:spPr>
          <a:xfrm flipV="1">
            <a:off x="7599901" y="1933512"/>
            <a:ext cx="939465" cy="2376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Connecteur droit avec flèche 11"/>
          <p:cNvCxnSpPr/>
          <p:nvPr/>
        </p:nvCxnSpPr>
        <p:spPr>
          <a:xfrm flipV="1">
            <a:off x="8111289" y="2266825"/>
            <a:ext cx="856154" cy="3790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onnecteur droit avec flèche 12"/>
          <p:cNvCxnSpPr/>
          <p:nvPr/>
        </p:nvCxnSpPr>
        <p:spPr>
          <a:xfrm flipV="1">
            <a:off x="7842583" y="2370221"/>
            <a:ext cx="1734554" cy="8844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Connecteur droit avec flèche 18"/>
          <p:cNvCxnSpPr/>
          <p:nvPr/>
        </p:nvCxnSpPr>
        <p:spPr>
          <a:xfrm flipV="1">
            <a:off x="6966284" y="4163124"/>
            <a:ext cx="1540042" cy="1337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p:cNvCxnSpPr/>
          <p:nvPr/>
        </p:nvCxnSpPr>
        <p:spPr>
          <a:xfrm flipV="1">
            <a:off x="7806465" y="4651814"/>
            <a:ext cx="526336" cy="1169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Connecteur droit avec flèche 20"/>
          <p:cNvCxnSpPr/>
          <p:nvPr/>
        </p:nvCxnSpPr>
        <p:spPr>
          <a:xfrm flipV="1">
            <a:off x="8069633" y="4988581"/>
            <a:ext cx="431336" cy="3915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289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459538"/>
          </a:xfrm>
          <a:blipFill>
            <a:blip r:embed="rId2"/>
            <a:tile tx="0" ty="0" sx="100000" sy="100000" flip="none" algn="tl"/>
          </a:blipFill>
        </p:spPr>
        <p:txBody>
          <a:bodyPr>
            <a:normAutofit/>
          </a:bodyPr>
          <a:lstStyle/>
          <a:p>
            <a:r>
              <a:rPr lang="fr-FR" sz="6600" b="1" dirty="0" smtClean="0"/>
              <a:t>Divers </a:t>
            </a:r>
            <a:endParaRPr lang="fr-FR" sz="6600" b="1" dirty="0"/>
          </a:p>
        </p:txBody>
      </p:sp>
    </p:spTree>
    <p:extLst>
      <p:ext uri="{BB962C8B-B14F-4D97-AF65-F5344CB8AC3E}">
        <p14:creationId xmlns:p14="http://schemas.microsoft.com/office/powerpoint/2010/main" val="3207346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95233"/>
          </a:xfrm>
          <a:blipFill>
            <a:blip r:embed="rId3"/>
            <a:tile tx="0" ty="0" sx="100000" sy="100000" flip="none" algn="tl"/>
          </a:blipFill>
        </p:spPr>
        <p:txBody>
          <a:bodyPr>
            <a:normAutofit/>
          </a:bodyPr>
          <a:lstStyle/>
          <a:p>
            <a:r>
              <a:rPr lang="fr-FR" b="1" dirty="0" smtClean="0"/>
              <a:t>BAC : examens 2021</a:t>
            </a:r>
            <a:endParaRPr lang="fr-FR" b="1" dirty="0"/>
          </a:p>
        </p:txBody>
      </p:sp>
      <p:sp>
        <p:nvSpPr>
          <p:cNvPr id="3" name="Espace réservé du contenu 2"/>
          <p:cNvSpPr>
            <a:spLocks noGrp="1"/>
          </p:cNvSpPr>
          <p:nvPr>
            <p:ph idx="1"/>
          </p:nvPr>
        </p:nvSpPr>
        <p:spPr>
          <a:xfrm>
            <a:off x="838200" y="1825625"/>
            <a:ext cx="10515600" cy="4779712"/>
          </a:xfrm>
        </p:spPr>
        <p:txBody>
          <a:bodyPr>
            <a:normAutofit/>
          </a:bodyPr>
          <a:lstStyle/>
          <a:p>
            <a:pPr>
              <a:buFont typeface="Wingdings" panose="05000000000000000000" pitchFamily="2" charset="2"/>
              <a:buChar char="Ø"/>
            </a:pPr>
            <a:r>
              <a:rPr lang="fr-FR" sz="3600" b="1" u="sng" dirty="0" smtClean="0"/>
              <a:t>En histoire-</a:t>
            </a:r>
            <a:r>
              <a:rPr lang="fr-FR" sz="3600" b="1" u="sng" dirty="0"/>
              <a:t>g</a:t>
            </a:r>
            <a:r>
              <a:rPr lang="fr-FR" sz="3600" b="1" u="sng" dirty="0" smtClean="0"/>
              <a:t>éographie </a:t>
            </a:r>
            <a:r>
              <a:rPr lang="fr-FR" sz="3600" dirty="0" smtClean="0"/>
              <a:t>: pas d’aménagement de programmes </a:t>
            </a:r>
            <a:r>
              <a:rPr lang="fr-FR" sz="3600" dirty="0"/>
              <a:t>(</a:t>
            </a:r>
            <a:r>
              <a:rPr lang="fr-FR" sz="3600" dirty="0" smtClean="0"/>
              <a:t>les sujets comportent deux situations dans chaque partie). </a:t>
            </a:r>
          </a:p>
          <a:p>
            <a:pPr>
              <a:buFont typeface="Wingdings" panose="05000000000000000000" pitchFamily="2" charset="2"/>
              <a:buChar char="Ø"/>
            </a:pPr>
            <a:r>
              <a:rPr lang="fr-FR" sz="3600" b="1" u="sng" dirty="0" smtClean="0"/>
              <a:t>En français </a:t>
            </a:r>
            <a:r>
              <a:rPr lang="fr-FR" sz="3600" dirty="0" smtClean="0"/>
              <a:t>: pas d’aménagement de programme. </a:t>
            </a:r>
          </a:p>
          <a:p>
            <a:pPr marL="0" indent="0">
              <a:buNone/>
            </a:pPr>
            <a:r>
              <a:rPr lang="fr-FR" sz="3600" i="1" u="sng" dirty="0" smtClean="0"/>
              <a:t>Epreuve écrite </a:t>
            </a:r>
            <a:r>
              <a:rPr lang="fr-FR" sz="3600" dirty="0" smtClean="0"/>
              <a:t>: doublement des sujets </a:t>
            </a:r>
          </a:p>
          <a:p>
            <a:pPr marL="0" indent="0">
              <a:buNone/>
            </a:pPr>
            <a:r>
              <a:rPr lang="fr-FR" sz="3600" i="1" u="sng" dirty="0" smtClean="0"/>
              <a:t>Oral de contrôle </a:t>
            </a:r>
            <a:r>
              <a:rPr lang="fr-FR" sz="3600" dirty="0" smtClean="0"/>
              <a:t>: les élèves devront avoir lu un groupement de textes et une œuvre intégrale pour chaque objet d’étude.  </a:t>
            </a:r>
            <a:endParaRPr lang="fr-FR" sz="3600" dirty="0"/>
          </a:p>
        </p:txBody>
      </p:sp>
    </p:spTree>
    <p:extLst>
      <p:ext uri="{BB962C8B-B14F-4D97-AF65-F5344CB8AC3E}">
        <p14:creationId xmlns:p14="http://schemas.microsoft.com/office/powerpoint/2010/main" val="1300275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884" y="300654"/>
            <a:ext cx="7569814" cy="1741088"/>
          </a:xfrm>
          <a:blipFill>
            <a:blip r:embed="rId2"/>
            <a:tile tx="0" ty="0" sx="100000" sy="100000" flip="none" algn="tl"/>
          </a:blipFill>
        </p:spPr>
        <p:txBody>
          <a:bodyPr>
            <a:normAutofit/>
          </a:bodyPr>
          <a:lstStyle/>
          <a:p>
            <a:r>
              <a:rPr lang="fr-FR" sz="6000" b="1" dirty="0" smtClean="0"/>
              <a:t>Îles lettrées 2021 : </a:t>
            </a:r>
            <a:br>
              <a:rPr lang="fr-FR" sz="6000" b="1" dirty="0" smtClean="0"/>
            </a:br>
            <a:r>
              <a:rPr lang="fr-FR" sz="6000" b="1" dirty="0" smtClean="0"/>
              <a:t>Le conte </a:t>
            </a:r>
            <a:endParaRPr lang="fr-FR" sz="6000" b="1" dirty="0"/>
          </a:p>
        </p:txBody>
      </p:sp>
      <p:pic>
        <p:nvPicPr>
          <p:cNvPr id="5" name="Espace réservé du contenu 4"/>
          <p:cNvPicPr>
            <a:picLocks noGrp="1" noChangeAspect="1"/>
          </p:cNvPicPr>
          <p:nvPr>
            <p:ph idx="1"/>
          </p:nvPr>
        </p:nvPicPr>
        <p:blipFill>
          <a:blip r:embed="rId3"/>
          <a:stretch>
            <a:fillRect/>
          </a:stretch>
        </p:blipFill>
        <p:spPr>
          <a:xfrm>
            <a:off x="-212307" y="2173225"/>
            <a:ext cx="8129086" cy="4551236"/>
          </a:xfrm>
          <a:prstGeom prst="rect">
            <a:avLst/>
          </a:prstGeom>
        </p:spPr>
      </p:pic>
      <p:pic>
        <p:nvPicPr>
          <p:cNvPr id="4" name="Image 3"/>
          <p:cNvPicPr>
            <a:picLocks noChangeAspect="1"/>
          </p:cNvPicPr>
          <p:nvPr/>
        </p:nvPicPr>
        <p:blipFill>
          <a:blip r:embed="rId4"/>
          <a:stretch>
            <a:fillRect/>
          </a:stretch>
        </p:blipFill>
        <p:spPr>
          <a:xfrm>
            <a:off x="7315202" y="312550"/>
            <a:ext cx="4754228" cy="5770144"/>
          </a:xfrm>
          <a:prstGeom prst="rect">
            <a:avLst/>
          </a:prstGeom>
        </p:spPr>
      </p:pic>
    </p:spTree>
    <p:extLst>
      <p:ext uri="{BB962C8B-B14F-4D97-AF65-F5344CB8AC3E}">
        <p14:creationId xmlns:p14="http://schemas.microsoft.com/office/powerpoint/2010/main" val="40506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664" y="127131"/>
            <a:ext cx="11612671" cy="1087894"/>
          </a:xfrm>
          <a:blipFill>
            <a:blip r:embed="rId2"/>
            <a:tile tx="0" ty="0" sx="100000" sy="100000" flip="none" algn="tl"/>
          </a:blipFill>
        </p:spPr>
        <p:txBody>
          <a:bodyPr>
            <a:normAutofit fontScale="90000"/>
          </a:bodyPr>
          <a:lstStyle/>
          <a:p>
            <a:r>
              <a:rPr lang="fr-FR" sz="5400" b="1" dirty="0" smtClean="0"/>
              <a:t>Concours d’histoire  de la Nouvelle Calédonie </a:t>
            </a:r>
            <a:endParaRPr lang="fr-FR" sz="5400" b="1" dirty="0"/>
          </a:p>
        </p:txBody>
      </p:sp>
      <p:pic>
        <p:nvPicPr>
          <p:cNvPr id="4" name="Espace réservé du contenu 3"/>
          <p:cNvPicPr>
            <a:picLocks noGrp="1" noChangeAspect="1"/>
          </p:cNvPicPr>
          <p:nvPr>
            <p:ph idx="1"/>
          </p:nvPr>
        </p:nvPicPr>
        <p:blipFill>
          <a:blip r:embed="rId3"/>
          <a:stretch>
            <a:fillRect/>
          </a:stretch>
        </p:blipFill>
        <p:spPr>
          <a:xfrm>
            <a:off x="268515" y="1215025"/>
            <a:ext cx="2990874" cy="3109630"/>
          </a:xfrm>
          <a:prstGeom prst="rect">
            <a:avLst/>
          </a:prstGeom>
        </p:spPr>
      </p:pic>
      <p:pic>
        <p:nvPicPr>
          <p:cNvPr id="5" name="Image 4"/>
          <p:cNvPicPr>
            <a:picLocks noChangeAspect="1"/>
          </p:cNvPicPr>
          <p:nvPr/>
        </p:nvPicPr>
        <p:blipFill>
          <a:blip r:embed="rId4"/>
          <a:stretch>
            <a:fillRect/>
          </a:stretch>
        </p:blipFill>
        <p:spPr>
          <a:xfrm>
            <a:off x="1642397" y="2772642"/>
            <a:ext cx="4010025" cy="4157990"/>
          </a:xfrm>
          <a:prstGeom prst="rect">
            <a:avLst/>
          </a:prstGeom>
        </p:spPr>
      </p:pic>
      <p:pic>
        <p:nvPicPr>
          <p:cNvPr id="6" name="Image 5"/>
          <p:cNvPicPr>
            <a:picLocks noChangeAspect="1"/>
          </p:cNvPicPr>
          <p:nvPr/>
        </p:nvPicPr>
        <p:blipFill>
          <a:blip r:embed="rId5"/>
          <a:stretch>
            <a:fillRect/>
          </a:stretch>
        </p:blipFill>
        <p:spPr>
          <a:xfrm>
            <a:off x="5706564" y="1272618"/>
            <a:ext cx="5687341" cy="2409045"/>
          </a:xfrm>
          <a:prstGeom prst="rect">
            <a:avLst/>
          </a:prstGeom>
        </p:spPr>
      </p:pic>
      <p:pic>
        <p:nvPicPr>
          <p:cNvPr id="7" name="Image 6"/>
          <p:cNvPicPr>
            <a:picLocks noChangeAspect="1"/>
          </p:cNvPicPr>
          <p:nvPr/>
        </p:nvPicPr>
        <p:blipFill>
          <a:blip r:embed="rId6"/>
          <a:stretch>
            <a:fillRect/>
          </a:stretch>
        </p:blipFill>
        <p:spPr>
          <a:xfrm>
            <a:off x="5390148" y="3970863"/>
            <a:ext cx="6512188" cy="2959769"/>
          </a:xfrm>
          <a:prstGeom prst="rect">
            <a:avLst/>
          </a:prstGeom>
        </p:spPr>
      </p:pic>
    </p:spTree>
    <p:extLst>
      <p:ext uri="{BB962C8B-B14F-4D97-AF65-F5344CB8AC3E}">
        <p14:creationId xmlns:p14="http://schemas.microsoft.com/office/powerpoint/2010/main" val="197484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695" y="-493296"/>
            <a:ext cx="11706726" cy="7194885"/>
          </a:xfrm>
          <a:blipFill>
            <a:blip r:embed="rId2"/>
            <a:tile tx="0" ty="0" sx="100000" sy="100000" flip="none" algn="tl"/>
          </a:blipFill>
        </p:spPr>
        <p:txBody>
          <a:bodyPr>
            <a:normAutofit fontScale="90000"/>
          </a:bodyPr>
          <a:lstStyle/>
          <a:p>
            <a:pPr algn="ctr"/>
            <a:r>
              <a:rPr lang="fr-FR" sz="5300" b="1" dirty="0" smtClean="0"/>
              <a:t/>
            </a:r>
            <a:br>
              <a:rPr lang="fr-FR" sz="5300" b="1" dirty="0" smtClean="0"/>
            </a:br>
            <a:r>
              <a:rPr lang="fr-FR" sz="5300" b="1" dirty="0" smtClean="0"/>
              <a:t>MERCI ! </a:t>
            </a:r>
            <a:br>
              <a:rPr lang="fr-FR" sz="5300" b="1" dirty="0" smtClean="0"/>
            </a:br>
            <a:r>
              <a:rPr lang="fr-FR" sz="5300" b="1" dirty="0"/>
              <a:t/>
            </a:r>
            <a:br>
              <a:rPr lang="fr-FR" sz="5300" b="1" dirty="0"/>
            </a:br>
            <a:r>
              <a:rPr lang="fr-FR" sz="5300" b="1" dirty="0" smtClean="0"/>
              <a:t>Bons conseils d’enseignements avec de fructueux partages et de riches </a:t>
            </a:r>
            <a:r>
              <a:rPr lang="fr-FR" sz="5300" b="1" dirty="0" smtClean="0"/>
              <a:t>propositions ! </a:t>
            </a:r>
            <a:r>
              <a:rPr lang="fr-FR" sz="5300" b="1" dirty="0" smtClean="0"/>
              <a:t/>
            </a:r>
            <a:br>
              <a:rPr lang="fr-FR" sz="5300" b="1" dirty="0" smtClean="0"/>
            </a:br>
            <a:r>
              <a:rPr lang="fr-FR" sz="5300" b="1" dirty="0" smtClean="0"/>
              <a:t/>
            </a:r>
            <a:br>
              <a:rPr lang="fr-FR" sz="5300" b="1" dirty="0" smtClean="0"/>
            </a:br>
            <a:r>
              <a:rPr lang="fr-FR" sz="5300" b="1" dirty="0" smtClean="0"/>
              <a:t>Prochaine rencontre : </a:t>
            </a:r>
            <a:br>
              <a:rPr lang="fr-FR" sz="5300" b="1" dirty="0" smtClean="0"/>
            </a:br>
            <a:r>
              <a:rPr lang="fr-FR" sz="5300" b="1" u="sng" dirty="0" smtClean="0"/>
              <a:t>le LSL pro et l’approche par </a:t>
            </a:r>
            <a:r>
              <a:rPr lang="fr-FR" sz="5300" b="1" u="sng" dirty="0" smtClean="0"/>
              <a:t>compétences  </a:t>
            </a:r>
            <a:r>
              <a:rPr lang="fr-FR" sz="5300" b="1" dirty="0" smtClean="0"/>
              <a:t/>
            </a:r>
            <a:br>
              <a:rPr lang="fr-FR" sz="5300" b="1" dirty="0" smtClean="0"/>
            </a:br>
            <a:r>
              <a:rPr lang="fr-FR" sz="5300" b="1" dirty="0" smtClean="0"/>
              <a:t>Le 4 Juin 14H00 -</a:t>
            </a:r>
            <a:r>
              <a:rPr lang="fr-FR" sz="5300" b="1" dirty="0" smtClean="0"/>
              <a:t>15H30</a:t>
            </a:r>
            <a:r>
              <a:rPr lang="fr-FR" sz="5300" b="1" dirty="0" smtClean="0"/>
              <a:t/>
            </a:r>
            <a:br>
              <a:rPr lang="fr-FR" sz="5300" b="1" dirty="0" smtClean="0"/>
            </a:br>
            <a:r>
              <a:rPr lang="fr-FR" sz="5300" b="1" dirty="0" smtClean="0"/>
              <a:t>A BIENTÔT</a:t>
            </a:r>
            <a:r>
              <a:rPr lang="fr-FR" sz="6600" b="1" dirty="0" smtClean="0"/>
              <a:t/>
            </a:r>
            <a:br>
              <a:rPr lang="fr-FR" sz="6600" b="1" dirty="0" smtClean="0"/>
            </a:br>
            <a:r>
              <a:rPr lang="fr-FR" sz="6600" b="1" dirty="0" smtClean="0"/>
              <a:t/>
            </a:r>
            <a:br>
              <a:rPr lang="fr-FR" sz="6600" b="1" dirty="0" smtClean="0"/>
            </a:br>
            <a:endParaRPr lang="fr-FR" sz="6600" b="1" dirty="0"/>
          </a:p>
        </p:txBody>
      </p:sp>
    </p:spTree>
    <p:extLst>
      <p:ext uri="{BB962C8B-B14F-4D97-AF65-F5344CB8AC3E}">
        <p14:creationId xmlns:p14="http://schemas.microsoft.com/office/powerpoint/2010/main" val="3140164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775" y="1825624"/>
            <a:ext cx="11714922" cy="4734201"/>
          </a:xfrm>
        </p:spPr>
        <p:txBody>
          <a:bodyPr>
            <a:normAutofit lnSpcReduction="10000"/>
          </a:bodyPr>
          <a:lstStyle/>
          <a:p>
            <a:pPr marL="457200" lvl="1" indent="0">
              <a:buNone/>
            </a:pPr>
            <a:r>
              <a:rPr lang="fr-FR" sz="3200" dirty="0"/>
              <a:t>C</a:t>
            </a:r>
            <a:r>
              <a:rPr lang="fr-NC" sz="3200" dirty="0" smtClean="0"/>
              <a:t>oefficient</a:t>
            </a:r>
            <a:r>
              <a:rPr lang="fr-FR" sz="3200" dirty="0" smtClean="0"/>
              <a:t>s</a:t>
            </a:r>
            <a:r>
              <a:rPr lang="fr-NC" sz="3200" dirty="0" smtClean="0"/>
              <a:t> </a:t>
            </a:r>
            <a:r>
              <a:rPr lang="fr-NC" sz="3200" dirty="0"/>
              <a:t>des </a:t>
            </a:r>
            <a:r>
              <a:rPr lang="fr-NC" sz="3200" dirty="0" smtClean="0"/>
              <a:t>unités </a:t>
            </a:r>
            <a:r>
              <a:rPr lang="fr-NC" sz="3200" dirty="0"/>
              <a:t>obligatoires </a:t>
            </a:r>
            <a:r>
              <a:rPr lang="fr-NC" sz="3200" dirty="0" smtClean="0"/>
              <a:t>communes</a:t>
            </a:r>
            <a:r>
              <a:rPr lang="fr-FR" sz="3200" dirty="0" smtClean="0"/>
              <a:t>: </a:t>
            </a:r>
          </a:p>
          <a:p>
            <a:pPr marL="0" indent="0" algn="just">
              <a:buNone/>
            </a:pPr>
            <a:r>
              <a:rPr lang="fr-NC" sz="3600" dirty="0"/>
              <a:t/>
            </a:r>
            <a:br>
              <a:rPr lang="fr-NC" sz="3600" dirty="0"/>
            </a:br>
            <a:r>
              <a:rPr lang="fr-FR" sz="3600" dirty="0" smtClean="0"/>
              <a:t>		</a:t>
            </a:r>
            <a:r>
              <a:rPr lang="fr-FR" sz="3600" b="1" dirty="0" smtClean="0"/>
              <a:t>-</a:t>
            </a:r>
            <a:r>
              <a:rPr lang="fr-NC" sz="4400" b="1" dirty="0" smtClean="0">
                <a:solidFill>
                  <a:schemeClr val="accent2">
                    <a:lumMod val="75000"/>
                  </a:schemeClr>
                </a:solidFill>
              </a:rPr>
              <a:t>Français </a:t>
            </a:r>
            <a:r>
              <a:rPr lang="fr-NC" sz="4400" b="1" dirty="0">
                <a:solidFill>
                  <a:schemeClr val="accent2">
                    <a:lumMod val="75000"/>
                  </a:schemeClr>
                </a:solidFill>
              </a:rPr>
              <a:t>et </a:t>
            </a:r>
            <a:r>
              <a:rPr lang="fr-NC" sz="4400" b="1" dirty="0" smtClean="0">
                <a:solidFill>
                  <a:schemeClr val="accent2">
                    <a:lumMod val="75000"/>
                  </a:schemeClr>
                </a:solidFill>
              </a:rPr>
              <a:t>histoire-géographie-</a:t>
            </a:r>
            <a:r>
              <a:rPr lang="fr-FR" sz="4400" b="1" dirty="0" smtClean="0">
                <a:solidFill>
                  <a:schemeClr val="accent2">
                    <a:lumMod val="75000"/>
                  </a:schemeClr>
                </a:solidFill>
              </a:rPr>
              <a:t>   			</a:t>
            </a:r>
            <a:r>
              <a:rPr lang="fr-NC" sz="4400" b="1" dirty="0" smtClean="0">
                <a:solidFill>
                  <a:schemeClr val="accent2">
                    <a:lumMod val="75000"/>
                  </a:schemeClr>
                </a:solidFill>
              </a:rPr>
              <a:t>enseignement moral </a:t>
            </a:r>
            <a:r>
              <a:rPr lang="fr-NC" sz="4400" b="1" dirty="0">
                <a:solidFill>
                  <a:schemeClr val="accent2">
                    <a:lumMod val="75000"/>
                  </a:schemeClr>
                </a:solidFill>
              </a:rPr>
              <a:t>et </a:t>
            </a:r>
            <a:r>
              <a:rPr lang="fr-NC" sz="4400" b="1" dirty="0" smtClean="0">
                <a:solidFill>
                  <a:schemeClr val="accent2">
                    <a:lumMod val="75000"/>
                  </a:schemeClr>
                </a:solidFill>
              </a:rPr>
              <a:t>civique </a:t>
            </a:r>
            <a:r>
              <a:rPr lang="fr-NC" sz="4400" b="1" dirty="0">
                <a:solidFill>
                  <a:schemeClr val="accent2">
                    <a:lumMod val="75000"/>
                  </a:schemeClr>
                </a:solidFill>
              </a:rPr>
              <a:t>: </a:t>
            </a:r>
            <a:r>
              <a:rPr lang="fr-NC" sz="4400" b="1" u="sng" dirty="0">
                <a:solidFill>
                  <a:schemeClr val="accent2">
                    <a:lumMod val="75000"/>
                  </a:schemeClr>
                </a:solidFill>
              </a:rPr>
              <a:t>coefficient </a:t>
            </a:r>
            <a:r>
              <a:rPr lang="fr-NC" sz="4400" b="1" u="sng" dirty="0" smtClean="0">
                <a:solidFill>
                  <a:schemeClr val="accent2">
                    <a:lumMod val="75000"/>
                  </a:schemeClr>
                </a:solidFill>
              </a:rPr>
              <a:t>3</a:t>
            </a:r>
            <a:endParaRPr lang="fr-FR" sz="4400" b="1" u="sng" dirty="0" smtClean="0">
              <a:solidFill>
                <a:schemeClr val="accent2">
                  <a:lumMod val="75000"/>
                </a:schemeClr>
              </a:solidFill>
            </a:endParaRPr>
          </a:p>
          <a:p>
            <a:pPr marL="0" indent="0" algn="just">
              <a:buNone/>
            </a:pPr>
            <a:r>
              <a:rPr lang="fr-NC" sz="4400" b="1" dirty="0" smtClean="0">
                <a:solidFill>
                  <a:schemeClr val="accent2">
                    <a:lumMod val="75000"/>
                  </a:schemeClr>
                </a:solidFill>
              </a:rPr>
              <a:t> </a:t>
            </a:r>
            <a:r>
              <a:rPr lang="fr-NC" sz="4400" b="1" dirty="0">
                <a:solidFill>
                  <a:schemeClr val="accent2">
                    <a:lumMod val="75000"/>
                  </a:schemeClr>
                </a:solidFill>
              </a:rPr>
              <a:t/>
            </a:r>
            <a:br>
              <a:rPr lang="fr-NC" sz="4400" b="1" dirty="0">
                <a:solidFill>
                  <a:schemeClr val="accent2">
                    <a:lumMod val="75000"/>
                  </a:schemeClr>
                </a:solidFill>
              </a:rPr>
            </a:br>
            <a:r>
              <a:rPr lang="fr-FR" sz="3600" dirty="0" smtClean="0">
                <a:solidFill>
                  <a:schemeClr val="accent2">
                    <a:lumMod val="75000"/>
                  </a:schemeClr>
                </a:solidFill>
              </a:rPr>
              <a:t>		-</a:t>
            </a:r>
            <a:r>
              <a:rPr lang="fr-NC" sz="3600" dirty="0" smtClean="0"/>
              <a:t>Mathématiques </a:t>
            </a:r>
            <a:r>
              <a:rPr lang="fr-NC" sz="3600" dirty="0"/>
              <a:t>et physique-chimie : </a:t>
            </a:r>
            <a:r>
              <a:rPr lang="fr-NC" sz="3600" u="sng" dirty="0"/>
              <a:t>coefficient 2</a:t>
            </a:r>
            <a:r>
              <a:rPr lang="fr-NC" sz="3600" dirty="0"/>
              <a:t> ;</a:t>
            </a:r>
            <a:br>
              <a:rPr lang="fr-NC" sz="3600" dirty="0"/>
            </a:br>
            <a:r>
              <a:rPr lang="fr-FR" sz="3600" dirty="0" smtClean="0"/>
              <a:t>		-</a:t>
            </a:r>
            <a:r>
              <a:rPr lang="fr-NC" sz="3600" dirty="0" smtClean="0"/>
              <a:t>Education </a:t>
            </a:r>
            <a:r>
              <a:rPr lang="fr-NC" sz="3600" dirty="0"/>
              <a:t>physique et sportive : </a:t>
            </a:r>
            <a:r>
              <a:rPr lang="fr-NC" sz="3600" u="sng" dirty="0"/>
              <a:t>coefficient 1 </a:t>
            </a:r>
            <a:r>
              <a:rPr lang="fr-NC" sz="3600" dirty="0"/>
              <a:t>;</a:t>
            </a:r>
            <a:br>
              <a:rPr lang="fr-NC" sz="3600" dirty="0"/>
            </a:br>
            <a:r>
              <a:rPr lang="fr-FR" sz="3600" dirty="0" smtClean="0"/>
              <a:t>		-</a:t>
            </a:r>
            <a:r>
              <a:rPr lang="fr-NC" sz="3600" dirty="0" smtClean="0"/>
              <a:t>Prévention-santé-environnement </a:t>
            </a:r>
            <a:r>
              <a:rPr lang="fr-NC" sz="3600" dirty="0"/>
              <a:t>: </a:t>
            </a:r>
            <a:r>
              <a:rPr lang="fr-NC" sz="3600" u="sng" dirty="0"/>
              <a:t>coefficient 1</a:t>
            </a:r>
            <a:r>
              <a:rPr lang="fr-NC" sz="3600" dirty="0"/>
              <a:t>.</a:t>
            </a:r>
            <a:br>
              <a:rPr lang="fr-NC" sz="3600" dirty="0"/>
            </a:br>
            <a:endParaRPr lang="fr-FR" sz="3600" dirty="0"/>
          </a:p>
        </p:txBody>
      </p:sp>
      <p:sp>
        <p:nvSpPr>
          <p:cNvPr id="4" name="Titre 1"/>
          <p:cNvSpPr txBox="1">
            <a:spLocks/>
          </p:cNvSpPr>
          <p:nvPr/>
        </p:nvSpPr>
        <p:spPr>
          <a:xfrm>
            <a:off x="0" y="0"/>
            <a:ext cx="6175332" cy="1227551"/>
          </a:xfrm>
          <a:prstGeom prst="rect">
            <a:avLst/>
          </a:prstGeom>
          <a:blipFill>
            <a:blip r:embed="rId3"/>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La part des CCF LHG</a:t>
            </a:r>
            <a:endParaRPr lang="fr-FR" b="1" dirty="0"/>
          </a:p>
        </p:txBody>
      </p:sp>
    </p:spTree>
    <p:extLst>
      <p:ext uri="{BB962C8B-B14F-4D97-AF65-F5344CB8AC3E}">
        <p14:creationId xmlns:p14="http://schemas.microsoft.com/office/powerpoint/2010/main" val="120311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96164" y="200630"/>
            <a:ext cx="10515600" cy="2968831"/>
          </a:xfrm>
          <a:solidFill>
            <a:schemeClr val="bg1"/>
          </a:solidFill>
        </p:spPr>
        <p:txBody>
          <a:bodyPr>
            <a:normAutofit fontScale="90000"/>
          </a:bodyPr>
          <a:lstStyle/>
          <a:p>
            <a:pPr algn="ctr"/>
            <a:r>
              <a:rPr lang="fr-FR" sz="7200" b="1" dirty="0"/>
              <a:t>Les nouveaux </a:t>
            </a:r>
            <a:r>
              <a:rPr lang="fr-FR" sz="7200" b="1" dirty="0" smtClean="0"/>
              <a:t>CCF </a:t>
            </a:r>
            <a:r>
              <a:rPr lang="fr-FR" sz="7200" b="1" dirty="0"/>
              <a:t>en CAP, session 2021</a:t>
            </a:r>
            <a:r>
              <a:rPr lang="fr-FR" b="1" dirty="0" smtClean="0"/>
              <a:t>.</a:t>
            </a:r>
            <a:br>
              <a:rPr lang="fr-FR" b="1" dirty="0" smtClean="0"/>
            </a:br>
            <a:r>
              <a:rPr lang="fr-FR" b="1" dirty="0"/>
              <a:t/>
            </a:r>
            <a:br>
              <a:rPr lang="fr-FR" b="1" dirty="0"/>
            </a:br>
            <a:endParaRPr lang="fr-FR" dirty="0"/>
          </a:p>
        </p:txBody>
      </p:sp>
      <p:sp>
        <p:nvSpPr>
          <p:cNvPr id="4" name="ZoneTexte 3"/>
          <p:cNvSpPr txBox="1"/>
          <p:nvPr/>
        </p:nvSpPr>
        <p:spPr>
          <a:xfrm>
            <a:off x="0" y="2974166"/>
            <a:ext cx="12406184" cy="4955203"/>
          </a:xfrm>
          <a:prstGeom prst="rect">
            <a:avLst/>
          </a:prstGeom>
          <a:solidFill>
            <a:schemeClr val="bg1"/>
          </a:solidFill>
        </p:spPr>
        <p:txBody>
          <a:bodyPr wrap="square" rtlCol="0">
            <a:spAutoFit/>
          </a:bodyPr>
          <a:lstStyle/>
          <a:p>
            <a:r>
              <a:rPr lang="fr-FR" sz="2800" b="1" dirty="0" smtClean="0"/>
              <a:t>CCF </a:t>
            </a:r>
            <a:r>
              <a:rPr lang="fr-FR" sz="2800" b="1" dirty="0"/>
              <a:t>de français : </a:t>
            </a:r>
            <a:r>
              <a:rPr lang="fr-FR" sz="2800" b="1" dirty="0" smtClean="0"/>
              <a:t>une épreuve </a:t>
            </a:r>
            <a:r>
              <a:rPr lang="fr-FR" sz="2800" b="1" dirty="0" smtClean="0">
                <a:solidFill>
                  <a:srgbClr val="C00000"/>
                </a:solidFill>
              </a:rPr>
              <a:t>ÉCRITE</a:t>
            </a:r>
            <a:r>
              <a:rPr lang="fr-FR" sz="2800" b="1" dirty="0" smtClean="0"/>
              <a:t> </a:t>
            </a:r>
            <a:r>
              <a:rPr lang="fr-FR" sz="2800" dirty="0" smtClean="0"/>
              <a:t>(20 points) </a:t>
            </a:r>
            <a:r>
              <a:rPr lang="fr-FR" sz="2800" b="1" dirty="0" smtClean="0"/>
              <a:t>+ une épreuve  </a:t>
            </a:r>
            <a:r>
              <a:rPr lang="fr-FR" sz="2800" b="1" dirty="0" smtClean="0">
                <a:solidFill>
                  <a:srgbClr val="C00000"/>
                </a:solidFill>
              </a:rPr>
              <a:t>ORALE </a:t>
            </a:r>
            <a:r>
              <a:rPr lang="fr-FR" sz="2800" dirty="0" smtClean="0"/>
              <a:t>(20 points) </a:t>
            </a:r>
            <a:r>
              <a:rPr lang="fr-FR" sz="2800" b="1" dirty="0"/>
              <a:t/>
            </a:r>
            <a:br>
              <a:rPr lang="fr-FR" sz="2800" b="1" dirty="0"/>
            </a:br>
            <a:endParaRPr lang="fr-FR" sz="2800" b="1" dirty="0" smtClean="0"/>
          </a:p>
          <a:p>
            <a:r>
              <a:rPr lang="fr-FR" sz="2800" b="1" dirty="0" smtClean="0"/>
              <a:t>CCF d’histoire-géo-EMC : une épreuve </a:t>
            </a:r>
            <a:r>
              <a:rPr lang="fr-FR" sz="2800" b="1" dirty="0" smtClean="0">
                <a:solidFill>
                  <a:srgbClr val="C00000"/>
                </a:solidFill>
              </a:rPr>
              <a:t>ORALE </a:t>
            </a:r>
            <a:r>
              <a:rPr lang="fr-FR" sz="2800" dirty="0" smtClean="0"/>
              <a:t>(20 points)</a:t>
            </a:r>
          </a:p>
          <a:p>
            <a:endParaRPr lang="fr-FR" sz="2800" dirty="0" smtClean="0"/>
          </a:p>
          <a:p>
            <a:r>
              <a:rPr lang="fr-FR" sz="2800" b="1" dirty="0" smtClean="0"/>
              <a:t>	</a:t>
            </a:r>
          </a:p>
          <a:p>
            <a:pPr marL="457200" indent="-457200">
              <a:buFont typeface="Arial" panose="020B0604020202020204" pitchFamily="34" charset="0"/>
              <a:buChar char="•"/>
            </a:pPr>
            <a:r>
              <a:rPr lang="fr-FR" sz="2800" b="1" dirty="0" smtClean="0"/>
              <a:t>Toutes ces épreuves se passent en </a:t>
            </a:r>
            <a:r>
              <a:rPr lang="fr-FR" sz="2800" b="1" u="sng" dirty="0" smtClean="0"/>
              <a:t>Terminale</a:t>
            </a:r>
            <a:r>
              <a:rPr lang="fr-FR" sz="2800" b="1" dirty="0" smtClean="0"/>
              <a:t> CAP.</a:t>
            </a:r>
          </a:p>
          <a:p>
            <a:pPr marL="457200" indent="-457200">
              <a:buFont typeface="Arial" panose="020B0604020202020204" pitchFamily="34" charset="0"/>
              <a:buChar char="•"/>
            </a:pPr>
            <a:r>
              <a:rPr lang="fr-FR" sz="2800" b="1" dirty="0" smtClean="0"/>
              <a:t>L’ordre des épreuves est laissé à l’appréciation des équipes. </a:t>
            </a:r>
          </a:p>
          <a:p>
            <a:pPr marL="457200" indent="-457200">
              <a:buFont typeface="Arial" panose="020B0604020202020204" pitchFamily="34" charset="0"/>
              <a:buChar char="•"/>
            </a:pPr>
            <a:r>
              <a:rPr lang="fr-FR" sz="2800" b="1" dirty="0" smtClean="0"/>
              <a:t>Les modalités d’évaluation ne doivent pas être découverte le jour de l’épreuve : les y élèves seront familiarisés progressivement tout au long du cycle et de l’année. </a:t>
            </a:r>
          </a:p>
          <a:p>
            <a:r>
              <a:rPr lang="fr-FR" b="1" dirty="0"/>
              <a:t/>
            </a:r>
            <a:br>
              <a:rPr lang="fr-FR" b="1" dirty="0"/>
            </a:br>
            <a:endParaRPr lang="fr-FR" dirty="0"/>
          </a:p>
        </p:txBody>
      </p:sp>
      <p:sp>
        <p:nvSpPr>
          <p:cNvPr id="3" name="ZoneTexte 2"/>
          <p:cNvSpPr txBox="1"/>
          <p:nvPr/>
        </p:nvSpPr>
        <p:spPr>
          <a:xfrm>
            <a:off x="3870542" y="588723"/>
            <a:ext cx="6655496" cy="1815882"/>
          </a:xfrm>
          <a:prstGeom prst="rect">
            <a:avLst/>
          </a:prstGeom>
          <a:solidFill>
            <a:schemeClr val="accent4">
              <a:lumMod val="60000"/>
              <a:lumOff val="40000"/>
            </a:schemeClr>
          </a:solidFill>
        </p:spPr>
        <p:txBody>
          <a:bodyPr wrap="square" rtlCol="0">
            <a:spAutoFit/>
          </a:bodyPr>
          <a:lstStyle/>
          <a:p>
            <a:r>
              <a:rPr lang="fr-FR" sz="2800" b="1" dirty="0" smtClean="0"/>
              <a:t>Chaque épreuve compte donc pour 1/3 de la note finale : </a:t>
            </a:r>
          </a:p>
          <a:p>
            <a:r>
              <a:rPr lang="fr-FR" sz="2800" b="1" dirty="0" smtClean="0"/>
              <a:t>Le  français compte pour 2/3 (écrit + oral)</a:t>
            </a:r>
          </a:p>
          <a:p>
            <a:r>
              <a:rPr lang="fr-FR" sz="2800" b="1" dirty="0" smtClean="0"/>
              <a:t>L’HG compte pour 1/3</a:t>
            </a:r>
            <a:endParaRPr lang="fr-FR" sz="2800" b="1" dirty="0"/>
          </a:p>
        </p:txBody>
      </p:sp>
    </p:spTree>
    <p:extLst>
      <p:ext uri="{BB962C8B-B14F-4D97-AF65-F5344CB8AC3E}">
        <p14:creationId xmlns:p14="http://schemas.microsoft.com/office/powerpoint/2010/main" val="9993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459538"/>
          </a:xfrm>
          <a:blipFill>
            <a:blip r:embed="rId2"/>
            <a:tile tx="0" ty="0" sx="100000" sy="100000" flip="none" algn="tl"/>
          </a:blipFill>
        </p:spPr>
        <p:txBody>
          <a:bodyPr>
            <a:normAutofit/>
          </a:bodyPr>
          <a:lstStyle/>
          <a:p>
            <a:r>
              <a:rPr lang="fr-FR" sz="6600" b="1" dirty="0"/>
              <a:t>L’épreuve écrite de français </a:t>
            </a:r>
          </a:p>
        </p:txBody>
      </p:sp>
      <p:sp>
        <p:nvSpPr>
          <p:cNvPr id="3" name="ZoneTexte 2"/>
          <p:cNvSpPr txBox="1"/>
          <p:nvPr/>
        </p:nvSpPr>
        <p:spPr>
          <a:xfrm>
            <a:off x="0" y="5209507"/>
            <a:ext cx="12050038" cy="1200329"/>
          </a:xfrm>
          <a:prstGeom prst="rect">
            <a:avLst/>
          </a:prstGeom>
          <a:noFill/>
        </p:spPr>
        <p:txBody>
          <a:bodyPr wrap="square" rtlCol="0">
            <a:spAutoFit/>
          </a:bodyPr>
          <a:lstStyle/>
          <a:p>
            <a:r>
              <a:rPr lang="fr-FR" dirty="0" smtClean="0"/>
              <a:t>Cette partie repose sur une lecture détaillée des textes officiels et de la note de cadrage de l’inspection générale qu’il vous est vivement recommandé de relire pour une complète </a:t>
            </a:r>
            <a:r>
              <a:rPr lang="fr-FR" dirty="0"/>
              <a:t>appropriation </a:t>
            </a:r>
            <a:r>
              <a:rPr lang="fr-FR" dirty="0" smtClean="0"/>
              <a:t>: </a:t>
            </a:r>
            <a:r>
              <a:rPr lang="fr-FR" dirty="0" smtClean="0">
                <a:hlinkClick r:id="rId3"/>
              </a:rPr>
              <a:t>https</a:t>
            </a:r>
            <a:r>
              <a:rPr lang="fr-FR" dirty="0">
                <a:hlinkClick r:id="rId3"/>
              </a:rPr>
              <a:t>://</a:t>
            </a:r>
            <a:r>
              <a:rPr lang="fr-FR" dirty="0" smtClean="0">
                <a:hlinkClick r:id="rId3"/>
              </a:rPr>
              <a:t>lettres-hg-lp.ac-noumea.nc/spip.php?rubrique43</a:t>
            </a:r>
            <a:endParaRPr lang="fr-FR" dirty="0" smtClean="0"/>
          </a:p>
          <a:p>
            <a:endParaRPr lang="fr-FR" dirty="0" smtClean="0"/>
          </a:p>
          <a:p>
            <a:endParaRPr lang="fr-FR" dirty="0"/>
          </a:p>
        </p:txBody>
      </p:sp>
    </p:spTree>
    <p:extLst>
      <p:ext uri="{BB962C8B-B14F-4D97-AF65-F5344CB8AC3E}">
        <p14:creationId xmlns:p14="http://schemas.microsoft.com/office/powerpoint/2010/main" val="1753882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350183" cy="1631091"/>
          </a:xfrm>
          <a:blipFill>
            <a:blip r:embed="rId3"/>
            <a:tile tx="0" ty="0" sx="100000" sy="100000" flip="none" algn="tl"/>
          </a:blipFill>
        </p:spPr>
        <p:txBody>
          <a:bodyPr>
            <a:normAutofit/>
          </a:bodyPr>
          <a:lstStyle/>
          <a:p>
            <a:r>
              <a:rPr lang="fr-FR" sz="3200" b="1" dirty="0" smtClean="0"/>
              <a:t>L’épreuve écrite de CCF en français </a:t>
            </a:r>
            <a:endParaRPr lang="fr-FR" sz="3200" b="1" dirty="0"/>
          </a:p>
        </p:txBody>
      </p:sp>
      <p:sp>
        <p:nvSpPr>
          <p:cNvPr id="4" name="Espace réservé du contenu 2"/>
          <p:cNvSpPr txBox="1">
            <a:spLocks/>
          </p:cNvSpPr>
          <p:nvPr/>
        </p:nvSpPr>
        <p:spPr>
          <a:xfrm>
            <a:off x="671945" y="1978025"/>
            <a:ext cx="10515600" cy="1845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600" dirty="0" smtClean="0"/>
          </a:p>
        </p:txBody>
      </p:sp>
      <p:pic>
        <p:nvPicPr>
          <p:cNvPr id="3" name="Espace réservé du contenu 2"/>
          <p:cNvPicPr>
            <a:picLocks noGrp="1" noChangeAspect="1"/>
          </p:cNvPicPr>
          <p:nvPr>
            <p:ph idx="1"/>
          </p:nvPr>
        </p:nvPicPr>
        <p:blipFill>
          <a:blip r:embed="rId4"/>
          <a:stretch>
            <a:fillRect/>
          </a:stretch>
        </p:blipFill>
        <p:spPr>
          <a:xfrm>
            <a:off x="2350183" y="47466"/>
            <a:ext cx="6623220" cy="6857999"/>
          </a:xfrm>
          <a:prstGeom prst="rect">
            <a:avLst/>
          </a:prstGeom>
        </p:spPr>
      </p:pic>
      <p:sp>
        <p:nvSpPr>
          <p:cNvPr id="7" name="Bulle ronde 6"/>
          <p:cNvSpPr/>
          <p:nvPr/>
        </p:nvSpPr>
        <p:spPr>
          <a:xfrm>
            <a:off x="4464346" y="-66687"/>
            <a:ext cx="7727654" cy="1426102"/>
          </a:xfrm>
          <a:prstGeom prst="wedgeEllipseCallout">
            <a:avLst>
              <a:gd name="adj1" fmla="val -47400"/>
              <a:gd name="adj2" fmla="val 91009"/>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b="1" dirty="0" smtClean="0">
                <a:solidFill>
                  <a:sysClr val="windowText" lastClr="000000"/>
                </a:solidFill>
              </a:rPr>
              <a:t>2020 : « un texte ou </a:t>
            </a:r>
            <a:r>
              <a:rPr lang="fr-FR" b="1" u="sng" dirty="0" smtClean="0">
                <a:solidFill>
                  <a:sysClr val="windowText" lastClr="000000"/>
                </a:solidFill>
              </a:rPr>
              <a:t>un court corpus </a:t>
            </a:r>
            <a:r>
              <a:rPr lang="fr-FR" b="1" dirty="0" smtClean="0">
                <a:solidFill>
                  <a:sysClr val="windowText" lastClr="000000"/>
                </a:solidFill>
              </a:rPr>
              <a:t>»</a:t>
            </a:r>
            <a:r>
              <a:rPr lang="fr-FR" b="1" dirty="0">
                <a:solidFill>
                  <a:sysClr val="windowText" lastClr="000000"/>
                </a:solidFill>
              </a:rPr>
              <a:t> (</a:t>
            </a:r>
            <a:r>
              <a:rPr lang="fr-FR" b="1" strike="sngStrike" dirty="0" smtClean="0">
                <a:solidFill>
                  <a:sysClr val="windowText" lastClr="000000"/>
                </a:solidFill>
              </a:rPr>
              <a:t>2003 </a:t>
            </a:r>
            <a:r>
              <a:rPr lang="fr-FR" b="1" strike="sngStrike" dirty="0">
                <a:solidFill>
                  <a:sysClr val="windowText" lastClr="000000"/>
                </a:solidFill>
              </a:rPr>
              <a:t>: « un texte fictionnel </a:t>
            </a:r>
            <a:r>
              <a:rPr lang="fr-FR" b="1" dirty="0">
                <a:solidFill>
                  <a:sysClr val="windowText" lastClr="000000"/>
                </a:solidFill>
              </a:rPr>
              <a:t>») </a:t>
            </a:r>
            <a:r>
              <a:rPr lang="fr-FR" b="1" dirty="0" smtClean="0">
                <a:solidFill>
                  <a:sysClr val="windowText" lastClr="000000"/>
                </a:solidFill>
              </a:rPr>
              <a:t>(10 mn de lecture environ pas comptabilisée dans le temps de l’épreuve </a:t>
            </a:r>
            <a:r>
              <a:rPr lang="fr-FR" b="1" strike="sngStrike" dirty="0" smtClean="0">
                <a:solidFill>
                  <a:sysClr val="windowText" lastClr="000000"/>
                </a:solidFill>
              </a:rPr>
              <a:t>)</a:t>
            </a:r>
            <a:endParaRPr lang="fr-FR" b="1" dirty="0">
              <a:solidFill>
                <a:sysClr val="windowText" lastClr="000000"/>
              </a:solidFill>
            </a:endParaRPr>
          </a:p>
          <a:p>
            <a:pPr marL="285750" indent="-285750" algn="just">
              <a:buFont typeface="Arial" panose="020B0604020202020204" pitchFamily="34" charset="0"/>
              <a:buChar char="•"/>
            </a:pPr>
            <a:r>
              <a:rPr lang="fr-FR" b="1" dirty="0" smtClean="0">
                <a:solidFill>
                  <a:sysClr val="windowText" lastClr="000000"/>
                </a:solidFill>
              </a:rPr>
              <a:t>En lien avec la séquence qui se déroule. </a:t>
            </a:r>
          </a:p>
        </p:txBody>
      </p:sp>
      <p:sp>
        <p:nvSpPr>
          <p:cNvPr id="8" name="Bulle ronde 7"/>
          <p:cNvSpPr/>
          <p:nvPr/>
        </p:nvSpPr>
        <p:spPr>
          <a:xfrm>
            <a:off x="8465848" y="1167063"/>
            <a:ext cx="3905456" cy="1589020"/>
          </a:xfrm>
          <a:prstGeom prst="wedgeEllipseCallout">
            <a:avLst>
              <a:gd name="adj1" fmla="val -60106"/>
              <a:gd name="adj2" fmla="val 15510"/>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ysClr val="windowText" lastClr="000000"/>
              </a:solidFill>
            </a:endParaRPr>
          </a:p>
          <a:p>
            <a:pPr algn="ctr"/>
            <a:r>
              <a:rPr lang="fr-FR" b="1" dirty="0" smtClean="0">
                <a:solidFill>
                  <a:sysClr val="windowText" lastClr="000000"/>
                </a:solidFill>
              </a:rPr>
              <a:t>Donc </a:t>
            </a:r>
            <a:r>
              <a:rPr lang="fr-FR" b="1" dirty="0">
                <a:solidFill>
                  <a:sysClr val="windowText" lastClr="000000"/>
                </a:solidFill>
              </a:rPr>
              <a:t>s</a:t>
            </a:r>
            <a:r>
              <a:rPr lang="fr-FR" b="1" dirty="0" smtClean="0">
                <a:solidFill>
                  <a:sysClr val="windowText" lastClr="000000"/>
                </a:solidFill>
              </a:rPr>
              <a:t>ur </a:t>
            </a:r>
            <a:r>
              <a:rPr lang="fr-FR" b="1" dirty="0">
                <a:solidFill>
                  <a:sysClr val="windowText" lastClr="000000"/>
                </a:solidFill>
              </a:rPr>
              <a:t>un texte ou un corpus qui n’aura </a:t>
            </a:r>
            <a:r>
              <a:rPr lang="fr-FR" b="1" u="sng" dirty="0">
                <a:solidFill>
                  <a:sysClr val="windowText" lastClr="000000"/>
                </a:solidFill>
              </a:rPr>
              <a:t>pas été lu </a:t>
            </a:r>
            <a:r>
              <a:rPr lang="fr-FR" b="1" u="sng" dirty="0" smtClean="0">
                <a:solidFill>
                  <a:sysClr val="windowText" lastClr="000000"/>
                </a:solidFill>
              </a:rPr>
              <a:t>ou étudié en classe  </a:t>
            </a:r>
            <a:r>
              <a:rPr lang="fr-FR" b="1" dirty="0" smtClean="0">
                <a:solidFill>
                  <a:sysClr val="windowText" lastClr="000000"/>
                </a:solidFill>
              </a:rPr>
              <a:t>et qui offre suffisamment de résistance </a:t>
            </a:r>
            <a:endParaRPr lang="fr-FR" b="1" dirty="0">
              <a:solidFill>
                <a:sysClr val="windowText" lastClr="000000"/>
              </a:solidFill>
            </a:endParaRPr>
          </a:p>
          <a:p>
            <a:r>
              <a:rPr lang="fr-FR" b="1" dirty="0" smtClean="0">
                <a:solidFill>
                  <a:sysClr val="windowText" lastClr="000000"/>
                </a:solidFill>
              </a:rPr>
              <a:t> </a:t>
            </a:r>
            <a:endParaRPr lang="fr-FR" dirty="0"/>
          </a:p>
        </p:txBody>
      </p:sp>
      <p:sp>
        <p:nvSpPr>
          <p:cNvPr id="9" name="Bulle ronde 8"/>
          <p:cNvSpPr/>
          <p:nvPr/>
        </p:nvSpPr>
        <p:spPr>
          <a:xfrm>
            <a:off x="8962190" y="2734605"/>
            <a:ext cx="3834654" cy="2516360"/>
          </a:xfrm>
          <a:prstGeom prst="wedgeEllipseCallout">
            <a:avLst>
              <a:gd name="adj1" fmla="val -201096"/>
              <a:gd name="adj2" fmla="val -66303"/>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ysClr val="windowText" lastClr="000000"/>
                </a:solidFill>
              </a:rPr>
              <a:t>Les consignes possibles </a:t>
            </a:r>
            <a:r>
              <a:rPr lang="fr-FR" b="1" dirty="0" smtClean="0">
                <a:solidFill>
                  <a:sysClr val="windowText" lastClr="000000"/>
                </a:solidFill>
              </a:rPr>
              <a:t>: </a:t>
            </a:r>
          </a:p>
          <a:p>
            <a:pPr marL="285750" indent="-285750">
              <a:buFont typeface="Arial" panose="020B0604020202020204" pitchFamily="34" charset="0"/>
              <a:buChar char="•"/>
            </a:pPr>
            <a:r>
              <a:rPr lang="fr-FR" b="1" dirty="0" smtClean="0">
                <a:solidFill>
                  <a:sysClr val="windowText" lastClr="000000"/>
                </a:solidFill>
              </a:rPr>
              <a:t>Un changement de point de vue</a:t>
            </a:r>
          </a:p>
          <a:p>
            <a:pPr marL="285750" indent="-285750">
              <a:buFont typeface="Arial" panose="020B0604020202020204" pitchFamily="34" charset="0"/>
              <a:buChar char="•"/>
            </a:pPr>
            <a:r>
              <a:rPr lang="fr-FR" b="1" dirty="0" smtClean="0">
                <a:solidFill>
                  <a:sysClr val="windowText" lastClr="000000"/>
                </a:solidFill>
              </a:rPr>
              <a:t>Une suite de texte</a:t>
            </a:r>
          </a:p>
          <a:p>
            <a:pPr marL="285750" indent="-285750">
              <a:buFont typeface="Arial" panose="020B0604020202020204" pitchFamily="34" charset="0"/>
              <a:buChar char="•"/>
            </a:pPr>
            <a:r>
              <a:rPr lang="fr-FR" b="1" dirty="0" smtClean="0">
                <a:solidFill>
                  <a:sysClr val="windowText" lastClr="000000"/>
                </a:solidFill>
              </a:rPr>
              <a:t>Un changement de forme (mise en dialogue, mise en récit, etc.) </a:t>
            </a:r>
            <a:endParaRPr lang="fr-FR" b="1" dirty="0">
              <a:solidFill>
                <a:sysClr val="windowText" lastClr="000000"/>
              </a:solidFill>
            </a:endParaRPr>
          </a:p>
        </p:txBody>
      </p:sp>
      <p:sp>
        <p:nvSpPr>
          <p:cNvPr id="10" name="Bulle ronde 9"/>
          <p:cNvSpPr/>
          <p:nvPr/>
        </p:nvSpPr>
        <p:spPr>
          <a:xfrm>
            <a:off x="-344558" y="4545761"/>
            <a:ext cx="2758901" cy="1805825"/>
          </a:xfrm>
          <a:prstGeom prst="wedgeEllipseCallout">
            <a:avLst>
              <a:gd name="adj1" fmla="val 55457"/>
              <a:gd name="adj2" fmla="val -5738"/>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La compréhension n’est pas une étape mais un processus.  </a:t>
            </a:r>
            <a:endParaRPr lang="fr-FR" b="1" dirty="0">
              <a:solidFill>
                <a:schemeClr val="tx1"/>
              </a:solidFill>
            </a:endParaRPr>
          </a:p>
        </p:txBody>
      </p:sp>
      <p:sp>
        <p:nvSpPr>
          <p:cNvPr id="11" name="Bulle ronde 10"/>
          <p:cNvSpPr/>
          <p:nvPr/>
        </p:nvSpPr>
        <p:spPr>
          <a:xfrm>
            <a:off x="-496342" y="1391086"/>
            <a:ext cx="3342867" cy="2600795"/>
          </a:xfrm>
          <a:prstGeom prst="wedgeEllipseCallout">
            <a:avLst>
              <a:gd name="adj1" fmla="val 22955"/>
              <a:gd name="adj2" fmla="val 62583"/>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b="1" dirty="0" smtClean="0">
                <a:solidFill>
                  <a:sysClr val="windowText" lastClr="000000"/>
                </a:solidFill>
              </a:rPr>
              <a:t>3 étapes de 3X 40 minutes</a:t>
            </a:r>
          </a:p>
          <a:p>
            <a:pPr marL="285750" indent="-285750">
              <a:buFont typeface="Arial" panose="020B0604020202020204" pitchFamily="34" charset="0"/>
              <a:buChar char="•"/>
            </a:pPr>
            <a:r>
              <a:rPr lang="fr-FR" b="1" dirty="0" smtClean="0">
                <a:solidFill>
                  <a:sysClr val="windowText" lastClr="000000"/>
                </a:solidFill>
              </a:rPr>
              <a:t>Des séances peuvent s’intercaler entre ces 3 étapes si besoin. </a:t>
            </a:r>
            <a:endParaRPr lang="fr-FR" b="1" dirty="0"/>
          </a:p>
        </p:txBody>
      </p:sp>
      <p:sp>
        <p:nvSpPr>
          <p:cNvPr id="12" name="AutoShape 2" descr="Différend ou différent ?"/>
          <p:cNvSpPr>
            <a:spLocks noChangeAspect="1" noChangeArrowheads="1"/>
          </p:cNvSpPr>
          <p:nvPr/>
        </p:nvSpPr>
        <p:spPr bwMode="auto">
          <a:xfrm>
            <a:off x="155575" y="-693738"/>
            <a:ext cx="93345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ccolade ouvrante 4"/>
          <p:cNvSpPr/>
          <p:nvPr/>
        </p:nvSpPr>
        <p:spPr>
          <a:xfrm>
            <a:off x="1935846" y="3476465"/>
            <a:ext cx="414337" cy="1643063"/>
          </a:xfrm>
          <a:prstGeom prst="leftBrace">
            <a:avLst>
              <a:gd name="adj1" fmla="val 160576"/>
              <a:gd name="adj2" fmla="val 50592"/>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2400" dirty="0"/>
          </a:p>
        </p:txBody>
      </p:sp>
    </p:spTree>
    <p:extLst>
      <p:ext uri="{BB962C8B-B14F-4D97-AF65-F5344CB8AC3E}">
        <p14:creationId xmlns:p14="http://schemas.microsoft.com/office/powerpoint/2010/main" val="334910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69" y="48252"/>
            <a:ext cx="11479427" cy="1186249"/>
          </a:xfrm>
          <a:blipFill>
            <a:blip r:embed="rId3"/>
            <a:tile tx="0" ty="0" sx="100000" sy="100000" flip="none" algn="tl"/>
          </a:blipFill>
        </p:spPr>
        <p:txBody>
          <a:bodyPr>
            <a:normAutofit fontScale="90000"/>
          </a:bodyPr>
          <a:lstStyle/>
          <a:p>
            <a:r>
              <a:rPr lang="fr-FR" sz="3200" b="1" dirty="0" smtClean="0"/>
              <a:t>	</a:t>
            </a:r>
            <a:r>
              <a:rPr lang="fr-FR" sz="4900" b="1" dirty="0" smtClean="0"/>
              <a:t>ZOOM sur L’épreuve écrite de CCF en français </a:t>
            </a:r>
            <a:endParaRPr lang="fr-FR" sz="4900" b="1" dirty="0"/>
          </a:p>
        </p:txBody>
      </p:sp>
      <p:sp>
        <p:nvSpPr>
          <p:cNvPr id="4" name="Espace réservé du contenu 2"/>
          <p:cNvSpPr txBox="1">
            <a:spLocks/>
          </p:cNvSpPr>
          <p:nvPr/>
        </p:nvSpPr>
        <p:spPr>
          <a:xfrm>
            <a:off x="671945" y="1978025"/>
            <a:ext cx="10515600" cy="1845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600" dirty="0" smtClean="0"/>
          </a:p>
        </p:txBody>
      </p:sp>
      <p:pic>
        <p:nvPicPr>
          <p:cNvPr id="6" name="Espace réservé du contenu 5"/>
          <p:cNvPicPr>
            <a:picLocks noGrp="1" noChangeAspect="1"/>
          </p:cNvPicPr>
          <p:nvPr>
            <p:ph idx="1"/>
          </p:nvPr>
        </p:nvPicPr>
        <p:blipFill>
          <a:blip r:embed="rId4"/>
          <a:stretch>
            <a:fillRect/>
          </a:stretch>
        </p:blipFill>
        <p:spPr>
          <a:xfrm>
            <a:off x="177759" y="2095156"/>
            <a:ext cx="6886954" cy="4438417"/>
          </a:xfrm>
          <a:prstGeom prst="rect">
            <a:avLst/>
          </a:prstGeom>
        </p:spPr>
      </p:pic>
      <p:sp>
        <p:nvSpPr>
          <p:cNvPr id="3" name="Bulle ronde 2"/>
          <p:cNvSpPr/>
          <p:nvPr/>
        </p:nvSpPr>
        <p:spPr>
          <a:xfrm>
            <a:off x="3765416" y="76810"/>
            <a:ext cx="6007455" cy="2117417"/>
          </a:xfrm>
          <a:prstGeom prst="wedgeEllipseCallout">
            <a:avLst>
              <a:gd name="adj1" fmla="val -13846"/>
              <a:gd name="adj2" fmla="val 7684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fr-FR" b="1" dirty="0" smtClean="0">
              <a:solidFill>
                <a:schemeClr val="tx1"/>
              </a:solidFill>
            </a:endParaRPr>
          </a:p>
          <a:p>
            <a:pPr algn="ctr"/>
            <a:r>
              <a:rPr lang="fr-FR" b="1" dirty="0" smtClean="0">
                <a:solidFill>
                  <a:srgbClr val="FF0000"/>
                </a:solidFill>
              </a:rPr>
              <a:t>1</a:t>
            </a:r>
            <a:r>
              <a:rPr lang="fr-FR" b="1" baseline="30000" dirty="0" smtClean="0">
                <a:solidFill>
                  <a:srgbClr val="FF0000"/>
                </a:solidFill>
              </a:rPr>
              <a:t>ère</a:t>
            </a:r>
            <a:r>
              <a:rPr lang="fr-FR" b="1" dirty="0" smtClean="0">
                <a:solidFill>
                  <a:srgbClr val="FF0000"/>
                </a:solidFill>
              </a:rPr>
              <a:t> étape, 4 points </a:t>
            </a:r>
          </a:p>
          <a:p>
            <a:pPr marL="285750" indent="-285750" algn="just">
              <a:buFont typeface="Arial" panose="020B0604020202020204" pitchFamily="34" charset="0"/>
              <a:buChar char="•"/>
            </a:pPr>
            <a:r>
              <a:rPr lang="fr-FR" b="1" dirty="0" smtClean="0">
                <a:solidFill>
                  <a:schemeClr val="tx1"/>
                </a:solidFill>
              </a:rPr>
              <a:t>Appropriation du texte ou du corpus</a:t>
            </a:r>
          </a:p>
          <a:p>
            <a:pPr marL="285750" indent="-285750" algn="just">
              <a:buFont typeface="Arial" panose="020B0604020202020204" pitchFamily="34" charset="0"/>
              <a:buChar char="•"/>
            </a:pPr>
            <a:r>
              <a:rPr lang="fr-FR" b="1" dirty="0" smtClean="0">
                <a:solidFill>
                  <a:schemeClr val="tx1"/>
                </a:solidFill>
              </a:rPr>
              <a:t>Compréhension de la consigne</a:t>
            </a:r>
          </a:p>
          <a:p>
            <a:pPr algn="just"/>
            <a:r>
              <a:rPr lang="fr-FR" b="1" dirty="0" smtClean="0">
                <a:solidFill>
                  <a:schemeClr val="tx1"/>
                </a:solidFill>
              </a:rPr>
              <a:t>=&gt; Les outils numériques peuvent être convoqués dès cette 1ère  étape</a:t>
            </a:r>
            <a:endParaRPr lang="fr-FR" b="1" dirty="0">
              <a:solidFill>
                <a:schemeClr val="tx1"/>
              </a:solidFill>
            </a:endParaRPr>
          </a:p>
        </p:txBody>
      </p:sp>
      <p:sp>
        <p:nvSpPr>
          <p:cNvPr id="7" name="Bulle ronde 6"/>
          <p:cNvSpPr/>
          <p:nvPr/>
        </p:nvSpPr>
        <p:spPr>
          <a:xfrm>
            <a:off x="426204" y="76810"/>
            <a:ext cx="3198021" cy="1675790"/>
          </a:xfrm>
          <a:prstGeom prst="wedgeEllipseCallout">
            <a:avLst>
              <a:gd name="adj1" fmla="val 1232"/>
              <a:gd name="adj2" fmla="val 7168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E</a:t>
            </a:r>
            <a:r>
              <a:rPr lang="fr-FR" b="1" dirty="0" smtClean="0">
                <a:solidFill>
                  <a:srgbClr val="FF0000"/>
                </a:solidFill>
              </a:rPr>
              <a:t>valuation sur 20 points </a:t>
            </a:r>
            <a:r>
              <a:rPr lang="fr-FR" b="1" dirty="0" smtClean="0">
                <a:solidFill>
                  <a:schemeClr val="tx1"/>
                </a:solidFill>
              </a:rPr>
              <a:t>qui  porte sur le processus et non sur le résultat</a:t>
            </a:r>
            <a:endParaRPr lang="fr-FR" b="1" dirty="0">
              <a:solidFill>
                <a:schemeClr val="tx1"/>
              </a:solidFill>
            </a:endParaRPr>
          </a:p>
        </p:txBody>
      </p:sp>
      <p:sp>
        <p:nvSpPr>
          <p:cNvPr id="8" name="Bulle ronde 7"/>
          <p:cNvSpPr/>
          <p:nvPr/>
        </p:nvSpPr>
        <p:spPr>
          <a:xfrm>
            <a:off x="6906126" y="1316768"/>
            <a:ext cx="6004203" cy="2997597"/>
          </a:xfrm>
          <a:prstGeom prst="wedgeEllipseCallout">
            <a:avLst>
              <a:gd name="adj1" fmla="val -61786"/>
              <a:gd name="adj2" fmla="val 2847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2</a:t>
            </a:r>
            <a:r>
              <a:rPr lang="fr-FR" b="1" baseline="30000" dirty="0" smtClean="0">
                <a:solidFill>
                  <a:srgbClr val="FF0000"/>
                </a:solidFill>
              </a:rPr>
              <a:t>ème</a:t>
            </a:r>
            <a:r>
              <a:rPr lang="fr-FR" b="1" dirty="0" smtClean="0">
                <a:solidFill>
                  <a:srgbClr val="FF0000"/>
                </a:solidFill>
              </a:rPr>
              <a:t> étape, 6 </a:t>
            </a:r>
            <a:r>
              <a:rPr lang="fr-FR" b="1" dirty="0">
                <a:solidFill>
                  <a:srgbClr val="FF0000"/>
                </a:solidFill>
              </a:rPr>
              <a:t>points </a:t>
            </a:r>
          </a:p>
          <a:p>
            <a:r>
              <a:rPr lang="fr-FR" b="1" u="sng" dirty="0" smtClean="0">
                <a:solidFill>
                  <a:schemeClr val="tx1"/>
                </a:solidFill>
              </a:rPr>
              <a:t>RETOUR CRITIQUE  </a:t>
            </a:r>
            <a:r>
              <a:rPr lang="fr-FR" b="1" dirty="0" smtClean="0">
                <a:solidFill>
                  <a:schemeClr val="tx1"/>
                </a:solidFill>
              </a:rPr>
              <a:t>:  réalisé par l’élève, le professeur ou par les pairs sur ce que l’élève a écrit et la manière dont il l’a écrit</a:t>
            </a:r>
            <a:r>
              <a:rPr lang="fr-FR" dirty="0" smtClean="0">
                <a:solidFill>
                  <a:schemeClr val="tx1"/>
                </a:solidFill>
              </a:rPr>
              <a:t>. </a:t>
            </a:r>
          </a:p>
          <a:p>
            <a:r>
              <a:rPr lang="fr-FR" b="1" u="sng" dirty="0" smtClean="0">
                <a:solidFill>
                  <a:schemeClr val="tx1"/>
                </a:solidFill>
              </a:rPr>
              <a:t>OUTILS ET DOCUMENTS FOURNIS </a:t>
            </a:r>
            <a:r>
              <a:rPr lang="fr-FR" b="1" dirty="0" smtClean="0">
                <a:solidFill>
                  <a:schemeClr val="tx1"/>
                </a:solidFill>
              </a:rPr>
              <a:t>: </a:t>
            </a:r>
          </a:p>
          <a:p>
            <a:r>
              <a:rPr lang="fr-FR" b="1" dirty="0" smtClean="0">
                <a:solidFill>
                  <a:schemeClr val="tx1"/>
                </a:solidFill>
              </a:rPr>
              <a:t>Nouvelles consignes/Grilles de correction/Nouveau support textuel/ Didacticiel d’écriture, Fiches ressources, etc. </a:t>
            </a:r>
            <a:endParaRPr lang="fr-FR" b="1" dirty="0">
              <a:solidFill>
                <a:schemeClr val="tx1"/>
              </a:solidFill>
            </a:endParaRPr>
          </a:p>
        </p:txBody>
      </p:sp>
      <p:sp>
        <p:nvSpPr>
          <p:cNvPr id="9" name="Bulle ronde 8"/>
          <p:cNvSpPr/>
          <p:nvPr/>
        </p:nvSpPr>
        <p:spPr>
          <a:xfrm>
            <a:off x="7369282" y="4314364"/>
            <a:ext cx="5236477" cy="2321435"/>
          </a:xfrm>
          <a:prstGeom prst="wedgeEllipseCallout">
            <a:avLst>
              <a:gd name="adj1" fmla="val -65314"/>
              <a:gd name="adj2" fmla="val -1163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3</a:t>
            </a:r>
            <a:r>
              <a:rPr lang="fr-FR" b="1" baseline="30000" dirty="0" smtClean="0">
                <a:solidFill>
                  <a:srgbClr val="FF0000"/>
                </a:solidFill>
              </a:rPr>
              <a:t>ème</a:t>
            </a:r>
            <a:r>
              <a:rPr lang="fr-FR" b="1" dirty="0" smtClean="0">
                <a:solidFill>
                  <a:srgbClr val="FF0000"/>
                </a:solidFill>
              </a:rPr>
              <a:t> étape, 4 points</a:t>
            </a:r>
          </a:p>
          <a:p>
            <a:r>
              <a:rPr lang="fr-FR" b="1" u="sng" dirty="0" smtClean="0">
                <a:solidFill>
                  <a:schemeClr val="tx1"/>
                </a:solidFill>
              </a:rPr>
              <a:t>AMÉLIORATION : </a:t>
            </a:r>
            <a:r>
              <a:rPr lang="fr-FR" b="1" dirty="0" smtClean="0">
                <a:solidFill>
                  <a:schemeClr val="tx1"/>
                </a:solidFill>
              </a:rPr>
              <a:t>suppression, augmentation, transformation, déplacement. </a:t>
            </a:r>
          </a:p>
          <a:p>
            <a:r>
              <a:rPr lang="fr-FR" b="1" u="sng" dirty="0" smtClean="0">
                <a:solidFill>
                  <a:schemeClr val="tx1"/>
                </a:solidFill>
              </a:rPr>
              <a:t>PRISE EN COMPTE DES NORMES : </a:t>
            </a:r>
            <a:r>
              <a:rPr lang="fr-FR" b="1" dirty="0" smtClean="0">
                <a:solidFill>
                  <a:schemeClr val="tx1"/>
                </a:solidFill>
              </a:rPr>
              <a:t>orthographe, syntaxe et mise en page. Toilettage final.  </a:t>
            </a:r>
          </a:p>
          <a:p>
            <a:r>
              <a:rPr lang="fr-FR" b="1" dirty="0" smtClean="0">
                <a:solidFill>
                  <a:srgbClr val="FF0000"/>
                </a:solidFill>
              </a:rPr>
              <a:t> </a:t>
            </a:r>
            <a:endParaRPr lang="fr-FR" b="1" dirty="0">
              <a:solidFill>
                <a:srgbClr val="FF0000"/>
              </a:solidFill>
            </a:endParaRPr>
          </a:p>
        </p:txBody>
      </p:sp>
      <p:sp>
        <p:nvSpPr>
          <p:cNvPr id="12" name="Bulle ronde 11"/>
          <p:cNvSpPr/>
          <p:nvPr/>
        </p:nvSpPr>
        <p:spPr>
          <a:xfrm>
            <a:off x="-808384" y="1444487"/>
            <a:ext cx="8177665" cy="4797287"/>
          </a:xfrm>
          <a:prstGeom prst="wedgeEllipseCallout">
            <a:avLst>
              <a:gd name="adj1" fmla="val -8042"/>
              <a:gd name="adj2" fmla="val 54319"/>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rgbClr val="FF0000"/>
              </a:solidFill>
            </a:endParaRPr>
          </a:p>
          <a:p>
            <a:pPr algn="ctr"/>
            <a:endParaRPr lang="fr-FR" b="1" dirty="0" smtClean="0">
              <a:solidFill>
                <a:srgbClr val="FF0000"/>
              </a:solidFill>
            </a:endParaRPr>
          </a:p>
          <a:p>
            <a:pPr algn="ctr"/>
            <a:endParaRPr lang="fr-FR" b="1" dirty="0">
              <a:solidFill>
                <a:srgbClr val="FF0000"/>
              </a:solidFill>
            </a:endParaRPr>
          </a:p>
          <a:p>
            <a:pPr algn="ctr"/>
            <a:r>
              <a:rPr lang="fr-FR" b="1" dirty="0" smtClean="0">
                <a:solidFill>
                  <a:srgbClr val="FF0000"/>
                </a:solidFill>
              </a:rPr>
              <a:t>Evaluation de la compréhension en lecture , </a:t>
            </a:r>
          </a:p>
          <a:p>
            <a:pPr algn="ctr"/>
            <a:r>
              <a:rPr lang="fr-FR" b="1" dirty="0" smtClean="0">
                <a:solidFill>
                  <a:srgbClr val="FF0000"/>
                </a:solidFill>
              </a:rPr>
              <a:t>6 points </a:t>
            </a:r>
          </a:p>
          <a:p>
            <a:pPr algn="ctr"/>
            <a:endParaRPr lang="fr-FR" b="1" dirty="0" smtClean="0">
              <a:solidFill>
                <a:srgbClr val="FF0000"/>
              </a:solidFill>
            </a:endParaRPr>
          </a:p>
          <a:p>
            <a:pPr algn="ctr"/>
            <a:r>
              <a:rPr lang="fr-FR" b="1" i="1" dirty="0" smtClean="0">
                <a:solidFill>
                  <a:schemeClr val="bg1"/>
                </a:solidFill>
              </a:rPr>
              <a:t>…Ou comment </a:t>
            </a:r>
            <a:r>
              <a:rPr lang="fr-FR" b="1" i="1" dirty="0">
                <a:solidFill>
                  <a:schemeClr val="bg1"/>
                </a:solidFill>
              </a:rPr>
              <a:t>le travail de réécriture permet à l’élève de rentrer dans </a:t>
            </a:r>
            <a:r>
              <a:rPr lang="fr-FR" b="1" i="1" dirty="0" smtClean="0">
                <a:solidFill>
                  <a:schemeClr val="bg1"/>
                </a:solidFill>
              </a:rPr>
              <a:t>la compréhension </a:t>
            </a:r>
            <a:r>
              <a:rPr lang="fr-FR" b="1" i="1" dirty="0">
                <a:solidFill>
                  <a:schemeClr val="bg1"/>
                </a:solidFill>
              </a:rPr>
              <a:t>du </a:t>
            </a:r>
            <a:r>
              <a:rPr lang="fr-FR" b="1" i="1" dirty="0" smtClean="0">
                <a:solidFill>
                  <a:schemeClr val="bg1"/>
                </a:solidFill>
              </a:rPr>
              <a:t>texte-source  ?....</a:t>
            </a:r>
          </a:p>
          <a:p>
            <a:pPr algn="ctr"/>
            <a:r>
              <a:rPr lang="fr-FR" b="1" i="1" dirty="0" smtClean="0">
                <a:solidFill>
                  <a:schemeClr val="bg1"/>
                </a:solidFill>
              </a:rPr>
              <a:t> </a:t>
            </a:r>
          </a:p>
          <a:p>
            <a:pPr marL="285750" indent="-285750">
              <a:buFont typeface="Arial" panose="020B0604020202020204" pitchFamily="34" charset="0"/>
              <a:buChar char="•"/>
            </a:pPr>
            <a:r>
              <a:rPr lang="fr-FR" b="1" u="sng" dirty="0" smtClean="0">
                <a:solidFill>
                  <a:schemeClr val="bg1"/>
                </a:solidFill>
              </a:rPr>
              <a:t>Etape 1</a:t>
            </a:r>
            <a:r>
              <a:rPr lang="fr-FR" b="1" dirty="0" smtClean="0">
                <a:solidFill>
                  <a:schemeClr val="bg1"/>
                </a:solidFill>
              </a:rPr>
              <a:t> : Le texte-source est pris en compte (thématique, énonciation, personnages, sentiments, lieux,  thèses, arguments,  etc.) </a:t>
            </a:r>
          </a:p>
          <a:p>
            <a:pPr marL="285750" indent="-285750">
              <a:buFont typeface="Arial" panose="020B0604020202020204" pitchFamily="34" charset="0"/>
              <a:buChar char="•"/>
            </a:pPr>
            <a:r>
              <a:rPr lang="fr-FR" b="1" u="sng" dirty="0" smtClean="0">
                <a:solidFill>
                  <a:schemeClr val="bg1"/>
                </a:solidFill>
              </a:rPr>
              <a:t>Etape 2 </a:t>
            </a:r>
            <a:r>
              <a:rPr lang="fr-FR" b="1" dirty="0" smtClean="0">
                <a:solidFill>
                  <a:schemeClr val="bg1"/>
                </a:solidFill>
              </a:rPr>
              <a:t>: Les améliorations proposées sont en lien avec le texte-source. </a:t>
            </a:r>
          </a:p>
          <a:p>
            <a:pPr marL="285750" indent="-285750">
              <a:buFont typeface="Arial" panose="020B0604020202020204" pitchFamily="34" charset="0"/>
              <a:buChar char="•"/>
            </a:pPr>
            <a:r>
              <a:rPr lang="fr-FR" b="1" dirty="0" smtClean="0">
                <a:solidFill>
                  <a:schemeClr val="bg1"/>
                </a:solidFill>
              </a:rPr>
              <a:t> </a:t>
            </a:r>
            <a:r>
              <a:rPr lang="fr-FR" b="1" u="sng" dirty="0" smtClean="0">
                <a:solidFill>
                  <a:schemeClr val="bg1"/>
                </a:solidFill>
              </a:rPr>
              <a:t>Etape 3 : </a:t>
            </a:r>
            <a:r>
              <a:rPr lang="fr-FR" b="1" dirty="0" smtClean="0">
                <a:solidFill>
                  <a:schemeClr val="bg1"/>
                </a:solidFill>
              </a:rPr>
              <a:t>Les éléments modifiés et finalisés sont en lien avec le texte source</a:t>
            </a:r>
          </a:p>
          <a:p>
            <a:pPr algn="ctr"/>
            <a:r>
              <a:rPr lang="fr-FR" b="1" dirty="0" smtClean="0">
                <a:solidFill>
                  <a:srgbClr val="FF0000"/>
                </a:solidFill>
              </a:rPr>
              <a:t>	</a:t>
            </a:r>
          </a:p>
          <a:p>
            <a:pPr algn="ctr"/>
            <a:r>
              <a:rPr lang="fr-FR" b="1" dirty="0">
                <a:solidFill>
                  <a:srgbClr val="FF0000"/>
                </a:solidFill>
              </a:rPr>
              <a:t>	</a:t>
            </a:r>
            <a:r>
              <a:rPr lang="fr-FR" b="1" dirty="0" smtClean="0">
                <a:solidFill>
                  <a:srgbClr val="FF0000"/>
                </a:solidFill>
              </a:rPr>
              <a:t>Pas de questionnaire de compréhension </a:t>
            </a:r>
          </a:p>
          <a:p>
            <a:pPr marL="285750" indent="-285750">
              <a:buFont typeface="Arial" panose="020B0604020202020204" pitchFamily="34" charset="0"/>
              <a:buChar char="•"/>
            </a:pPr>
            <a:endParaRPr lang="fr-FR" b="1" dirty="0" smtClean="0">
              <a:solidFill>
                <a:schemeClr val="bg1"/>
              </a:solidFill>
            </a:endParaRPr>
          </a:p>
          <a:p>
            <a:pPr marL="285750" indent="-285750">
              <a:buFont typeface="Arial" panose="020B0604020202020204" pitchFamily="34" charset="0"/>
              <a:buChar char="•"/>
            </a:pPr>
            <a:endParaRPr lang="fr-FR" dirty="0">
              <a:solidFill>
                <a:schemeClr val="bg1"/>
              </a:solidFill>
            </a:endParaRPr>
          </a:p>
          <a:p>
            <a:endParaRPr lang="fr-FR" dirty="0">
              <a:solidFill>
                <a:schemeClr val="bg1"/>
              </a:solidFill>
            </a:endParaRP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6482" y="5475081"/>
            <a:ext cx="889988" cy="479759"/>
          </a:xfrm>
          <a:prstGeom prst="rect">
            <a:avLst/>
          </a:prstGeom>
        </p:spPr>
      </p:pic>
    </p:spTree>
    <p:extLst>
      <p:ext uri="{BB962C8B-B14F-4D97-AF65-F5344CB8AC3E}">
        <p14:creationId xmlns:p14="http://schemas.microsoft.com/office/powerpoint/2010/main" val="353354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69" y="48253"/>
            <a:ext cx="11479427" cy="588355"/>
          </a:xfrm>
          <a:blipFill>
            <a:blip r:embed="rId3"/>
            <a:tile tx="0" ty="0" sx="100000" sy="100000" flip="none" algn="tl"/>
          </a:blipFill>
        </p:spPr>
        <p:txBody>
          <a:bodyPr>
            <a:normAutofit/>
          </a:bodyPr>
          <a:lstStyle/>
          <a:p>
            <a:r>
              <a:rPr lang="fr-FR" sz="3200" b="1" dirty="0"/>
              <a:t>	</a:t>
            </a:r>
            <a:r>
              <a:rPr lang="fr-FR" sz="2700" b="1" dirty="0" smtClean="0"/>
              <a:t>Les trois étapes de </a:t>
            </a:r>
            <a:r>
              <a:rPr lang="fr-FR" sz="2700" b="1" dirty="0"/>
              <a:t>l</a:t>
            </a:r>
            <a:r>
              <a:rPr lang="fr-FR" sz="2700" b="1" dirty="0" smtClean="0"/>
              <a:t>’épreuve </a:t>
            </a:r>
            <a:r>
              <a:rPr lang="fr-FR" sz="2700" b="1" dirty="0"/>
              <a:t>écrite de CCF en français </a:t>
            </a:r>
            <a:r>
              <a:rPr lang="fr-FR" sz="2700" b="1" dirty="0" smtClean="0"/>
              <a:t>en CAP </a:t>
            </a:r>
            <a:endParaRPr lang="fr-FR" sz="2700" b="1" dirty="0"/>
          </a:p>
        </p:txBody>
      </p:sp>
      <p:sp>
        <p:nvSpPr>
          <p:cNvPr id="4" name="Espace réservé du contenu 2"/>
          <p:cNvSpPr txBox="1">
            <a:spLocks/>
          </p:cNvSpPr>
          <p:nvPr/>
        </p:nvSpPr>
        <p:spPr>
          <a:xfrm>
            <a:off x="671945" y="1978025"/>
            <a:ext cx="10515600" cy="1845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600" dirty="0" smtClean="0"/>
          </a:p>
        </p:txBody>
      </p:sp>
      <p:sp>
        <p:nvSpPr>
          <p:cNvPr id="10" name="Rectangle avec flèche vers la gauche 9"/>
          <p:cNvSpPr/>
          <p:nvPr/>
        </p:nvSpPr>
        <p:spPr>
          <a:xfrm>
            <a:off x="3997566" y="683669"/>
            <a:ext cx="8194434" cy="1888134"/>
          </a:xfrm>
          <a:prstGeom prst="leftArrowCallout">
            <a:avLst>
              <a:gd name="adj1" fmla="val 47951"/>
              <a:gd name="adj2" fmla="val 31557"/>
              <a:gd name="adj3" fmla="val 25000"/>
              <a:gd name="adj4" fmla="val 8970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solidFill>
                  <a:srgbClr val="FF0000"/>
                </a:solidFill>
              </a:rPr>
              <a:t>COMPRENDRE</a:t>
            </a:r>
          </a:p>
          <a:p>
            <a:pPr algn="just"/>
            <a:r>
              <a:rPr lang="fr-FR" sz="2000" b="1" u="sng" dirty="0" smtClean="0">
                <a:solidFill>
                  <a:srgbClr val="FF0000"/>
                </a:solidFill>
              </a:rPr>
              <a:t>LECTURE</a:t>
            </a:r>
            <a:r>
              <a:rPr lang="fr-FR" sz="2000" b="1" u="sng" dirty="0" smtClean="0">
                <a:solidFill>
                  <a:schemeClr val="tx1"/>
                </a:solidFill>
              </a:rPr>
              <a:t> </a:t>
            </a:r>
            <a:r>
              <a:rPr lang="fr-FR" sz="2000" b="1" dirty="0" smtClean="0">
                <a:solidFill>
                  <a:schemeClr val="tx1"/>
                </a:solidFill>
              </a:rPr>
              <a:t>: les liens avec le texte sont établis / la consigne est comprise</a:t>
            </a:r>
          </a:p>
          <a:p>
            <a:pPr algn="just"/>
            <a:r>
              <a:rPr lang="fr-FR" sz="2000" b="1" u="sng" dirty="0" smtClean="0">
                <a:solidFill>
                  <a:srgbClr val="FF0000"/>
                </a:solidFill>
              </a:rPr>
              <a:t>ECRITURE</a:t>
            </a:r>
            <a:r>
              <a:rPr lang="fr-FR" sz="2000" b="1" dirty="0" smtClean="0">
                <a:solidFill>
                  <a:schemeClr val="tx1"/>
                </a:solidFill>
              </a:rPr>
              <a:t> : Le premier jet est cohérent, la consigne est respectée (</a:t>
            </a:r>
            <a:r>
              <a:rPr lang="fr-FR" sz="2000" b="1" i="1" dirty="0" smtClean="0">
                <a:solidFill>
                  <a:schemeClr val="tx1"/>
                </a:solidFill>
              </a:rPr>
              <a:t>Traitement de textes encouragé</a:t>
            </a:r>
            <a:r>
              <a:rPr lang="fr-FR" sz="2000" b="1" dirty="0" smtClean="0">
                <a:solidFill>
                  <a:schemeClr val="tx1"/>
                </a:solidFill>
              </a:rPr>
              <a:t>)  </a:t>
            </a:r>
          </a:p>
          <a:p>
            <a:r>
              <a:rPr lang="fr-FR" dirty="0" smtClean="0">
                <a:solidFill>
                  <a:schemeClr val="tx1"/>
                </a:solidFill>
              </a:rPr>
              <a:t>(</a:t>
            </a:r>
            <a:r>
              <a:rPr lang="fr-FR" sz="1600" dirty="0" smtClean="0">
                <a:solidFill>
                  <a:schemeClr val="tx1"/>
                </a:solidFill>
              </a:rPr>
              <a:t>l’énonciation , les personnages, les lieux, les sentiments </a:t>
            </a:r>
            <a:r>
              <a:rPr lang="fr-FR" sz="1600" dirty="0" err="1" smtClean="0">
                <a:solidFill>
                  <a:schemeClr val="tx1"/>
                </a:solidFill>
              </a:rPr>
              <a:t>etc</a:t>
            </a:r>
            <a:r>
              <a:rPr lang="fr-FR" sz="1600" dirty="0" smtClean="0">
                <a:solidFill>
                  <a:schemeClr val="tx1"/>
                </a:solidFill>
              </a:rPr>
              <a:t>; sont globalement repris) </a:t>
            </a:r>
          </a:p>
        </p:txBody>
      </p:sp>
      <p:sp>
        <p:nvSpPr>
          <p:cNvPr id="11" name="Rectangle avec flèche vers la gauche 10"/>
          <p:cNvSpPr/>
          <p:nvPr/>
        </p:nvSpPr>
        <p:spPr>
          <a:xfrm>
            <a:off x="3901313" y="2707672"/>
            <a:ext cx="8182399" cy="1912598"/>
          </a:xfrm>
          <a:prstGeom prst="leftArrowCallout">
            <a:avLst>
              <a:gd name="adj1" fmla="val 37468"/>
              <a:gd name="adj2" fmla="val 31557"/>
              <a:gd name="adj3" fmla="val 25000"/>
              <a:gd name="adj4" fmla="val 8970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solidFill>
                  <a:srgbClr val="FF0000"/>
                </a:solidFill>
              </a:rPr>
              <a:t>AMELIORER </a:t>
            </a:r>
          </a:p>
          <a:p>
            <a:pPr algn="ctr"/>
            <a:r>
              <a:rPr lang="fr-FR" sz="2000" b="1" u="sng" dirty="0" smtClean="0">
                <a:solidFill>
                  <a:srgbClr val="FF0000"/>
                </a:solidFill>
              </a:rPr>
              <a:t>LECTURE </a:t>
            </a:r>
            <a:r>
              <a:rPr lang="fr-FR" sz="2000" b="1" dirty="0" smtClean="0">
                <a:solidFill>
                  <a:srgbClr val="FF0000"/>
                </a:solidFill>
              </a:rPr>
              <a:t>:</a:t>
            </a:r>
            <a:r>
              <a:rPr lang="fr-FR" sz="2000" b="1" dirty="0" smtClean="0">
                <a:solidFill>
                  <a:schemeClr val="tx1"/>
                </a:solidFill>
              </a:rPr>
              <a:t> Les améliorations sont fidèles au texte ou corpus source </a:t>
            </a:r>
          </a:p>
          <a:p>
            <a:pPr algn="just"/>
            <a:r>
              <a:rPr lang="fr-FR" sz="2000" b="1" u="sng" dirty="0" smtClean="0">
                <a:solidFill>
                  <a:srgbClr val="FF0000"/>
                </a:solidFill>
              </a:rPr>
              <a:t>ECRITURE</a:t>
            </a:r>
            <a:r>
              <a:rPr lang="fr-FR" sz="2000" b="1" dirty="0" smtClean="0">
                <a:solidFill>
                  <a:srgbClr val="FF0000"/>
                </a:solidFill>
              </a:rPr>
              <a:t> </a:t>
            </a:r>
            <a:r>
              <a:rPr lang="fr-FR" sz="2000" b="1" dirty="0" smtClean="0">
                <a:solidFill>
                  <a:schemeClr val="tx1"/>
                </a:solidFill>
              </a:rPr>
              <a:t>: Les améliorations apportées répondent aux nouvelles consignes ET/OU prennent en compte les indications d’une grille de correction ET/OU utilisent des outils déclencheur d’écriture. </a:t>
            </a:r>
          </a:p>
          <a:p>
            <a:pPr algn="just"/>
            <a:r>
              <a:rPr lang="fr-FR" dirty="0" smtClean="0">
                <a:solidFill>
                  <a:schemeClr val="tx1"/>
                </a:solidFill>
              </a:rPr>
              <a:t>(Les améliorations sont fidèles au texte source) </a:t>
            </a:r>
          </a:p>
        </p:txBody>
      </p:sp>
      <p:sp>
        <p:nvSpPr>
          <p:cNvPr id="12" name="Rectangle avec flèche vers la gauche 11"/>
          <p:cNvSpPr/>
          <p:nvPr/>
        </p:nvSpPr>
        <p:spPr>
          <a:xfrm>
            <a:off x="4174558" y="4582143"/>
            <a:ext cx="7909155" cy="1775791"/>
          </a:xfrm>
          <a:prstGeom prst="leftArrowCallout">
            <a:avLst>
              <a:gd name="adj1" fmla="val 47951"/>
              <a:gd name="adj2" fmla="val 31557"/>
              <a:gd name="adj3" fmla="val 25000"/>
              <a:gd name="adj4" fmla="val 8970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solidFill>
                  <a:srgbClr val="FF0000"/>
                </a:solidFill>
              </a:rPr>
              <a:t>FINALISER </a:t>
            </a:r>
          </a:p>
          <a:p>
            <a:pPr algn="just"/>
            <a:r>
              <a:rPr lang="fr-FR" sz="2000" b="1" u="sng" dirty="0" smtClean="0">
                <a:solidFill>
                  <a:srgbClr val="FF0000"/>
                </a:solidFill>
              </a:rPr>
              <a:t>LECTURE</a:t>
            </a:r>
            <a:r>
              <a:rPr lang="fr-FR" sz="2000" b="1" u="sng" dirty="0" smtClean="0">
                <a:solidFill>
                  <a:schemeClr val="tx1"/>
                </a:solidFill>
              </a:rPr>
              <a:t> </a:t>
            </a:r>
            <a:r>
              <a:rPr lang="fr-FR" sz="2000" b="1" dirty="0" smtClean="0">
                <a:solidFill>
                  <a:schemeClr val="tx1"/>
                </a:solidFill>
              </a:rPr>
              <a:t>: Les </a:t>
            </a:r>
            <a:r>
              <a:rPr lang="fr-FR" sz="2000" b="1" dirty="0">
                <a:solidFill>
                  <a:schemeClr val="tx1"/>
                </a:solidFill>
              </a:rPr>
              <a:t>éléments </a:t>
            </a:r>
            <a:r>
              <a:rPr lang="fr-FR" sz="2000" b="1" dirty="0" smtClean="0">
                <a:solidFill>
                  <a:schemeClr val="tx1"/>
                </a:solidFill>
              </a:rPr>
              <a:t>modifiés intègrent les traits d’écriture du texte. </a:t>
            </a:r>
          </a:p>
          <a:p>
            <a:pPr algn="just"/>
            <a:r>
              <a:rPr lang="fr-FR" sz="2000" b="1" u="sng" dirty="0" smtClean="0">
                <a:solidFill>
                  <a:srgbClr val="FF0000"/>
                </a:solidFill>
              </a:rPr>
              <a:t>ECRITURE</a:t>
            </a:r>
            <a:r>
              <a:rPr lang="fr-FR" sz="2000" b="1" u="sng" dirty="0" smtClean="0">
                <a:solidFill>
                  <a:schemeClr val="tx1"/>
                </a:solidFill>
              </a:rPr>
              <a:t> : </a:t>
            </a:r>
            <a:r>
              <a:rPr lang="fr-FR" sz="2000" b="1" dirty="0" smtClean="0">
                <a:solidFill>
                  <a:schemeClr val="tx1"/>
                </a:solidFill>
              </a:rPr>
              <a:t>Suppression / augmentation/ transformation / déplacement + prise en compte des normes orthographiques </a:t>
            </a:r>
          </a:p>
          <a:p>
            <a:pPr algn="just"/>
            <a:r>
              <a:rPr lang="fr-FR" dirty="0" smtClean="0">
                <a:solidFill>
                  <a:schemeClr val="tx1"/>
                </a:solidFill>
              </a:rPr>
              <a:t>(les traits d’écriture du texte sources sont globalement repris) </a:t>
            </a:r>
            <a:endParaRPr lang="fr-FR" sz="2000" dirty="0" smtClean="0">
              <a:solidFill>
                <a:schemeClr val="tx1"/>
              </a:solidFill>
            </a:endParaRPr>
          </a:p>
        </p:txBody>
      </p:sp>
      <p:sp>
        <p:nvSpPr>
          <p:cNvPr id="7" name="Espace réservé du contenu 6"/>
          <p:cNvSpPr>
            <a:spLocks noGrp="1"/>
          </p:cNvSpPr>
          <p:nvPr>
            <p:ph idx="1"/>
          </p:nvPr>
        </p:nvSpPr>
        <p:spPr>
          <a:xfrm>
            <a:off x="0" y="2403860"/>
            <a:ext cx="4013693" cy="1602655"/>
          </a:xfrm>
          <a:solidFill>
            <a:schemeClr val="accent6">
              <a:lumMod val="60000"/>
              <a:lumOff val="40000"/>
            </a:schemeClr>
          </a:solidFill>
          <a:ln>
            <a:solidFill>
              <a:srgbClr val="00B050"/>
            </a:solidFill>
          </a:ln>
        </p:spPr>
        <p:txBody>
          <a:bodyPr>
            <a:normAutofit fontScale="47500" lnSpcReduction="20000"/>
          </a:bodyPr>
          <a:lstStyle/>
          <a:p>
            <a:pPr marL="0" lvl="0" indent="0">
              <a:lnSpc>
                <a:spcPct val="120000"/>
              </a:lnSpc>
              <a:buNone/>
            </a:pPr>
            <a:r>
              <a:rPr lang="fr-FR" sz="4500" b="1" dirty="0">
                <a:latin typeface="Arial" panose="020B0604020202020204" pitchFamily="34" charset="0"/>
                <a:cs typeface="Arial" panose="020B0604020202020204" pitchFamily="34" charset="0"/>
              </a:rPr>
              <a:t>2</a:t>
            </a:r>
            <a:r>
              <a:rPr lang="fr-FR" sz="4500" b="1" baseline="30000" dirty="0">
                <a:latin typeface="Arial" panose="020B0604020202020204" pitchFamily="34" charset="0"/>
                <a:cs typeface="Arial" panose="020B0604020202020204" pitchFamily="34" charset="0"/>
              </a:rPr>
              <a:t>e</a:t>
            </a:r>
            <a:r>
              <a:rPr lang="fr-FR" sz="4500" b="1" dirty="0">
                <a:latin typeface="Arial" panose="020B0604020202020204" pitchFamily="34" charset="0"/>
                <a:cs typeface="Arial" panose="020B0604020202020204" pitchFamily="34" charset="0"/>
              </a:rPr>
              <a:t> étape : </a:t>
            </a:r>
            <a:r>
              <a:rPr lang="fr-FR" sz="4500" dirty="0">
                <a:latin typeface="Arial" panose="020B0604020202020204" pitchFamily="34" charset="0"/>
                <a:cs typeface="Arial" panose="020B0604020202020204" pitchFamily="34" charset="0"/>
              </a:rPr>
              <a:t>retour critique sur son propre texte à l'aide des outils et documents fournis</a:t>
            </a:r>
            <a:r>
              <a:rPr lang="fr-FR" sz="4500" dirty="0" smtClean="0">
                <a:latin typeface="Arial" panose="020B0604020202020204" pitchFamily="34" charset="0"/>
                <a:cs typeface="Arial" panose="020B0604020202020204" pitchFamily="34" charset="0"/>
              </a:rPr>
              <a:t>.</a:t>
            </a:r>
          </a:p>
          <a:p>
            <a:pPr marL="0" indent="0">
              <a:buNone/>
            </a:pPr>
            <a:r>
              <a:rPr lang="fr-FR" sz="4500" dirty="0">
                <a:latin typeface="Arial" panose="020B0604020202020204" pitchFamily="34" charset="0"/>
                <a:cs typeface="Arial" panose="020B0604020202020204" pitchFamily="34" charset="0"/>
              </a:rPr>
              <a:t>	</a:t>
            </a:r>
            <a:r>
              <a:rPr lang="fr-FR" sz="4500" dirty="0" smtClean="0">
                <a:latin typeface="Arial" panose="020B0604020202020204" pitchFamily="34" charset="0"/>
                <a:cs typeface="Arial" panose="020B0604020202020204" pitchFamily="34" charset="0"/>
              </a:rPr>
              <a:t>		6 pts</a:t>
            </a:r>
            <a:r>
              <a:rPr lang="fr-FR" sz="3800" dirty="0" smtClean="0">
                <a:latin typeface="Arial" panose="020B0604020202020204" pitchFamily="34" charset="0"/>
                <a:cs typeface="Arial" panose="020B0604020202020204" pitchFamily="34" charset="0"/>
              </a:rPr>
              <a:t/>
            </a:r>
            <a:br>
              <a:rPr lang="fr-FR" sz="3800" dirty="0" smtClean="0">
                <a:latin typeface="Arial" panose="020B0604020202020204" pitchFamily="34" charset="0"/>
                <a:cs typeface="Arial" panose="020B0604020202020204" pitchFamily="34" charset="0"/>
              </a:rPr>
            </a:br>
            <a:endParaRPr lang="fr-FR" sz="3800" dirty="0" smtClean="0">
              <a:latin typeface="Arial" panose="020B0604020202020204" pitchFamily="34" charset="0"/>
              <a:cs typeface="Arial" panose="020B0604020202020204" pitchFamily="34" charset="0"/>
            </a:endParaRPr>
          </a:p>
          <a:p>
            <a:endParaRPr lang="fr-FR" dirty="0"/>
          </a:p>
        </p:txBody>
      </p:sp>
      <p:sp>
        <p:nvSpPr>
          <p:cNvPr id="8" name="Rectangle 7"/>
          <p:cNvSpPr/>
          <p:nvPr/>
        </p:nvSpPr>
        <p:spPr>
          <a:xfrm>
            <a:off x="68569" y="819538"/>
            <a:ext cx="4105990" cy="1222386"/>
          </a:xfrm>
          <a:prstGeom prst="rect">
            <a:avLst/>
          </a:prstGeom>
          <a:solidFill>
            <a:schemeClr val="accent6">
              <a:lumMod val="20000"/>
              <a:lumOff val="80000"/>
            </a:schemeClr>
          </a:solidFill>
          <a:ln>
            <a:solidFill>
              <a:srgbClr val="00B050"/>
            </a:solidFill>
          </a:ln>
        </p:spPr>
        <p:txBody>
          <a:bodyPr wrap="square">
            <a:spAutoFit/>
          </a:bodyPr>
          <a:lstStyle/>
          <a:p>
            <a:pPr lvl="0">
              <a:lnSpc>
                <a:spcPct val="102000"/>
              </a:lnSpc>
              <a:spcBef>
                <a:spcPts val="615"/>
              </a:spcBef>
              <a:spcAft>
                <a:spcPts val="0"/>
              </a:spcAft>
            </a:pPr>
            <a:r>
              <a:rPr lang="fr-FR" b="1" dirty="0">
                <a:latin typeface="Arial" panose="020B0604020202020204" pitchFamily="34" charset="0"/>
                <a:ea typeface="Arial" panose="020B0604020202020204" pitchFamily="34" charset="0"/>
              </a:rPr>
              <a:t>1</a:t>
            </a:r>
            <a:r>
              <a:rPr lang="fr-FR" b="1" baseline="30000" dirty="0">
                <a:latin typeface="Arial" panose="020B0604020202020204" pitchFamily="34" charset="0"/>
                <a:ea typeface="Arial" panose="020B0604020202020204" pitchFamily="34" charset="0"/>
              </a:rPr>
              <a:t>ère</a:t>
            </a:r>
            <a:r>
              <a:rPr lang="fr-FR" b="1" dirty="0">
                <a:latin typeface="Arial" panose="020B0604020202020204" pitchFamily="34" charset="0"/>
                <a:ea typeface="Arial" panose="020B0604020202020204" pitchFamily="34" charset="0"/>
              </a:rPr>
              <a:t> étape : </a:t>
            </a:r>
            <a:r>
              <a:rPr lang="fr-FR" dirty="0">
                <a:latin typeface="Arial" panose="020B0604020202020204" pitchFamily="34" charset="0"/>
                <a:ea typeface="Arial" panose="020B0604020202020204" pitchFamily="34" charset="0"/>
              </a:rPr>
              <a:t>prise en compte des contraintes d'écriture fournies par le texte ou le corpus d'appui ainsi que par les consignes d'écriture</a:t>
            </a:r>
            <a:r>
              <a:rPr lang="fr-FR" dirty="0" smtClean="0">
                <a:latin typeface="Arial" panose="020B0604020202020204" pitchFamily="34" charset="0"/>
                <a:ea typeface="Arial" panose="020B0604020202020204" pitchFamily="34" charset="0"/>
              </a:rPr>
              <a:t>. 4 pts</a:t>
            </a:r>
            <a:endParaRPr lang="fr-FR" dirty="0">
              <a:latin typeface="Arial" panose="020B0604020202020204" pitchFamily="34" charset="0"/>
              <a:ea typeface="Arial" panose="020B0604020202020204" pitchFamily="34" charset="0"/>
            </a:endParaRPr>
          </a:p>
        </p:txBody>
      </p:sp>
      <p:sp>
        <p:nvSpPr>
          <p:cNvPr id="17" name="Rectangle 16"/>
          <p:cNvSpPr/>
          <p:nvPr/>
        </p:nvSpPr>
        <p:spPr>
          <a:xfrm>
            <a:off x="68569" y="4282045"/>
            <a:ext cx="3928997" cy="2075889"/>
          </a:xfrm>
          <a:prstGeom prst="rect">
            <a:avLst/>
          </a:prstGeom>
          <a:solidFill>
            <a:schemeClr val="accent6">
              <a:lumMod val="75000"/>
            </a:schemeClr>
          </a:solidFill>
          <a:ln>
            <a:solidFill>
              <a:srgbClr val="00B050"/>
            </a:solidFill>
          </a:ln>
        </p:spPr>
        <p:txBody>
          <a:bodyPr wrap="square">
            <a:spAutoFit/>
          </a:bodyPr>
          <a:lstStyle/>
          <a:p>
            <a:pPr marR="24130" lvl="0" algn="just">
              <a:lnSpc>
                <a:spcPct val="101000"/>
              </a:lnSpc>
              <a:spcAft>
                <a:spcPts val="0"/>
              </a:spcAft>
            </a:pPr>
            <a:r>
              <a:rPr lang="fr-FR" b="1" dirty="0">
                <a:latin typeface="Arial" panose="020B0604020202020204" pitchFamily="34" charset="0"/>
                <a:ea typeface="Arial" panose="020B0604020202020204" pitchFamily="34" charset="0"/>
              </a:rPr>
              <a:t>3</a:t>
            </a:r>
            <a:r>
              <a:rPr lang="fr-FR" b="1" baseline="30000" dirty="0">
                <a:latin typeface="Arial" panose="020B0604020202020204" pitchFamily="34" charset="0"/>
                <a:ea typeface="Arial" panose="020B0604020202020204" pitchFamily="34" charset="0"/>
              </a:rPr>
              <a:t>e</a:t>
            </a:r>
            <a:r>
              <a:rPr lang="fr-FR" b="1" dirty="0">
                <a:latin typeface="Arial" panose="020B0604020202020204" pitchFamily="34" charset="0"/>
                <a:ea typeface="Arial" panose="020B0604020202020204" pitchFamily="34" charset="0"/>
              </a:rPr>
              <a:t> étape : </a:t>
            </a:r>
            <a:r>
              <a:rPr lang="fr-FR" dirty="0">
                <a:latin typeface="Arial" panose="020B0604020202020204" pitchFamily="34" charset="0"/>
                <a:ea typeface="Arial" panose="020B0604020202020204" pitchFamily="34" charset="0"/>
              </a:rPr>
              <a:t>amélioration de son écrit par la réécriture et la prise </a:t>
            </a:r>
            <a:r>
              <a:rPr lang="fr-FR" spc="-170" dirty="0">
                <a:latin typeface="Arial" panose="020B0604020202020204" pitchFamily="34" charset="0"/>
                <a:ea typeface="Arial" panose="020B0604020202020204" pitchFamily="34" charset="0"/>
              </a:rPr>
              <a:t>en</a:t>
            </a:r>
            <a:r>
              <a:rPr lang="fr-FR" spc="-50" dirty="0">
                <a:latin typeface="Arial" panose="020B0604020202020204" pitchFamily="34" charset="0"/>
                <a:ea typeface="Arial" panose="020B0604020202020204" pitchFamily="34" charset="0"/>
              </a:rPr>
              <a:t> </a:t>
            </a:r>
            <a:r>
              <a:rPr lang="fr-FR" dirty="0">
                <a:latin typeface="Arial" panose="020B0604020202020204" pitchFamily="34" charset="0"/>
                <a:ea typeface="Arial" panose="020B0604020202020204" pitchFamily="34" charset="0"/>
              </a:rPr>
              <a:t>compte des normes orthographiques, grammaticales et typographiques</a:t>
            </a:r>
            <a:r>
              <a:rPr lang="fr-FR" dirty="0" smtClean="0">
                <a:latin typeface="Arial" panose="020B0604020202020204" pitchFamily="34" charset="0"/>
                <a:ea typeface="Arial" panose="020B0604020202020204" pitchFamily="34" charset="0"/>
              </a:rPr>
              <a:t>. 		4 pts</a:t>
            </a:r>
            <a:endParaRPr lang="fr-FR" dirty="0">
              <a:latin typeface="Arial" panose="020B0604020202020204" pitchFamily="34" charset="0"/>
              <a:ea typeface="Arial" panose="020B0604020202020204" pitchFamily="34" charset="0"/>
            </a:endParaRPr>
          </a:p>
          <a:p>
            <a:r>
              <a:rPr lang="fr-FR" sz="2000" dirty="0">
                <a:latin typeface="Arial" panose="020B0604020202020204" pitchFamily="34" charset="0"/>
                <a:ea typeface="Arial" panose="020B0604020202020204" pitchFamily="34" charset="0"/>
              </a:rPr>
              <a:t/>
            </a:r>
            <a:br>
              <a:rPr lang="fr-FR" sz="2000" dirty="0">
                <a:latin typeface="Arial" panose="020B0604020202020204" pitchFamily="34" charset="0"/>
                <a:ea typeface="Arial" panose="020B0604020202020204" pitchFamily="34" charset="0"/>
              </a:rPr>
            </a:br>
            <a:endParaRPr lang="fr-FR" dirty="0"/>
          </a:p>
        </p:txBody>
      </p:sp>
    </p:spTree>
    <p:extLst>
      <p:ext uri="{BB962C8B-B14F-4D97-AF65-F5344CB8AC3E}">
        <p14:creationId xmlns:p14="http://schemas.microsoft.com/office/powerpoint/2010/main" val="5966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5021</TotalTime>
  <Words>3378</Words>
  <Application>Microsoft Office PowerPoint</Application>
  <PresentationFormat>Grand écran</PresentationFormat>
  <Paragraphs>452</Paragraphs>
  <Slides>37</Slides>
  <Notes>19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Acumin Pro</vt:lpstr>
      <vt:lpstr>Arial</vt:lpstr>
      <vt:lpstr>Arial Rounded MT Bold</vt:lpstr>
      <vt:lpstr>Calibri</vt:lpstr>
      <vt:lpstr>Calibri Light</vt:lpstr>
      <vt:lpstr>Cambria</vt:lpstr>
      <vt:lpstr>Symbol</vt:lpstr>
      <vt:lpstr>Times New Roman</vt:lpstr>
      <vt:lpstr>Wingdings</vt:lpstr>
      <vt:lpstr>Thème Office</vt:lpstr>
      <vt:lpstr>Présentation PowerPoint</vt:lpstr>
      <vt:lpstr>Présentation PowerPoint</vt:lpstr>
      <vt:lpstr> Calendrier des  prochaines rencontres </vt:lpstr>
      <vt:lpstr>Présentation PowerPoint</vt:lpstr>
      <vt:lpstr>Les nouveaux CCF en CAP, session 2021.  </vt:lpstr>
      <vt:lpstr>L’épreuve écrite de français </vt:lpstr>
      <vt:lpstr>L’épreuve écrite de CCF en français </vt:lpstr>
      <vt:lpstr> ZOOM sur L’épreuve écrite de CCF en français </vt:lpstr>
      <vt:lpstr> Les trois étapes de l’épreuve écrite de CCF en français en CAP </vt:lpstr>
      <vt:lpstr>L’épreuve écrite de CCF en français  : focus sur la compréhension en lecture à travers l’écriture </vt:lpstr>
      <vt:lpstr>L’épreuve orale de français </vt:lpstr>
      <vt:lpstr>Présentation PowerPoint</vt:lpstr>
      <vt:lpstr>Gros plan sur la nature de la présentation  </vt:lpstr>
      <vt:lpstr>Une épreuve en lien avec le programme de CAP  pour deux des quatre compétences </vt:lpstr>
      <vt:lpstr>Une épreuve en lien avec le programme de CAP : La compétence orale</vt:lpstr>
      <vt:lpstr>Une épreuve en lien avec la perspective d’étude : dire, écrire, lire le métier</vt:lpstr>
      <vt:lpstr>Présentation PowerPoint</vt:lpstr>
      <vt:lpstr>1ère partie de la grille : communiquer à l’oral</vt:lpstr>
      <vt:lpstr>2ème partie de la grille : Parler de son métier  </vt:lpstr>
      <vt:lpstr>Préparer cet oral  </vt:lpstr>
      <vt:lpstr>Passer cet oral  </vt:lpstr>
      <vt:lpstr>Distinction entre l’oral de français et l’oral du chef d’œuvre </vt:lpstr>
      <vt:lpstr>Présentation PowerPoint</vt:lpstr>
      <vt:lpstr>L’épreuve orale d’histoire géographie EMC</vt:lpstr>
      <vt:lpstr>Rappel des programmes de CAP  (adaptés à la NC) </vt:lpstr>
      <vt:lpstr>Définition de l’épreuve  (BO N° 35 26-09-2019, Extrait Annexe 1)</vt:lpstr>
      <vt:lpstr>Définition de l’épreuve  (BO N° 35 26-09-2019, Extrait Annexe 1) Gros plan sur les deux parties HG et EMC </vt:lpstr>
      <vt:lpstr>Comment le candidat choisit-il/ prépare-il les documents ? </vt:lpstr>
      <vt:lpstr>Les incidences sur les pratiques de classe</vt:lpstr>
      <vt:lpstr>La passation de l’épreuve </vt:lpstr>
      <vt:lpstr>Les attendus de l’épreuve : grille d’évaluation</vt:lpstr>
      <vt:lpstr>Gros plan sur la grille d’évaluation </vt:lpstr>
      <vt:lpstr>Divers </vt:lpstr>
      <vt:lpstr>BAC : examens 2021</vt:lpstr>
      <vt:lpstr>Îles lettrées 2021 :  Le conte </vt:lpstr>
      <vt:lpstr>Concours d’histoire  de la Nouvelle Calédonie </vt:lpstr>
      <vt:lpstr> MERCI !   Bons conseils d’enseignements avec de fructueux partages et de riches propositions !   Prochaine rencontre :  le LSL pro et l’approche par compétences   Le 4 Juin 14H00 -15H30 A BIENTÔT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amillion-rousseau</dc:creator>
  <cp:lastModifiedBy>egoulard</cp:lastModifiedBy>
  <cp:revision>317</cp:revision>
  <dcterms:created xsi:type="dcterms:W3CDTF">2021-02-10T03:11:04Z</dcterms:created>
  <dcterms:modified xsi:type="dcterms:W3CDTF">2021-05-23T21:04:40Z</dcterms:modified>
</cp:coreProperties>
</file>