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9" r:id="rId14"/>
    <p:sldId id="268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istoire-geo.ac-noumea.nc/sites/histoire-geo.ac-noumea.nc/IMG/mp4/bande_annonce_le_tresor_du_marchand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istoire-geo.ac-noumea.nc/sites/histoire-geo.ac-noumea.nc/IMG/mp4/6h1-3.s3_film_mission_ecrit_ures_dans_lorient_ancien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video" Target="../media/media2.mp4"/><Relationship Id="rId1" Type="http://schemas.openxmlformats.org/officeDocument/2006/relationships/video" Target="../media/media1.mp4"/><Relationship Id="rId6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microsoft.com/office/2007/relationships/media" Target="../media/media1.mp4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istoire-geo.ac-noumea.nc/sites/histoire-geo.ac-noumea.nc/IMG/mp4/l_enquete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09800" y="225051"/>
            <a:ext cx="6477000" cy="4813294"/>
          </a:xfrm>
        </p:spPr>
        <p:txBody>
          <a:bodyPr/>
          <a:lstStyle/>
          <a:p>
            <a:r>
              <a:rPr lang="fr-FR" sz="6600" dirty="0" smtClean="0">
                <a:latin typeface="Cursivestandardbold"/>
                <a:cs typeface="Cursivestandardbold"/>
              </a:rPr>
              <a:t>De </a:t>
            </a:r>
            <a:br>
              <a:rPr lang="fr-FR" sz="6600" dirty="0" smtClean="0">
                <a:latin typeface="Cursivestandardbold"/>
                <a:cs typeface="Cursivestandardbold"/>
              </a:rPr>
            </a:br>
            <a:r>
              <a:rPr lang="fr-FR" sz="6600" dirty="0">
                <a:latin typeface="Cursivestandardbold"/>
                <a:cs typeface="Cursivestandardbold"/>
              </a:rPr>
              <a:t/>
            </a:r>
            <a:br>
              <a:rPr lang="fr-FR" sz="6600" dirty="0">
                <a:latin typeface="Cursivestandardbold"/>
                <a:cs typeface="Cursivestandardbold"/>
              </a:rPr>
            </a:br>
            <a:r>
              <a:rPr lang="fr-FR" sz="6600" dirty="0" smtClean="0">
                <a:latin typeface="Cursivestandardbold"/>
                <a:cs typeface="Cursivestandardbold"/>
              </a:rPr>
              <a:t>« l’habillage du cours »</a:t>
            </a:r>
            <a:br>
              <a:rPr lang="fr-FR" sz="6600" dirty="0" smtClean="0">
                <a:latin typeface="Cursivestandardbold"/>
                <a:cs typeface="Cursivestandardbold"/>
              </a:rPr>
            </a:br>
            <a:r>
              <a:rPr lang="fr-FR" sz="6600" dirty="0" smtClean="0">
                <a:latin typeface="Cursivestandardbold"/>
                <a:cs typeface="Cursivestandardbold"/>
              </a:rPr>
              <a:t> </a:t>
            </a:r>
            <a:br>
              <a:rPr lang="fr-FR" sz="6600" dirty="0" smtClean="0">
                <a:latin typeface="Cursivestandardbold"/>
                <a:cs typeface="Cursivestandardbold"/>
              </a:rPr>
            </a:br>
            <a:r>
              <a:rPr lang="fr-FR" sz="6600" dirty="0" smtClean="0">
                <a:latin typeface="Cursivestandardbold"/>
                <a:cs typeface="Cursivestandardbold"/>
              </a:rPr>
              <a:t>à l’escape pédago . . .</a:t>
            </a:r>
            <a:endParaRPr lang="fr-FR" sz="6600" dirty="0">
              <a:latin typeface="Cursivestandardbold"/>
              <a:cs typeface="Cursivestandard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2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365806"/>
            <a:ext cx="522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en activité des élèves « résistants »</a:t>
            </a:r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491079" y="259450"/>
            <a:ext cx="6112220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2  - Séquence « Seigneurie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2171635"/>
            <a:ext cx="522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Nouvel posture du professeur</a:t>
            </a:r>
          </a:p>
          <a:p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moins de sollicitation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0" y="3293305"/>
            <a:ext cx="522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Différentiel  </a:t>
            </a:r>
          </a:p>
          <a:p>
            <a:r>
              <a:rPr lang="fr-FR" dirty="0" smtClean="0">
                <a:sym typeface="Wingdings"/>
              </a:rPr>
              <a:t>chacun va à son rythme sans frustration</a:t>
            </a:r>
            <a:endParaRPr lang="fr-FR" dirty="0" smtClean="0"/>
          </a:p>
        </p:txBody>
      </p:sp>
      <p:pic>
        <p:nvPicPr>
          <p:cNvPr id="4" name="video-1565132242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962573" y="-18615"/>
            <a:ext cx="4181426" cy="6471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2495" y="1283926"/>
            <a:ext cx="722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Partage avec les collègues </a:t>
            </a:r>
          </a:p>
          <a:p>
            <a:r>
              <a:rPr lang="fr-FR" dirty="0" smtClean="0"/>
              <a:t>qui viennent tester en situation le cours</a:t>
            </a:r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879386" y="249191"/>
            <a:ext cx="6412844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2  - Séquence « Seigneurie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5863" y="1117553"/>
            <a:ext cx="3578383" cy="4771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30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2188879" y="99017"/>
            <a:ext cx="5167676" cy="53602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3  - Séquence « Villes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07" y="678319"/>
            <a:ext cx="2659388" cy="35458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5945" y="678319"/>
            <a:ext cx="2755242" cy="36736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8380" y="678319"/>
            <a:ext cx="2776350" cy="3701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476264" y="2602606"/>
            <a:ext cx="2633829" cy="5876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85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0" y="-131482"/>
            <a:ext cx="5167676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3  - Séquence « Villes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pic>
        <p:nvPicPr>
          <p:cNvPr id="3" name="Image 2" descr="1.-MESSAGE-INTRO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6" y="-131482"/>
            <a:ext cx="5030724" cy="71191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642" y="1423875"/>
            <a:ext cx="3311039" cy="4414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1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967068" y="69057"/>
            <a:ext cx="5167676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3  - Séquence « Villes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769" y="1309270"/>
            <a:ext cx="278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scénario qui contient</a:t>
            </a:r>
          </a:p>
          <a:p>
            <a:r>
              <a:rPr lang="fr-FR" dirty="0" smtClean="0"/>
              <a:t>Une énigme en filigrane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47076" y="1173061"/>
            <a:ext cx="407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docs à travailler </a:t>
            </a:r>
          </a:p>
          <a:p>
            <a:r>
              <a:rPr lang="fr-FR" dirty="0" smtClean="0"/>
              <a:t>« habillés » sous</a:t>
            </a:r>
          </a:p>
          <a:p>
            <a:r>
              <a:rPr lang="fr-FR" dirty="0" smtClean="0"/>
              <a:t> forme de manuscrits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10084" y="6085960"/>
            <a:ext cx="34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Matérialisation de l’objet de la quête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t="30026"/>
          <a:stretch/>
        </p:blipFill>
        <p:spPr>
          <a:xfrm>
            <a:off x="3992123" y="2105369"/>
            <a:ext cx="2976859" cy="27773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9" y="2117099"/>
            <a:ext cx="2240335" cy="29871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/>
          <a:srcRect l="15916" t="27279" r="15802"/>
          <a:stretch/>
        </p:blipFill>
        <p:spPr>
          <a:xfrm>
            <a:off x="6098785" y="4882727"/>
            <a:ext cx="2472932" cy="1975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1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2188879" y="99017"/>
            <a:ext cx="5167676" cy="53602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3  - Séquence « Villes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29216" y="831035"/>
            <a:ext cx="4822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2"/>
              </a:rPr>
              <a:t>Vidéo pour l'entrée dans le cours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1842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2188879" y="99017"/>
            <a:ext cx="5167676" cy="53602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3  - Séquence « Villes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4688" y="831036"/>
            <a:ext cx="827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Carnet de l’enquêteur contient toute la séquence + intégration des compétences évaluées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3791" t="15596" r="2651" b="22266"/>
          <a:stretch/>
        </p:blipFill>
        <p:spPr>
          <a:xfrm>
            <a:off x="1436973" y="1200368"/>
            <a:ext cx="6148913" cy="5445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93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2188879" y="99017"/>
            <a:ext cx="5167676" cy="53602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3  - Séquence « Villes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4688" y="831036"/>
            <a:ext cx="255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Ceux qui décrochaient </a:t>
            </a:r>
            <a:r>
              <a:rPr lang="mr-IN" dirty="0" smtClean="0"/>
              <a:t>…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671517" y="1015702"/>
            <a:ext cx="299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Ceux qui veulent gagner </a:t>
            </a:r>
            <a:r>
              <a:rPr lang="mr-IN" dirty="0" smtClean="0"/>
              <a:t>…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0630" y="1484781"/>
            <a:ext cx="3942179" cy="52562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87" y="1484780"/>
            <a:ext cx="3926615" cy="5235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67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2188879" y="99016"/>
            <a:ext cx="5167676" cy="1154349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 smtClean="0">
                <a:latin typeface="Cursivestandardbold"/>
                <a:cs typeface="Cursivestandardbold"/>
              </a:rPr>
              <a:t>Pour la prochaine fois </a:t>
            </a:r>
            <a:r>
              <a:rPr lang="mr-IN" sz="3200" u="sng" dirty="0" smtClean="0">
                <a:latin typeface="Cursivestandardbold"/>
                <a:cs typeface="Cursivestandardbold"/>
              </a:rPr>
              <a:t>…</a:t>
            </a:r>
            <a:endParaRPr lang="fr-FR" sz="3200" u="sng" dirty="0">
              <a:latin typeface="Cursivestandardbold"/>
              <a:cs typeface="Cursivestandardbold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238484" y="1387801"/>
            <a:ext cx="7383359" cy="4812181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Cursivestandardbold"/>
                <a:cs typeface="Cursivestandardbold"/>
              </a:rPr>
              <a:t>Intégration du numérique dans l’enquête </a:t>
            </a:r>
          </a:p>
          <a:p>
            <a:r>
              <a:rPr lang="fr-FR" sz="2400" dirty="0" smtClean="0">
                <a:latin typeface="Cursivestandardbold"/>
                <a:cs typeface="Cursivestandardbold"/>
              </a:rPr>
              <a:t>Intégration de la notion de timing limité / apport aide « payant »</a:t>
            </a:r>
          </a:p>
          <a:p>
            <a:r>
              <a:rPr lang="fr-FR" sz="2400" dirty="0" smtClean="0">
                <a:latin typeface="Cursivestandardbold"/>
                <a:cs typeface="Cursivestandardbold"/>
              </a:rPr>
              <a:t>Recherche d’énigmes plus élaborées</a:t>
            </a:r>
          </a:p>
          <a:p>
            <a:r>
              <a:rPr lang="fr-FR" sz="2400" dirty="0" smtClean="0">
                <a:latin typeface="Cursivestandardbold"/>
                <a:cs typeface="Cursivestandardbold"/>
              </a:rPr>
              <a:t>Acquisition de matériel supplémentaire</a:t>
            </a:r>
          </a:p>
          <a:p>
            <a:r>
              <a:rPr lang="fr-FR" sz="2400" dirty="0" smtClean="0">
                <a:latin typeface="Cursivestandardbold"/>
                <a:cs typeface="Cursivestandardbold"/>
              </a:rPr>
              <a:t>Formation du prof aux logiciels dits « escapes »</a:t>
            </a:r>
          </a:p>
          <a:p>
            <a:endParaRPr lang="fr-FR" sz="2400" u="sng" dirty="0">
              <a:latin typeface="Cursivestandardbold"/>
              <a:cs typeface="Cursivestandard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6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985831" y="334233"/>
            <a:ext cx="8910074" cy="551480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 smtClean="0">
                <a:latin typeface="Cursivestandardbold"/>
                <a:cs typeface="Cursivestandardbold"/>
              </a:rPr>
              <a:t>En vous remerciant pour votre attention </a:t>
            </a:r>
            <a:endParaRPr lang="fr-FR" sz="3200" u="sng" dirty="0">
              <a:latin typeface="Cursivestandardbold"/>
              <a:cs typeface="Cursivestandard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t="9016" b="31039"/>
          <a:stretch/>
        </p:blipFill>
        <p:spPr>
          <a:xfrm>
            <a:off x="202086" y="1236895"/>
            <a:ext cx="4610106" cy="49129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/>
          <a:srcRect t="8285" b="16173"/>
          <a:stretch/>
        </p:blipFill>
        <p:spPr>
          <a:xfrm>
            <a:off x="5029409" y="1236895"/>
            <a:ext cx="3857625" cy="5180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5325" y="246774"/>
            <a:ext cx="6477000" cy="1007077"/>
          </a:xfrm>
        </p:spPr>
        <p:txBody>
          <a:bodyPr/>
          <a:lstStyle/>
          <a:p>
            <a:r>
              <a:rPr lang="fr-FR" u="sng" dirty="0" smtClean="0">
                <a:latin typeface="Cursivestandardbold"/>
                <a:cs typeface="Cursivestandardbold"/>
              </a:rPr>
              <a:t>Constatations de départ</a:t>
            </a:r>
            <a:endParaRPr lang="fr-FR" u="sng" dirty="0">
              <a:latin typeface="Cursivestandardbold"/>
              <a:cs typeface="Cursivestandardbol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4497" y="1570885"/>
            <a:ext cx="6477000" cy="418396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</a:rPr>
              <a:t>Nouvel établissement </a:t>
            </a: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 nouveau public  renouvellement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Très grande hétérogénéité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Elèves avec capacité concentration très faible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3h pour une séance d’1 h.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Elèves très rapides et élèves décrocheurs et perturbateurs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Séance de cours classiques souvent frustrantes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Inspection du principal en cours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Une dernière semaine de cours non-productive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Cursivestandardbold"/>
                <a:cs typeface="Cursivestandardbold"/>
                <a:sym typeface="Wingdings"/>
              </a:rPr>
              <a:t>Intérêt pour la pédagogie active et nouveautés</a:t>
            </a:r>
          </a:p>
          <a:p>
            <a:pPr marL="342900" indent="-342900">
              <a:buFontTx/>
              <a:buChar char="-"/>
            </a:pPr>
            <a:endParaRPr lang="fr-FR" sz="2000" dirty="0" smtClean="0">
              <a:latin typeface="Cursivestandardbold"/>
              <a:cs typeface="Cursivestandardbold"/>
              <a:sym typeface="Wingdings"/>
            </a:endParaRPr>
          </a:p>
          <a:p>
            <a:pPr marL="342900" indent="-342900">
              <a:buFontTx/>
              <a:buChar char="-"/>
            </a:pPr>
            <a:endParaRPr lang="fr-FR" sz="2000" dirty="0">
              <a:latin typeface="Cursivestandardbold"/>
              <a:cs typeface="Cursivestandard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1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639" y="144675"/>
            <a:ext cx="7313613" cy="707300"/>
          </a:xfrm>
        </p:spPr>
        <p:txBody>
          <a:bodyPr/>
          <a:lstStyle/>
          <a:p>
            <a:r>
              <a:rPr lang="fr-FR" sz="2400" u="sng" dirty="0" smtClean="0">
                <a:latin typeface="Cursivestandardbold"/>
                <a:cs typeface="Cursivestandardbold"/>
              </a:rPr>
              <a:t>Essai 1  - Séance « écritures » 6e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617" r="-17617"/>
          <a:stretch>
            <a:fillRect/>
          </a:stretch>
        </p:blipFill>
        <p:spPr>
          <a:xfrm>
            <a:off x="133589" y="851975"/>
            <a:ext cx="4550702" cy="25237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707" y="851975"/>
            <a:ext cx="2081545" cy="2775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7736" y="3587188"/>
            <a:ext cx="2453109" cy="32708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0940" y="3627368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docs à travailler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73707" y="3627368"/>
            <a:ext cx="299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Sont présentés autrement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10845" y="6223169"/>
            <a:ext cx="323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une énigme en filigrane 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276578" y="2121901"/>
            <a:ext cx="1634267" cy="3215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/>
          <p:nvPr/>
        </p:nvCxnSpPr>
        <p:spPr>
          <a:xfrm rot="16200000" flipV="1">
            <a:off x="5514679" y="4404449"/>
            <a:ext cx="1961153" cy="1414808"/>
          </a:xfrm>
          <a:prstGeom prst="curvedConnector3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8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19-08-07 à 09.02.19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0" t="10578" r="1862" b="5632"/>
          <a:stretch/>
        </p:blipFill>
        <p:spPr>
          <a:xfrm>
            <a:off x="1847337" y="1768735"/>
            <a:ext cx="7030393" cy="3830049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14400" y="85288"/>
            <a:ext cx="7313613" cy="868362"/>
          </a:xfrm>
        </p:spPr>
        <p:txBody>
          <a:bodyPr/>
          <a:lstStyle/>
          <a:p>
            <a:r>
              <a:rPr lang="fr-FR" sz="2400" u="sng" dirty="0" smtClean="0">
                <a:latin typeface="Cursivestandardbold"/>
                <a:cs typeface="Cursivestandardbold"/>
              </a:rPr>
              <a:t>Essai 1  - Séance « écritures » 6e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070" y="547084"/>
            <a:ext cx="1686267" cy="22483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75833" y="1305558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fiche élève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1070" y="2856711"/>
            <a:ext cx="153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docs sous enveloppes remplacent le manuel</a:t>
            </a:r>
            <a:endParaRPr lang="fr-FR" dirty="0"/>
          </a:p>
        </p:txBody>
      </p:sp>
      <p:cxnSp>
        <p:nvCxnSpPr>
          <p:cNvPr id="10" name="Connecteur en arc 9"/>
          <p:cNvCxnSpPr/>
          <p:nvPr/>
        </p:nvCxnSpPr>
        <p:spPr>
          <a:xfrm rot="16200000" flipH="1">
            <a:off x="1429695" y="2201731"/>
            <a:ext cx="835283" cy="474677"/>
          </a:xfrm>
          <a:prstGeom prst="curvedConnector3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44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8072" y="167114"/>
            <a:ext cx="7313613" cy="469177"/>
          </a:xfrm>
        </p:spPr>
        <p:txBody>
          <a:bodyPr/>
          <a:lstStyle/>
          <a:p>
            <a:r>
              <a:rPr lang="fr-FR" sz="2400" u="sng" dirty="0" smtClean="0">
                <a:latin typeface="Cursivestandardbold"/>
                <a:cs typeface="Cursivestandardbold"/>
              </a:rPr>
              <a:t>Essai 1  - Séance « écritures » 6e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04998" y="103695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>
                <a:hlinkClick r:id="rId2"/>
              </a:rPr>
              <a:t>Vidéo pour l'entrée dans le cours</a:t>
            </a:r>
            <a:r>
              <a:rPr lang="fr-FR" dirty="0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4478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14400" y="89233"/>
            <a:ext cx="7313613" cy="482743"/>
          </a:xfrm>
        </p:spPr>
        <p:txBody>
          <a:bodyPr/>
          <a:lstStyle/>
          <a:p>
            <a:r>
              <a:rPr lang="fr-FR" sz="2400" u="sng" dirty="0" smtClean="0">
                <a:latin typeface="Cursivestandardbold"/>
                <a:cs typeface="Cursivestandardbold"/>
              </a:rPr>
              <a:t>Essai 1  - Séance « écritures » 6e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pic>
        <p:nvPicPr>
          <p:cNvPr id="11" name="video-1565129674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9328" y="1008368"/>
            <a:ext cx="3048674" cy="4415179"/>
          </a:xfrm>
        </p:spPr>
      </p:pic>
      <p:pic>
        <p:nvPicPr>
          <p:cNvPr id="12" name="video-156512969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82076" y="844584"/>
            <a:ext cx="2279609" cy="36598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4245" y="1504636"/>
            <a:ext cx="2539192" cy="451411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96043" y="880065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Enthousiasme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64445" y="5423547"/>
            <a:ext cx="205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implication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9840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48072" y="167114"/>
            <a:ext cx="7313613" cy="469177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2  - Séquence « Seigneurie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5768" y="2641386"/>
            <a:ext cx="697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docs à travailler </a:t>
            </a:r>
          </a:p>
          <a:p>
            <a:r>
              <a:rPr lang="fr-FR" dirty="0" smtClean="0"/>
              <a:t>« habillés » sous forme de </a:t>
            </a:r>
            <a:r>
              <a:rPr lang="fr-FR" dirty="0" err="1" smtClean="0"/>
              <a:t>codices</a:t>
            </a:r>
            <a:r>
              <a:rPr lang="fr-FR" dirty="0" smtClean="0"/>
              <a:t> / codex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5768" y="986105"/>
            <a:ext cx="697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scénario qui contient</a:t>
            </a:r>
          </a:p>
          <a:p>
            <a:r>
              <a:rPr lang="fr-FR" dirty="0" smtClean="0"/>
              <a:t>Une énigme en filigrane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4115" y="4882729"/>
            <a:ext cx="69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Matérialisation de l’objet de la quête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177" y="687388"/>
            <a:ext cx="4403921" cy="587189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3375218" y="1771424"/>
            <a:ext cx="1212959" cy="86996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527618" y="3544844"/>
            <a:ext cx="2203569" cy="1836273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375218" y="3041501"/>
            <a:ext cx="4711938" cy="233961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63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967067" y="1775619"/>
            <a:ext cx="54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Vidéo pour l'entrée dans le cours</a:t>
            </a:r>
            <a:endParaRPr lang="fr-FR" dirty="0" smtClean="0"/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967067" y="69057"/>
            <a:ext cx="5961907" cy="795240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2  - Séquence « Seigneurie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9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17957" y="1365806"/>
            <a:ext cx="522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Carnet de l’enquêteur contient toute la séquence</a:t>
            </a:r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889348" y="478819"/>
            <a:ext cx="6176661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 smtClean="0">
                <a:latin typeface="Cursivestandardbold"/>
                <a:cs typeface="Cursivestandardbold"/>
              </a:rPr>
              <a:t>Essai 2  - Séquence « Seigneurie » 5e</a:t>
            </a:r>
            <a:endParaRPr lang="fr-FR" sz="2400" u="sng" dirty="0">
              <a:latin typeface="Cursivestandardbold"/>
              <a:cs typeface="Cursivestandard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98" y="1869582"/>
            <a:ext cx="3628510" cy="48380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171" y="1869582"/>
            <a:ext cx="3741314" cy="4988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83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cri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175</TotalTime>
  <Words>306</Words>
  <Application>Microsoft Office PowerPoint</Application>
  <PresentationFormat>Affichage à l'écran (4:3)</PresentationFormat>
  <Paragraphs>70</Paragraphs>
  <Slides>19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Encrier</vt:lpstr>
      <vt:lpstr>De   « l’habillage du cours »   à l’escape pédago . . .</vt:lpstr>
      <vt:lpstr>Constatations de départ</vt:lpstr>
      <vt:lpstr>Essai 1  - Séance « écritures » 6e</vt:lpstr>
      <vt:lpstr>Essai 1  - Séance « écritures » 6e</vt:lpstr>
      <vt:lpstr>Essai 1  - Séance « écritures » 6e</vt:lpstr>
      <vt:lpstr>Essai 1  - Séance « écritures » 6e</vt:lpstr>
      <vt:lpstr>Diapositive 7</vt:lpstr>
      <vt:lpstr>Essai 2  - Séquence « Seigneurie » 5e</vt:lpstr>
      <vt:lpstr>Essai 2  - Séquence « Seigneurie » 5e</vt:lpstr>
      <vt:lpstr>Essai 2  - Séquence « Seigneurie » 5e</vt:lpstr>
      <vt:lpstr>Essai 2  - Séquence « Seigneurie » 5e</vt:lpstr>
      <vt:lpstr>Essai 3  - Séquence « Villes » 5e</vt:lpstr>
      <vt:lpstr>Essai 3  - Séquence « Villes » 5e</vt:lpstr>
      <vt:lpstr>Essai 3  - Séquence « Villes » 5e</vt:lpstr>
      <vt:lpstr>Essai 3  - Séquence « Villes » 5e</vt:lpstr>
      <vt:lpstr>Essai 3  - Séquence « Villes » 5e</vt:lpstr>
      <vt:lpstr>Essai 3  - Séquence « Villes » 5e</vt:lpstr>
      <vt:lpstr>Pour la prochaine fois …</vt:lpstr>
      <vt:lpstr>En vous remerciant pour votre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 MAC</dc:creator>
  <cp:lastModifiedBy>user</cp:lastModifiedBy>
  <cp:revision>39</cp:revision>
  <dcterms:created xsi:type="dcterms:W3CDTF">2019-08-06T21:30:34Z</dcterms:created>
  <dcterms:modified xsi:type="dcterms:W3CDTF">2019-08-26T06:23:13Z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9072224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