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14/08/15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fr-FR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 de la danse </a:t>
            </a:r>
            <a:endParaRPr lang="fr-FR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568952" cy="2808312"/>
          </a:xfrm>
        </p:spPr>
        <p:txBody>
          <a:bodyPr>
            <a:noAutofit/>
          </a:bodyPr>
          <a:lstStyle/>
          <a:p>
            <a:r>
              <a:rPr lang="fr-FR" sz="5400" b="1" spc="-150" dirty="0" smtClean="0"/>
              <a:t>LES PROCEDES CHOREGRAPHIQUES EN IMAGE</a:t>
            </a:r>
          </a:p>
          <a:p>
            <a:r>
              <a:rPr lang="fr-FR" sz="5400" b="1" spc="-150" dirty="0" smtClean="0"/>
              <a:t>(Niveau 1)</a:t>
            </a:r>
            <a:endParaRPr lang="fr-FR" sz="5400" b="1" spc="-150" dirty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983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QUESTION-REPONSE</a:t>
            </a:r>
            <a:endParaRPr lang="fr-FR" sz="7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520443"/>
              </p:ext>
            </p:extLst>
          </p:nvPr>
        </p:nvGraphicFramePr>
        <p:xfrm>
          <a:off x="539552" y="2420888"/>
          <a:ext cx="8229600" cy="355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2880320"/>
                <a:gridCol w="2818656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19808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jeu de question/réponse est utilisé pour travailler la relation entre les danseurs, pour aborder le contact.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jeu de question/réponse </a:t>
                      </a:r>
                      <a:r>
                        <a:rPr lang="fr-FR" dirty="0" smtClean="0"/>
                        <a:t>permet d’établir une communication,</a:t>
                      </a:r>
                      <a:r>
                        <a:rPr lang="fr-FR" baseline="0" dirty="0" smtClean="0"/>
                        <a:t> un dialogue entre les danseurs.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jeu de  question/réponse </a:t>
                      </a:r>
                      <a:r>
                        <a:rPr lang="fr-FR" dirty="0" smtClean="0"/>
                        <a:t>se repère par l’alternance d’actions entre un danseur et un autre.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i="1" dirty="0" smtClean="0"/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dirty="0" smtClean="0"/>
                        <a:t>Ex : </a:t>
                      </a:r>
                      <a:r>
                        <a:rPr lang="fr-FR" sz="1600" i="1" dirty="0" err="1" smtClean="0"/>
                        <a:t>battle</a:t>
                      </a:r>
                      <a:endParaRPr lang="fr-FR" sz="1600" i="1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60951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procédés </a:t>
            </a:r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endParaRPr lang="fr-F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Ils sont issus des autres arts (arts plastiques, musique, littérature) et permettent d’enrichir la chorégraphie.</a:t>
            </a:r>
          </a:p>
          <a:p>
            <a:r>
              <a:rPr lang="fr-FR" dirty="0" smtClean="0"/>
              <a:t>Ils sont au service du thème choisi.</a:t>
            </a:r>
          </a:p>
          <a:p>
            <a:r>
              <a:rPr lang="fr-FR" dirty="0" smtClean="0"/>
              <a:t>L’enjeu est d’apprendre aux élèves à les choisir et à les placer de façon judicieuse dans la chorégraphie. </a:t>
            </a:r>
          </a:p>
          <a:p>
            <a:r>
              <a:rPr lang="fr-FR" dirty="0" smtClean="0"/>
              <a:t>Ils peuvent être couplés avec les paramètres espace – temps - énergie . 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3119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procédés de composition Niveau 1</a:t>
            </a:r>
            <a:endParaRPr lang="fr-F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87789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U</a:t>
            </a:r>
            <a:r>
              <a:rPr lang="fr-FR" dirty="0" smtClean="0"/>
              <a:t>nisson</a:t>
            </a:r>
            <a:endParaRPr lang="fr-FR" dirty="0" smtClean="0"/>
          </a:p>
          <a:p>
            <a:r>
              <a:rPr lang="fr-FR" dirty="0"/>
              <a:t>C</a:t>
            </a:r>
            <a:r>
              <a:rPr lang="fr-FR" dirty="0" smtClean="0"/>
              <a:t>anon</a:t>
            </a: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écalage</a:t>
            </a:r>
            <a:endParaRPr lang="fr-FR" dirty="0" smtClean="0"/>
          </a:p>
          <a:p>
            <a:r>
              <a:rPr lang="fr-FR" dirty="0"/>
              <a:t>C</a:t>
            </a:r>
            <a:r>
              <a:rPr lang="fr-FR" dirty="0" smtClean="0"/>
              <a:t>ascade</a:t>
            </a:r>
            <a:endParaRPr lang="fr-FR" dirty="0" smtClean="0"/>
          </a:p>
          <a:p>
            <a:r>
              <a:rPr lang="fr-FR" dirty="0"/>
              <a:t>C</a:t>
            </a:r>
            <a:r>
              <a:rPr lang="fr-FR" dirty="0" smtClean="0"/>
              <a:t>ontraste</a:t>
            </a:r>
            <a:endParaRPr lang="fr-FR" dirty="0" smtClean="0"/>
          </a:p>
          <a:p>
            <a:r>
              <a:rPr lang="fr-FR" dirty="0"/>
              <a:t>R</a:t>
            </a:r>
            <a:r>
              <a:rPr lang="fr-FR" dirty="0" smtClean="0"/>
              <a:t>épétition</a:t>
            </a:r>
            <a:endParaRPr lang="fr-FR" dirty="0" smtClean="0"/>
          </a:p>
          <a:p>
            <a:r>
              <a:rPr lang="fr-FR" dirty="0"/>
              <a:t>Q</a:t>
            </a:r>
            <a:r>
              <a:rPr lang="fr-FR" dirty="0" smtClean="0"/>
              <a:t>uestion</a:t>
            </a:r>
            <a:r>
              <a:rPr lang="fr-FR" dirty="0" smtClean="0"/>
              <a:t>-</a:t>
            </a:r>
            <a:r>
              <a:rPr lang="fr-FR" dirty="0" smtClean="0"/>
              <a:t>réponse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91511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UNISSON</a:t>
            </a:r>
            <a:endParaRPr lang="fr-FR" sz="72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184932"/>
              </p:ext>
            </p:extLst>
          </p:nvPr>
        </p:nvGraphicFramePr>
        <p:xfrm>
          <a:off x="467544" y="2204864"/>
          <a:ext cx="8229600" cy="354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Utilisé</a:t>
                      </a:r>
                      <a:r>
                        <a:rPr lang="fr-FR" baseline="0" dirty="0" smtClean="0"/>
                        <a:t> p</a:t>
                      </a:r>
                      <a:r>
                        <a:rPr lang="fr-FR" dirty="0" smtClean="0"/>
                        <a:t>our </a:t>
                      </a:r>
                      <a:r>
                        <a:rPr lang="fr-FR" dirty="0" smtClean="0"/>
                        <a:t>la mémorisation de phrases </a:t>
                      </a:r>
                      <a:r>
                        <a:rPr lang="fr-FR" dirty="0" smtClean="0"/>
                        <a:t>dansées.</a:t>
                      </a:r>
                    </a:p>
                    <a:p>
                      <a:r>
                        <a:rPr lang="fr-FR" dirty="0" smtClean="0"/>
                        <a:t>Cela </a:t>
                      </a:r>
                      <a:r>
                        <a:rPr lang="fr-FR" dirty="0" smtClean="0"/>
                        <a:t>permet à l’élève de prendre des repères sur les autres danseurs (processus d’imitation-répétition).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L’unisson donne de la force à la chorégraphie.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L’unisson est </a:t>
                      </a:r>
                      <a:r>
                        <a:rPr lang="fr-FR" dirty="0" smtClean="0"/>
                        <a:t>identifié </a:t>
                      </a:r>
                      <a:r>
                        <a:rPr lang="fr-FR" dirty="0" smtClean="0"/>
                        <a:t>par les élèves lorsque les danseurs exécutent les mêmes mouvements en même temps.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6172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</a:t>
                      </a:r>
                      <a:r>
                        <a:rPr lang="fr-FR" dirty="0" smtClean="0"/>
                        <a:t>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59287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CANON</a:t>
            </a:r>
            <a:endParaRPr lang="fr-FR" sz="7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464148"/>
              </p:ext>
            </p:extLst>
          </p:nvPr>
        </p:nvGraphicFramePr>
        <p:xfrm>
          <a:off x="467544" y="1700808"/>
          <a:ext cx="8229600" cy="326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canon est utilisé pour apprendre la notion du  temps et l’écoute entre danseurs.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 canon fait l’effet d’un écho, d’une résonance.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 canon est identifié par les élèves lorsque les danseurs effectuent une même </a:t>
                      </a:r>
                      <a:r>
                        <a:rPr lang="fr-FR" baseline="0" dirty="0" smtClean="0"/>
                        <a:t>gestuelle décalée </a:t>
                      </a:r>
                      <a:r>
                        <a:rPr lang="fr-FR" dirty="0" smtClean="0"/>
                        <a:t>dans le temps de façon régulière.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6172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797277"/>
              </p:ext>
            </p:extLst>
          </p:nvPr>
        </p:nvGraphicFramePr>
        <p:xfrm>
          <a:off x="971600" y="5229200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79318"/>
              </p:ext>
            </p:extLst>
          </p:nvPr>
        </p:nvGraphicFramePr>
        <p:xfrm>
          <a:off x="2699792" y="5661248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 décalée de 4 temps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96995"/>
              </p:ext>
            </p:extLst>
          </p:nvPr>
        </p:nvGraphicFramePr>
        <p:xfrm>
          <a:off x="4283968" y="6093296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 décalée de 8 temps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995936" y="645333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0748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DECALAGE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869447"/>
              </p:ext>
            </p:extLst>
          </p:nvPr>
        </p:nvGraphicFramePr>
        <p:xfrm>
          <a:off x="457200" y="1700808"/>
          <a:ext cx="8229600" cy="341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9472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décalage est utilisé pour apprendre la notion du  temps et l’écoute entre danseurs.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 décalage fait l’effet d’un écho, d’une résonance.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 décalage est identifié par les élèves lorsque les danseurs effectuent une même </a:t>
                      </a:r>
                      <a:r>
                        <a:rPr lang="fr-FR" baseline="0" dirty="0" smtClean="0"/>
                        <a:t>gestuelle décalée </a:t>
                      </a:r>
                      <a:r>
                        <a:rPr lang="fr-FR" dirty="0" smtClean="0"/>
                        <a:t>dans le temps de façon aléatoire ou irrégulière.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6121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12432"/>
              </p:ext>
            </p:extLst>
          </p:nvPr>
        </p:nvGraphicFramePr>
        <p:xfrm>
          <a:off x="971600" y="5301208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60713"/>
              </p:ext>
            </p:extLst>
          </p:nvPr>
        </p:nvGraphicFramePr>
        <p:xfrm>
          <a:off x="4283968" y="5733256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 décalée de 8 temps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03818"/>
              </p:ext>
            </p:extLst>
          </p:nvPr>
        </p:nvGraphicFramePr>
        <p:xfrm>
          <a:off x="3419872" y="6165304"/>
          <a:ext cx="331236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Phrase A décalée de 6 temps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95936" y="658100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732234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CASCADE</a:t>
            </a:r>
            <a:endParaRPr lang="fr-FR" sz="7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823575"/>
              </p:ext>
            </p:extLst>
          </p:nvPr>
        </p:nvGraphicFramePr>
        <p:xfrm>
          <a:off x="467544" y="2276872"/>
          <a:ext cx="8229600" cy="341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cascade est utilisée pour apprendre la notion du  temps et l’écoute entre danseurs.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cascade </a:t>
                      </a:r>
                      <a:r>
                        <a:rPr lang="fr-FR" dirty="0" smtClean="0"/>
                        <a:t>fait l’effet de</a:t>
                      </a:r>
                      <a:r>
                        <a:rPr lang="fr-FR" baseline="0" dirty="0" smtClean="0"/>
                        <a:t> précipitation.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cascade </a:t>
                      </a:r>
                      <a:r>
                        <a:rPr lang="fr-FR" dirty="0" smtClean="0"/>
                        <a:t>est identifiée par les élèves lorsque les danseurs effectuent une reprise </a:t>
                      </a:r>
                      <a:r>
                        <a:rPr lang="fr-FR" baseline="0" dirty="0" smtClean="0"/>
                        <a:t>gestuelle rapprochée ou s’accélérant</a:t>
                      </a:r>
                      <a:r>
                        <a:rPr lang="fr-FR" dirty="0" smtClean="0"/>
                        <a:t>.</a:t>
                      </a:r>
                    </a:p>
                    <a:p>
                      <a:pPr algn="ctr"/>
                      <a:r>
                        <a:rPr lang="fr-FR" sz="1600" i="1" dirty="0" smtClean="0">
                          <a:latin typeface="Sitka Small"/>
                        </a:rPr>
                        <a:t>≈</a:t>
                      </a:r>
                      <a:r>
                        <a:rPr lang="fr-FR" sz="1600" i="1" baseline="0" dirty="0" smtClean="0">
                          <a:latin typeface="Sitka Small"/>
                        </a:rPr>
                        <a:t> dominos qui tombent </a:t>
                      </a:r>
                      <a:endParaRPr lang="fr-FR" sz="1600" i="1" dirty="0"/>
                    </a:p>
                  </a:txBody>
                  <a:tcPr anchor="ctr"/>
                </a:tc>
              </a:tr>
              <a:tr h="79169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9991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</a:t>
            </a:r>
            <a:endParaRPr lang="fr-FR" sz="7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398779"/>
              </p:ext>
            </p:extLst>
          </p:nvPr>
        </p:nvGraphicFramePr>
        <p:xfrm>
          <a:off x="467544" y="1844824"/>
          <a:ext cx="8229600" cy="331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contraste est utilisé pour explorer l’étendue des possibles dans chaque paramètre du mouvement (espace, temps, énergie).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contraste </a:t>
                      </a:r>
                      <a:r>
                        <a:rPr lang="fr-FR" dirty="0" smtClean="0"/>
                        <a:t>fait l’effet d’une dualité, d’une opposition.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contraste </a:t>
                      </a:r>
                      <a:r>
                        <a:rPr lang="fr-FR" dirty="0" smtClean="0"/>
                        <a:t>est identifié par les élèves lorsque les danseurs montrent des oppositions dans l’espace (haut/bas), le temps (rapide/lent) et l’énergie  (fluide/saccadé).</a:t>
                      </a:r>
                      <a:endParaRPr lang="fr-FR" sz="1600" i="1" dirty="0"/>
                    </a:p>
                  </a:txBody>
                  <a:tcPr anchor="ctr"/>
                </a:tc>
              </a:tr>
              <a:tr h="6606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537321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Dans l’exemple vidéo, le contraste porte sur le paramètre espace (danseurs au sol et danseurs debout) et sur le paramètre temps (danseurs immobiles et danseurs en mouvement)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324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REPETITION</a:t>
            </a:r>
            <a:endParaRPr lang="fr-FR" sz="7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661251"/>
              </p:ext>
            </p:extLst>
          </p:nvPr>
        </p:nvGraphicFramePr>
        <p:xfrm>
          <a:off x="395536" y="2492896"/>
          <a:ext cx="8229600" cy="331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 TANT QUE DANSEUR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CHOREGRAPHE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TANT QUE SPECTATEUR 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répétition est utilisée pour mémoriser, pour nettoyer le mouvement.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répétition </a:t>
                      </a:r>
                      <a:r>
                        <a:rPr lang="fr-FR" dirty="0" smtClean="0"/>
                        <a:t>permet d’accentuer le propos.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Elle donne un repère de lecture.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Elle peut donner un effet comique ou un malaise.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répétition </a:t>
                      </a:r>
                      <a:r>
                        <a:rPr lang="fr-FR" dirty="0" smtClean="0"/>
                        <a:t>est identifiée par les élèves lorsque les danseurs montrent des gestes ou des phrases répétés.</a:t>
                      </a:r>
                      <a:endParaRPr lang="fr-FR" sz="1600" i="1" dirty="0"/>
                    </a:p>
                  </a:txBody>
                  <a:tcPr anchor="ctr"/>
                </a:tc>
              </a:tr>
              <a:tr h="9349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</a:t>
                      </a:r>
                      <a:r>
                        <a:rPr lang="fr-FR" baseline="0" dirty="0" smtClean="0"/>
                        <a:t> apprendre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écrire)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(pour apprécier)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95936" y="638132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GREPS NC 2015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6347974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733</Words>
  <Application>Microsoft Macintosh PowerPoint</Application>
  <PresentationFormat>Présentation à l'écran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Enseignement de la danse </vt:lpstr>
      <vt:lpstr>Les procédés de composition</vt:lpstr>
      <vt:lpstr>Les procédés de composition Niveau 1</vt:lpstr>
      <vt:lpstr>UNISSON</vt:lpstr>
      <vt:lpstr>CANON</vt:lpstr>
      <vt:lpstr>DECALAGE </vt:lpstr>
      <vt:lpstr>CASCADE</vt:lpstr>
      <vt:lpstr>CONTRASTE</vt:lpstr>
      <vt:lpstr>REPETITION</vt:lpstr>
      <vt:lpstr>QUESTION-REPONSE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de la danse</dc:title>
  <dc:creator>ingrid chantreux</dc:creator>
  <cp:lastModifiedBy>mac</cp:lastModifiedBy>
  <cp:revision>32</cp:revision>
  <dcterms:created xsi:type="dcterms:W3CDTF">2015-04-28T02:30:16Z</dcterms:created>
  <dcterms:modified xsi:type="dcterms:W3CDTF">2015-08-14T06:14:43Z</dcterms:modified>
</cp:coreProperties>
</file>